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7" autoAdjust="0"/>
    <p:restoredTop sz="94660"/>
  </p:normalViewPr>
  <p:slideViewPr>
    <p:cSldViewPr snapToGrid="0">
      <p:cViewPr varScale="1">
        <p:scale>
          <a:sx n="84" d="100"/>
          <a:sy n="84" d="100"/>
        </p:scale>
        <p:origin x="11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Hea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Tampungan Tanggal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6AD340-A5C5-4EE1-B31A-C757D8883E4B}" type="datetimeFigureOut">
              <a:rPr lang="id-ID" smtClean="0"/>
              <a:t>14/10/2019</a:t>
            </a:fld>
            <a:endParaRPr lang="id-ID"/>
          </a:p>
        </p:txBody>
      </p:sp>
      <p:sp>
        <p:nvSpPr>
          <p:cNvPr id="4" name="Tampungan Gambar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Tampungan Catatan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6" name="Tampungan Ka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Tampungan Nomor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60BE35-62FA-4767-BCC3-58BA5909346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73778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3AD0AC4-24F9-4C4A-B7ED-6230ACAB176F}" type="slidenum">
              <a:rPr lang="en-US" smtClean="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 eaLnBrk="1" hangingPunct="1"/>
              <a:t>8</a:t>
            </a:fld>
            <a:endParaRPr lang="en-US">
              <a:solidFill>
                <a:srgbClr val="000000"/>
              </a:solidFill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56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95325"/>
            <a:ext cx="6091237" cy="3427413"/>
          </a:xfrm>
          <a:solidFill>
            <a:srgbClr val="FFFFFF"/>
          </a:solidFill>
          <a:ln/>
        </p:spPr>
      </p:sp>
      <p:sp>
        <p:nvSpPr>
          <p:cNvPr id="25604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2B8B4C3-E279-423B-B2B2-B6AC313ED2D1}" type="slidenum">
              <a:rPr lang="en-US" smtClean="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 eaLnBrk="1" hangingPunct="1"/>
              <a:t>9</a:t>
            </a:fld>
            <a:endParaRPr lang="en-US">
              <a:solidFill>
                <a:srgbClr val="000000"/>
              </a:solidFill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66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95325"/>
            <a:ext cx="6091237" cy="3427413"/>
          </a:xfrm>
          <a:solidFill>
            <a:srgbClr val="FFFFFF"/>
          </a:solidFill>
          <a:ln/>
        </p:spPr>
      </p:sp>
      <p:sp>
        <p:nvSpPr>
          <p:cNvPr id="26628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8E87BCC-5ECB-4FA4-875F-99AF7705448A}" type="slidenum">
              <a:rPr lang="en-US" smtClean="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 eaLnBrk="1" hangingPunct="1"/>
              <a:t>10</a:t>
            </a:fld>
            <a:endParaRPr lang="en-US">
              <a:solidFill>
                <a:srgbClr val="000000"/>
              </a:solidFill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76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95325"/>
            <a:ext cx="6091237" cy="3427413"/>
          </a:xfrm>
          <a:solidFill>
            <a:srgbClr val="FFFFFF"/>
          </a:solidFill>
          <a:ln/>
        </p:spPr>
      </p:sp>
      <p:sp>
        <p:nvSpPr>
          <p:cNvPr id="27652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3AD0AC4-24F9-4C4A-B7ED-6230ACAB176F}" type="slidenum">
              <a:rPr lang="en-US" smtClean="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 eaLnBrk="1" hangingPunct="1"/>
              <a:t>11</a:t>
            </a:fld>
            <a:endParaRPr lang="en-US">
              <a:solidFill>
                <a:srgbClr val="000000"/>
              </a:solidFill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56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95325"/>
            <a:ext cx="6091237" cy="3427413"/>
          </a:xfrm>
          <a:solidFill>
            <a:srgbClr val="FFFFFF"/>
          </a:solidFill>
          <a:ln/>
        </p:spPr>
      </p:sp>
      <p:sp>
        <p:nvSpPr>
          <p:cNvPr id="25604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2B8B4C3-E279-423B-B2B2-B6AC313ED2D1}" type="slidenum">
              <a:rPr lang="en-US" smtClean="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 eaLnBrk="1" hangingPunct="1"/>
              <a:t>12</a:t>
            </a:fld>
            <a:endParaRPr lang="en-US">
              <a:solidFill>
                <a:srgbClr val="000000"/>
              </a:solidFill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66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95325"/>
            <a:ext cx="6091237" cy="3427413"/>
          </a:xfrm>
          <a:solidFill>
            <a:srgbClr val="FFFFFF"/>
          </a:solidFill>
          <a:ln/>
        </p:spPr>
      </p:sp>
      <p:sp>
        <p:nvSpPr>
          <p:cNvPr id="26628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8E87BCC-5ECB-4FA4-875F-99AF7705448A}" type="slidenum">
              <a:rPr lang="en-US" smtClean="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 eaLnBrk="1" hangingPunct="1"/>
              <a:t>13</a:t>
            </a:fld>
            <a:endParaRPr lang="en-US">
              <a:solidFill>
                <a:srgbClr val="000000"/>
              </a:solidFill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76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95325"/>
            <a:ext cx="6091237" cy="3427413"/>
          </a:xfrm>
          <a:solidFill>
            <a:srgbClr val="FFFFFF"/>
          </a:solidFill>
          <a:ln/>
        </p:spPr>
      </p:sp>
      <p:sp>
        <p:nvSpPr>
          <p:cNvPr id="27652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DBE9EE4-D816-4598-9E8F-AAFE8DDE774A}" type="slidenum">
              <a:rPr lang="en-US" smtClean="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 eaLnBrk="1" hangingPunct="1"/>
              <a:t>14</a:t>
            </a:fld>
            <a:endParaRPr lang="en-US">
              <a:solidFill>
                <a:srgbClr val="000000"/>
              </a:solidFill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86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95325"/>
            <a:ext cx="6091237" cy="3427413"/>
          </a:xfrm>
          <a:solidFill>
            <a:srgbClr val="FFFFFF"/>
          </a:solidFill>
          <a:ln/>
        </p:spPr>
      </p:sp>
      <p:sp>
        <p:nvSpPr>
          <p:cNvPr id="28676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2E2B9E0-DBC4-43E2-ABEA-F491073F649D}" type="slidenum">
              <a:rPr lang="en-US" smtClean="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 eaLnBrk="1" hangingPunct="1"/>
              <a:t>15</a:t>
            </a:fld>
            <a:endParaRPr lang="en-US">
              <a:solidFill>
                <a:srgbClr val="000000"/>
              </a:solidFill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96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95325"/>
            <a:ext cx="6091237" cy="3427413"/>
          </a:xfrm>
          <a:solidFill>
            <a:srgbClr val="FFFFFF"/>
          </a:solidFill>
          <a:ln/>
        </p:spPr>
      </p:sp>
      <p:sp>
        <p:nvSpPr>
          <p:cNvPr id="29700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Jud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d-ID"/>
              <a:t>Klik untuk mengedit gaya subjudul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ambar Panorama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id-ID"/>
              <a:t>Klik ikon untuk menambahkan gambar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tipa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u N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Judul dan Teks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Judul Vertikal dan Te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641" y="273629"/>
            <a:ext cx="10968960" cy="11434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1A4D2-6539-481B-98A1-2DACDEF9D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376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udul dan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eader Bagi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erbandi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udul S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os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onte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Gambar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id-ID"/>
              <a:t>Klik ikon untuk menambahkan gambar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  <p:sldLayoutId id="2147483667" r:id="rId15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0C4F1BAF-89F9-4098-A81A-BC9EE3740F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1545513"/>
          </a:xfrm>
        </p:spPr>
        <p:txBody>
          <a:bodyPr/>
          <a:lstStyle/>
          <a:p>
            <a:r>
              <a:rPr lang="id-ID" dirty="0"/>
              <a:t>TEKNIS MENULIS PRESS RELEASE</a:t>
            </a:r>
          </a:p>
        </p:txBody>
      </p:sp>
      <p:sp>
        <p:nvSpPr>
          <p:cNvPr id="3" name="Subjudul 2">
            <a:extLst>
              <a:ext uri="{FF2B5EF4-FFF2-40B4-BE49-F238E27FC236}">
                <a16:creationId xmlns:a16="http://schemas.microsoft.com/office/drawing/2014/main" id="{4AFF62F4-1A0B-4C8C-B73B-751632DD7F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4275007"/>
            <a:ext cx="10572000" cy="434974"/>
          </a:xfrm>
        </p:spPr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7314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subTitle" idx="4294967295"/>
          </p:nvPr>
        </p:nvSpPr>
        <p:spPr>
          <a:xfrm>
            <a:off x="1949450" y="712788"/>
            <a:ext cx="8718550" cy="5588000"/>
          </a:xfrm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  <a:defRPr/>
            </a:pPr>
            <a:r>
              <a:rPr lang="en-US" sz="3600" dirty="0"/>
              <a:t>Setelah </a:t>
            </a:r>
            <a:r>
              <a:rPr lang="en-US" sz="3600" dirty="0" err="1"/>
              <a:t>menulis</a:t>
            </a:r>
            <a:r>
              <a:rPr lang="en-US" sz="3600" dirty="0"/>
              <a:t> lead </a:t>
            </a:r>
            <a:r>
              <a:rPr lang="en-US" sz="3600" dirty="0" err="1"/>
              <a:t>sebagai</a:t>
            </a:r>
            <a:r>
              <a:rPr lang="en-US" sz="3600" dirty="0"/>
              <a:t> </a:t>
            </a:r>
            <a:r>
              <a:rPr lang="en-US" sz="3600" dirty="0" err="1"/>
              <a:t>paragraf</a:t>
            </a:r>
            <a:r>
              <a:rPr lang="en-US" sz="3600" dirty="0"/>
              <a:t> </a:t>
            </a:r>
            <a:r>
              <a:rPr lang="en-US" sz="3600" dirty="0" err="1"/>
              <a:t>pertama</a:t>
            </a:r>
            <a:r>
              <a:rPr lang="en-US" sz="3600" dirty="0"/>
              <a:t>, </a:t>
            </a:r>
            <a:r>
              <a:rPr lang="en-US" sz="3600" dirty="0" err="1"/>
              <a:t>kembangkan</a:t>
            </a:r>
            <a:r>
              <a:rPr lang="en-US" sz="3600" dirty="0"/>
              <a:t> lead </a:t>
            </a:r>
            <a:r>
              <a:rPr lang="en-US" sz="3600" dirty="0" err="1"/>
              <a:t>itu</a:t>
            </a:r>
            <a:r>
              <a:rPr lang="en-US" sz="3600" dirty="0"/>
              <a:t> </a:t>
            </a:r>
            <a:r>
              <a:rPr lang="en-US" sz="3600" dirty="0" err="1"/>
              <a:t>dalam</a:t>
            </a:r>
            <a:r>
              <a:rPr lang="en-US" sz="3600" dirty="0"/>
              <a:t> </a:t>
            </a:r>
            <a:r>
              <a:rPr lang="en-US" sz="3600" dirty="0" err="1"/>
              <a:t>paragraf</a:t>
            </a:r>
            <a:r>
              <a:rPr lang="en-US" sz="3600" dirty="0"/>
              <a:t> </a:t>
            </a:r>
            <a:r>
              <a:rPr lang="en-US" sz="3600" dirty="0" err="1"/>
              <a:t>kedua</a:t>
            </a:r>
            <a:r>
              <a:rPr lang="en-US" sz="3600" dirty="0"/>
              <a:t> </a:t>
            </a:r>
            <a:r>
              <a:rPr lang="en-US" sz="3600" dirty="0" err="1"/>
              <a:t>untuk</a:t>
            </a:r>
            <a:r>
              <a:rPr lang="en-US" sz="3600" dirty="0"/>
              <a:t> </a:t>
            </a:r>
            <a:r>
              <a:rPr lang="en-US" sz="3600" dirty="0" err="1"/>
              <a:t>menjelaskan</a:t>
            </a:r>
            <a:r>
              <a:rPr lang="en-US" sz="3600" dirty="0"/>
              <a:t> </a:t>
            </a:r>
            <a:r>
              <a:rPr lang="en-US" sz="3600" dirty="0" err="1"/>
              <a:t>atau</a:t>
            </a:r>
            <a:r>
              <a:rPr lang="en-US" sz="3600" dirty="0"/>
              <a:t> </a:t>
            </a:r>
            <a:r>
              <a:rPr lang="en-US" sz="3600" dirty="0" err="1"/>
              <a:t>mendukung</a:t>
            </a:r>
            <a:r>
              <a:rPr lang="en-US" sz="3600" dirty="0"/>
              <a:t> </a:t>
            </a:r>
            <a:r>
              <a:rPr lang="en-US" sz="3600" dirty="0" err="1"/>
              <a:t>paragraf</a:t>
            </a:r>
            <a:r>
              <a:rPr lang="en-US" sz="3600" dirty="0"/>
              <a:t> </a:t>
            </a:r>
            <a:r>
              <a:rPr lang="en-US" sz="3600" dirty="0" err="1"/>
              <a:t>pertama</a:t>
            </a:r>
            <a:r>
              <a:rPr lang="en-US" sz="3600" dirty="0"/>
              <a:t> yang </a:t>
            </a:r>
            <a:r>
              <a:rPr lang="en-US" sz="3600" dirty="0" err="1"/>
              <a:t>perlu</a:t>
            </a:r>
            <a:r>
              <a:rPr lang="en-US" sz="3600" dirty="0"/>
              <a:t> </a:t>
            </a:r>
            <a:r>
              <a:rPr lang="en-US" sz="3600" dirty="0" err="1"/>
              <a:t>dijelaskan</a:t>
            </a:r>
            <a:r>
              <a:rPr lang="en-US" sz="3600" dirty="0"/>
              <a:t> </a:t>
            </a:r>
            <a:r>
              <a:rPr lang="en-US" sz="3600" dirty="0" err="1"/>
              <a:t>atau</a:t>
            </a:r>
            <a:r>
              <a:rPr lang="en-US" sz="3600" dirty="0"/>
              <a:t> </a:t>
            </a:r>
            <a:r>
              <a:rPr lang="en-US" sz="3600" dirty="0" err="1"/>
              <a:t>mendukung</a:t>
            </a:r>
            <a:r>
              <a:rPr lang="en-US" sz="3600" dirty="0"/>
              <a:t> </a:t>
            </a:r>
            <a:r>
              <a:rPr lang="en-US" sz="3600" dirty="0" err="1"/>
              <a:t>paragraf</a:t>
            </a:r>
            <a:r>
              <a:rPr lang="en-US" sz="3600" dirty="0"/>
              <a:t> </a:t>
            </a:r>
            <a:r>
              <a:rPr lang="en-US" sz="3600" dirty="0" err="1"/>
              <a:t>pertama</a:t>
            </a:r>
            <a:r>
              <a:rPr lang="en-US" sz="3600" dirty="0"/>
              <a:t> yang </a:t>
            </a:r>
            <a:r>
              <a:rPr lang="en-US" sz="3600" dirty="0" err="1"/>
              <a:t>perlu</a:t>
            </a:r>
            <a:r>
              <a:rPr lang="en-US" sz="3600" dirty="0"/>
              <a:t> </a:t>
            </a:r>
            <a:r>
              <a:rPr lang="en-US" sz="3600" dirty="0" err="1"/>
              <a:t>dijelaskan</a:t>
            </a:r>
            <a:r>
              <a:rPr lang="en-US" sz="3600" dirty="0"/>
              <a:t>. </a:t>
            </a:r>
            <a:r>
              <a:rPr lang="en-US" sz="3600" dirty="0" err="1"/>
              <a:t>Kemudian</a:t>
            </a:r>
            <a:r>
              <a:rPr lang="en-US" sz="3600" dirty="0"/>
              <a:t> </a:t>
            </a:r>
            <a:r>
              <a:rPr lang="en-US" sz="3600" dirty="0" err="1"/>
              <a:t>masuk</a:t>
            </a:r>
            <a:r>
              <a:rPr lang="en-US" sz="3600" dirty="0"/>
              <a:t> </a:t>
            </a:r>
            <a:r>
              <a:rPr lang="en-US" sz="3600" dirty="0" err="1"/>
              <a:t>kepada</a:t>
            </a:r>
            <a:r>
              <a:rPr lang="en-US" sz="3600" dirty="0"/>
              <a:t> </a:t>
            </a:r>
            <a:r>
              <a:rPr lang="en-US" sz="3600" dirty="0" err="1"/>
              <a:t>tubuh</a:t>
            </a:r>
            <a:r>
              <a:rPr lang="en-US" sz="3600" dirty="0"/>
              <a:t> </a:t>
            </a:r>
            <a:r>
              <a:rPr lang="en-US" sz="3600" dirty="0" err="1"/>
              <a:t>berita</a:t>
            </a:r>
            <a:r>
              <a:rPr lang="en-US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554384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subTitle" idx="4294967295"/>
          </p:nvPr>
        </p:nvSpPr>
        <p:spPr>
          <a:xfrm>
            <a:off x="1524001" y="1143001"/>
            <a:ext cx="8228013" cy="4899025"/>
          </a:xfrm>
        </p:spPr>
        <p:txBody>
          <a:bodyPr vert="horz" lIns="91440" tIns="32002" rIns="91440" bIns="45720" rtlCol="0" anchor="ctr">
            <a:normAutofit fontScale="85000" lnSpcReduction="2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US" sz="3200" dirty="0" err="1"/>
              <a:t>Dimulai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membuat</a:t>
            </a:r>
            <a:r>
              <a:rPr lang="en-US" sz="3200" dirty="0"/>
              <a:t> lead/ </a:t>
            </a:r>
            <a:r>
              <a:rPr lang="en-US" sz="3200" dirty="0" err="1"/>
              <a:t>teras</a:t>
            </a:r>
            <a:r>
              <a:rPr lang="en-US" sz="3200" dirty="0"/>
              <a:t> </a:t>
            </a:r>
            <a:r>
              <a:rPr lang="en-US" sz="3200" dirty="0" err="1"/>
              <a:t>berita</a:t>
            </a:r>
            <a:r>
              <a:rPr lang="en-US" sz="3200" dirty="0"/>
              <a:t>/ </a:t>
            </a:r>
            <a:r>
              <a:rPr lang="en-US" sz="3200" dirty="0" err="1"/>
              <a:t>kepala</a:t>
            </a:r>
            <a:r>
              <a:rPr lang="en-US" sz="3200" dirty="0"/>
              <a:t> </a:t>
            </a:r>
            <a:r>
              <a:rPr lang="en-US" sz="3200" dirty="0" err="1"/>
              <a:t>berita</a:t>
            </a:r>
            <a:r>
              <a:rPr lang="en-US" sz="3200" dirty="0"/>
              <a:t> </a:t>
            </a:r>
            <a:r>
              <a:rPr lang="en-US" sz="3200" dirty="0" err="1"/>
              <a:t>sebagai</a:t>
            </a:r>
            <a:r>
              <a:rPr lang="en-US" sz="3200" dirty="0"/>
              <a:t> </a:t>
            </a:r>
            <a:r>
              <a:rPr lang="en-US" sz="3200" dirty="0" err="1"/>
              <a:t>paragraf</a:t>
            </a:r>
            <a:r>
              <a:rPr lang="en-US" sz="3200" dirty="0"/>
              <a:t> </a:t>
            </a:r>
            <a:r>
              <a:rPr lang="en-US" sz="3200" dirty="0" err="1"/>
              <a:t>pertama</a:t>
            </a:r>
            <a:r>
              <a:rPr lang="en-US" sz="3200" dirty="0"/>
              <a:t> yang </a:t>
            </a:r>
            <a:r>
              <a:rPr lang="en-US" sz="3200" dirty="0" err="1"/>
              <a:t>mengandung</a:t>
            </a:r>
            <a:r>
              <a:rPr lang="en-US" sz="3200" dirty="0"/>
              <a:t> </a:t>
            </a:r>
            <a:r>
              <a:rPr lang="en-US" sz="3200" dirty="0" err="1"/>
              <a:t>unsur</a:t>
            </a:r>
            <a:r>
              <a:rPr lang="en-US" sz="3200" dirty="0"/>
              <a:t> 5W + 1H </a:t>
            </a:r>
            <a:endParaRPr lang="id-ID" sz="32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US" sz="3200" dirty="0"/>
              <a:t>(What: </a:t>
            </a:r>
            <a:r>
              <a:rPr lang="en-US" sz="3200" dirty="0" err="1"/>
              <a:t>apa</a:t>
            </a:r>
            <a:r>
              <a:rPr lang="en-US" sz="3200" dirty="0"/>
              <a:t> yang </a:t>
            </a:r>
            <a:r>
              <a:rPr lang="en-US" sz="3200" dirty="0" err="1"/>
              <a:t>terjadi</a:t>
            </a:r>
            <a:r>
              <a:rPr lang="en-US" sz="3200" dirty="0"/>
              <a:t>? Where: </a:t>
            </a:r>
            <a:r>
              <a:rPr lang="en-US" sz="3200" dirty="0" err="1"/>
              <a:t>dimana</a:t>
            </a:r>
            <a:r>
              <a:rPr lang="en-US" sz="3200" dirty="0"/>
              <a:t> </a:t>
            </a:r>
            <a:r>
              <a:rPr lang="en-US" sz="3200" dirty="0" err="1"/>
              <a:t>terjadinya</a:t>
            </a:r>
            <a:r>
              <a:rPr lang="en-US" sz="3200" dirty="0"/>
              <a:t>? </a:t>
            </a:r>
            <a:endParaRPr lang="id-ID" sz="32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US" sz="3200" dirty="0"/>
              <a:t>When: </a:t>
            </a:r>
            <a:r>
              <a:rPr lang="en-US" sz="3200" dirty="0" err="1"/>
              <a:t>kapan</a:t>
            </a:r>
            <a:r>
              <a:rPr lang="en-US" sz="3200" dirty="0"/>
              <a:t> </a:t>
            </a:r>
            <a:r>
              <a:rPr lang="en-US" sz="3200" dirty="0" err="1"/>
              <a:t>peristiwa</a:t>
            </a:r>
            <a:r>
              <a:rPr lang="en-US" sz="3200" dirty="0"/>
              <a:t> </a:t>
            </a:r>
            <a:r>
              <a:rPr lang="en-US" sz="3200" dirty="0" err="1"/>
              <a:t>tersebut</a:t>
            </a:r>
            <a:r>
              <a:rPr lang="en-US" sz="3200" dirty="0"/>
              <a:t> </a:t>
            </a:r>
            <a:r>
              <a:rPr lang="en-US" sz="3200" dirty="0" err="1"/>
              <a:t>terjad</a:t>
            </a:r>
            <a:r>
              <a:rPr lang="en-US" sz="3200" dirty="0"/>
              <a:t>? </a:t>
            </a:r>
            <a:endParaRPr lang="id-ID" sz="32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US" sz="3200" dirty="0"/>
              <a:t>Who: </a:t>
            </a:r>
            <a:r>
              <a:rPr lang="en-US" sz="3200" dirty="0" err="1"/>
              <a:t>siapa</a:t>
            </a:r>
            <a:r>
              <a:rPr lang="en-US" sz="3200" dirty="0"/>
              <a:t> yang </a:t>
            </a:r>
            <a:r>
              <a:rPr lang="en-US" sz="3200" dirty="0" err="1"/>
              <a:t>terlibat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peristiwa</a:t>
            </a:r>
            <a:r>
              <a:rPr lang="en-US" sz="3200" dirty="0"/>
              <a:t> </a:t>
            </a:r>
            <a:r>
              <a:rPr lang="en-US" sz="3200" dirty="0" err="1"/>
              <a:t>tersebut</a:t>
            </a:r>
            <a:r>
              <a:rPr lang="en-US" sz="3200" dirty="0"/>
              <a:t>? </a:t>
            </a:r>
            <a:endParaRPr lang="id-ID" sz="32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US" sz="3200" dirty="0"/>
              <a:t>Why: </a:t>
            </a:r>
            <a:r>
              <a:rPr lang="en-US" sz="3200" dirty="0" err="1"/>
              <a:t>mengapa</a:t>
            </a:r>
            <a:r>
              <a:rPr lang="en-US" sz="3200" dirty="0"/>
              <a:t> </a:t>
            </a:r>
            <a:r>
              <a:rPr lang="en-US" sz="3200" dirty="0" err="1"/>
              <a:t>peristiwa</a:t>
            </a:r>
            <a:r>
              <a:rPr lang="en-US" sz="3200" dirty="0"/>
              <a:t> </a:t>
            </a:r>
            <a:r>
              <a:rPr lang="en-US" sz="3200" dirty="0" err="1"/>
              <a:t>tersebut</a:t>
            </a:r>
            <a:r>
              <a:rPr lang="en-US" sz="3200" dirty="0"/>
              <a:t> </a:t>
            </a:r>
            <a:r>
              <a:rPr lang="en-US" sz="3200" dirty="0" err="1"/>
              <a:t>terjadi</a:t>
            </a:r>
            <a:r>
              <a:rPr lang="en-US" sz="3200" dirty="0"/>
              <a:t>? </a:t>
            </a:r>
            <a:endParaRPr lang="id-ID" sz="32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US" sz="3200" dirty="0"/>
              <a:t>How: </a:t>
            </a:r>
            <a:r>
              <a:rPr lang="en-US" sz="3200" dirty="0" err="1"/>
              <a:t>bagaimana</a:t>
            </a:r>
            <a:r>
              <a:rPr lang="en-US" sz="3200" dirty="0"/>
              <a:t> </a:t>
            </a:r>
            <a:r>
              <a:rPr lang="en-US" sz="3200" dirty="0" err="1"/>
              <a:t>berlangsungnya</a:t>
            </a:r>
            <a:r>
              <a:rPr lang="en-US" sz="3200" dirty="0"/>
              <a:t> </a:t>
            </a:r>
            <a:r>
              <a:rPr lang="en-US" sz="3200" dirty="0" err="1"/>
              <a:t>peristiwa</a:t>
            </a:r>
            <a:r>
              <a:rPr lang="en-US" sz="3200" dirty="0"/>
              <a:t> </a:t>
            </a:r>
            <a:r>
              <a:rPr lang="en-US" sz="3200" dirty="0" err="1"/>
              <a:t>tersebut</a:t>
            </a:r>
            <a:r>
              <a:rPr lang="en-US" sz="3200" dirty="0">
                <a:solidFill>
                  <a:srgbClr val="000000"/>
                </a:solidFill>
              </a:rPr>
              <a:t>?).</a:t>
            </a:r>
          </a:p>
        </p:txBody>
      </p:sp>
    </p:spTree>
    <p:extLst>
      <p:ext uri="{BB962C8B-B14F-4D97-AF65-F5344CB8AC3E}">
        <p14:creationId xmlns:p14="http://schemas.microsoft.com/office/powerpoint/2010/main" val="8621824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subTitle" idx="4294967295"/>
          </p:nvPr>
        </p:nvSpPr>
        <p:spPr>
          <a:xfrm>
            <a:off x="1524001" y="425450"/>
            <a:ext cx="8228013" cy="6172200"/>
          </a:xfrm>
        </p:spPr>
        <p:txBody>
          <a:bodyPr vert="horz" lIns="91440" tIns="32002" rIns="91440" bIns="45720" rtlCol="0" anchor="ctr">
            <a:normAutofit lnSpcReduction="1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US" sz="3200" dirty="0" err="1"/>
              <a:t>Penulisan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gaya</a:t>
            </a:r>
            <a:r>
              <a:rPr lang="en-US" sz="3200" dirty="0"/>
              <a:t> </a:t>
            </a:r>
            <a:r>
              <a:rPr lang="en-US" sz="3200" dirty="0" err="1"/>
              <a:t>piramida</a:t>
            </a:r>
            <a:r>
              <a:rPr lang="en-US" sz="3200" dirty="0"/>
              <a:t> </a:t>
            </a:r>
            <a:r>
              <a:rPr lang="en-US" sz="3200" dirty="0" err="1"/>
              <a:t>terbalik</a:t>
            </a:r>
            <a:r>
              <a:rPr lang="en-US" sz="3200" dirty="0"/>
              <a:t> </a:t>
            </a:r>
            <a:r>
              <a:rPr lang="en-US" sz="3200" dirty="0" err="1"/>
              <a:t>digunakan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alasan</a:t>
            </a:r>
            <a:r>
              <a:rPr lang="en-US" sz="3200" dirty="0"/>
              <a:t>: </a:t>
            </a:r>
          </a:p>
          <a:p>
            <a:pPr marL="742950" indent="-742950">
              <a:buFontTx/>
              <a:buAutoNum type="arabicPeriod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US" sz="3200" dirty="0" err="1"/>
              <a:t>Pembaca</a:t>
            </a:r>
            <a:r>
              <a:rPr lang="en-US" sz="3200" dirty="0"/>
              <a:t> </a:t>
            </a:r>
            <a:r>
              <a:rPr lang="en-US" sz="3200" dirty="0" err="1"/>
              <a:t>dikategorikan</a:t>
            </a:r>
            <a:r>
              <a:rPr lang="en-US" sz="3200" dirty="0"/>
              <a:t> </a:t>
            </a:r>
            <a:r>
              <a:rPr lang="en-US" sz="3200" dirty="0" err="1"/>
              <a:t>sebagai</a:t>
            </a:r>
            <a:r>
              <a:rPr lang="en-US" sz="3200" dirty="0"/>
              <a:t> orang </a:t>
            </a:r>
            <a:r>
              <a:rPr lang="en-US" sz="3200" dirty="0" err="1"/>
              <a:t>sibuk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mempunyai</a:t>
            </a:r>
            <a:r>
              <a:rPr lang="en-US" sz="3200" dirty="0"/>
              <a:t> </a:t>
            </a:r>
            <a:r>
              <a:rPr lang="en-US" sz="3200" dirty="0" err="1"/>
              <a:t>waktu</a:t>
            </a:r>
            <a:r>
              <a:rPr lang="en-US" sz="3200" dirty="0"/>
              <a:t> yang </a:t>
            </a:r>
            <a:r>
              <a:rPr lang="en-US" sz="3200" dirty="0" err="1"/>
              <a:t>singkat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mendapatkan</a:t>
            </a:r>
            <a:r>
              <a:rPr lang="en-US" sz="3200" dirty="0"/>
              <a:t> </a:t>
            </a:r>
            <a:r>
              <a:rPr lang="en-US" sz="3200" dirty="0" err="1"/>
              <a:t>berita-berita</a:t>
            </a:r>
            <a:r>
              <a:rPr lang="en-US" sz="3200" dirty="0"/>
              <a:t> yang </a:t>
            </a:r>
            <a:r>
              <a:rPr lang="en-US" sz="3200" dirty="0" err="1"/>
              <a:t>faktual</a:t>
            </a:r>
            <a:r>
              <a:rPr lang="en-US" sz="3200" dirty="0"/>
              <a:t>. </a:t>
            </a:r>
          </a:p>
          <a:p>
            <a:pPr marL="742950" indent="-742950">
              <a:buFontTx/>
              <a:buAutoNum type="arabicPeriod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US" sz="3200" dirty="0" err="1"/>
              <a:t>redaksi</a:t>
            </a:r>
            <a:r>
              <a:rPr lang="en-US" sz="3200" dirty="0"/>
              <a:t> media </a:t>
            </a:r>
            <a:r>
              <a:rPr lang="en-US" sz="3200" dirty="0" err="1"/>
              <a:t>massa</a:t>
            </a:r>
            <a:r>
              <a:rPr lang="en-US" sz="3200" dirty="0"/>
              <a:t> </a:t>
            </a:r>
            <a:r>
              <a:rPr lang="en-US" sz="3200" dirty="0" err="1"/>
              <a:t>harus</a:t>
            </a:r>
            <a:r>
              <a:rPr lang="en-US" sz="3200" dirty="0"/>
              <a:t> </a:t>
            </a:r>
            <a:r>
              <a:rPr lang="en-US" sz="3200" dirty="0" err="1"/>
              <a:t>memotong</a:t>
            </a:r>
            <a:r>
              <a:rPr lang="en-US" sz="3200" dirty="0"/>
              <a:t> Press Release </a:t>
            </a:r>
            <a:r>
              <a:rPr lang="en-US" sz="3200" dirty="0" err="1"/>
              <a:t>tersebut</a:t>
            </a:r>
            <a:r>
              <a:rPr lang="en-US" sz="3200" dirty="0"/>
              <a:t> </a:t>
            </a:r>
            <a:r>
              <a:rPr lang="en-US" sz="3200" dirty="0" err="1"/>
              <a:t>tanpa</a:t>
            </a:r>
            <a:r>
              <a:rPr lang="en-US" sz="3200" dirty="0"/>
              <a:t> </a:t>
            </a:r>
            <a:r>
              <a:rPr lang="en-US" sz="3200" dirty="0" err="1"/>
              <a:t>mengurangi</a:t>
            </a:r>
            <a:r>
              <a:rPr lang="en-US" sz="3200" dirty="0"/>
              <a:t> </a:t>
            </a:r>
            <a:r>
              <a:rPr lang="en-US" sz="3200" dirty="0" err="1"/>
              <a:t>isi</a:t>
            </a:r>
            <a:r>
              <a:rPr lang="en-US" sz="3200" dirty="0"/>
              <a:t> </a:t>
            </a:r>
            <a:r>
              <a:rPr lang="en-US" sz="3200" dirty="0" err="1"/>
              <a:t>pokoknya</a:t>
            </a:r>
            <a:r>
              <a:rPr lang="en-US" sz="3200" dirty="0"/>
              <a:t>. 3</a:t>
            </a:r>
          </a:p>
          <a:p>
            <a:pPr marL="742950" indent="-742950">
              <a:buFontTx/>
              <a:buAutoNum type="arabicPeriod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US" sz="3200" dirty="0" err="1"/>
              <a:t>redaksi</a:t>
            </a:r>
            <a:r>
              <a:rPr lang="en-US" sz="3200" dirty="0"/>
              <a:t>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mempunyai</a:t>
            </a:r>
            <a:r>
              <a:rPr lang="en-US" sz="3200" dirty="0"/>
              <a:t> </a:t>
            </a:r>
            <a:r>
              <a:rPr lang="en-US" sz="3200" dirty="0" err="1"/>
              <a:t>cukup</a:t>
            </a:r>
            <a:r>
              <a:rPr lang="en-US" sz="3200" dirty="0"/>
              <a:t> </a:t>
            </a:r>
            <a:r>
              <a:rPr lang="en-US" sz="3200" dirty="0" err="1"/>
              <a:t>waktu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membaca</a:t>
            </a:r>
            <a:r>
              <a:rPr lang="en-US" sz="3200" dirty="0"/>
              <a:t> </a:t>
            </a:r>
            <a:r>
              <a:rPr lang="en-US" sz="3200" dirty="0" err="1"/>
              <a:t>keseluruhan</a:t>
            </a:r>
            <a:r>
              <a:rPr lang="en-US" sz="3200" dirty="0"/>
              <a:t> Press Release.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906172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subTitle" idx="4294967295"/>
          </p:nvPr>
        </p:nvSpPr>
        <p:spPr>
          <a:xfrm>
            <a:off x="1949450" y="712788"/>
            <a:ext cx="8718550" cy="5588000"/>
          </a:xfrm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  <a:defRPr/>
            </a:pPr>
            <a:r>
              <a:rPr lang="en-US" sz="3600" dirty="0"/>
              <a:t>Setelah </a:t>
            </a:r>
            <a:r>
              <a:rPr lang="en-US" sz="3600" dirty="0" err="1"/>
              <a:t>menulis</a:t>
            </a:r>
            <a:r>
              <a:rPr lang="en-US" sz="3600" dirty="0"/>
              <a:t> lead </a:t>
            </a:r>
            <a:r>
              <a:rPr lang="en-US" sz="3600" dirty="0" err="1"/>
              <a:t>sebagai</a:t>
            </a:r>
            <a:r>
              <a:rPr lang="en-US" sz="3600" dirty="0"/>
              <a:t> </a:t>
            </a:r>
            <a:r>
              <a:rPr lang="en-US" sz="3600" dirty="0" err="1"/>
              <a:t>paragraf</a:t>
            </a:r>
            <a:r>
              <a:rPr lang="en-US" sz="3600" dirty="0"/>
              <a:t> </a:t>
            </a:r>
            <a:r>
              <a:rPr lang="en-US" sz="3600" dirty="0" err="1"/>
              <a:t>pertama</a:t>
            </a:r>
            <a:r>
              <a:rPr lang="en-US" sz="3600" dirty="0"/>
              <a:t>, </a:t>
            </a:r>
            <a:r>
              <a:rPr lang="en-US" sz="3600" dirty="0" err="1"/>
              <a:t>kembangkan</a:t>
            </a:r>
            <a:r>
              <a:rPr lang="en-US" sz="3600" dirty="0"/>
              <a:t> lead </a:t>
            </a:r>
            <a:r>
              <a:rPr lang="en-US" sz="3600" dirty="0" err="1"/>
              <a:t>itu</a:t>
            </a:r>
            <a:r>
              <a:rPr lang="en-US" sz="3600" dirty="0"/>
              <a:t> </a:t>
            </a:r>
            <a:r>
              <a:rPr lang="en-US" sz="3600" dirty="0" err="1"/>
              <a:t>dalam</a:t>
            </a:r>
            <a:r>
              <a:rPr lang="en-US" sz="3600" dirty="0"/>
              <a:t> </a:t>
            </a:r>
            <a:r>
              <a:rPr lang="en-US" sz="3600" dirty="0" err="1"/>
              <a:t>paragraf</a:t>
            </a:r>
            <a:r>
              <a:rPr lang="en-US" sz="3600" dirty="0"/>
              <a:t> </a:t>
            </a:r>
            <a:r>
              <a:rPr lang="en-US" sz="3600" dirty="0" err="1"/>
              <a:t>kedua</a:t>
            </a:r>
            <a:r>
              <a:rPr lang="en-US" sz="3600" dirty="0"/>
              <a:t> </a:t>
            </a:r>
            <a:r>
              <a:rPr lang="en-US" sz="3600" dirty="0" err="1"/>
              <a:t>untuk</a:t>
            </a:r>
            <a:r>
              <a:rPr lang="en-US" sz="3600" dirty="0"/>
              <a:t> </a:t>
            </a:r>
            <a:r>
              <a:rPr lang="en-US" sz="3600" dirty="0" err="1"/>
              <a:t>menjelaskan</a:t>
            </a:r>
            <a:r>
              <a:rPr lang="en-US" sz="3600" dirty="0"/>
              <a:t> </a:t>
            </a:r>
            <a:r>
              <a:rPr lang="en-US" sz="3600" dirty="0" err="1"/>
              <a:t>atau</a:t>
            </a:r>
            <a:r>
              <a:rPr lang="en-US" sz="3600" dirty="0"/>
              <a:t> </a:t>
            </a:r>
            <a:r>
              <a:rPr lang="en-US" sz="3600" dirty="0" err="1"/>
              <a:t>mendukung</a:t>
            </a:r>
            <a:r>
              <a:rPr lang="en-US" sz="3600" dirty="0"/>
              <a:t> </a:t>
            </a:r>
            <a:r>
              <a:rPr lang="en-US" sz="3600" dirty="0" err="1"/>
              <a:t>paragraf</a:t>
            </a:r>
            <a:r>
              <a:rPr lang="en-US" sz="3600" dirty="0"/>
              <a:t> </a:t>
            </a:r>
            <a:r>
              <a:rPr lang="en-US" sz="3600" dirty="0" err="1"/>
              <a:t>pertama</a:t>
            </a:r>
            <a:r>
              <a:rPr lang="en-US" sz="3600" dirty="0"/>
              <a:t> yang </a:t>
            </a:r>
            <a:r>
              <a:rPr lang="en-US" sz="3600" dirty="0" err="1"/>
              <a:t>perlu</a:t>
            </a:r>
            <a:r>
              <a:rPr lang="en-US" sz="3600" dirty="0"/>
              <a:t> </a:t>
            </a:r>
            <a:r>
              <a:rPr lang="en-US" sz="3600" dirty="0" err="1"/>
              <a:t>dijelaskan</a:t>
            </a:r>
            <a:r>
              <a:rPr lang="en-US" sz="3600" dirty="0"/>
              <a:t> </a:t>
            </a:r>
            <a:r>
              <a:rPr lang="en-US" sz="3600" dirty="0" err="1"/>
              <a:t>atau</a:t>
            </a:r>
            <a:r>
              <a:rPr lang="en-US" sz="3600" dirty="0"/>
              <a:t> </a:t>
            </a:r>
            <a:r>
              <a:rPr lang="en-US" sz="3600" dirty="0" err="1"/>
              <a:t>mendukung</a:t>
            </a:r>
            <a:r>
              <a:rPr lang="en-US" sz="3600" dirty="0"/>
              <a:t> </a:t>
            </a:r>
            <a:r>
              <a:rPr lang="en-US" sz="3600" dirty="0" err="1"/>
              <a:t>paragraf</a:t>
            </a:r>
            <a:r>
              <a:rPr lang="en-US" sz="3600" dirty="0"/>
              <a:t> </a:t>
            </a:r>
            <a:r>
              <a:rPr lang="en-US" sz="3600" dirty="0" err="1"/>
              <a:t>pertama</a:t>
            </a:r>
            <a:r>
              <a:rPr lang="en-US" sz="3600" dirty="0"/>
              <a:t> yang </a:t>
            </a:r>
            <a:r>
              <a:rPr lang="en-US" sz="3600" dirty="0" err="1"/>
              <a:t>perlu</a:t>
            </a:r>
            <a:r>
              <a:rPr lang="en-US" sz="3600" dirty="0"/>
              <a:t> </a:t>
            </a:r>
            <a:r>
              <a:rPr lang="en-US" sz="3600" dirty="0" err="1"/>
              <a:t>dijelaskan</a:t>
            </a:r>
            <a:r>
              <a:rPr lang="en-US" sz="3600" dirty="0"/>
              <a:t>. </a:t>
            </a:r>
            <a:r>
              <a:rPr lang="en-US" sz="3600" dirty="0" err="1"/>
              <a:t>Kemudian</a:t>
            </a:r>
            <a:r>
              <a:rPr lang="en-US" sz="3600" dirty="0"/>
              <a:t> </a:t>
            </a:r>
            <a:r>
              <a:rPr lang="en-US" sz="3600" dirty="0" err="1"/>
              <a:t>masuk</a:t>
            </a:r>
            <a:r>
              <a:rPr lang="en-US" sz="3600" dirty="0"/>
              <a:t> </a:t>
            </a:r>
            <a:r>
              <a:rPr lang="en-US" sz="3600" dirty="0" err="1"/>
              <a:t>kepada</a:t>
            </a:r>
            <a:r>
              <a:rPr lang="en-US" sz="3600" dirty="0"/>
              <a:t> </a:t>
            </a:r>
            <a:r>
              <a:rPr lang="en-US" sz="3600" dirty="0" err="1"/>
              <a:t>tubuh</a:t>
            </a:r>
            <a:r>
              <a:rPr lang="en-US" sz="3600" dirty="0"/>
              <a:t> </a:t>
            </a:r>
            <a:r>
              <a:rPr lang="en-US" sz="3600" dirty="0" err="1"/>
              <a:t>berita</a:t>
            </a:r>
            <a:r>
              <a:rPr lang="en-US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278224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subTitle" idx="4294967295"/>
          </p:nvPr>
        </p:nvSpPr>
        <p:spPr>
          <a:xfrm>
            <a:off x="1524001" y="654050"/>
            <a:ext cx="8228013" cy="5435600"/>
          </a:xfrm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US" sz="3600" dirty="0" err="1"/>
              <a:t>Penulisan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gaya</a:t>
            </a:r>
            <a:r>
              <a:rPr lang="en-US" sz="3600" dirty="0"/>
              <a:t> </a:t>
            </a:r>
            <a:r>
              <a:rPr lang="en-US" sz="3600" dirty="0" err="1"/>
              <a:t>piramida</a:t>
            </a:r>
            <a:r>
              <a:rPr lang="en-US" sz="3600" dirty="0"/>
              <a:t> </a:t>
            </a:r>
            <a:r>
              <a:rPr lang="en-US" sz="3600" dirty="0" err="1"/>
              <a:t>terbalik</a:t>
            </a:r>
            <a:r>
              <a:rPr lang="en-US" sz="3600" dirty="0"/>
              <a:t> </a:t>
            </a:r>
            <a:r>
              <a:rPr lang="en-US" sz="3600" dirty="0" err="1"/>
              <a:t>ini</a:t>
            </a:r>
            <a:r>
              <a:rPr lang="en-US" sz="3600" dirty="0"/>
              <a:t> </a:t>
            </a:r>
            <a:r>
              <a:rPr lang="en-US" sz="3600" dirty="0" err="1"/>
              <a:t>berarti</a:t>
            </a:r>
            <a:r>
              <a:rPr lang="en-US" sz="3600" dirty="0"/>
              <a:t> </a:t>
            </a:r>
            <a:r>
              <a:rPr lang="en-US" sz="3600" dirty="0" err="1"/>
              <a:t>menulis</a:t>
            </a:r>
            <a:r>
              <a:rPr lang="en-US" sz="3600" dirty="0"/>
              <a:t> </a:t>
            </a:r>
            <a:r>
              <a:rPr lang="en-US" sz="3600" dirty="0" err="1"/>
              <a:t>berita</a:t>
            </a:r>
            <a:r>
              <a:rPr lang="en-US" sz="3600" dirty="0"/>
              <a:t> </a:t>
            </a:r>
            <a:r>
              <a:rPr lang="en-US" sz="3600" dirty="0" err="1"/>
              <a:t>dari</a:t>
            </a:r>
            <a:r>
              <a:rPr lang="en-US" sz="3600" dirty="0"/>
              <a:t> </a:t>
            </a:r>
            <a:r>
              <a:rPr lang="en-US" sz="3600" dirty="0" err="1"/>
              <a:t>mulai</a:t>
            </a:r>
            <a:r>
              <a:rPr lang="en-US" sz="3600" dirty="0"/>
              <a:t> yang </a:t>
            </a:r>
            <a:r>
              <a:rPr lang="en-US" sz="3600" dirty="0" err="1"/>
              <a:t>sangat</a:t>
            </a:r>
            <a:r>
              <a:rPr lang="en-US" sz="3600" dirty="0"/>
              <a:t> </a:t>
            </a:r>
            <a:r>
              <a:rPr lang="en-US" sz="3600" dirty="0" err="1"/>
              <a:t>penting</a:t>
            </a:r>
            <a:r>
              <a:rPr lang="en-US" sz="3600" dirty="0"/>
              <a:t> (lead) </a:t>
            </a:r>
            <a:r>
              <a:rPr lang="en-US" sz="3600" dirty="0" err="1"/>
              <a:t>sampai</a:t>
            </a:r>
            <a:r>
              <a:rPr lang="en-US" sz="3600" dirty="0"/>
              <a:t> </a:t>
            </a:r>
            <a:r>
              <a:rPr lang="en-US" sz="3600" dirty="0" err="1"/>
              <a:t>kepada</a:t>
            </a:r>
            <a:r>
              <a:rPr lang="en-US" sz="3600" dirty="0"/>
              <a:t> </a:t>
            </a:r>
            <a:r>
              <a:rPr lang="en-US" sz="3600" dirty="0" err="1"/>
              <a:t>semakin</a:t>
            </a:r>
            <a:r>
              <a:rPr lang="en-US" sz="3600" dirty="0"/>
              <a:t> </a:t>
            </a:r>
            <a:r>
              <a:rPr lang="en-US" sz="3600" dirty="0" err="1"/>
              <a:t>tidak</a:t>
            </a:r>
            <a:r>
              <a:rPr lang="en-US" sz="3600" dirty="0"/>
              <a:t> </a:t>
            </a:r>
            <a:r>
              <a:rPr lang="en-US" sz="3600" dirty="0" err="1"/>
              <a:t>penting</a:t>
            </a:r>
            <a:r>
              <a:rPr lang="en-US" sz="3600" dirty="0"/>
              <a:t>. </a:t>
            </a:r>
            <a:r>
              <a:rPr lang="en-US" sz="3600" dirty="0" err="1"/>
              <a:t>Sedangkan</a:t>
            </a:r>
            <a:r>
              <a:rPr lang="en-US" sz="3600" dirty="0"/>
              <a:t> </a:t>
            </a:r>
            <a:r>
              <a:rPr lang="en-US" sz="3600" dirty="0" err="1"/>
              <a:t>judul</a:t>
            </a:r>
            <a:r>
              <a:rPr lang="en-US" sz="3600" dirty="0"/>
              <a:t> </a:t>
            </a:r>
            <a:r>
              <a:rPr lang="en-US" sz="3600" dirty="0" err="1"/>
              <a:t>diambil</a:t>
            </a:r>
            <a:r>
              <a:rPr lang="en-US" sz="3600" dirty="0"/>
              <a:t> </a:t>
            </a:r>
            <a:r>
              <a:rPr lang="en-US" sz="3600" dirty="0" err="1"/>
              <a:t>dari</a:t>
            </a:r>
            <a:r>
              <a:rPr lang="en-US" sz="3600" dirty="0"/>
              <a:t> lead.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endParaRPr lang="en-US" sz="29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8185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subTitle" idx="4294967295"/>
          </p:nvPr>
        </p:nvSpPr>
        <p:spPr>
          <a:xfrm>
            <a:off x="2438400" y="654050"/>
            <a:ext cx="8229600" cy="5551488"/>
          </a:xfrm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US" sz="3600" dirty="0" err="1"/>
              <a:t>Gunakan</a:t>
            </a:r>
            <a:r>
              <a:rPr lang="en-US" sz="3600" dirty="0"/>
              <a:t> Bahasa </a:t>
            </a:r>
            <a:r>
              <a:rPr lang="en-US" sz="3600" dirty="0" err="1"/>
              <a:t>Sederhana</a:t>
            </a:r>
            <a:endParaRPr lang="en-US" sz="36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US" sz="3600" dirty="0"/>
              <a:t> Press release </a:t>
            </a:r>
            <a:r>
              <a:rPr lang="en-US" sz="3600" dirty="0" err="1"/>
              <a:t>harus</a:t>
            </a:r>
            <a:r>
              <a:rPr lang="en-US" sz="3600" dirty="0"/>
              <a:t> </a:t>
            </a:r>
            <a:r>
              <a:rPr lang="en-US" sz="3600" dirty="0" err="1"/>
              <a:t>mudah</a:t>
            </a:r>
            <a:r>
              <a:rPr lang="en-US" sz="3600" dirty="0"/>
              <a:t> </a:t>
            </a:r>
            <a:r>
              <a:rPr lang="en-US" sz="3600" dirty="0" err="1"/>
              <a:t>dimengerti</a:t>
            </a:r>
            <a:r>
              <a:rPr lang="en-US" sz="3600" dirty="0"/>
              <a:t>. </a:t>
            </a:r>
            <a:r>
              <a:rPr lang="en-US" sz="3600" dirty="0" err="1"/>
              <a:t>Paragraf</a:t>
            </a:r>
            <a:r>
              <a:rPr lang="en-US" sz="3600" dirty="0"/>
              <a:t> </a:t>
            </a:r>
            <a:r>
              <a:rPr lang="en-US" sz="3600" dirty="0" err="1"/>
              <a:t>harus</a:t>
            </a:r>
            <a:r>
              <a:rPr lang="en-US" sz="3600" dirty="0"/>
              <a:t> </a:t>
            </a:r>
            <a:r>
              <a:rPr lang="en-US" sz="3600" dirty="0" err="1"/>
              <a:t>pendek</a:t>
            </a:r>
            <a:r>
              <a:rPr lang="en-US" sz="3600" dirty="0"/>
              <a:t> dan </a:t>
            </a:r>
            <a:r>
              <a:rPr lang="en-US" sz="3600" dirty="0" err="1"/>
              <a:t>bahasa</a:t>
            </a:r>
            <a:r>
              <a:rPr lang="en-US" sz="3600" dirty="0"/>
              <a:t> </a:t>
            </a:r>
            <a:r>
              <a:rPr lang="en-US" sz="3600" dirty="0" err="1"/>
              <a:t>renyah</a:t>
            </a:r>
            <a:r>
              <a:rPr lang="en-US" sz="3600" dirty="0"/>
              <a:t>. </a:t>
            </a:r>
            <a:r>
              <a:rPr lang="en-US" sz="3600" dirty="0" err="1"/>
              <a:t>Singkatnya</a:t>
            </a:r>
            <a:r>
              <a:rPr lang="en-US" sz="3600" dirty="0"/>
              <a:t>, </a:t>
            </a:r>
            <a:r>
              <a:rPr lang="en-US" sz="3600" dirty="0" err="1"/>
              <a:t>pembaca</a:t>
            </a:r>
            <a:r>
              <a:rPr lang="en-US" sz="3600" dirty="0"/>
              <a:t> </a:t>
            </a:r>
            <a:r>
              <a:rPr lang="en-US" sz="3600" dirty="0" err="1"/>
              <a:t>harus</a:t>
            </a:r>
            <a:r>
              <a:rPr lang="en-US" sz="3600" dirty="0"/>
              <a:t> </a:t>
            </a:r>
            <a:r>
              <a:rPr lang="en-US" sz="3600" dirty="0" err="1"/>
              <a:t>memahami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jelas</a:t>
            </a:r>
            <a:r>
              <a:rPr lang="en-US" sz="3600" dirty="0"/>
              <a:t> </a:t>
            </a:r>
            <a:r>
              <a:rPr lang="en-US" sz="3600" dirty="0" err="1"/>
              <a:t>apa</a:t>
            </a:r>
            <a:r>
              <a:rPr lang="en-US" sz="3600" dirty="0"/>
              <a:t> </a:t>
            </a:r>
            <a:r>
              <a:rPr lang="en-US" sz="3600" dirty="0" err="1"/>
              <a:t>berita</a:t>
            </a:r>
            <a:r>
              <a:rPr lang="en-US" sz="3600" dirty="0"/>
              <a:t> / </a:t>
            </a:r>
            <a:r>
              <a:rPr lang="en-US" sz="3600" dirty="0" err="1"/>
              <a:t>perkembangan</a:t>
            </a:r>
            <a:r>
              <a:rPr lang="en-US" sz="3600" dirty="0"/>
              <a:t> </a:t>
            </a:r>
            <a:r>
              <a:rPr lang="en-US" sz="3600" dirty="0" err="1"/>
              <a:t>baru</a:t>
            </a:r>
            <a:r>
              <a:rPr lang="en-US" sz="3600" dirty="0"/>
              <a:t> yang Anda </a:t>
            </a:r>
            <a:r>
              <a:rPr lang="en-US" sz="3600" dirty="0" err="1"/>
              <a:t>sampaikan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803543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Press release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dirty="0" err="1"/>
              <a:t>ditulis</a:t>
            </a:r>
            <a:r>
              <a:rPr lang="en-US" sz="3600" dirty="0"/>
              <a:t> </a:t>
            </a:r>
            <a:r>
              <a:rPr lang="en-US" sz="3600" dirty="0" err="1"/>
              <a:t>ringkas</a:t>
            </a:r>
            <a:endParaRPr lang="en-US" sz="3600" dirty="0"/>
          </a:p>
          <a:p>
            <a:r>
              <a:rPr lang="en-US" sz="3600" dirty="0" err="1"/>
              <a:t>Menggambarkan</a:t>
            </a:r>
            <a:r>
              <a:rPr lang="en-US" sz="3600" dirty="0"/>
              <a:t> </a:t>
            </a:r>
            <a:r>
              <a:rPr lang="en-US" sz="3600" dirty="0" err="1"/>
              <a:t>suatu</a:t>
            </a:r>
            <a:r>
              <a:rPr lang="en-US" sz="3600" dirty="0"/>
              <a:t> </a:t>
            </a:r>
            <a:r>
              <a:rPr lang="en-US" sz="3600" dirty="0" err="1"/>
              <a:t>kegiatan</a:t>
            </a:r>
            <a:r>
              <a:rPr lang="en-US" sz="3600" dirty="0"/>
              <a:t> </a:t>
            </a:r>
            <a:r>
              <a:rPr lang="en-US" sz="3600" dirty="0" err="1"/>
              <a:t>atau</a:t>
            </a:r>
            <a:r>
              <a:rPr lang="en-US" sz="3600" dirty="0"/>
              <a:t> </a:t>
            </a:r>
            <a:r>
              <a:rPr lang="en-US" sz="3600" dirty="0" err="1"/>
              <a:t>isu</a:t>
            </a:r>
            <a:r>
              <a:rPr lang="en-US" sz="3600" dirty="0"/>
              <a:t> </a:t>
            </a:r>
            <a:r>
              <a:rPr lang="en-US" sz="3600" dirty="0" err="1"/>
              <a:t>tertentu</a:t>
            </a:r>
            <a:r>
              <a:rPr lang="en-US" sz="3600" dirty="0"/>
              <a:t>.</a:t>
            </a:r>
          </a:p>
          <a:p>
            <a:r>
              <a:rPr lang="en-US" sz="3600" dirty="0" err="1"/>
              <a:t>cara</a:t>
            </a:r>
            <a:r>
              <a:rPr lang="en-US" sz="3600" dirty="0"/>
              <a:t> </a:t>
            </a:r>
            <a:r>
              <a:rPr lang="en-US" sz="3600" dirty="0" err="1"/>
              <a:t>pertama</a:t>
            </a:r>
            <a:r>
              <a:rPr lang="en-US" sz="3600" dirty="0"/>
              <a:t> dan </a:t>
            </a:r>
            <a:r>
              <a:rPr lang="en-US" sz="3600" dirty="0" err="1"/>
              <a:t>termudah</a:t>
            </a:r>
            <a:r>
              <a:rPr lang="en-US" sz="3600" dirty="0"/>
              <a:t> yang </a:t>
            </a:r>
            <a:r>
              <a:rPr lang="en-US" sz="3600" dirty="0" err="1"/>
              <a:t>dipakai</a:t>
            </a:r>
            <a:r>
              <a:rPr lang="en-US" sz="3600" dirty="0"/>
              <a:t> </a:t>
            </a:r>
            <a:r>
              <a:rPr lang="en-US" sz="3600" dirty="0" err="1"/>
              <a:t>untuk</a:t>
            </a:r>
            <a:r>
              <a:rPr lang="en-US" sz="3600" dirty="0"/>
              <a:t> </a:t>
            </a:r>
            <a:r>
              <a:rPr lang="en-US" sz="3600" dirty="0" err="1"/>
              <a:t>menghubungi</a:t>
            </a:r>
            <a:r>
              <a:rPr lang="en-US" sz="3600" dirty="0"/>
              <a:t> media.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7897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Kenapa press release?</a:t>
            </a:r>
          </a:p>
        </p:txBody>
      </p:sp>
      <p:grpSp>
        <p:nvGrpSpPr>
          <p:cNvPr id="18435" name="Group 3"/>
          <p:cNvGrpSpPr>
            <a:grpSpLocks/>
          </p:cNvGrpSpPr>
          <p:nvPr/>
        </p:nvGrpSpPr>
        <p:grpSpPr bwMode="auto">
          <a:xfrm>
            <a:off x="1981200" y="1676400"/>
            <a:ext cx="8229600" cy="3810000"/>
            <a:chOff x="672" y="1536"/>
            <a:chExt cx="4464" cy="1824"/>
          </a:xfrm>
        </p:grpSpPr>
        <p:sp>
          <p:nvSpPr>
            <p:cNvPr id="18437" name="AutoShape 4"/>
            <p:cNvSpPr>
              <a:spLocks noChangeArrowheads="1"/>
            </p:cNvSpPr>
            <p:nvPr/>
          </p:nvSpPr>
          <p:spPr bwMode="auto">
            <a:xfrm>
              <a:off x="672" y="2640"/>
              <a:ext cx="1152" cy="720"/>
            </a:xfrm>
            <a:prstGeom prst="flowChartAlternateProcess">
              <a:avLst/>
            </a:prstGeom>
            <a:solidFill>
              <a:srgbClr val="FF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800" b="1"/>
                <a:t>CSO/ NGO</a:t>
              </a:r>
            </a:p>
          </p:txBody>
        </p:sp>
        <p:sp>
          <p:nvSpPr>
            <p:cNvPr id="18438" name="AutoShape 5"/>
            <p:cNvSpPr>
              <a:spLocks noChangeArrowheads="1"/>
            </p:cNvSpPr>
            <p:nvPr/>
          </p:nvSpPr>
          <p:spPr bwMode="auto">
            <a:xfrm>
              <a:off x="2352" y="2640"/>
              <a:ext cx="1152" cy="720"/>
            </a:xfrm>
            <a:prstGeom prst="flowChartAlternateProcess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800" b="1"/>
                <a:t>MEDIA</a:t>
              </a:r>
            </a:p>
          </p:txBody>
        </p:sp>
        <p:sp>
          <p:nvSpPr>
            <p:cNvPr id="18439" name="Line 6"/>
            <p:cNvSpPr>
              <a:spLocks noChangeShapeType="1"/>
            </p:cNvSpPr>
            <p:nvPr/>
          </p:nvSpPr>
          <p:spPr bwMode="auto">
            <a:xfrm>
              <a:off x="1824" y="2976"/>
              <a:ext cx="5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8440" name="AutoShape 7"/>
            <p:cNvSpPr>
              <a:spLocks noChangeArrowheads="1"/>
            </p:cNvSpPr>
            <p:nvPr/>
          </p:nvSpPr>
          <p:spPr bwMode="auto">
            <a:xfrm>
              <a:off x="2352" y="1536"/>
              <a:ext cx="1152" cy="720"/>
            </a:xfrm>
            <a:prstGeom prst="flowChartAlternateProcess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800" b="1"/>
                <a:t>POLICY</a:t>
              </a:r>
            </a:p>
            <a:p>
              <a:pPr algn="ctr"/>
              <a:r>
                <a:rPr lang="en-US" sz="2800" b="1"/>
                <a:t>MAKER</a:t>
              </a:r>
            </a:p>
          </p:txBody>
        </p:sp>
        <p:sp>
          <p:nvSpPr>
            <p:cNvPr id="18441" name="Line 8"/>
            <p:cNvSpPr>
              <a:spLocks noChangeShapeType="1"/>
            </p:cNvSpPr>
            <p:nvPr/>
          </p:nvSpPr>
          <p:spPr bwMode="auto">
            <a:xfrm flipH="1">
              <a:off x="2880" y="2256"/>
              <a:ext cx="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8442" name="Line 9"/>
            <p:cNvSpPr>
              <a:spLocks noChangeShapeType="1"/>
            </p:cNvSpPr>
            <p:nvPr/>
          </p:nvSpPr>
          <p:spPr bwMode="auto">
            <a:xfrm>
              <a:off x="4560" y="1872"/>
              <a:ext cx="0" cy="7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8443" name="AutoShape 10"/>
            <p:cNvSpPr>
              <a:spLocks noChangeArrowheads="1"/>
            </p:cNvSpPr>
            <p:nvPr/>
          </p:nvSpPr>
          <p:spPr bwMode="auto">
            <a:xfrm>
              <a:off x="3984" y="2640"/>
              <a:ext cx="1152" cy="720"/>
            </a:xfrm>
            <a:prstGeom prst="flowChartAlternateProcess">
              <a:avLst/>
            </a:prstGeom>
            <a:solidFill>
              <a:srgbClr val="FF7C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800" b="1"/>
                <a:t>PUBLIK</a:t>
              </a:r>
            </a:p>
          </p:txBody>
        </p:sp>
        <p:sp>
          <p:nvSpPr>
            <p:cNvPr id="18444" name="Line 11"/>
            <p:cNvSpPr>
              <a:spLocks noChangeShapeType="1"/>
            </p:cNvSpPr>
            <p:nvPr/>
          </p:nvSpPr>
          <p:spPr bwMode="auto">
            <a:xfrm flipV="1">
              <a:off x="1248" y="1920"/>
              <a:ext cx="0" cy="7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8445" name="Line 12"/>
            <p:cNvSpPr>
              <a:spLocks noChangeShapeType="1"/>
            </p:cNvSpPr>
            <p:nvPr/>
          </p:nvSpPr>
          <p:spPr bwMode="auto">
            <a:xfrm>
              <a:off x="1248" y="1920"/>
              <a:ext cx="11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8446" name="Line 13"/>
            <p:cNvSpPr>
              <a:spLocks noChangeShapeType="1"/>
            </p:cNvSpPr>
            <p:nvPr/>
          </p:nvSpPr>
          <p:spPr bwMode="auto">
            <a:xfrm flipH="1" flipV="1">
              <a:off x="3504" y="1872"/>
              <a:ext cx="105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8447" name="Line 14"/>
            <p:cNvSpPr>
              <a:spLocks noChangeShapeType="1"/>
            </p:cNvSpPr>
            <p:nvPr/>
          </p:nvSpPr>
          <p:spPr bwMode="auto">
            <a:xfrm flipH="1">
              <a:off x="3504" y="2976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8448" name="Text Box 15"/>
            <p:cNvSpPr txBox="1">
              <a:spLocks noChangeArrowheads="1"/>
            </p:cNvSpPr>
            <p:nvPr/>
          </p:nvSpPr>
          <p:spPr bwMode="auto">
            <a:xfrm>
              <a:off x="2064" y="1622"/>
              <a:ext cx="192" cy="21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/>
                <a:t>1</a:t>
              </a:r>
            </a:p>
          </p:txBody>
        </p:sp>
        <p:sp>
          <p:nvSpPr>
            <p:cNvPr id="18449" name="Text Box 16"/>
            <p:cNvSpPr txBox="1">
              <a:spLocks noChangeArrowheads="1"/>
            </p:cNvSpPr>
            <p:nvPr/>
          </p:nvSpPr>
          <p:spPr bwMode="auto">
            <a:xfrm>
              <a:off x="3600" y="1574"/>
              <a:ext cx="192" cy="21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/>
                <a:t>3</a:t>
              </a:r>
            </a:p>
          </p:txBody>
        </p:sp>
        <p:sp>
          <p:nvSpPr>
            <p:cNvPr id="18450" name="Text Box 17"/>
            <p:cNvSpPr txBox="1">
              <a:spLocks noChangeArrowheads="1"/>
            </p:cNvSpPr>
            <p:nvPr/>
          </p:nvSpPr>
          <p:spPr bwMode="auto">
            <a:xfrm>
              <a:off x="2928" y="2304"/>
              <a:ext cx="192" cy="21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/>
                <a:t>2</a:t>
              </a:r>
            </a:p>
          </p:txBody>
        </p:sp>
      </p:grpSp>
      <p:sp>
        <p:nvSpPr>
          <p:cNvPr id="18436" name="Text Box 18"/>
          <p:cNvSpPr txBox="1">
            <a:spLocks noChangeArrowheads="1"/>
          </p:cNvSpPr>
          <p:nvPr/>
        </p:nvSpPr>
        <p:spPr bwMode="auto">
          <a:xfrm>
            <a:off x="2057400" y="5881688"/>
            <a:ext cx="815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/>
              <a:t>Semakin BANYAK TEKANAN = semakin EFEKTIF</a:t>
            </a:r>
          </a:p>
        </p:txBody>
      </p:sp>
    </p:spTree>
    <p:extLst>
      <p:ext uri="{BB962C8B-B14F-4D97-AF65-F5344CB8AC3E}">
        <p14:creationId xmlns:p14="http://schemas.microsoft.com/office/powerpoint/2010/main" val="5228378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Target Press Release </a:t>
            </a:r>
          </a:p>
        </p:txBody>
      </p:sp>
      <p:grpSp>
        <p:nvGrpSpPr>
          <p:cNvPr id="2" name="Diagram 2"/>
          <p:cNvGrpSpPr>
            <a:grpSpLocks/>
          </p:cNvGrpSpPr>
          <p:nvPr/>
        </p:nvGrpSpPr>
        <p:grpSpPr bwMode="auto">
          <a:xfrm>
            <a:off x="1219200" y="1447800"/>
            <a:ext cx="9753600" cy="5410200"/>
            <a:chOff x="1440" y="720"/>
            <a:chExt cx="2880" cy="2880"/>
          </a:xfrm>
        </p:grpSpPr>
        <p:sp>
          <p:nvSpPr>
            <p:cNvPr id="3" name="_s1028"/>
            <p:cNvSpPr>
              <a:spLocks noChangeShapeType="1"/>
            </p:cNvSpPr>
            <p:nvPr/>
          </p:nvSpPr>
          <p:spPr bwMode="auto">
            <a:xfrm flipH="1" flipV="1">
              <a:off x="2298" y="1971"/>
              <a:ext cx="291" cy="9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" name="_s1029"/>
            <p:cNvSpPr>
              <a:spLocks noChangeArrowheads="1"/>
            </p:cNvSpPr>
            <p:nvPr/>
          </p:nvSpPr>
          <p:spPr bwMode="auto">
            <a:xfrm>
              <a:off x="1702" y="1569"/>
              <a:ext cx="612" cy="612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>
                  <a:latin typeface="Arial" charset="0"/>
                </a:rPr>
                <a:t>MEMBIMBING</a:t>
              </a:r>
            </a:p>
          </p:txBody>
        </p:sp>
        <p:sp>
          <p:nvSpPr>
            <p:cNvPr id="5" name="_s1030"/>
            <p:cNvSpPr>
              <a:spLocks noChangeShapeType="1"/>
            </p:cNvSpPr>
            <p:nvPr/>
          </p:nvSpPr>
          <p:spPr bwMode="auto">
            <a:xfrm flipH="1">
              <a:off x="2521" y="2407"/>
              <a:ext cx="179" cy="2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" name="_s1031"/>
            <p:cNvSpPr>
              <a:spLocks noChangeArrowheads="1"/>
            </p:cNvSpPr>
            <p:nvPr/>
          </p:nvSpPr>
          <p:spPr bwMode="auto">
            <a:xfrm>
              <a:off x="2034" y="2595"/>
              <a:ext cx="612" cy="612"/>
            </a:xfrm>
            <a:prstGeom prst="ellipse">
              <a:avLst/>
            </a:prstGeom>
            <a:solidFill>
              <a:srgbClr val="FF33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>
                  <a:latin typeface="Arial" charset="0"/>
                </a:rPr>
                <a:t>MEMPENGARUHI</a:t>
              </a:r>
            </a:p>
          </p:txBody>
        </p:sp>
        <p:sp>
          <p:nvSpPr>
            <p:cNvPr id="7" name="_s1032"/>
            <p:cNvSpPr>
              <a:spLocks noChangeShapeType="1"/>
            </p:cNvSpPr>
            <p:nvPr/>
          </p:nvSpPr>
          <p:spPr bwMode="auto">
            <a:xfrm>
              <a:off x="3060" y="2407"/>
              <a:ext cx="180" cy="24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" name="_s1033"/>
            <p:cNvSpPr>
              <a:spLocks noChangeArrowheads="1"/>
            </p:cNvSpPr>
            <p:nvPr/>
          </p:nvSpPr>
          <p:spPr bwMode="auto">
            <a:xfrm>
              <a:off x="3113" y="2596"/>
              <a:ext cx="612" cy="612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>
                  <a:latin typeface="Arial" charset="0"/>
                </a:rPr>
                <a:t>MEMBERITAHUKAN</a:t>
              </a:r>
            </a:p>
          </p:txBody>
        </p:sp>
        <p:sp>
          <p:nvSpPr>
            <p:cNvPr id="9" name="_s1034"/>
            <p:cNvSpPr>
              <a:spLocks noChangeShapeType="1"/>
            </p:cNvSpPr>
            <p:nvPr/>
          </p:nvSpPr>
          <p:spPr bwMode="auto">
            <a:xfrm flipV="1">
              <a:off x="3171" y="1970"/>
              <a:ext cx="291" cy="9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" name="_s1035"/>
            <p:cNvSpPr>
              <a:spLocks noChangeArrowheads="1"/>
            </p:cNvSpPr>
            <p:nvPr/>
          </p:nvSpPr>
          <p:spPr bwMode="auto">
            <a:xfrm>
              <a:off x="3447" y="1570"/>
              <a:ext cx="612" cy="612"/>
            </a:xfrm>
            <a:prstGeom prst="ellipse">
              <a:avLst/>
            </a:prstGeom>
            <a:solidFill>
              <a:srgbClr val="FF7C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>
                  <a:latin typeface="Arial" charset="0"/>
                </a:rPr>
                <a:t>MENEKANKAN</a:t>
              </a:r>
            </a:p>
          </p:txBody>
        </p:sp>
        <p:sp>
          <p:nvSpPr>
            <p:cNvPr id="11" name="_s1036"/>
            <p:cNvSpPr>
              <a:spLocks noChangeShapeType="1"/>
            </p:cNvSpPr>
            <p:nvPr/>
          </p:nvSpPr>
          <p:spPr bwMode="auto">
            <a:xfrm flipV="1">
              <a:off x="2880" y="1548"/>
              <a:ext cx="0" cy="30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" name="_s1037"/>
            <p:cNvSpPr>
              <a:spLocks noChangeArrowheads="1"/>
            </p:cNvSpPr>
            <p:nvPr/>
          </p:nvSpPr>
          <p:spPr bwMode="auto">
            <a:xfrm>
              <a:off x="2574" y="936"/>
              <a:ext cx="612" cy="612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>
                  <a:latin typeface="Arial" charset="0"/>
                </a:rPr>
                <a:t>MENJELASKAN</a:t>
              </a:r>
            </a:p>
          </p:txBody>
        </p:sp>
        <p:sp>
          <p:nvSpPr>
            <p:cNvPr id="13" name="_s1038"/>
            <p:cNvSpPr>
              <a:spLocks noChangeArrowheads="1"/>
            </p:cNvSpPr>
            <p:nvPr/>
          </p:nvSpPr>
          <p:spPr bwMode="auto">
            <a:xfrm>
              <a:off x="2574" y="1854"/>
              <a:ext cx="612" cy="61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300" b="1">
                  <a:solidFill>
                    <a:schemeClr val="bg1"/>
                  </a:solidFill>
                  <a:latin typeface="Arial" charset="0"/>
                </a:rPr>
                <a:t>PRESS</a:t>
              </a:r>
            </a:p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300" b="1">
                  <a:solidFill>
                    <a:schemeClr val="bg1"/>
                  </a:solidFill>
                  <a:latin typeface="Arial" charset="0"/>
                </a:rPr>
                <a:t>RELEASE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175394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Membuat Press Release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/>
              <a:t>Membuat kerangka (Judul, </a:t>
            </a:r>
            <a:r>
              <a:rPr lang="en-US" i="1"/>
              <a:t>Lead</a:t>
            </a:r>
            <a:r>
              <a:rPr lang="en-US"/>
              <a:t> atau Intro, </a:t>
            </a:r>
            <a:r>
              <a:rPr lang="en-US" i="1"/>
              <a:t>Body</a:t>
            </a:r>
            <a:r>
              <a:rPr lang="en-US"/>
              <a:t> atau Tubuh, dan </a:t>
            </a:r>
            <a:r>
              <a:rPr lang="en-US" i="1"/>
              <a:t>Ending</a:t>
            </a:r>
            <a:r>
              <a:rPr lang="en-US"/>
              <a:t> atau Penutup)</a:t>
            </a:r>
          </a:p>
          <a:p>
            <a:pPr marL="609600" indent="-609600">
              <a:lnSpc>
                <a:spcPct val="90000"/>
              </a:lnSpc>
            </a:pPr>
            <a:r>
              <a:rPr lang="en-US"/>
              <a:t>Menentukan judul</a:t>
            </a:r>
          </a:p>
          <a:p>
            <a:pPr marL="609600" indent="-609600">
              <a:lnSpc>
                <a:spcPct val="90000"/>
              </a:lnSpc>
            </a:pPr>
            <a:r>
              <a:rPr lang="en-US"/>
              <a:t>Membuat lead yang punya daya tarik</a:t>
            </a:r>
          </a:p>
          <a:p>
            <a:pPr marL="609600" indent="-609600">
              <a:lnSpc>
                <a:spcPct val="90000"/>
              </a:lnSpc>
            </a:pPr>
            <a:r>
              <a:rPr lang="en-US"/>
              <a:t>Menulis seperti piramida</a:t>
            </a:r>
          </a:p>
          <a:p>
            <a:pPr marL="609600" indent="-609600">
              <a:lnSpc>
                <a:spcPct val="90000"/>
              </a:lnSpc>
            </a:pPr>
            <a:r>
              <a:rPr lang="en-US"/>
              <a:t>Penutup (kesimpulan, rekomendasi)</a:t>
            </a:r>
          </a:p>
        </p:txBody>
      </p:sp>
    </p:spTree>
    <p:extLst>
      <p:ext uri="{BB962C8B-B14F-4D97-AF65-F5344CB8AC3E}">
        <p14:creationId xmlns:p14="http://schemas.microsoft.com/office/powerpoint/2010/main" val="1740965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0D8DDFDB-9093-45CD-9155-427A4C808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Arial" charset="0"/>
              </a:rPr>
              <a:t>Menulis</a:t>
            </a:r>
            <a:r>
              <a:rPr lang="en-US" dirty="0">
                <a:latin typeface="Arial" charset="0"/>
              </a:rPr>
              <a:t> Press Release</a:t>
            </a:r>
            <a:endParaRPr lang="id-ID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EDA06A1B-996E-4A9A-BC0A-CC7D2074EF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000" b="1" dirty="0">
                <a:latin typeface="Comic Sans MS" pitchFamily="66" charset="0"/>
              </a:rPr>
              <a:t>Press release (</a:t>
            </a:r>
            <a:r>
              <a:rPr lang="en-US" sz="3000" b="1" dirty="0" err="1">
                <a:latin typeface="Comic Sans MS" pitchFamily="66" charset="0"/>
              </a:rPr>
              <a:t>siaran</a:t>
            </a:r>
            <a:r>
              <a:rPr lang="en-US" sz="3000" b="1" dirty="0">
                <a:latin typeface="Comic Sans MS" pitchFamily="66" charset="0"/>
              </a:rPr>
              <a:t> pers), </a:t>
            </a:r>
            <a:r>
              <a:rPr lang="en-US" sz="3000" b="1" dirty="0" err="1">
                <a:latin typeface="Comic Sans MS" pitchFamily="66" charset="0"/>
              </a:rPr>
              <a:t>ada</a:t>
            </a:r>
            <a:r>
              <a:rPr lang="en-US" sz="3000" b="1" dirty="0">
                <a:latin typeface="Comic Sans MS" pitchFamily="66" charset="0"/>
              </a:rPr>
              <a:t> yang </a:t>
            </a:r>
            <a:r>
              <a:rPr lang="en-US" sz="3000" b="1" dirty="0" err="1">
                <a:latin typeface="Comic Sans MS" pitchFamily="66" charset="0"/>
              </a:rPr>
              <a:t>menyebutnya</a:t>
            </a:r>
            <a:r>
              <a:rPr lang="en-US" sz="3000" b="1" dirty="0">
                <a:latin typeface="Comic Sans MS" pitchFamily="66" charset="0"/>
              </a:rPr>
              <a:t> news release </a:t>
            </a:r>
            <a:r>
              <a:rPr lang="en-US" sz="3000" b="1" dirty="0" err="1">
                <a:latin typeface="Comic Sans MS" pitchFamily="66" charset="0"/>
              </a:rPr>
              <a:t>adalah</a:t>
            </a:r>
            <a:r>
              <a:rPr lang="en-US" sz="3000" b="1" dirty="0">
                <a:latin typeface="Comic Sans MS" pitchFamily="66" charset="0"/>
              </a:rPr>
              <a:t> release yang </a:t>
            </a:r>
            <a:r>
              <a:rPr lang="en-US" sz="3000" b="1" dirty="0" err="1">
                <a:latin typeface="Comic Sans MS" pitchFamily="66" charset="0"/>
              </a:rPr>
              <a:t>disampaikan</a:t>
            </a:r>
            <a:r>
              <a:rPr lang="en-US" sz="3000" b="1" dirty="0">
                <a:latin typeface="Comic Sans MS" pitchFamily="66" charset="0"/>
              </a:rPr>
              <a:t> oleh PR </a:t>
            </a:r>
            <a:r>
              <a:rPr lang="en-US" sz="3000" b="1" dirty="0" err="1">
                <a:latin typeface="Comic Sans MS" pitchFamily="66" charset="0"/>
              </a:rPr>
              <a:t>kepada</a:t>
            </a:r>
            <a:r>
              <a:rPr lang="en-US" sz="3000" b="1" dirty="0">
                <a:latin typeface="Comic Sans MS" pitchFamily="66" charset="0"/>
              </a:rPr>
              <a:t> pers </a:t>
            </a:r>
            <a:r>
              <a:rPr lang="en-US" sz="3000" b="1" dirty="0" err="1">
                <a:latin typeface="Comic Sans MS" pitchFamily="66" charset="0"/>
              </a:rPr>
              <a:t>dengan</a:t>
            </a:r>
            <a:r>
              <a:rPr lang="en-US" sz="3000" b="1" dirty="0">
                <a:latin typeface="Comic Sans MS" pitchFamily="66" charset="0"/>
              </a:rPr>
              <a:t> </a:t>
            </a:r>
            <a:r>
              <a:rPr lang="en-US" sz="3000" b="1" dirty="0" err="1">
                <a:latin typeface="Comic Sans MS" pitchFamily="66" charset="0"/>
              </a:rPr>
              <a:t>harapan</a:t>
            </a:r>
            <a:r>
              <a:rPr lang="en-US" sz="3000" b="1" dirty="0">
                <a:latin typeface="Comic Sans MS" pitchFamily="66" charset="0"/>
              </a:rPr>
              <a:t> agar </a:t>
            </a:r>
            <a:r>
              <a:rPr lang="en-US" sz="3000" b="1" dirty="0" err="1">
                <a:latin typeface="Comic Sans MS" pitchFamily="66" charset="0"/>
              </a:rPr>
              <a:t>dimuat</a:t>
            </a:r>
            <a:r>
              <a:rPr lang="en-US" sz="3000" b="1" dirty="0">
                <a:latin typeface="Comic Sans MS" pitchFamily="66" charset="0"/>
              </a:rPr>
              <a:t> </a:t>
            </a:r>
            <a:r>
              <a:rPr lang="en-US" sz="3000" b="1" dirty="0" err="1">
                <a:latin typeface="Comic Sans MS" pitchFamily="66" charset="0"/>
              </a:rPr>
              <a:t>sebagai</a:t>
            </a:r>
            <a:r>
              <a:rPr lang="en-US" sz="3000" b="1" dirty="0">
                <a:latin typeface="Comic Sans MS" pitchFamily="66" charset="0"/>
              </a:rPr>
              <a:t> </a:t>
            </a:r>
            <a:r>
              <a:rPr lang="en-US" sz="3000" b="1" dirty="0" err="1">
                <a:latin typeface="Comic Sans MS" pitchFamily="66" charset="0"/>
              </a:rPr>
              <a:t>berita</a:t>
            </a:r>
            <a:r>
              <a:rPr lang="en-US" sz="3000" b="1" dirty="0">
                <a:latin typeface="Comic Sans MS" pitchFamily="66" charset="0"/>
              </a:rPr>
              <a:t> pers. </a:t>
            </a:r>
          </a:p>
          <a:p>
            <a:r>
              <a:rPr lang="en-US" sz="3000" b="1" dirty="0">
                <a:latin typeface="Comic Sans MS" pitchFamily="66" charset="0"/>
              </a:rPr>
              <a:t>Press release </a:t>
            </a:r>
            <a:r>
              <a:rPr lang="en-US" sz="3000" b="1" dirty="0" err="1">
                <a:latin typeface="Comic Sans MS" pitchFamily="66" charset="0"/>
              </a:rPr>
              <a:t>ditulis</a:t>
            </a:r>
            <a:r>
              <a:rPr lang="en-US" sz="3000" b="1" dirty="0">
                <a:latin typeface="Comic Sans MS" pitchFamily="66" charset="0"/>
              </a:rPr>
              <a:t> </a:t>
            </a:r>
            <a:r>
              <a:rPr lang="en-US" sz="3000" b="1" dirty="0" err="1">
                <a:latin typeface="Comic Sans MS" pitchFamily="66" charset="0"/>
              </a:rPr>
              <a:t>dalam</a:t>
            </a:r>
            <a:r>
              <a:rPr lang="en-US" sz="3000" b="1" dirty="0">
                <a:latin typeface="Comic Sans MS" pitchFamily="66" charset="0"/>
              </a:rPr>
              <a:t> </a:t>
            </a:r>
            <a:r>
              <a:rPr lang="en-US" sz="3000" b="1" dirty="0" err="1">
                <a:latin typeface="Comic Sans MS" pitchFamily="66" charset="0"/>
              </a:rPr>
              <a:t>bentuk</a:t>
            </a:r>
            <a:r>
              <a:rPr lang="en-US" sz="3000" b="1" dirty="0">
                <a:latin typeface="Comic Sans MS" pitchFamily="66" charset="0"/>
              </a:rPr>
              <a:t> </a:t>
            </a:r>
            <a:r>
              <a:rPr lang="en-US" sz="3000" b="1" dirty="0" err="1">
                <a:latin typeface="Comic Sans MS" pitchFamily="66" charset="0"/>
              </a:rPr>
              <a:t>berita</a:t>
            </a:r>
            <a:r>
              <a:rPr lang="en-US" sz="3000" b="1" dirty="0">
                <a:latin typeface="Comic Sans MS" pitchFamily="66" charset="0"/>
              </a:rPr>
              <a:t>, </a:t>
            </a:r>
            <a:r>
              <a:rPr lang="en-US" sz="3000" b="1" dirty="0" err="1">
                <a:latin typeface="Comic Sans MS" pitchFamily="66" charset="0"/>
              </a:rPr>
              <a:t>merupakan</a:t>
            </a:r>
            <a:r>
              <a:rPr lang="en-US" sz="3000" b="1" dirty="0">
                <a:latin typeface="Comic Sans MS" pitchFamily="66" charset="0"/>
              </a:rPr>
              <a:t> </a:t>
            </a:r>
            <a:r>
              <a:rPr lang="en-US" sz="3000" b="1" dirty="0" err="1">
                <a:latin typeface="Comic Sans MS" pitchFamily="66" charset="0"/>
              </a:rPr>
              <a:t>laporan</a:t>
            </a:r>
            <a:r>
              <a:rPr lang="en-US" sz="3000" b="1" dirty="0">
                <a:latin typeface="Comic Sans MS" pitchFamily="66" charset="0"/>
              </a:rPr>
              <a:t> </a:t>
            </a:r>
            <a:r>
              <a:rPr lang="en-US" sz="3000" b="1" dirty="0" err="1">
                <a:latin typeface="Comic Sans MS" pitchFamily="66" charset="0"/>
              </a:rPr>
              <a:t>tentang</a:t>
            </a:r>
            <a:r>
              <a:rPr lang="en-US" sz="3000" b="1" dirty="0">
                <a:latin typeface="Comic Sans MS" pitchFamily="66" charset="0"/>
              </a:rPr>
              <a:t> </a:t>
            </a:r>
            <a:r>
              <a:rPr lang="en-US" sz="3000" b="1" dirty="0" err="1">
                <a:latin typeface="Comic Sans MS" pitchFamily="66" charset="0"/>
              </a:rPr>
              <a:t>fakta</a:t>
            </a:r>
            <a:r>
              <a:rPr lang="en-US" sz="3000" b="1" dirty="0">
                <a:latin typeface="Comic Sans MS" pitchFamily="66" charset="0"/>
              </a:rPr>
              <a:t> </a:t>
            </a:r>
            <a:r>
              <a:rPr lang="en-US" sz="3000" b="1" dirty="0" err="1">
                <a:latin typeface="Comic Sans MS" pitchFamily="66" charset="0"/>
              </a:rPr>
              <a:t>peristiwa</a:t>
            </a:r>
            <a:r>
              <a:rPr lang="en-US" sz="3000" b="1" dirty="0">
                <a:latin typeface="Comic Sans MS" pitchFamily="66" charset="0"/>
              </a:rPr>
              <a:t> </a:t>
            </a:r>
            <a:r>
              <a:rPr lang="en-US" sz="3000" b="1" dirty="0" err="1">
                <a:latin typeface="Comic Sans MS" pitchFamily="66" charset="0"/>
              </a:rPr>
              <a:t>menarik</a:t>
            </a:r>
            <a:r>
              <a:rPr lang="en-US" sz="3000" b="1" dirty="0">
                <a:latin typeface="Comic Sans MS" pitchFamily="66" charset="0"/>
              </a:rPr>
              <a:t> yang </a:t>
            </a:r>
            <a:r>
              <a:rPr lang="en-US" sz="3000" b="1" dirty="0" err="1">
                <a:latin typeface="Comic Sans MS" pitchFamily="66" charset="0"/>
              </a:rPr>
              <a:t>terjadi</a:t>
            </a:r>
            <a:r>
              <a:rPr lang="en-US" sz="3000" b="1" dirty="0">
                <a:latin typeface="Comic Sans MS" pitchFamily="66" charset="0"/>
              </a:rPr>
              <a:t> di </a:t>
            </a:r>
            <a:r>
              <a:rPr lang="en-US" sz="3000" b="1" dirty="0" err="1">
                <a:latin typeface="Comic Sans MS" pitchFamily="66" charset="0"/>
              </a:rPr>
              <a:t>lingkungan</a:t>
            </a:r>
            <a:r>
              <a:rPr lang="en-US" sz="3000" b="1" dirty="0">
                <a:latin typeface="Comic Sans MS" pitchFamily="66" charset="0"/>
              </a:rPr>
              <a:t> </a:t>
            </a:r>
            <a:r>
              <a:rPr lang="en-US" sz="3000" b="1" dirty="0" err="1">
                <a:latin typeface="Comic Sans MS" pitchFamily="66" charset="0"/>
              </a:rPr>
              <a:t>perusahaan</a:t>
            </a:r>
            <a:r>
              <a:rPr lang="en-US" sz="3000" b="1" dirty="0">
                <a:latin typeface="Comic Sans MS" pitchFamily="66" charset="0"/>
              </a:rPr>
              <a:t>/</a:t>
            </a:r>
            <a:r>
              <a:rPr lang="en-US" sz="3000" b="1" dirty="0" err="1">
                <a:latin typeface="Comic Sans MS" pitchFamily="66" charset="0"/>
              </a:rPr>
              <a:t>organisasi</a:t>
            </a:r>
            <a:r>
              <a:rPr lang="en-US" sz="3000" b="1" dirty="0">
                <a:latin typeface="Comic Sans MS" pitchFamily="66" charset="0"/>
              </a:rPr>
              <a:t> </a:t>
            </a:r>
            <a:r>
              <a:rPr lang="en-US" sz="3000" b="1" dirty="0" err="1">
                <a:latin typeface="Comic Sans MS" pitchFamily="66" charset="0"/>
              </a:rPr>
              <a:t>atau</a:t>
            </a:r>
            <a:r>
              <a:rPr lang="en-US" sz="3000" b="1" dirty="0">
                <a:latin typeface="Comic Sans MS" pitchFamily="66" charset="0"/>
              </a:rPr>
              <a:t> </a:t>
            </a:r>
            <a:r>
              <a:rPr lang="en-US" sz="3000" b="1" dirty="0" err="1">
                <a:latin typeface="Comic Sans MS" pitchFamily="66" charset="0"/>
              </a:rPr>
              <a:t>tentang</a:t>
            </a:r>
            <a:r>
              <a:rPr lang="en-US" sz="3000" b="1" dirty="0">
                <a:latin typeface="Comic Sans MS" pitchFamily="66" charset="0"/>
              </a:rPr>
              <a:t> </a:t>
            </a:r>
            <a:r>
              <a:rPr lang="en-US" sz="3000" b="1" dirty="0" err="1">
                <a:latin typeface="Comic Sans MS" pitchFamily="66" charset="0"/>
              </a:rPr>
              <a:t>fakta</a:t>
            </a:r>
            <a:r>
              <a:rPr lang="en-US" sz="3000" b="1" dirty="0">
                <a:latin typeface="Comic Sans MS" pitchFamily="66" charset="0"/>
              </a:rPr>
              <a:t> </a:t>
            </a:r>
            <a:r>
              <a:rPr lang="en-US" sz="3000" b="1" dirty="0" err="1">
                <a:latin typeface="Comic Sans MS" pitchFamily="66" charset="0"/>
              </a:rPr>
              <a:t>pendapat</a:t>
            </a:r>
            <a:r>
              <a:rPr lang="en-US" sz="3000" b="1" dirty="0">
                <a:latin typeface="Comic Sans MS" pitchFamily="66" charset="0"/>
              </a:rPr>
              <a:t> </a:t>
            </a:r>
            <a:r>
              <a:rPr lang="en-US" sz="3000" b="1" dirty="0" err="1">
                <a:latin typeface="Comic Sans MS" pitchFamily="66" charset="0"/>
              </a:rPr>
              <a:t>resmi</a:t>
            </a:r>
            <a:r>
              <a:rPr lang="en-US" sz="3000" b="1" dirty="0">
                <a:latin typeface="Comic Sans MS" pitchFamily="66" charset="0"/>
              </a:rPr>
              <a:t>  yang </a:t>
            </a:r>
            <a:r>
              <a:rPr lang="en-US" sz="3000" b="1" dirty="0" err="1">
                <a:latin typeface="Comic Sans MS" pitchFamily="66" charset="0"/>
              </a:rPr>
              <a:t>dikeluarkan</a:t>
            </a:r>
            <a:r>
              <a:rPr lang="en-US" sz="3000" b="1" dirty="0">
                <a:latin typeface="Comic Sans MS" pitchFamily="66" charset="0"/>
              </a:rPr>
              <a:t> oleh </a:t>
            </a:r>
            <a:r>
              <a:rPr lang="en-US" sz="3000" b="1" dirty="0" err="1">
                <a:latin typeface="Comic Sans MS" pitchFamily="66" charset="0"/>
              </a:rPr>
              <a:t>perusahaan</a:t>
            </a:r>
            <a:r>
              <a:rPr lang="en-US" sz="3000" b="1" dirty="0">
                <a:latin typeface="Comic Sans MS" pitchFamily="66" charset="0"/>
              </a:rPr>
              <a:t> </a:t>
            </a:r>
            <a:r>
              <a:rPr lang="en-US" sz="3000" b="1" dirty="0" err="1">
                <a:latin typeface="Comic Sans MS" pitchFamily="66" charset="0"/>
              </a:rPr>
              <a:t>tentang</a:t>
            </a:r>
            <a:r>
              <a:rPr lang="en-US" sz="3000" b="1" dirty="0">
                <a:latin typeface="Comic Sans MS" pitchFamily="66" charset="0"/>
              </a:rPr>
              <a:t> </a:t>
            </a:r>
            <a:r>
              <a:rPr lang="en-US" sz="3000" b="1" dirty="0" err="1">
                <a:latin typeface="Comic Sans MS" pitchFamily="66" charset="0"/>
              </a:rPr>
              <a:t>peristiwa</a:t>
            </a:r>
            <a:r>
              <a:rPr lang="en-US" sz="3000" b="1" dirty="0">
                <a:latin typeface="Comic Sans MS" pitchFamily="66" charset="0"/>
              </a:rPr>
              <a:t>/</a:t>
            </a:r>
            <a:r>
              <a:rPr lang="en-US" sz="3000" b="1" dirty="0" err="1">
                <a:latin typeface="Comic Sans MS" pitchFamily="66" charset="0"/>
              </a:rPr>
              <a:t>hal</a:t>
            </a:r>
            <a:r>
              <a:rPr lang="en-US" sz="3000" b="1" dirty="0">
                <a:latin typeface="Comic Sans MS" pitchFamily="66" charset="0"/>
              </a:rPr>
              <a:t> yang </a:t>
            </a:r>
            <a:r>
              <a:rPr lang="en-US" sz="3000" b="1" dirty="0" err="1">
                <a:latin typeface="Comic Sans MS" pitchFamily="66" charset="0"/>
              </a:rPr>
              <a:t>berhubungan</a:t>
            </a:r>
            <a:r>
              <a:rPr lang="en-US" sz="3000" b="1" dirty="0">
                <a:latin typeface="Comic Sans MS" pitchFamily="66" charset="0"/>
              </a:rPr>
              <a:t> </a:t>
            </a:r>
            <a:r>
              <a:rPr lang="en-US" sz="3000" b="1" dirty="0" err="1">
                <a:latin typeface="Comic Sans MS" pitchFamily="66" charset="0"/>
              </a:rPr>
              <a:t>dengan</a:t>
            </a:r>
            <a:r>
              <a:rPr lang="en-US" sz="3000" b="1" dirty="0">
                <a:latin typeface="Comic Sans MS" pitchFamily="66" charset="0"/>
              </a:rPr>
              <a:t> </a:t>
            </a:r>
            <a:r>
              <a:rPr lang="en-US" sz="3000" b="1" dirty="0" err="1">
                <a:latin typeface="Comic Sans MS" pitchFamily="66" charset="0"/>
              </a:rPr>
              <a:t>perusahaan</a:t>
            </a:r>
            <a:r>
              <a:rPr lang="en-US" sz="3000" b="1" dirty="0">
                <a:latin typeface="Comic Sans MS" pitchFamily="66" charset="0"/>
              </a:rPr>
              <a:t>/</a:t>
            </a:r>
            <a:r>
              <a:rPr lang="en-US" sz="3000" b="1" dirty="0" err="1">
                <a:latin typeface="Comic Sans MS" pitchFamily="66" charset="0"/>
              </a:rPr>
              <a:t>organisasi</a:t>
            </a:r>
            <a:r>
              <a:rPr lang="en-US" sz="3000" b="1" dirty="0">
                <a:latin typeface="Comic Sans MS" pitchFamily="66" charset="0"/>
              </a:rPr>
              <a:t>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710523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Mencapai Target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Memahami keredaksian lembaga</a:t>
            </a:r>
          </a:p>
          <a:p>
            <a:r>
              <a:rPr lang="en-US"/>
              <a:t>Memahami newspeg (isu yang sedang HOT)</a:t>
            </a:r>
          </a:p>
          <a:p>
            <a:r>
              <a:rPr lang="en-US"/>
              <a:t>Pendekatan personal</a:t>
            </a:r>
          </a:p>
          <a:p>
            <a:r>
              <a:rPr lang="en-US"/>
              <a:t>Akurasi data</a:t>
            </a:r>
          </a:p>
          <a:p>
            <a:r>
              <a:rPr lang="en-US"/>
              <a:t>Kadangkala narasumber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4234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Tugas</a:t>
            </a:r>
            <a:r>
              <a:rPr lang="en-US" dirty="0"/>
              <a:t> </a:t>
            </a:r>
            <a:r>
              <a:rPr lang="id-ID" dirty="0"/>
              <a:t> </a:t>
            </a: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Buatlah kerangka (outline) press release !</a:t>
            </a:r>
          </a:p>
          <a:p>
            <a:r>
              <a:rPr lang="en-US"/>
              <a:t>Identifisikan data-data yang dianggap penting untuk dimuat dalam release !</a:t>
            </a:r>
          </a:p>
          <a:p>
            <a:r>
              <a:rPr lang="en-US"/>
              <a:t>Buatlah press release berdasarkan data yang telah diidentifikasi tersebut.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315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C8C68A67-4FCB-43C9-80AB-8488EA191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Syarat</a:t>
            </a:r>
            <a:r>
              <a:rPr lang="en-US" dirty="0"/>
              <a:t> Press Release</a:t>
            </a:r>
            <a:endParaRPr lang="id-ID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4C950B2D-99FD-4699-A0AB-ECB996B95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sv-SE" sz="2200" b="1" u="sng" dirty="0"/>
              <a:t>Mengandung nilai berita (News Value)</a:t>
            </a:r>
            <a:r>
              <a:rPr lang="sv-SE" sz="2200" b="1" dirty="0"/>
              <a:t>; peristiwa yang menimbulkan rasa aneh, kagum, heran, luar biasa, pertama kali terjadi, dsb.</a:t>
            </a:r>
            <a:endParaRPr lang="sv-SE" sz="2200" b="1" u="sng" dirty="0"/>
          </a:p>
          <a:p>
            <a:pPr lvl="1"/>
            <a:r>
              <a:rPr lang="sv-SE" sz="2200" b="1" u="sng" dirty="0"/>
              <a:t>Faktanya termasa (timely)</a:t>
            </a:r>
            <a:r>
              <a:rPr lang="sv-SE" sz="2200" b="1" dirty="0"/>
              <a:t>; waktu terjadinya peristiwa yang relatif baru</a:t>
            </a:r>
            <a:endParaRPr lang="sv-SE" sz="2200" b="1" u="sng" dirty="0"/>
          </a:p>
          <a:p>
            <a:pPr lvl="1"/>
            <a:r>
              <a:rPr lang="sv-SE" sz="2200" b="1" u="sng" dirty="0"/>
              <a:t>Disusun secara piramida terbalik (inverted pyramid)</a:t>
            </a:r>
            <a:r>
              <a:rPr lang="sv-SE" sz="2200" b="1" dirty="0"/>
              <a:t>; dari yang terpenting/klimaks kepada yang tidak penting</a:t>
            </a:r>
            <a:endParaRPr lang="en-US" sz="2200" b="1" u="sng" dirty="0"/>
          </a:p>
          <a:p>
            <a:pPr lvl="1"/>
            <a:r>
              <a:rPr lang="en-US" sz="2200" b="1" u="sng" dirty="0" err="1"/>
              <a:t>Mengandung</a:t>
            </a:r>
            <a:r>
              <a:rPr lang="en-US" sz="2200" b="1" u="sng" dirty="0"/>
              <a:t> </a:t>
            </a:r>
            <a:r>
              <a:rPr lang="en-US" sz="2200" b="1" u="sng" dirty="0" err="1"/>
              <a:t>rumus</a:t>
            </a:r>
            <a:r>
              <a:rPr lang="en-US" sz="2200" b="1" u="sng" dirty="0"/>
              <a:t> ‘5W &amp; 1H’</a:t>
            </a:r>
            <a:r>
              <a:rPr lang="en-US" sz="2200" b="1" dirty="0"/>
              <a:t>; what, who, where, when, why, how</a:t>
            </a:r>
            <a:endParaRPr lang="en-US" sz="2200" b="1" u="sng" dirty="0"/>
          </a:p>
          <a:p>
            <a:pPr lvl="1"/>
            <a:r>
              <a:rPr lang="en-US" sz="2200" b="1" u="sng" dirty="0" err="1"/>
              <a:t>Disusun</a:t>
            </a:r>
            <a:r>
              <a:rPr lang="en-US" sz="2200" b="1" u="sng" dirty="0"/>
              <a:t> </a:t>
            </a:r>
            <a:r>
              <a:rPr lang="en-US" sz="2200" b="1" u="sng" dirty="0" err="1"/>
              <a:t>dengan</a:t>
            </a:r>
            <a:r>
              <a:rPr lang="en-US" sz="2200" b="1" u="sng" dirty="0"/>
              <a:t> kata-kata </a:t>
            </a:r>
            <a:r>
              <a:rPr lang="en-US" sz="2200" b="1" u="sng" dirty="0" err="1"/>
              <a:t>lazim</a:t>
            </a:r>
            <a:endParaRPr lang="en-US" sz="2200" b="1" u="sng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19442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4EB9D097-2C30-4FCD-8F8A-AEDE7E0A9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Arial" charset="0"/>
              </a:rPr>
              <a:t>Teknis</a:t>
            </a:r>
            <a:r>
              <a:rPr lang="en-US" dirty="0">
                <a:latin typeface="Arial" charset="0"/>
              </a:rPr>
              <a:t> Press Release</a:t>
            </a:r>
            <a:endParaRPr lang="id-ID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6D3999A6-2F2B-4C67-9173-B16490DADE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5500" b="1" dirty="0" err="1">
                <a:latin typeface="Comic Sans MS" pitchFamily="66" charset="0"/>
              </a:rPr>
              <a:t>Ditulis</a:t>
            </a:r>
            <a:r>
              <a:rPr lang="en-US" sz="5500" b="1" dirty="0">
                <a:latin typeface="Comic Sans MS" pitchFamily="66" charset="0"/>
              </a:rPr>
              <a:t> di </a:t>
            </a:r>
            <a:r>
              <a:rPr lang="en-US" sz="5500" b="1" dirty="0" err="1">
                <a:latin typeface="Comic Sans MS" pitchFamily="66" charset="0"/>
              </a:rPr>
              <a:t>atas</a:t>
            </a:r>
            <a:r>
              <a:rPr lang="en-US" sz="5500" b="1" dirty="0">
                <a:latin typeface="Comic Sans MS" pitchFamily="66" charset="0"/>
              </a:rPr>
              <a:t> </a:t>
            </a:r>
            <a:r>
              <a:rPr lang="en-US" sz="5500" b="1" dirty="0" err="1">
                <a:latin typeface="Comic Sans MS" pitchFamily="66" charset="0"/>
              </a:rPr>
              <a:t>kertas</a:t>
            </a:r>
            <a:r>
              <a:rPr lang="en-US" sz="5500" b="1" dirty="0">
                <a:latin typeface="Comic Sans MS" pitchFamily="66" charset="0"/>
              </a:rPr>
              <a:t> </a:t>
            </a:r>
            <a:r>
              <a:rPr lang="en-US" sz="5500" b="1" dirty="0" err="1">
                <a:latin typeface="Comic Sans MS" pitchFamily="66" charset="0"/>
              </a:rPr>
              <a:t>berkop</a:t>
            </a:r>
            <a:r>
              <a:rPr lang="en-US" sz="5500" b="1" dirty="0">
                <a:latin typeface="Comic Sans MS" pitchFamily="66" charset="0"/>
              </a:rPr>
              <a:t> yang </a:t>
            </a:r>
            <a:r>
              <a:rPr lang="en-US" sz="5500" b="1" dirty="0" err="1">
                <a:latin typeface="Comic Sans MS" pitchFamily="66" charset="0"/>
              </a:rPr>
              <a:t>menarik</a:t>
            </a:r>
            <a:r>
              <a:rPr lang="en-US" sz="5500" b="1" dirty="0">
                <a:latin typeface="Comic Sans MS" pitchFamily="66" charset="0"/>
              </a:rPr>
              <a:t> agar </a:t>
            </a:r>
            <a:r>
              <a:rPr lang="en-US" sz="5500" b="1" dirty="0" err="1">
                <a:latin typeface="Comic Sans MS" pitchFamily="66" charset="0"/>
              </a:rPr>
              <a:t>mudah</a:t>
            </a:r>
            <a:r>
              <a:rPr lang="en-US" sz="5500" b="1" dirty="0">
                <a:latin typeface="Comic Sans MS" pitchFamily="66" charset="0"/>
              </a:rPr>
              <a:t> </a:t>
            </a:r>
            <a:r>
              <a:rPr lang="en-US" sz="5500" b="1" dirty="0" err="1">
                <a:latin typeface="Comic Sans MS" pitchFamily="66" charset="0"/>
              </a:rPr>
              <a:t>dikenali</a:t>
            </a:r>
            <a:r>
              <a:rPr lang="en-US" sz="5500" b="1" dirty="0">
                <a:latin typeface="Comic Sans MS" pitchFamily="66" charset="0"/>
              </a:rPr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5500" b="1" dirty="0">
              <a:latin typeface="Comic Sans MS" pitchFamily="66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5500" b="1" dirty="0" err="1">
                <a:latin typeface="Comic Sans MS" pitchFamily="66" charset="0"/>
              </a:rPr>
              <a:t>Mencantumkan</a:t>
            </a:r>
            <a:r>
              <a:rPr lang="en-US" sz="5500" b="1" dirty="0">
                <a:latin typeface="Comic Sans MS" pitchFamily="66" charset="0"/>
              </a:rPr>
              <a:t> </a:t>
            </a:r>
            <a:r>
              <a:rPr lang="en-US" sz="5500" b="1" dirty="0" err="1">
                <a:latin typeface="Comic Sans MS" pitchFamily="66" charset="0"/>
              </a:rPr>
              <a:t>nama</a:t>
            </a:r>
            <a:r>
              <a:rPr lang="en-US" sz="5500" b="1" dirty="0">
                <a:latin typeface="Comic Sans MS" pitchFamily="66" charset="0"/>
              </a:rPr>
              <a:t> dan </a:t>
            </a:r>
            <a:r>
              <a:rPr lang="en-US" sz="5500" b="1" dirty="0" err="1">
                <a:latin typeface="Comic Sans MS" pitchFamily="66" charset="0"/>
              </a:rPr>
              <a:t>alamat</a:t>
            </a:r>
            <a:r>
              <a:rPr lang="en-US" sz="5500" b="1" dirty="0">
                <a:latin typeface="Comic Sans MS" pitchFamily="66" charset="0"/>
              </a:rPr>
              <a:t> </a:t>
            </a:r>
            <a:r>
              <a:rPr lang="en-US" sz="5500" b="1" dirty="0" err="1">
                <a:latin typeface="Comic Sans MS" pitchFamily="66" charset="0"/>
              </a:rPr>
              <a:t>pengirim</a:t>
            </a:r>
            <a:r>
              <a:rPr lang="en-US" sz="5500" b="1" dirty="0">
                <a:latin typeface="Comic Sans MS" pitchFamily="66" charset="0"/>
              </a:rPr>
              <a:t> </a:t>
            </a:r>
            <a:r>
              <a:rPr lang="en-US" sz="5500" b="1" dirty="0" err="1">
                <a:latin typeface="Comic Sans MS" pitchFamily="66" charset="0"/>
              </a:rPr>
              <a:t>serta</a:t>
            </a:r>
            <a:r>
              <a:rPr lang="en-US" sz="5500" b="1" dirty="0">
                <a:latin typeface="Comic Sans MS" pitchFamily="66" charset="0"/>
              </a:rPr>
              <a:t> </a:t>
            </a:r>
            <a:r>
              <a:rPr lang="en-US" sz="5500" b="1" dirty="0" err="1">
                <a:latin typeface="Comic Sans MS" pitchFamily="66" charset="0"/>
              </a:rPr>
              <a:t>nama</a:t>
            </a:r>
            <a:r>
              <a:rPr lang="en-US" sz="5500" b="1" dirty="0">
                <a:latin typeface="Comic Sans MS" pitchFamily="66" charset="0"/>
              </a:rPr>
              <a:t> dan </a:t>
            </a:r>
            <a:r>
              <a:rPr lang="en-US" sz="5500" b="1" dirty="0" err="1">
                <a:latin typeface="Comic Sans MS" pitchFamily="66" charset="0"/>
              </a:rPr>
              <a:t>nomor</a:t>
            </a:r>
            <a:r>
              <a:rPr lang="en-US" sz="5500" b="1" dirty="0">
                <a:latin typeface="Comic Sans MS" pitchFamily="66" charset="0"/>
              </a:rPr>
              <a:t> </a:t>
            </a:r>
            <a:r>
              <a:rPr lang="en-US" sz="5500" b="1" dirty="0" err="1">
                <a:latin typeface="Comic Sans MS" pitchFamily="66" charset="0"/>
              </a:rPr>
              <a:t>telepon</a:t>
            </a:r>
            <a:r>
              <a:rPr lang="en-US" sz="5500" b="1" dirty="0">
                <a:latin typeface="Comic Sans MS" pitchFamily="66" charset="0"/>
              </a:rPr>
              <a:t> </a:t>
            </a:r>
            <a:r>
              <a:rPr lang="en-US" sz="5500" b="1" dirty="0" err="1">
                <a:latin typeface="Comic Sans MS" pitchFamily="66" charset="0"/>
              </a:rPr>
              <a:t>petugas</a:t>
            </a:r>
            <a:r>
              <a:rPr lang="en-US" sz="5500" b="1" dirty="0">
                <a:latin typeface="Comic Sans MS" pitchFamily="66" charset="0"/>
              </a:rPr>
              <a:t> yang </a:t>
            </a:r>
            <a:r>
              <a:rPr lang="en-US" sz="5500" b="1" dirty="0" err="1">
                <a:latin typeface="Comic Sans MS" pitchFamily="66" charset="0"/>
              </a:rPr>
              <a:t>dapat</a:t>
            </a:r>
            <a:r>
              <a:rPr lang="en-US" sz="5500" b="1" dirty="0">
                <a:latin typeface="Comic Sans MS" pitchFamily="66" charset="0"/>
              </a:rPr>
              <a:t> </a:t>
            </a:r>
            <a:r>
              <a:rPr lang="en-US" sz="5500" b="1" dirty="0" err="1">
                <a:latin typeface="Comic Sans MS" pitchFamily="66" charset="0"/>
              </a:rPr>
              <a:t>dikonfirmasi</a:t>
            </a:r>
            <a:r>
              <a:rPr lang="en-US" sz="5500" b="1" dirty="0">
                <a:latin typeface="Comic Sans MS" pitchFamily="66" charset="0"/>
              </a:rPr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5500" b="1" dirty="0">
              <a:latin typeface="Comic Sans MS" pitchFamily="66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5500" b="1" dirty="0">
                <a:latin typeface="Comic Sans MS" pitchFamily="66" charset="0"/>
              </a:rPr>
              <a:t>Beri </a:t>
            </a:r>
            <a:r>
              <a:rPr lang="en-US" sz="5500" b="1" dirty="0" err="1">
                <a:latin typeface="Comic Sans MS" pitchFamily="66" charset="0"/>
              </a:rPr>
              <a:t>tanda</a:t>
            </a:r>
            <a:r>
              <a:rPr lang="en-US" sz="5500" b="1" dirty="0">
                <a:latin typeface="Comic Sans MS" pitchFamily="66" charset="0"/>
              </a:rPr>
              <a:t> “SEGERA” </a:t>
            </a:r>
            <a:r>
              <a:rPr lang="en-US" sz="5500" b="1" dirty="0" err="1">
                <a:latin typeface="Comic Sans MS" pitchFamily="66" charset="0"/>
              </a:rPr>
              <a:t>kalau</a:t>
            </a:r>
            <a:r>
              <a:rPr lang="en-US" sz="5500" b="1" dirty="0">
                <a:latin typeface="Comic Sans MS" pitchFamily="66" charset="0"/>
              </a:rPr>
              <a:t> </a:t>
            </a:r>
            <a:r>
              <a:rPr lang="en-US" sz="5500" b="1" dirty="0" err="1">
                <a:latin typeface="Comic Sans MS" pitchFamily="66" charset="0"/>
              </a:rPr>
              <a:t>memang</a:t>
            </a:r>
            <a:r>
              <a:rPr lang="en-US" sz="5500" b="1" dirty="0">
                <a:latin typeface="Comic Sans MS" pitchFamily="66" charset="0"/>
              </a:rPr>
              <a:t> </a:t>
            </a:r>
            <a:r>
              <a:rPr lang="en-US" sz="5500" b="1" dirty="0" err="1">
                <a:latin typeface="Comic Sans MS" pitchFamily="66" charset="0"/>
              </a:rPr>
              <a:t>boleh</a:t>
            </a:r>
            <a:r>
              <a:rPr lang="en-US" sz="5500" b="1" dirty="0">
                <a:latin typeface="Comic Sans MS" pitchFamily="66" charset="0"/>
              </a:rPr>
              <a:t> </a:t>
            </a:r>
            <a:r>
              <a:rPr lang="en-US" sz="5500" b="1" dirty="0" err="1">
                <a:latin typeface="Comic Sans MS" pitchFamily="66" charset="0"/>
              </a:rPr>
              <a:t>disiarkan</a:t>
            </a:r>
            <a:r>
              <a:rPr lang="en-US" sz="5500" b="1" dirty="0">
                <a:latin typeface="Comic Sans MS" pitchFamily="66" charset="0"/>
              </a:rPr>
              <a:t> </a:t>
            </a:r>
            <a:r>
              <a:rPr lang="en-US" sz="5500" b="1" dirty="0" err="1">
                <a:latin typeface="Comic Sans MS" pitchFamily="66" charset="0"/>
              </a:rPr>
              <a:t>segera</a:t>
            </a:r>
            <a:r>
              <a:rPr lang="en-US" sz="5500" b="1" dirty="0">
                <a:latin typeface="Comic Sans MS" pitchFamily="66" charset="0"/>
              </a:rPr>
              <a:t>  </a:t>
            </a:r>
            <a:r>
              <a:rPr lang="en-US" sz="5500" b="1" dirty="0" err="1">
                <a:latin typeface="Comic Sans MS" pitchFamily="66" charset="0"/>
              </a:rPr>
              <a:t>atau</a:t>
            </a:r>
            <a:r>
              <a:rPr lang="en-US" sz="5500" b="1" dirty="0">
                <a:latin typeface="Comic Sans MS" pitchFamily="66" charset="0"/>
              </a:rPr>
              <a:t> “EMBARGO SAMPAI WAKTU TERTENTU” </a:t>
            </a:r>
            <a:r>
              <a:rPr lang="en-US" sz="5500" b="1" dirty="0" err="1">
                <a:latin typeface="Comic Sans MS" pitchFamily="66" charset="0"/>
              </a:rPr>
              <a:t>jika</a:t>
            </a:r>
            <a:r>
              <a:rPr lang="en-US" sz="5500" b="1" dirty="0">
                <a:latin typeface="Comic Sans MS" pitchFamily="66" charset="0"/>
              </a:rPr>
              <a:t> </a:t>
            </a:r>
            <a:r>
              <a:rPr lang="en-US" sz="5500" b="1" dirty="0" err="1">
                <a:latin typeface="Comic Sans MS" pitchFamily="66" charset="0"/>
              </a:rPr>
              <a:t>merupakan</a:t>
            </a:r>
            <a:r>
              <a:rPr lang="en-US" sz="5500" b="1" dirty="0">
                <a:latin typeface="Comic Sans MS" pitchFamily="66" charset="0"/>
              </a:rPr>
              <a:t> </a:t>
            </a:r>
            <a:r>
              <a:rPr lang="en-US" sz="5500" b="1" dirty="0" err="1">
                <a:latin typeface="Comic Sans MS" pitchFamily="66" charset="0"/>
              </a:rPr>
              <a:t>pidato</a:t>
            </a:r>
            <a:r>
              <a:rPr lang="en-US" sz="5500" b="1" dirty="0">
                <a:latin typeface="Comic Sans MS" pitchFamily="66" charset="0"/>
              </a:rPr>
              <a:t> yang </a:t>
            </a:r>
            <a:r>
              <a:rPr lang="en-US" sz="5500" b="1" dirty="0" err="1">
                <a:latin typeface="Comic Sans MS" pitchFamily="66" charset="0"/>
              </a:rPr>
              <a:t>belum</a:t>
            </a:r>
            <a:r>
              <a:rPr lang="en-US" sz="5500" b="1" dirty="0">
                <a:latin typeface="Comic Sans MS" pitchFamily="66" charset="0"/>
              </a:rPr>
              <a:t> </a:t>
            </a:r>
            <a:r>
              <a:rPr lang="en-US" sz="5500" b="1" dirty="0" err="1">
                <a:latin typeface="Comic Sans MS" pitchFamily="66" charset="0"/>
              </a:rPr>
              <a:t>disampaikan</a:t>
            </a:r>
            <a:r>
              <a:rPr lang="en-US" sz="5500" b="1" dirty="0">
                <a:latin typeface="Comic Sans MS" pitchFamily="66" charset="0"/>
              </a:rPr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5500" b="1" dirty="0">
              <a:latin typeface="Comic Sans MS" pitchFamily="66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5500" b="1" dirty="0" err="1">
                <a:latin typeface="Comic Sans MS" pitchFamily="66" charset="0"/>
              </a:rPr>
              <a:t>Harus</a:t>
            </a:r>
            <a:r>
              <a:rPr lang="en-US" sz="5500" b="1" dirty="0">
                <a:latin typeface="Comic Sans MS" pitchFamily="66" charset="0"/>
              </a:rPr>
              <a:t> </a:t>
            </a:r>
            <a:r>
              <a:rPr lang="en-US" sz="5500" b="1" dirty="0" err="1">
                <a:latin typeface="Comic Sans MS" pitchFamily="66" charset="0"/>
              </a:rPr>
              <a:t>ditik</a:t>
            </a:r>
            <a:r>
              <a:rPr lang="en-US" sz="5500" b="1" dirty="0">
                <a:latin typeface="Comic Sans MS" pitchFamily="66" charset="0"/>
              </a:rPr>
              <a:t> </a:t>
            </a:r>
            <a:r>
              <a:rPr lang="en-US" sz="5500" b="1" dirty="0" err="1">
                <a:latin typeface="Comic Sans MS" pitchFamily="66" charset="0"/>
              </a:rPr>
              <a:t>dengan</a:t>
            </a:r>
            <a:r>
              <a:rPr lang="en-US" sz="5500" b="1" dirty="0">
                <a:latin typeface="Comic Sans MS" pitchFamily="66" charset="0"/>
              </a:rPr>
              <a:t> </a:t>
            </a:r>
            <a:r>
              <a:rPr lang="en-US" sz="5500" b="1" dirty="0" err="1">
                <a:latin typeface="Comic Sans MS" pitchFamily="66" charset="0"/>
              </a:rPr>
              <a:t>spasi</a:t>
            </a:r>
            <a:r>
              <a:rPr lang="en-US" sz="5500" b="1" dirty="0">
                <a:latin typeface="Comic Sans MS" pitchFamily="66" charset="0"/>
              </a:rPr>
              <a:t> </a:t>
            </a:r>
            <a:r>
              <a:rPr lang="en-US" sz="5500" b="1" dirty="0" err="1">
                <a:latin typeface="Comic Sans MS" pitchFamily="66" charset="0"/>
              </a:rPr>
              <a:t>rangkap</a:t>
            </a:r>
            <a:r>
              <a:rPr lang="en-US" sz="5500" b="1" dirty="0">
                <a:latin typeface="Comic Sans MS" pitchFamily="66" charset="0"/>
              </a:rPr>
              <a:t>. Juga pada </a:t>
            </a:r>
            <a:r>
              <a:rPr lang="en-US" sz="5500" b="1" dirty="0" err="1">
                <a:latin typeface="Comic Sans MS" pitchFamily="66" charset="0"/>
              </a:rPr>
              <a:t>sisi</a:t>
            </a:r>
            <a:r>
              <a:rPr lang="en-US" sz="5500" b="1" dirty="0">
                <a:latin typeface="Comic Sans MS" pitchFamily="66" charset="0"/>
              </a:rPr>
              <a:t> </a:t>
            </a:r>
            <a:r>
              <a:rPr lang="en-US" sz="5500" b="1" dirty="0" err="1">
                <a:latin typeface="Comic Sans MS" pitchFamily="66" charset="0"/>
              </a:rPr>
              <a:t>kiri</a:t>
            </a:r>
            <a:r>
              <a:rPr lang="en-US" sz="5500" b="1" dirty="0">
                <a:latin typeface="Comic Sans MS" pitchFamily="66" charset="0"/>
              </a:rPr>
              <a:t> dan </a:t>
            </a:r>
            <a:r>
              <a:rPr lang="en-US" sz="5500" b="1" dirty="0" err="1">
                <a:latin typeface="Comic Sans MS" pitchFamily="66" charset="0"/>
              </a:rPr>
              <a:t>kanan</a:t>
            </a:r>
            <a:r>
              <a:rPr lang="en-US" sz="5500" b="1" dirty="0">
                <a:latin typeface="Comic Sans MS" pitchFamily="66" charset="0"/>
              </a:rPr>
              <a:t> </a:t>
            </a:r>
            <a:r>
              <a:rPr lang="en-US" sz="5500" b="1" dirty="0" err="1">
                <a:latin typeface="Comic Sans MS" pitchFamily="66" charset="0"/>
              </a:rPr>
              <a:t>ada</a:t>
            </a:r>
            <a:r>
              <a:rPr lang="en-US" sz="5500" b="1" dirty="0">
                <a:latin typeface="Comic Sans MS" pitchFamily="66" charset="0"/>
              </a:rPr>
              <a:t> margin </a:t>
            </a:r>
            <a:r>
              <a:rPr lang="en-US" sz="5500" b="1" dirty="0" err="1">
                <a:latin typeface="Comic Sans MS" pitchFamily="66" charset="0"/>
              </a:rPr>
              <a:t>cukup</a:t>
            </a:r>
            <a:r>
              <a:rPr lang="en-US" sz="5500" b="1" dirty="0">
                <a:latin typeface="Comic Sans MS" pitchFamily="66" charset="0"/>
              </a:rPr>
              <a:t> </a:t>
            </a:r>
            <a:r>
              <a:rPr lang="en-US" sz="5500" b="1" dirty="0" err="1">
                <a:latin typeface="Comic Sans MS" pitchFamily="66" charset="0"/>
              </a:rPr>
              <a:t>lebar</a:t>
            </a:r>
            <a:r>
              <a:rPr lang="en-US" sz="5500" b="1" dirty="0">
                <a:latin typeface="Comic Sans MS" pitchFamily="66" charset="0"/>
              </a:rPr>
              <a:t> </a:t>
            </a:r>
            <a:r>
              <a:rPr lang="en-US" sz="5500" b="1" dirty="0" err="1">
                <a:latin typeface="Comic Sans MS" pitchFamily="66" charset="0"/>
              </a:rPr>
              <a:t>untuk</a:t>
            </a:r>
            <a:r>
              <a:rPr lang="en-US" sz="5500" b="1" dirty="0">
                <a:latin typeface="Comic Sans MS" pitchFamily="66" charset="0"/>
              </a:rPr>
              <a:t> </a:t>
            </a:r>
            <a:r>
              <a:rPr lang="en-US" sz="5500" b="1" dirty="0" err="1">
                <a:latin typeface="Comic Sans MS" pitchFamily="66" charset="0"/>
              </a:rPr>
              <a:t>menulis</a:t>
            </a:r>
            <a:r>
              <a:rPr lang="en-US" sz="5500" b="1" dirty="0">
                <a:latin typeface="Comic Sans MS" pitchFamily="66" charset="0"/>
              </a:rPr>
              <a:t> </a:t>
            </a:r>
            <a:r>
              <a:rPr lang="en-US" sz="5500" b="1" dirty="0" err="1">
                <a:latin typeface="Comic Sans MS" pitchFamily="66" charset="0"/>
              </a:rPr>
              <a:t>catatan</a:t>
            </a:r>
            <a:r>
              <a:rPr lang="en-US" sz="5500" b="1" dirty="0">
                <a:latin typeface="Comic Sans MS" pitchFamily="66" charset="0"/>
              </a:rPr>
              <a:t>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15743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C672AF6F-228E-4FC0-89FE-A3FF8CE661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57175"/>
            <a:ext cx="10554574" cy="5601623"/>
          </a:xfrm>
        </p:spPr>
        <p:txBody>
          <a:bodyPr>
            <a:normAutofit/>
          </a:bodyPr>
          <a:lstStyle/>
          <a:p>
            <a:r>
              <a:rPr lang="en-US" sz="2000" b="1" dirty="0">
                <a:latin typeface="Comic Sans MS" pitchFamily="66" charset="0"/>
              </a:rPr>
              <a:t>Panjang </a:t>
            </a:r>
            <a:r>
              <a:rPr lang="en-US" sz="2000" b="1" dirty="0" err="1">
                <a:latin typeface="Comic Sans MS" pitchFamily="66" charset="0"/>
              </a:rPr>
              <a:t>tulisan</a:t>
            </a:r>
            <a:r>
              <a:rPr lang="en-US" sz="2000" b="1" dirty="0">
                <a:latin typeface="Comic Sans MS" pitchFamily="66" charset="0"/>
              </a:rPr>
              <a:t> </a:t>
            </a:r>
            <a:r>
              <a:rPr lang="en-US" sz="2000" b="1" dirty="0" err="1">
                <a:latin typeface="Comic Sans MS" pitchFamily="66" charset="0"/>
              </a:rPr>
              <a:t>antara</a:t>
            </a:r>
            <a:r>
              <a:rPr lang="en-US" sz="2000" b="1" dirty="0">
                <a:latin typeface="Comic Sans MS" pitchFamily="66" charset="0"/>
              </a:rPr>
              <a:t> 300-500 kata.</a:t>
            </a:r>
          </a:p>
          <a:p>
            <a:endParaRPr lang="en-US" sz="2000" b="1" dirty="0">
              <a:latin typeface="Comic Sans MS" pitchFamily="66" charset="0"/>
            </a:endParaRPr>
          </a:p>
          <a:p>
            <a:r>
              <a:rPr lang="en-US" sz="2000" b="1" dirty="0" err="1">
                <a:latin typeface="Comic Sans MS" pitchFamily="66" charset="0"/>
              </a:rPr>
              <a:t>Bila</a:t>
            </a:r>
            <a:r>
              <a:rPr lang="en-US" sz="2000" b="1" dirty="0">
                <a:latin typeface="Comic Sans MS" pitchFamily="66" charset="0"/>
              </a:rPr>
              <a:t> </a:t>
            </a:r>
            <a:r>
              <a:rPr lang="en-US" sz="2000" b="1" dirty="0" err="1">
                <a:latin typeface="Comic Sans MS" pitchFamily="66" charset="0"/>
              </a:rPr>
              <a:t>menyebut</a:t>
            </a:r>
            <a:r>
              <a:rPr lang="en-US" sz="2000" b="1" dirty="0">
                <a:latin typeface="Comic Sans MS" pitchFamily="66" charset="0"/>
              </a:rPr>
              <a:t> </a:t>
            </a:r>
            <a:r>
              <a:rPr lang="en-US" sz="2000" b="1" dirty="0" err="1">
                <a:latin typeface="Comic Sans MS" pitchFamily="66" charset="0"/>
              </a:rPr>
              <a:t>nama</a:t>
            </a:r>
            <a:r>
              <a:rPr lang="en-US" sz="2000" b="1" dirty="0">
                <a:latin typeface="Comic Sans MS" pitchFamily="66" charset="0"/>
              </a:rPr>
              <a:t> orang </a:t>
            </a:r>
            <a:r>
              <a:rPr lang="en-US" sz="2000" b="1" dirty="0" err="1">
                <a:latin typeface="Comic Sans MS" pitchFamily="66" charset="0"/>
              </a:rPr>
              <a:t>tertentu</a:t>
            </a:r>
            <a:r>
              <a:rPr lang="en-US" sz="2000" b="1" dirty="0">
                <a:latin typeface="Comic Sans MS" pitchFamily="66" charset="0"/>
              </a:rPr>
              <a:t> </a:t>
            </a:r>
            <a:r>
              <a:rPr lang="en-US" sz="2000" b="1" dirty="0" err="1">
                <a:latin typeface="Comic Sans MS" pitchFamily="66" charset="0"/>
              </a:rPr>
              <a:t>maka</a:t>
            </a:r>
            <a:r>
              <a:rPr lang="en-US" sz="2000" b="1" dirty="0">
                <a:latin typeface="Comic Sans MS" pitchFamily="66" charset="0"/>
              </a:rPr>
              <a:t> </a:t>
            </a:r>
            <a:r>
              <a:rPr lang="en-US" sz="2000" b="1" dirty="0" err="1">
                <a:latin typeface="Comic Sans MS" pitchFamily="66" charset="0"/>
              </a:rPr>
              <a:t>berilah</a:t>
            </a:r>
            <a:r>
              <a:rPr lang="en-US" sz="2000" b="1" dirty="0">
                <a:latin typeface="Comic Sans MS" pitchFamily="66" charset="0"/>
              </a:rPr>
              <a:t> </a:t>
            </a:r>
            <a:r>
              <a:rPr lang="en-US" sz="2000" b="1" dirty="0" err="1">
                <a:latin typeface="Comic Sans MS" pitchFamily="66" charset="0"/>
              </a:rPr>
              <a:t>nama</a:t>
            </a:r>
            <a:r>
              <a:rPr lang="en-US" sz="2000" b="1" dirty="0">
                <a:latin typeface="Comic Sans MS" pitchFamily="66" charset="0"/>
              </a:rPr>
              <a:t> </a:t>
            </a:r>
            <a:r>
              <a:rPr lang="en-US" sz="2000" b="1" dirty="0" err="1">
                <a:latin typeface="Comic Sans MS" pitchFamily="66" charset="0"/>
              </a:rPr>
              <a:t>lengkap</a:t>
            </a:r>
            <a:r>
              <a:rPr lang="en-US" sz="2000" b="1" dirty="0">
                <a:latin typeface="Comic Sans MS" pitchFamily="66" charset="0"/>
              </a:rPr>
              <a:t> dan </a:t>
            </a:r>
            <a:r>
              <a:rPr lang="en-US" sz="2000" b="1" dirty="0" err="1">
                <a:latin typeface="Comic Sans MS" pitchFamily="66" charset="0"/>
              </a:rPr>
              <a:t>kedudukannya</a:t>
            </a:r>
            <a:r>
              <a:rPr lang="en-US" sz="2000" b="1" dirty="0">
                <a:latin typeface="Comic Sans MS" pitchFamily="66" charset="0"/>
              </a:rPr>
              <a:t>.</a:t>
            </a:r>
          </a:p>
          <a:p>
            <a:endParaRPr lang="en-US" sz="2000" b="1" dirty="0">
              <a:latin typeface="Comic Sans MS" pitchFamily="66" charset="0"/>
            </a:endParaRPr>
          </a:p>
          <a:p>
            <a:r>
              <a:rPr lang="en-US" sz="2000" b="1" dirty="0" err="1">
                <a:latin typeface="Comic Sans MS" pitchFamily="66" charset="0"/>
              </a:rPr>
              <a:t>Jika</a:t>
            </a:r>
            <a:r>
              <a:rPr lang="en-US" sz="2000" b="1" dirty="0">
                <a:latin typeface="Comic Sans MS" pitchFamily="66" charset="0"/>
              </a:rPr>
              <a:t> </a:t>
            </a:r>
            <a:r>
              <a:rPr lang="en-US" sz="2000" b="1" dirty="0" err="1">
                <a:latin typeface="Comic Sans MS" pitchFamily="66" charset="0"/>
              </a:rPr>
              <a:t>organisasi</a:t>
            </a:r>
            <a:r>
              <a:rPr lang="en-US" sz="2000" b="1" dirty="0">
                <a:latin typeface="Comic Sans MS" pitchFamily="66" charset="0"/>
              </a:rPr>
              <a:t> </a:t>
            </a:r>
            <a:r>
              <a:rPr lang="en-US" sz="2000" b="1" dirty="0" err="1">
                <a:latin typeface="Comic Sans MS" pitchFamily="66" charset="0"/>
              </a:rPr>
              <a:t>belum</a:t>
            </a:r>
            <a:r>
              <a:rPr lang="en-US" sz="2000" b="1" dirty="0">
                <a:latin typeface="Comic Sans MS" pitchFamily="66" charset="0"/>
              </a:rPr>
              <a:t> </a:t>
            </a:r>
            <a:r>
              <a:rPr lang="en-US" sz="2000" b="1" dirty="0" err="1">
                <a:latin typeface="Comic Sans MS" pitchFamily="66" charset="0"/>
              </a:rPr>
              <a:t>dikenal</a:t>
            </a:r>
            <a:r>
              <a:rPr lang="en-US" sz="2000" b="1" dirty="0">
                <a:latin typeface="Comic Sans MS" pitchFamily="66" charset="0"/>
              </a:rPr>
              <a:t> </a:t>
            </a:r>
            <a:r>
              <a:rPr lang="en-US" sz="2000" b="1" dirty="0" err="1">
                <a:latin typeface="Comic Sans MS" pitchFamily="66" charset="0"/>
              </a:rPr>
              <a:t>maka</a:t>
            </a:r>
            <a:r>
              <a:rPr lang="en-US" sz="2000" b="1" dirty="0">
                <a:latin typeface="Comic Sans MS" pitchFamily="66" charset="0"/>
              </a:rPr>
              <a:t> </a:t>
            </a:r>
            <a:r>
              <a:rPr lang="en-US" sz="2000" b="1" dirty="0" err="1">
                <a:latin typeface="Comic Sans MS" pitchFamily="66" charset="0"/>
              </a:rPr>
              <a:t>jelaskan</a:t>
            </a:r>
            <a:r>
              <a:rPr lang="en-US" sz="2000" b="1" dirty="0">
                <a:latin typeface="Comic Sans MS" pitchFamily="66" charset="0"/>
              </a:rPr>
              <a:t> juga </a:t>
            </a:r>
            <a:r>
              <a:rPr lang="en-US" sz="2000" b="1" dirty="0" err="1">
                <a:latin typeface="Comic Sans MS" pitchFamily="66" charset="0"/>
              </a:rPr>
              <a:t>tujuan</a:t>
            </a:r>
            <a:r>
              <a:rPr lang="en-US" sz="2000" b="1" dirty="0">
                <a:latin typeface="Comic Sans MS" pitchFamily="66" charset="0"/>
              </a:rPr>
              <a:t> </a:t>
            </a:r>
            <a:r>
              <a:rPr lang="en-US" sz="2000" b="1" dirty="0" err="1">
                <a:latin typeface="Comic Sans MS" pitchFamily="66" charset="0"/>
              </a:rPr>
              <a:t>organisasi</a:t>
            </a:r>
            <a:r>
              <a:rPr lang="en-US" sz="2000" b="1" dirty="0">
                <a:latin typeface="Comic Sans MS" pitchFamily="66" charset="0"/>
              </a:rPr>
              <a:t> </a:t>
            </a:r>
            <a:r>
              <a:rPr lang="en-US" sz="2000" b="1" dirty="0" err="1">
                <a:latin typeface="Comic Sans MS" pitchFamily="66" charset="0"/>
              </a:rPr>
              <a:t>tersebut</a:t>
            </a:r>
            <a:r>
              <a:rPr lang="en-US" sz="2000" b="1" dirty="0">
                <a:latin typeface="Comic Sans MS" pitchFamily="66" charset="0"/>
              </a:rPr>
              <a:t>.</a:t>
            </a:r>
          </a:p>
          <a:p>
            <a:endParaRPr lang="en-US" sz="2000" b="1" dirty="0">
              <a:latin typeface="Comic Sans MS" pitchFamily="66" charset="0"/>
            </a:endParaRPr>
          </a:p>
          <a:p>
            <a:r>
              <a:rPr lang="en-US" sz="2000" b="1" dirty="0" err="1">
                <a:latin typeface="Comic Sans MS" pitchFamily="66" charset="0"/>
              </a:rPr>
              <a:t>Tulislah</a:t>
            </a:r>
            <a:r>
              <a:rPr lang="en-US" sz="2000" b="1" dirty="0">
                <a:latin typeface="Comic Sans MS" pitchFamily="66" charset="0"/>
              </a:rPr>
              <a:t> </a:t>
            </a:r>
            <a:r>
              <a:rPr lang="en-US" sz="2000" b="1" dirty="0" err="1">
                <a:latin typeface="Comic Sans MS" pitchFamily="66" charset="0"/>
              </a:rPr>
              <a:t>jumlah</a:t>
            </a:r>
            <a:r>
              <a:rPr lang="en-US" sz="2000" b="1" dirty="0">
                <a:latin typeface="Comic Sans MS" pitchFamily="66" charset="0"/>
              </a:rPr>
              <a:t> </a:t>
            </a:r>
            <a:r>
              <a:rPr lang="en-US" sz="2000" b="1" dirty="0" err="1">
                <a:latin typeface="Comic Sans MS" pitchFamily="66" charset="0"/>
              </a:rPr>
              <a:t>secara</a:t>
            </a:r>
            <a:r>
              <a:rPr lang="en-US" sz="2000" b="1" dirty="0">
                <a:latin typeface="Comic Sans MS" pitchFamily="66" charset="0"/>
              </a:rPr>
              <a:t> </a:t>
            </a:r>
            <a:r>
              <a:rPr lang="en-US" sz="2000" b="1" dirty="0" err="1">
                <a:latin typeface="Comic Sans MS" pitchFamily="66" charset="0"/>
              </a:rPr>
              <a:t>tepat</a:t>
            </a:r>
            <a:r>
              <a:rPr lang="en-US" sz="2000" b="1" dirty="0">
                <a:latin typeface="Comic Sans MS" pitchFamily="66" charset="0"/>
              </a:rPr>
              <a:t> dan </a:t>
            </a:r>
            <a:r>
              <a:rPr lang="en-US" sz="2000" b="1" dirty="0" err="1">
                <a:latin typeface="Comic Sans MS" pitchFamily="66" charset="0"/>
              </a:rPr>
              <a:t>jangan</a:t>
            </a:r>
            <a:r>
              <a:rPr lang="en-US" sz="2000" b="1" dirty="0">
                <a:latin typeface="Comic Sans MS" pitchFamily="66" charset="0"/>
              </a:rPr>
              <a:t> </a:t>
            </a:r>
            <a:r>
              <a:rPr lang="en-US" sz="2000" b="1" dirty="0" err="1">
                <a:latin typeface="Comic Sans MS" pitchFamily="66" charset="0"/>
              </a:rPr>
              <a:t>hanya</a:t>
            </a:r>
            <a:r>
              <a:rPr lang="en-US" sz="2000" b="1" dirty="0">
                <a:latin typeface="Comic Sans MS" pitchFamily="66" charset="0"/>
              </a:rPr>
              <a:t> </a:t>
            </a:r>
            <a:r>
              <a:rPr lang="en-US" sz="2000" b="1" dirty="0" err="1">
                <a:latin typeface="Comic Sans MS" pitchFamily="66" charset="0"/>
              </a:rPr>
              <a:t>perkiraan</a:t>
            </a:r>
            <a:r>
              <a:rPr lang="en-US" sz="2000" b="1" dirty="0">
                <a:latin typeface="Comic Sans MS" pitchFamily="66" charset="0"/>
              </a:rPr>
              <a:t>.</a:t>
            </a:r>
          </a:p>
          <a:p>
            <a:endParaRPr lang="en-US" sz="2000" b="1" dirty="0">
              <a:latin typeface="Comic Sans MS" pitchFamily="66" charset="0"/>
            </a:endParaRPr>
          </a:p>
          <a:p>
            <a:r>
              <a:rPr lang="en-US" sz="2000" b="1" dirty="0" err="1">
                <a:latin typeface="Comic Sans MS" pitchFamily="66" charset="0"/>
              </a:rPr>
              <a:t>Jika</a:t>
            </a:r>
            <a:r>
              <a:rPr lang="en-US" sz="2000" b="1" dirty="0">
                <a:latin typeface="Comic Sans MS" pitchFamily="66" charset="0"/>
              </a:rPr>
              <a:t> </a:t>
            </a:r>
            <a:r>
              <a:rPr lang="en-US" sz="2000" b="1" dirty="0" err="1">
                <a:latin typeface="Comic Sans MS" pitchFamily="66" charset="0"/>
              </a:rPr>
              <a:t>ada</a:t>
            </a:r>
            <a:r>
              <a:rPr lang="en-US" sz="2000" b="1" dirty="0">
                <a:latin typeface="Comic Sans MS" pitchFamily="66" charset="0"/>
              </a:rPr>
              <a:t> </a:t>
            </a:r>
            <a:r>
              <a:rPr lang="en-US" sz="2000" b="1" dirty="0" err="1">
                <a:latin typeface="Comic Sans MS" pitchFamily="66" charset="0"/>
              </a:rPr>
              <a:t>foto</a:t>
            </a:r>
            <a:r>
              <a:rPr lang="en-US" sz="2000" b="1" dirty="0">
                <a:latin typeface="Comic Sans MS" pitchFamily="66" charset="0"/>
              </a:rPr>
              <a:t>, </a:t>
            </a:r>
            <a:r>
              <a:rPr lang="en-US" sz="2000" b="1" dirty="0" err="1">
                <a:latin typeface="Comic Sans MS" pitchFamily="66" charset="0"/>
              </a:rPr>
              <a:t>maka</a:t>
            </a:r>
            <a:r>
              <a:rPr lang="en-US" sz="2000" b="1" dirty="0">
                <a:latin typeface="Comic Sans MS" pitchFamily="66" charset="0"/>
              </a:rPr>
              <a:t> </a:t>
            </a:r>
            <a:r>
              <a:rPr lang="en-US" sz="2000" b="1" dirty="0" err="1">
                <a:latin typeface="Comic Sans MS" pitchFamily="66" charset="0"/>
              </a:rPr>
              <a:t>sertakan</a:t>
            </a:r>
            <a:r>
              <a:rPr lang="en-US" sz="2000" b="1" dirty="0">
                <a:latin typeface="Comic Sans MS" pitchFamily="66" charset="0"/>
              </a:rPr>
              <a:t> juga </a:t>
            </a:r>
            <a:r>
              <a:rPr lang="en-US" sz="2000" b="1" dirty="0" err="1">
                <a:latin typeface="Comic Sans MS" pitchFamily="66" charset="0"/>
              </a:rPr>
              <a:t>foto</a:t>
            </a:r>
            <a:r>
              <a:rPr lang="en-US" sz="2000" b="1" dirty="0">
                <a:latin typeface="Comic Sans MS" pitchFamily="66" charset="0"/>
              </a:rPr>
              <a:t> yang </a:t>
            </a:r>
            <a:r>
              <a:rPr lang="en-US" sz="2000" b="1" dirty="0" err="1">
                <a:latin typeface="Comic Sans MS" pitchFamily="66" charset="0"/>
              </a:rPr>
              <a:t>menarik</a:t>
            </a:r>
            <a:r>
              <a:rPr lang="en-US" sz="2000" b="1" dirty="0">
                <a:latin typeface="Comic Sans MS" pitchFamily="66" charset="0"/>
              </a:rPr>
              <a:t>.</a:t>
            </a:r>
          </a:p>
          <a:p>
            <a:endParaRPr lang="en-US" sz="2000" b="1" dirty="0">
              <a:latin typeface="Comic Sans MS" pitchFamily="66" charset="0"/>
            </a:endParaRPr>
          </a:p>
          <a:p>
            <a:pPr lvl="4">
              <a:buFont typeface="Wingdings 3" pitchFamily="18" charset="2"/>
              <a:buChar char="¾"/>
            </a:pPr>
            <a:r>
              <a:rPr lang="en-US" sz="1500" b="1" dirty="0">
                <a:latin typeface="Comic Sans MS" pitchFamily="66" charset="0"/>
              </a:rPr>
              <a:t>Sam Black &amp; Melvin L Sharpe, </a:t>
            </a:r>
            <a:r>
              <a:rPr lang="en-US" sz="1500" b="1" dirty="0" err="1">
                <a:latin typeface="Comic Sans MS" pitchFamily="66" charset="0"/>
              </a:rPr>
              <a:t>Ilmu</a:t>
            </a:r>
            <a:r>
              <a:rPr lang="en-US" sz="1500" b="1" dirty="0">
                <a:latin typeface="Comic Sans MS" pitchFamily="66" charset="0"/>
              </a:rPr>
              <a:t> </a:t>
            </a:r>
            <a:r>
              <a:rPr lang="en-US" sz="1500" b="1" dirty="0" err="1">
                <a:latin typeface="Comic Sans MS" pitchFamily="66" charset="0"/>
              </a:rPr>
              <a:t>Hubungan</a:t>
            </a:r>
            <a:r>
              <a:rPr lang="en-US" sz="1500" b="1" dirty="0">
                <a:latin typeface="Comic Sans MS" pitchFamily="66" charset="0"/>
              </a:rPr>
              <a:t> Masyarakat </a:t>
            </a:r>
            <a:r>
              <a:rPr lang="en-US" sz="1500" b="1" dirty="0" err="1">
                <a:latin typeface="Comic Sans MS" pitchFamily="66" charset="0"/>
              </a:rPr>
              <a:t>Praktis</a:t>
            </a:r>
            <a:r>
              <a:rPr lang="en-US" sz="1500" b="1" dirty="0">
                <a:latin typeface="Comic Sans MS" pitchFamily="66" charset="0"/>
              </a:rPr>
              <a:t>, </a:t>
            </a:r>
            <a:r>
              <a:rPr lang="en-US" sz="1500" b="1" dirty="0" err="1">
                <a:latin typeface="Comic Sans MS" pitchFamily="66" charset="0"/>
              </a:rPr>
              <a:t>Alibahasa</a:t>
            </a:r>
            <a:r>
              <a:rPr lang="en-US" sz="1500" b="1" dirty="0">
                <a:latin typeface="Comic Sans MS" pitchFamily="66" charset="0"/>
              </a:rPr>
              <a:t> EJ </a:t>
            </a:r>
            <a:r>
              <a:rPr lang="en-US" sz="1500" b="1" dirty="0" err="1">
                <a:latin typeface="Comic Sans MS" pitchFamily="66" charset="0"/>
              </a:rPr>
              <a:t>Ardaneshwari</a:t>
            </a:r>
            <a:r>
              <a:rPr lang="en-US" sz="1500" b="1" dirty="0">
                <a:latin typeface="Comic Sans MS" pitchFamily="66" charset="0"/>
              </a:rPr>
              <a:t>, </a:t>
            </a:r>
            <a:r>
              <a:rPr lang="en-US" sz="1500" b="1" dirty="0" err="1">
                <a:latin typeface="Comic Sans MS" pitchFamily="66" charset="0"/>
              </a:rPr>
              <a:t>Intermasa</a:t>
            </a:r>
            <a:r>
              <a:rPr lang="en-US" sz="1500" b="1" dirty="0">
                <a:latin typeface="Comic Sans MS" pitchFamily="66" charset="0"/>
              </a:rPr>
              <a:t>, Jakarta, 1988, </a:t>
            </a:r>
            <a:r>
              <a:rPr lang="en-US" sz="1500" b="1" dirty="0" err="1">
                <a:latin typeface="Comic Sans MS" pitchFamily="66" charset="0"/>
              </a:rPr>
              <a:t>hal</a:t>
            </a:r>
            <a:r>
              <a:rPr lang="en-US" sz="1500" b="1" dirty="0">
                <a:latin typeface="Comic Sans MS" pitchFamily="66" charset="0"/>
              </a:rPr>
              <a:t> 48-50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04166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1AA7A1D0-E8D1-4F16-A06A-D4AF6D5E3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/>
              <a:t>Kiat</a:t>
            </a:r>
            <a:r>
              <a:rPr lang="en-US" sz="3200" dirty="0"/>
              <a:t> </a:t>
            </a:r>
            <a:r>
              <a:rPr lang="en-US" sz="3200" dirty="0" err="1"/>
              <a:t>Menulis</a:t>
            </a:r>
            <a:r>
              <a:rPr lang="en-US" sz="3200" dirty="0"/>
              <a:t> Press Release</a:t>
            </a:r>
            <a:r>
              <a:rPr lang="id-ID" sz="3200" dirty="0"/>
              <a:t>  </a:t>
            </a:r>
            <a:r>
              <a:rPr lang="en-US" sz="3200" dirty="0" err="1"/>
              <a:t>untuk</a:t>
            </a:r>
            <a:r>
              <a:rPr lang="en-US" sz="3200" dirty="0"/>
              <a:t> Media Massa</a:t>
            </a:r>
            <a:endParaRPr lang="id-ID" sz="3200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AB6A4FF9-8F12-481C-8636-0C10C3A0DB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Press Release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siaran</a:t>
            </a:r>
            <a:r>
              <a:rPr lang="en-US" dirty="0"/>
              <a:t> pers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Soemirat</a:t>
            </a:r>
            <a:r>
              <a:rPr lang="en-US" dirty="0"/>
              <a:t> dan </a:t>
            </a:r>
            <a:r>
              <a:rPr lang="en-US" dirty="0" err="1"/>
              <a:t>Ardianto</a:t>
            </a:r>
            <a:r>
              <a:rPr lang="en-US" dirty="0"/>
              <a:t> (2004)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berita</a:t>
            </a:r>
            <a:r>
              <a:rPr lang="en-US" dirty="0"/>
              <a:t> yang </a:t>
            </a:r>
            <a:r>
              <a:rPr lang="en-US" dirty="0" err="1"/>
              <a:t>dibuat</a:t>
            </a:r>
            <a:r>
              <a:rPr lang="en-US" dirty="0"/>
              <a:t> oleh Public Relations (PR)/</a:t>
            </a:r>
            <a:r>
              <a:rPr lang="en-US" dirty="0" err="1"/>
              <a:t>Humas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/ </a:t>
            </a:r>
            <a:r>
              <a:rPr lang="en-US" dirty="0" err="1"/>
              <a:t>perusahaan</a:t>
            </a:r>
            <a:r>
              <a:rPr lang="en-US" dirty="0"/>
              <a:t> yang </a:t>
            </a:r>
            <a:r>
              <a:rPr lang="en-US" dirty="0" err="1"/>
              <a:t>disampaikan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pengelola</a:t>
            </a:r>
            <a:r>
              <a:rPr lang="en-US" dirty="0"/>
              <a:t> pers/ </a:t>
            </a:r>
            <a:r>
              <a:rPr lang="en-US" dirty="0" err="1"/>
              <a:t>redaksi</a:t>
            </a:r>
            <a:r>
              <a:rPr lang="en-US" dirty="0"/>
              <a:t> media </a:t>
            </a:r>
            <a:r>
              <a:rPr lang="en-US" dirty="0" err="1"/>
              <a:t>massa</a:t>
            </a:r>
            <a:r>
              <a:rPr lang="en-US" dirty="0"/>
              <a:t> (tv, radio, media </a:t>
            </a:r>
            <a:r>
              <a:rPr lang="en-US" dirty="0" err="1"/>
              <a:t>cetak</a:t>
            </a:r>
            <a:r>
              <a:rPr lang="en-US" dirty="0"/>
              <a:t>, media online)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dipublikasikan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media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sz="2400" dirty="0"/>
              <a:t>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35765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1E7190D3-CD36-4613-A30B-CAAFEA183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ditulis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release?</a:t>
            </a:r>
            <a:endParaRPr lang="id-ID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1AD7342D-F2EC-46F0-B182-0D5878DAB4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/</a:t>
            </a:r>
            <a:r>
              <a:rPr lang="en-US" dirty="0" err="1"/>
              <a:t>kantor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peringatan</a:t>
            </a:r>
            <a:r>
              <a:rPr lang="en-US" dirty="0"/>
              <a:t> </a:t>
            </a:r>
            <a:r>
              <a:rPr lang="en-US" dirty="0" err="1"/>
              <a:t>Isra</a:t>
            </a:r>
            <a:r>
              <a:rPr lang="en-US" dirty="0"/>
              <a:t>’ </a:t>
            </a:r>
            <a:r>
              <a:rPr lang="en-US" dirty="0" err="1"/>
              <a:t>Mi’raj</a:t>
            </a:r>
            <a:r>
              <a:rPr lang="en-US" dirty="0"/>
              <a:t> (</a:t>
            </a:r>
            <a:r>
              <a:rPr lang="en-US" dirty="0" err="1"/>
              <a:t>apalagi</a:t>
            </a:r>
            <a:r>
              <a:rPr lang="en-US" dirty="0"/>
              <a:t> </a:t>
            </a:r>
            <a:r>
              <a:rPr lang="en-US" dirty="0" err="1"/>
              <a:t>kalau</a:t>
            </a:r>
            <a:r>
              <a:rPr lang="en-US" dirty="0"/>
              <a:t> </a:t>
            </a:r>
            <a:r>
              <a:rPr lang="en-US" dirty="0" err="1"/>
              <a:t>menghadirkan</a:t>
            </a:r>
            <a:r>
              <a:rPr lang="en-US" dirty="0"/>
              <a:t> </a:t>
            </a:r>
            <a:r>
              <a:rPr lang="en-US" dirty="0" err="1"/>
              <a:t>pembicara</a:t>
            </a:r>
            <a:r>
              <a:rPr lang="en-US" dirty="0"/>
              <a:t> </a:t>
            </a:r>
            <a:r>
              <a:rPr lang="en-US" dirty="0" err="1"/>
              <a:t>terkenal</a:t>
            </a:r>
            <a:r>
              <a:rPr lang="en-US" dirty="0"/>
              <a:t>, </a:t>
            </a:r>
            <a:r>
              <a:rPr lang="en-US" dirty="0" err="1"/>
              <a:t>mujahadah</a:t>
            </a:r>
            <a:r>
              <a:rPr lang="en-US" dirty="0"/>
              <a:t> </a:t>
            </a:r>
            <a:r>
              <a:rPr lang="en-US" dirty="0" err="1"/>
              <a:t>menyambut</a:t>
            </a:r>
            <a:r>
              <a:rPr lang="en-US" dirty="0"/>
              <a:t> UN,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banding,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pergantian</a:t>
            </a:r>
            <a:r>
              <a:rPr lang="en-US" dirty="0"/>
              <a:t> </a:t>
            </a:r>
            <a:r>
              <a:rPr lang="en-US" dirty="0" err="1"/>
              <a:t>pejabat</a:t>
            </a:r>
            <a:r>
              <a:rPr lang="en-US" dirty="0"/>
              <a:t>/</a:t>
            </a:r>
            <a:r>
              <a:rPr lang="en-US" dirty="0" err="1"/>
              <a:t>pengurus</a:t>
            </a:r>
            <a:r>
              <a:rPr lang="en-US" dirty="0"/>
              <a:t> OSIS. </a:t>
            </a:r>
          </a:p>
          <a:p>
            <a:pPr>
              <a:buFontTx/>
              <a:buChar char="-"/>
            </a:pPr>
            <a:r>
              <a:rPr lang="en-US" dirty="0" err="1"/>
              <a:t>Prestasi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prestasi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, guru,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/</a:t>
            </a:r>
            <a:r>
              <a:rPr lang="en-US" dirty="0" err="1"/>
              <a:t>kantor</a:t>
            </a:r>
            <a:r>
              <a:rPr lang="en-US" dirty="0"/>
              <a:t>.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prestasi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menarik</a:t>
            </a:r>
            <a:r>
              <a:rPr lang="en-US" dirty="0"/>
              <a:t>. </a:t>
            </a:r>
            <a:r>
              <a:rPr lang="en-US" dirty="0" err="1"/>
              <a:t>Misalnya</a:t>
            </a:r>
            <a:r>
              <a:rPr lang="en-US" dirty="0"/>
              <a:t>,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juara</a:t>
            </a:r>
            <a:r>
              <a:rPr lang="en-US" dirty="0"/>
              <a:t> MTQ, </a:t>
            </a:r>
            <a:r>
              <a:rPr lang="en-US" dirty="0" err="1"/>
              <a:t>meraih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UN </a:t>
            </a:r>
            <a:r>
              <a:rPr lang="en-US" dirty="0" err="1"/>
              <a:t>terbaik</a:t>
            </a:r>
            <a:r>
              <a:rPr lang="en-US" dirty="0"/>
              <a:t>, </a:t>
            </a:r>
            <a:r>
              <a:rPr lang="en-US" dirty="0" err="1"/>
              <a:t>sekolah</a:t>
            </a:r>
            <a:r>
              <a:rPr lang="en-US" dirty="0"/>
              <a:t>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penghargaan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guru </a:t>
            </a:r>
            <a:r>
              <a:rPr lang="en-US" dirty="0" err="1"/>
              <a:t>juara</a:t>
            </a:r>
            <a:r>
              <a:rPr lang="en-US" dirty="0"/>
              <a:t> </a:t>
            </a:r>
            <a:r>
              <a:rPr lang="en-US" dirty="0" err="1"/>
              <a:t>penulisan</a:t>
            </a:r>
            <a:endParaRPr lang="id-ID" dirty="0"/>
          </a:p>
          <a:p>
            <a:pPr>
              <a:buFontTx/>
              <a:buChar char="-"/>
            </a:pPr>
            <a:endParaRPr lang="id-ID" dirty="0"/>
          </a:p>
          <a:p>
            <a:pPr>
              <a:buFontTx/>
              <a:buChar char="-"/>
            </a:pPr>
            <a:r>
              <a:rPr lang="en-US" dirty="0" err="1">
                <a:solidFill>
                  <a:srgbClr val="FF0000"/>
                </a:solidFill>
              </a:rPr>
              <a:t>Penulisan</a:t>
            </a:r>
            <a:r>
              <a:rPr lang="en-US" dirty="0">
                <a:solidFill>
                  <a:srgbClr val="FF0000"/>
                </a:solidFill>
              </a:rPr>
              <a:t> press release </a:t>
            </a:r>
            <a:r>
              <a:rPr lang="en-US" dirty="0" err="1">
                <a:solidFill>
                  <a:srgbClr val="FF0000"/>
                </a:solidFill>
              </a:rPr>
              <a:t>layak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muat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apabila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cara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menulisnya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seperti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halnya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wartawan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menulis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berita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langsung</a:t>
            </a:r>
            <a:r>
              <a:rPr lang="en-US" dirty="0">
                <a:solidFill>
                  <a:srgbClr val="FF0000"/>
                </a:solidFill>
              </a:rPr>
              <a:t> (straight news) </a:t>
            </a:r>
            <a:r>
              <a:rPr lang="en-US" dirty="0" err="1">
                <a:solidFill>
                  <a:srgbClr val="FF0000"/>
                </a:solidFill>
              </a:rPr>
              <a:t>dengan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gaya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piramida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terbalik</a:t>
            </a:r>
            <a:r>
              <a:rPr lang="en-US" dirty="0">
                <a:solidFill>
                  <a:srgbClr val="FF0000"/>
                </a:solidFill>
              </a:rPr>
              <a:t> (inverted pyramid). </a:t>
            </a:r>
          </a:p>
          <a:p>
            <a:pPr>
              <a:buFontTx/>
              <a:buChar char="-"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57560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subTitle" idx="4294967295"/>
          </p:nvPr>
        </p:nvSpPr>
        <p:spPr>
          <a:xfrm>
            <a:off x="1524001" y="1143001"/>
            <a:ext cx="8228013" cy="4899025"/>
          </a:xfrm>
        </p:spPr>
        <p:txBody>
          <a:bodyPr vert="horz" lIns="91440" tIns="32002" rIns="91440" bIns="45720" rtlCol="0" anchor="ctr">
            <a:normAutofit lnSpcReduction="1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US" sz="3200" dirty="0" err="1"/>
              <a:t>Dimulai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membuat</a:t>
            </a:r>
            <a:r>
              <a:rPr lang="en-US" sz="3200" dirty="0"/>
              <a:t> lead/ </a:t>
            </a:r>
            <a:r>
              <a:rPr lang="en-US" sz="3200" dirty="0" err="1"/>
              <a:t>teras</a:t>
            </a:r>
            <a:r>
              <a:rPr lang="en-US" sz="3200" dirty="0"/>
              <a:t> </a:t>
            </a:r>
            <a:r>
              <a:rPr lang="en-US" sz="3200" dirty="0" err="1"/>
              <a:t>berita</a:t>
            </a:r>
            <a:r>
              <a:rPr lang="en-US" sz="3200" dirty="0"/>
              <a:t>/ </a:t>
            </a:r>
            <a:r>
              <a:rPr lang="en-US" sz="3200" dirty="0" err="1"/>
              <a:t>kepala</a:t>
            </a:r>
            <a:r>
              <a:rPr lang="en-US" sz="3200" dirty="0"/>
              <a:t> </a:t>
            </a:r>
            <a:r>
              <a:rPr lang="en-US" sz="3200" dirty="0" err="1"/>
              <a:t>berita</a:t>
            </a:r>
            <a:r>
              <a:rPr lang="en-US" sz="3200" dirty="0"/>
              <a:t> </a:t>
            </a:r>
            <a:r>
              <a:rPr lang="en-US" sz="3200" dirty="0" err="1"/>
              <a:t>sebagai</a:t>
            </a:r>
            <a:r>
              <a:rPr lang="en-US" sz="3200" dirty="0"/>
              <a:t> </a:t>
            </a:r>
            <a:r>
              <a:rPr lang="en-US" sz="3200" dirty="0" err="1"/>
              <a:t>paragraf</a:t>
            </a:r>
            <a:r>
              <a:rPr lang="en-US" sz="3200" dirty="0"/>
              <a:t> </a:t>
            </a:r>
            <a:r>
              <a:rPr lang="en-US" sz="3200" dirty="0" err="1"/>
              <a:t>pertama</a:t>
            </a:r>
            <a:r>
              <a:rPr lang="en-US" sz="3200" dirty="0"/>
              <a:t> yang </a:t>
            </a:r>
            <a:r>
              <a:rPr lang="en-US" sz="3200" dirty="0" err="1"/>
              <a:t>mengandung</a:t>
            </a:r>
            <a:r>
              <a:rPr lang="en-US" sz="3200" dirty="0"/>
              <a:t> </a:t>
            </a:r>
            <a:r>
              <a:rPr lang="en-US" sz="3200" dirty="0" err="1"/>
              <a:t>unsur</a:t>
            </a:r>
            <a:r>
              <a:rPr lang="en-US" sz="3200" dirty="0"/>
              <a:t> 5W + 1H (What: </a:t>
            </a:r>
            <a:r>
              <a:rPr lang="en-US" sz="3200" dirty="0" err="1"/>
              <a:t>apa</a:t>
            </a:r>
            <a:r>
              <a:rPr lang="en-US" sz="3200" dirty="0"/>
              <a:t> yang </a:t>
            </a:r>
            <a:r>
              <a:rPr lang="en-US" sz="3200" dirty="0" err="1"/>
              <a:t>terjadi</a:t>
            </a:r>
            <a:r>
              <a:rPr lang="en-US" sz="3200" dirty="0"/>
              <a:t>? Where: </a:t>
            </a:r>
            <a:r>
              <a:rPr lang="en-US" sz="3200" dirty="0" err="1"/>
              <a:t>dimana</a:t>
            </a:r>
            <a:r>
              <a:rPr lang="en-US" sz="3200" dirty="0"/>
              <a:t> </a:t>
            </a:r>
            <a:r>
              <a:rPr lang="en-US" sz="3200" dirty="0" err="1"/>
              <a:t>terjadinya</a:t>
            </a:r>
            <a:r>
              <a:rPr lang="en-US" sz="3200" dirty="0"/>
              <a:t>? When: </a:t>
            </a:r>
            <a:r>
              <a:rPr lang="en-US" sz="3200" dirty="0" err="1"/>
              <a:t>kapan</a:t>
            </a:r>
            <a:r>
              <a:rPr lang="en-US" sz="3200" dirty="0"/>
              <a:t> </a:t>
            </a:r>
            <a:r>
              <a:rPr lang="en-US" sz="3200" dirty="0" err="1"/>
              <a:t>peristiwa</a:t>
            </a:r>
            <a:r>
              <a:rPr lang="en-US" sz="3200" dirty="0"/>
              <a:t> </a:t>
            </a:r>
            <a:r>
              <a:rPr lang="en-US" sz="3200" dirty="0" err="1"/>
              <a:t>tersebut</a:t>
            </a:r>
            <a:r>
              <a:rPr lang="en-US" sz="3200" dirty="0"/>
              <a:t> </a:t>
            </a:r>
            <a:r>
              <a:rPr lang="en-US" sz="3200" dirty="0" err="1"/>
              <a:t>terjad</a:t>
            </a:r>
            <a:r>
              <a:rPr lang="en-US" sz="3200" dirty="0"/>
              <a:t>? Who: </a:t>
            </a:r>
            <a:r>
              <a:rPr lang="en-US" sz="3200" dirty="0" err="1"/>
              <a:t>siapa</a:t>
            </a:r>
            <a:r>
              <a:rPr lang="en-US" sz="3200" dirty="0"/>
              <a:t> yang </a:t>
            </a:r>
            <a:r>
              <a:rPr lang="en-US" sz="3200" dirty="0" err="1"/>
              <a:t>terlibat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peristiwa</a:t>
            </a:r>
            <a:r>
              <a:rPr lang="en-US" sz="3200" dirty="0"/>
              <a:t> </a:t>
            </a:r>
            <a:r>
              <a:rPr lang="en-US" sz="3200" dirty="0" err="1"/>
              <a:t>tersebut</a:t>
            </a:r>
            <a:r>
              <a:rPr lang="en-US" sz="3200" dirty="0"/>
              <a:t>? Why: </a:t>
            </a:r>
            <a:r>
              <a:rPr lang="en-US" sz="3200" dirty="0" err="1"/>
              <a:t>mengapa</a:t>
            </a:r>
            <a:r>
              <a:rPr lang="en-US" sz="3200" dirty="0"/>
              <a:t> </a:t>
            </a:r>
            <a:r>
              <a:rPr lang="en-US" sz="3200" dirty="0" err="1"/>
              <a:t>peristiwa</a:t>
            </a:r>
            <a:r>
              <a:rPr lang="en-US" sz="3200" dirty="0"/>
              <a:t> </a:t>
            </a:r>
            <a:r>
              <a:rPr lang="en-US" sz="3200" dirty="0" err="1"/>
              <a:t>tersebut</a:t>
            </a:r>
            <a:r>
              <a:rPr lang="en-US" sz="3200" dirty="0"/>
              <a:t> </a:t>
            </a:r>
            <a:r>
              <a:rPr lang="en-US" sz="3200" dirty="0" err="1"/>
              <a:t>terjadi</a:t>
            </a:r>
            <a:r>
              <a:rPr lang="en-US" sz="3200" dirty="0"/>
              <a:t>? How: </a:t>
            </a:r>
            <a:r>
              <a:rPr lang="en-US" sz="3200" dirty="0" err="1"/>
              <a:t>bagaimana</a:t>
            </a:r>
            <a:r>
              <a:rPr lang="en-US" sz="3200" dirty="0"/>
              <a:t> </a:t>
            </a:r>
            <a:r>
              <a:rPr lang="en-US" sz="3200" dirty="0" err="1"/>
              <a:t>berlangsungnya</a:t>
            </a:r>
            <a:r>
              <a:rPr lang="en-US" sz="3200" dirty="0"/>
              <a:t> </a:t>
            </a:r>
            <a:r>
              <a:rPr lang="en-US" sz="3200" dirty="0" err="1"/>
              <a:t>peristiwa</a:t>
            </a:r>
            <a:r>
              <a:rPr lang="en-US" sz="3200" dirty="0"/>
              <a:t> </a:t>
            </a:r>
            <a:r>
              <a:rPr lang="en-US" sz="3200" dirty="0" err="1"/>
              <a:t>tersebut</a:t>
            </a:r>
            <a:r>
              <a:rPr lang="en-US" sz="3200" dirty="0"/>
              <a:t>?).</a:t>
            </a:r>
          </a:p>
        </p:txBody>
      </p:sp>
    </p:spTree>
    <p:extLst>
      <p:ext uri="{BB962C8B-B14F-4D97-AF65-F5344CB8AC3E}">
        <p14:creationId xmlns:p14="http://schemas.microsoft.com/office/powerpoint/2010/main" val="30944832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subTitle" idx="4294967295"/>
          </p:nvPr>
        </p:nvSpPr>
        <p:spPr>
          <a:xfrm>
            <a:off x="1524001" y="425450"/>
            <a:ext cx="8228013" cy="6172200"/>
          </a:xfrm>
        </p:spPr>
        <p:txBody>
          <a:bodyPr vert="horz" lIns="91440" tIns="32002" rIns="91440" bIns="45720" rtlCol="0" anchor="ctr">
            <a:normAutofit lnSpcReduction="1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US" sz="3200" dirty="0" err="1"/>
              <a:t>Penulisan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gaya</a:t>
            </a:r>
            <a:r>
              <a:rPr lang="en-US" sz="3200" dirty="0"/>
              <a:t> </a:t>
            </a:r>
            <a:r>
              <a:rPr lang="en-US" sz="3200" dirty="0" err="1"/>
              <a:t>piramida</a:t>
            </a:r>
            <a:r>
              <a:rPr lang="en-US" sz="3200" dirty="0"/>
              <a:t> </a:t>
            </a:r>
            <a:r>
              <a:rPr lang="en-US" sz="3200" dirty="0" err="1"/>
              <a:t>terbalik</a:t>
            </a:r>
            <a:r>
              <a:rPr lang="en-US" sz="3200" dirty="0"/>
              <a:t> </a:t>
            </a:r>
            <a:r>
              <a:rPr lang="en-US" sz="3200" dirty="0" err="1"/>
              <a:t>digunakan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alasan</a:t>
            </a:r>
            <a:r>
              <a:rPr lang="en-US" sz="3200" dirty="0"/>
              <a:t>: </a:t>
            </a:r>
          </a:p>
          <a:p>
            <a:pPr marL="742950" indent="-742950">
              <a:buFontTx/>
              <a:buAutoNum type="arabicPeriod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US" sz="3200" dirty="0" err="1"/>
              <a:t>Pembaca</a:t>
            </a:r>
            <a:r>
              <a:rPr lang="en-US" sz="3200" dirty="0"/>
              <a:t> </a:t>
            </a:r>
            <a:r>
              <a:rPr lang="en-US" sz="3200" dirty="0" err="1"/>
              <a:t>dikategorikan</a:t>
            </a:r>
            <a:r>
              <a:rPr lang="en-US" sz="3200" dirty="0"/>
              <a:t> </a:t>
            </a:r>
            <a:r>
              <a:rPr lang="en-US" sz="3200" dirty="0" err="1"/>
              <a:t>sebagai</a:t>
            </a:r>
            <a:r>
              <a:rPr lang="en-US" sz="3200" dirty="0"/>
              <a:t> orang </a:t>
            </a:r>
            <a:r>
              <a:rPr lang="en-US" sz="3200" dirty="0" err="1"/>
              <a:t>sibuk</a:t>
            </a:r>
            <a:r>
              <a:rPr lang="en-US" sz="3200" dirty="0"/>
              <a:t> dan </a:t>
            </a:r>
            <a:r>
              <a:rPr lang="en-US" sz="3200" dirty="0" err="1"/>
              <a:t>mempunyai</a:t>
            </a:r>
            <a:r>
              <a:rPr lang="en-US" sz="3200" dirty="0"/>
              <a:t> </a:t>
            </a:r>
            <a:r>
              <a:rPr lang="en-US" sz="3200" dirty="0" err="1"/>
              <a:t>waktu</a:t>
            </a:r>
            <a:r>
              <a:rPr lang="en-US" sz="3200" dirty="0"/>
              <a:t> yang </a:t>
            </a:r>
            <a:r>
              <a:rPr lang="en-US" sz="3200" dirty="0" err="1"/>
              <a:t>singkat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mendapatkan</a:t>
            </a:r>
            <a:r>
              <a:rPr lang="en-US" sz="3200" dirty="0"/>
              <a:t> </a:t>
            </a:r>
            <a:r>
              <a:rPr lang="en-US" sz="3200" dirty="0" err="1"/>
              <a:t>berita-berita</a:t>
            </a:r>
            <a:r>
              <a:rPr lang="en-US" sz="3200" dirty="0"/>
              <a:t> yang </a:t>
            </a:r>
            <a:r>
              <a:rPr lang="en-US" sz="3200" dirty="0" err="1"/>
              <a:t>faktual</a:t>
            </a:r>
            <a:r>
              <a:rPr lang="en-US" sz="3200" dirty="0"/>
              <a:t>. </a:t>
            </a:r>
          </a:p>
          <a:p>
            <a:pPr marL="742950" indent="-742950">
              <a:buFontTx/>
              <a:buAutoNum type="arabicPeriod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US" sz="3200" dirty="0" err="1"/>
              <a:t>redaksi</a:t>
            </a:r>
            <a:r>
              <a:rPr lang="en-US" sz="3200" dirty="0"/>
              <a:t> media </a:t>
            </a:r>
            <a:r>
              <a:rPr lang="en-US" sz="3200" dirty="0" err="1"/>
              <a:t>massa</a:t>
            </a:r>
            <a:r>
              <a:rPr lang="en-US" sz="3200" dirty="0"/>
              <a:t> </a:t>
            </a:r>
            <a:r>
              <a:rPr lang="en-US" sz="3200" dirty="0" err="1"/>
              <a:t>harus</a:t>
            </a:r>
            <a:r>
              <a:rPr lang="en-US" sz="3200" dirty="0"/>
              <a:t> </a:t>
            </a:r>
            <a:r>
              <a:rPr lang="en-US" sz="3200" dirty="0" err="1"/>
              <a:t>memotong</a:t>
            </a:r>
            <a:r>
              <a:rPr lang="en-US" sz="3200" dirty="0"/>
              <a:t> Press Release </a:t>
            </a:r>
            <a:r>
              <a:rPr lang="en-US" sz="3200" dirty="0" err="1"/>
              <a:t>tersebut</a:t>
            </a:r>
            <a:r>
              <a:rPr lang="en-US" sz="3200" dirty="0"/>
              <a:t> </a:t>
            </a:r>
            <a:r>
              <a:rPr lang="en-US" sz="3200" dirty="0" err="1"/>
              <a:t>tanpa</a:t>
            </a:r>
            <a:r>
              <a:rPr lang="en-US" sz="3200" dirty="0"/>
              <a:t> </a:t>
            </a:r>
            <a:r>
              <a:rPr lang="en-US" sz="3200" dirty="0" err="1"/>
              <a:t>mengurangi</a:t>
            </a:r>
            <a:r>
              <a:rPr lang="en-US" sz="3200" dirty="0"/>
              <a:t> </a:t>
            </a:r>
            <a:r>
              <a:rPr lang="en-US" sz="3200" dirty="0" err="1"/>
              <a:t>isi</a:t>
            </a:r>
            <a:r>
              <a:rPr lang="en-US" sz="3200" dirty="0"/>
              <a:t> </a:t>
            </a:r>
            <a:r>
              <a:rPr lang="en-US" sz="3200" dirty="0" err="1"/>
              <a:t>pokoknya</a:t>
            </a:r>
            <a:r>
              <a:rPr lang="en-US" sz="3200" dirty="0"/>
              <a:t>. 3</a:t>
            </a:r>
          </a:p>
          <a:p>
            <a:pPr marL="742950" indent="-742950">
              <a:buFontTx/>
              <a:buAutoNum type="arabicPeriod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US" sz="3200" dirty="0" err="1"/>
              <a:t>redaksi</a:t>
            </a:r>
            <a:r>
              <a:rPr lang="en-US" sz="3200" dirty="0"/>
              <a:t>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mempunyai</a:t>
            </a:r>
            <a:r>
              <a:rPr lang="en-US" sz="3200" dirty="0"/>
              <a:t> </a:t>
            </a:r>
            <a:r>
              <a:rPr lang="en-US" sz="3200" dirty="0" err="1"/>
              <a:t>cukup</a:t>
            </a:r>
            <a:r>
              <a:rPr lang="en-US" sz="3200" dirty="0"/>
              <a:t> </a:t>
            </a:r>
            <a:r>
              <a:rPr lang="en-US" sz="3200" dirty="0" err="1"/>
              <a:t>waktu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membaca</a:t>
            </a:r>
            <a:r>
              <a:rPr lang="en-US" sz="3200" dirty="0"/>
              <a:t> </a:t>
            </a:r>
            <a:r>
              <a:rPr lang="en-US" sz="3200" dirty="0" err="1"/>
              <a:t>keseluruhan</a:t>
            </a:r>
            <a:r>
              <a:rPr lang="en-US" sz="3200" dirty="0"/>
              <a:t> Press Release.</a:t>
            </a:r>
            <a:endParaRPr lang="id-ID" sz="3200" dirty="0"/>
          </a:p>
          <a:p>
            <a:pPr marL="742950" indent="-742950">
              <a:buFontTx/>
              <a:buAutoNum type="arabicPeriod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endParaRPr lang="en-US" sz="3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8862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pat Dikutip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T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TM03457503[[fn=Dapat Dikutip]]</Template>
  <TotalTime>8</TotalTime>
  <Words>969</Words>
  <Application>Microsoft Office PowerPoint</Application>
  <PresentationFormat>Layar Lebar</PresentationFormat>
  <Paragraphs>102</Paragraphs>
  <Slides>21</Slides>
  <Notes>8</Notes>
  <HiddenSlides>0</HiddenSlides>
  <MMClips>0</MMClips>
  <ScaleCrop>false</ScaleCrop>
  <HeadingPairs>
    <vt:vector size="6" baseType="variant">
      <vt:variant>
        <vt:lpstr>Font Dipakai</vt:lpstr>
      </vt:variant>
      <vt:variant>
        <vt:i4>7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21</vt:i4>
      </vt:variant>
    </vt:vector>
  </HeadingPairs>
  <TitlesOfParts>
    <vt:vector size="29" baseType="lpstr">
      <vt:lpstr>Arial</vt:lpstr>
      <vt:lpstr>Calibri</vt:lpstr>
      <vt:lpstr>Century Gothic</vt:lpstr>
      <vt:lpstr>Comic Sans MS</vt:lpstr>
      <vt:lpstr>Times New Roman</vt:lpstr>
      <vt:lpstr>Wingdings 2</vt:lpstr>
      <vt:lpstr>Wingdings 3</vt:lpstr>
      <vt:lpstr>Dapat Dikutip</vt:lpstr>
      <vt:lpstr>TEKNIS MENULIS PRESS RELEASE</vt:lpstr>
      <vt:lpstr>Menulis Press Release</vt:lpstr>
      <vt:lpstr>Syarat Press Release</vt:lpstr>
      <vt:lpstr>Teknis Press Release</vt:lpstr>
      <vt:lpstr>Presentasi PowerPoint</vt:lpstr>
      <vt:lpstr>Kiat Menulis Press Release  untuk Media Massa</vt:lpstr>
      <vt:lpstr>Apa yang ditulis untuk release?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Press release</vt:lpstr>
      <vt:lpstr>Kenapa press release?</vt:lpstr>
      <vt:lpstr>Target Press Release </vt:lpstr>
      <vt:lpstr>Membuat Press Release</vt:lpstr>
      <vt:lpstr>Mencapai Target</vt:lpstr>
      <vt:lpstr>Tugas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TEKNIS MENULIS PRESS RELEASE</dc:title>
  <dc:creator>Desi Misnawati</dc:creator>
  <cp:lastModifiedBy>Desi Misnawati</cp:lastModifiedBy>
  <cp:revision>1</cp:revision>
  <dcterms:created xsi:type="dcterms:W3CDTF">2019-10-14T11:10:40Z</dcterms:created>
  <dcterms:modified xsi:type="dcterms:W3CDTF">2019-10-14T11:19:20Z</dcterms:modified>
</cp:coreProperties>
</file>