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1259-A930-4ED2-8288-0311C708C917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i-FI" b="1" dirty="0"/>
              <a:t>PERENCANAAN MEDIA KOMUNIKASI UNTUK PERUBAHAN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28684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Dwi Maharani M.I.Kom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b="1" i="1" dirty="0" smtClean="0"/>
              <a:t>Tata </a:t>
            </a:r>
            <a:r>
              <a:rPr lang="id-ID" b="1" i="1" dirty="0" smtClean="0"/>
              <a:t>Langkah Perencanaan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d-ID" sz="2400" dirty="0" smtClean="0"/>
          </a:p>
          <a:p>
            <a:pPr algn="ctr">
              <a:buNone/>
            </a:pPr>
            <a:endParaRPr lang="id-ID" sz="2400" dirty="0" smtClean="0"/>
          </a:p>
          <a:p>
            <a:pPr algn="ctr">
              <a:buNone/>
            </a:pPr>
            <a:r>
              <a:rPr lang="id-ID" sz="2400" dirty="0" smtClean="0"/>
              <a:t>Mengembangkan</a:t>
            </a:r>
            <a:r>
              <a:rPr lang="id-ID" sz="2400" dirty="0" smtClean="0"/>
              <a:t> </a:t>
            </a:r>
            <a:r>
              <a:rPr lang="id-ID" sz="2400" dirty="0" smtClean="0"/>
              <a:t>perencanaan media, tujuannya </a:t>
            </a:r>
            <a:r>
              <a:rPr lang="id-ID" sz="2400" b="1" dirty="0" smtClean="0"/>
              <a:t>	</a:t>
            </a:r>
            <a:r>
              <a:rPr lang="id-ID" sz="2400" dirty="0" smtClean="0"/>
              <a:t>menghasilkan </a:t>
            </a:r>
            <a:r>
              <a:rPr lang="id-ID" sz="2400" dirty="0" smtClean="0"/>
              <a:t>sebuah rencana media. </a:t>
            </a:r>
            <a:endParaRPr lang="id-ID" sz="2400" dirty="0" smtClean="0"/>
          </a:p>
          <a:p>
            <a:pPr algn="ctr">
              <a:buNone/>
            </a:pPr>
            <a:r>
              <a:rPr lang="id-ID" sz="2400" dirty="0" smtClean="0"/>
              <a:t>Demi </a:t>
            </a:r>
            <a:r>
              <a:rPr lang="id-ID" sz="2400" dirty="0" smtClean="0"/>
              <a:t>mendapatkan sebuah rencana media, langkah perencanaan </a:t>
            </a:r>
            <a:r>
              <a:rPr lang="it-IT" sz="2400" dirty="0" smtClean="0"/>
              <a:t>media dapat dilakukan melalui berbagai cara atau variasi </a:t>
            </a:r>
            <a:r>
              <a:rPr lang="it-IT" sz="2400" dirty="0" smtClean="0"/>
              <a:t>kerja</a:t>
            </a:r>
            <a:endParaRPr lang="id-ID" sz="2400" dirty="0" smtClean="0"/>
          </a:p>
          <a:p>
            <a:pPr algn="ctr">
              <a:buNone/>
            </a:pPr>
            <a:endParaRPr lang="id-ID" sz="2400" dirty="0" smtClean="0"/>
          </a:p>
          <a:p>
            <a:pPr algn="ctr">
              <a:buNone/>
            </a:pPr>
            <a:r>
              <a:rPr lang="id-ID" sz="2400" dirty="0" smtClean="0"/>
              <a:t>	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Gabungan Media dalam Perencanaan Komunikasi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d-ID" sz="2800" dirty="0" smtClean="0"/>
              <a:t>	</a:t>
            </a:r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r>
              <a:rPr lang="id-ID" sz="2800" dirty="0" smtClean="0"/>
              <a:t>Keberhasian komunikasi </a:t>
            </a:r>
            <a:r>
              <a:rPr lang="id-ID" sz="2800" dirty="0" smtClean="0"/>
              <a:t>dengan gabungan media (</a:t>
            </a:r>
            <a:r>
              <a:rPr lang="id-ID" sz="2800" i="1" dirty="0" smtClean="0"/>
              <a:t>media mix), </a:t>
            </a:r>
            <a:r>
              <a:rPr lang="id-ID" sz="2800" i="1" dirty="0" smtClean="0"/>
              <a:t>ditentukan </a:t>
            </a:r>
            <a:r>
              <a:rPr lang="fi-FI" sz="2800" dirty="0" smtClean="0"/>
              <a:t>oleh </a:t>
            </a:r>
            <a:r>
              <a:rPr lang="fi-FI" sz="2800" dirty="0" smtClean="0"/>
              <a:t>kemampuan merancang kombinasi saluran‐saluran komunikasi.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Kombinasi Media dan Saluran Komunikasi bagi </a:t>
            </a:r>
            <a:r>
              <a:rPr lang="id-ID" sz="3200" b="1" dirty="0" smtClean="0"/>
              <a:t>Pencarian Informasi </a:t>
            </a:r>
            <a:r>
              <a:rPr lang="id-ID" sz="3200" b="1" dirty="0" smtClean="0"/>
              <a:t>Khalayak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d-ID" sz="2400" b="1" dirty="0" smtClean="0"/>
          </a:p>
          <a:p>
            <a:pPr algn="ctr">
              <a:buNone/>
            </a:pPr>
            <a:r>
              <a:rPr lang="id-ID" sz="2400" dirty="0" smtClean="0"/>
              <a:t>Menyebarkan dan </a:t>
            </a:r>
            <a:r>
              <a:rPr lang="id-ID" sz="2400" dirty="0" smtClean="0"/>
              <a:t>menawarkan sesuatu yang baru kepada khalayak dilakukan dalam Teori Difusi Inovasi berlangsung secara bertahap. </a:t>
            </a:r>
            <a:endParaRPr lang="id-ID" sz="2400" dirty="0" smtClean="0"/>
          </a:p>
          <a:p>
            <a:pPr algn="ctr">
              <a:buNone/>
            </a:pPr>
            <a:endParaRPr lang="id-ID" sz="2400" dirty="0" smtClean="0"/>
          </a:p>
          <a:p>
            <a:pPr algn="ctr">
              <a:buNone/>
            </a:pPr>
            <a:r>
              <a:rPr lang="id-ID" sz="2400" dirty="0" smtClean="0"/>
              <a:t>Asumsinya </a:t>
            </a:r>
            <a:r>
              <a:rPr lang="id-ID" sz="2400" dirty="0" smtClean="0"/>
              <a:t>adalah khalayak tidak menerima atau menolak suatu inovasi secara langsung atau satu kali “tembakan” komunikasi. Khalayak banyak melakukan pertimbangan dalam mengambil keputusan adopsi.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Konsep Pencarian Informasi dalam Perencanaan Media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d-ID" sz="2400" dirty="0" smtClean="0"/>
              <a:t> </a:t>
            </a:r>
          </a:p>
          <a:p>
            <a:pPr algn="ctr">
              <a:buNone/>
            </a:pPr>
            <a:r>
              <a:rPr lang="id-ID" sz="2400" dirty="0" smtClean="0"/>
              <a:t>P</a:t>
            </a:r>
            <a:r>
              <a:rPr lang="id-ID" sz="2400" dirty="0" smtClean="0"/>
              <a:t>encarian </a:t>
            </a:r>
            <a:r>
              <a:rPr lang="id-ID" sz="2400" dirty="0" smtClean="0"/>
              <a:t>informasi biasanya dikaitkan dengan teori disonansi kognitif</a:t>
            </a:r>
            <a:r>
              <a:rPr lang="id-ID" sz="2400" dirty="0" smtClean="0"/>
              <a:t>.</a:t>
            </a:r>
          </a:p>
          <a:p>
            <a:pPr algn="ctr">
              <a:buNone/>
            </a:pPr>
            <a:r>
              <a:rPr lang="id-ID" sz="2400" dirty="0" smtClean="0"/>
              <a:t> </a:t>
            </a:r>
            <a:r>
              <a:rPr lang="id-ID" sz="2400" dirty="0" smtClean="0"/>
              <a:t>Seseorang akan selalu mencari keterangan manakala </a:t>
            </a:r>
            <a:r>
              <a:rPr lang="sv-SE" sz="2400" dirty="0" smtClean="0"/>
              <a:t>mendapatkan ketidakseimbangan dalam </a:t>
            </a:r>
            <a:r>
              <a:rPr lang="sv-SE" sz="2400" dirty="0" smtClean="0"/>
              <a:t>dirinya</a:t>
            </a:r>
            <a:r>
              <a:rPr lang="id-ID" sz="2400" dirty="0" smtClean="0"/>
              <a:t> </a:t>
            </a:r>
            <a:r>
              <a:rPr lang="id-ID" sz="2400" dirty="0" smtClean="0"/>
              <a:t>a</a:t>
            </a:r>
            <a:r>
              <a:rPr lang="sv-SE" sz="2400" dirty="0" smtClean="0"/>
              <a:t>taupun </a:t>
            </a:r>
            <a:r>
              <a:rPr lang="sv-SE" sz="2400" dirty="0" smtClean="0"/>
              <a:t>seseorang akan</a:t>
            </a:r>
            <a:r>
              <a:rPr lang="id-ID" sz="2400" dirty="0" smtClean="0"/>
              <a:t> berusaha mencari informasi ketika sudah mengambil sikap atau keputusan, untuk memperteguh keyakinannya.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3200" b="1" dirty="0" smtClean="0"/>
              <a:t>Faktor‐Faktor yang </a:t>
            </a:r>
            <a:r>
              <a:rPr lang="id-ID" sz="3200" b="1" dirty="0" smtClean="0"/>
              <a:t>m</a:t>
            </a:r>
            <a:r>
              <a:rPr lang="sv-SE" sz="3200" b="1" dirty="0" smtClean="0"/>
              <a:t>empengaruhi </a:t>
            </a:r>
            <a:r>
              <a:rPr lang="id-ID" sz="3200" b="1" dirty="0" smtClean="0"/>
              <a:t>u</a:t>
            </a:r>
            <a:r>
              <a:rPr lang="sv-SE" sz="3200" b="1" dirty="0" smtClean="0"/>
              <a:t>paya </a:t>
            </a:r>
            <a:r>
              <a:rPr lang="sv-SE" sz="3200" b="1" dirty="0" smtClean="0"/>
              <a:t>Pencarian Informasi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 algn="ctr">
              <a:buAutoNum type="arabicPeriod"/>
            </a:pPr>
            <a:endParaRPr lang="id-ID" dirty="0" smtClean="0"/>
          </a:p>
          <a:p>
            <a:pPr marL="514350" indent="-514350" algn="ctr">
              <a:buNone/>
            </a:pPr>
            <a:r>
              <a:rPr lang="id-ID" dirty="0" smtClean="0"/>
              <a:t>       Karakteristik </a:t>
            </a:r>
            <a:r>
              <a:rPr lang="id-ID" dirty="0" smtClean="0"/>
              <a:t>Sosial Demografis</a:t>
            </a:r>
          </a:p>
          <a:p>
            <a:pPr marL="514350" indent="-514350">
              <a:buNone/>
            </a:pPr>
            <a:r>
              <a:rPr lang="id-ID" dirty="0" smtClean="0"/>
              <a:t> </a:t>
            </a:r>
            <a:r>
              <a:rPr lang="id-ID" dirty="0" smtClean="0"/>
              <a:t>			Penggunaan </a:t>
            </a:r>
            <a:r>
              <a:rPr lang="id-ID" dirty="0" smtClean="0"/>
              <a:t>Media </a:t>
            </a:r>
            <a:r>
              <a:rPr lang="id-ID" dirty="0" smtClean="0"/>
              <a:t>Modern</a:t>
            </a:r>
            <a:br>
              <a:rPr lang="id-ID" dirty="0" smtClean="0"/>
            </a:br>
            <a:r>
              <a:rPr lang="id-ID" dirty="0" smtClean="0"/>
              <a:t>		Motif </a:t>
            </a:r>
            <a:r>
              <a:rPr lang="id-ID" dirty="0" smtClean="0"/>
              <a:t>Bermedia</a:t>
            </a:r>
          </a:p>
        </p:txBody>
      </p:sp>
      <p:sp>
        <p:nvSpPr>
          <p:cNvPr id="4" name="8-Point Star 3"/>
          <p:cNvSpPr/>
          <p:nvPr/>
        </p:nvSpPr>
        <p:spPr>
          <a:xfrm>
            <a:off x="1714480" y="2214554"/>
            <a:ext cx="500066" cy="428628"/>
          </a:xfrm>
          <a:prstGeom prst="star8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5" name="8-Point Star 4"/>
          <p:cNvSpPr/>
          <p:nvPr/>
        </p:nvSpPr>
        <p:spPr>
          <a:xfrm>
            <a:off x="1714480" y="2786058"/>
            <a:ext cx="500066" cy="428628"/>
          </a:xfrm>
          <a:prstGeom prst="star8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6" name="8-Point Star 5"/>
          <p:cNvSpPr/>
          <p:nvPr/>
        </p:nvSpPr>
        <p:spPr>
          <a:xfrm>
            <a:off x="1714480" y="3357562"/>
            <a:ext cx="500066" cy="428628"/>
          </a:xfrm>
          <a:prstGeom prst="star8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Media Lini Bawah dan Pencarian Informasi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2800" dirty="0" smtClean="0"/>
              <a:t>Dalam </a:t>
            </a:r>
            <a:r>
              <a:rPr lang="id-ID" sz="2800" dirty="0" smtClean="0"/>
              <a:t>konteks </a:t>
            </a:r>
            <a:r>
              <a:rPr lang="id-ID" sz="2800" dirty="0" smtClean="0"/>
              <a:t>periklanan, media komunikasi secara garis </a:t>
            </a:r>
            <a:r>
              <a:rPr lang="id-ID" sz="2800" dirty="0" smtClean="0"/>
              <a:t>besar dikelompokkan </a:t>
            </a:r>
            <a:r>
              <a:rPr lang="id-ID" sz="2800" dirty="0" smtClean="0"/>
              <a:t>menjadi dua </a:t>
            </a:r>
            <a:r>
              <a:rPr lang="id-ID" sz="2800" dirty="0" smtClean="0"/>
              <a:t>bagian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media </a:t>
            </a:r>
            <a:r>
              <a:rPr lang="id-ID" dirty="0" smtClean="0"/>
              <a:t>lini atas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				media </a:t>
            </a:r>
            <a:r>
              <a:rPr lang="id-ID" dirty="0" smtClean="0"/>
              <a:t>lini </a:t>
            </a:r>
            <a:r>
              <a:rPr lang="id-ID" dirty="0" smtClean="0"/>
              <a:t>bawah</a:t>
            </a:r>
            <a:endParaRPr lang="id-ID" dirty="0"/>
          </a:p>
        </p:txBody>
      </p:sp>
      <p:sp>
        <p:nvSpPr>
          <p:cNvPr id="4" name="8-Point Star 3"/>
          <p:cNvSpPr/>
          <p:nvPr/>
        </p:nvSpPr>
        <p:spPr>
          <a:xfrm>
            <a:off x="2714612" y="3286124"/>
            <a:ext cx="500066" cy="428628"/>
          </a:xfrm>
          <a:prstGeom prst="star8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5" name="8-Point Star 4"/>
          <p:cNvSpPr/>
          <p:nvPr/>
        </p:nvSpPr>
        <p:spPr>
          <a:xfrm>
            <a:off x="2714612" y="3857628"/>
            <a:ext cx="500066" cy="428628"/>
          </a:xfrm>
          <a:prstGeom prst="star8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14546" y="2357430"/>
            <a:ext cx="5286413" cy="1192214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5400" b="1" dirty="0" smtClean="0">
                <a:solidFill>
                  <a:schemeClr val="tx1"/>
                </a:solidFill>
              </a:rPr>
              <a:t>Terima Kasih</a:t>
            </a:r>
            <a:endParaRPr lang="id-ID" sz="5400" b="1" dirty="0">
              <a:solidFill>
                <a:schemeClr val="tx1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786578" y="1857364"/>
            <a:ext cx="1214446" cy="928694"/>
          </a:xfrm>
          <a:prstGeom prst="smileyFac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PERENCANAAN MEDIA KOMUNIKASI UNTUK PERUBAHAN</vt:lpstr>
      <vt:lpstr>Tata Langkah Perencanaan Media</vt:lpstr>
      <vt:lpstr>Gabungan Media dalam Perencanaan Komunikasi</vt:lpstr>
      <vt:lpstr>Kombinasi Media dan Saluran Komunikasi bagi Pencarian Informasi Khalayak</vt:lpstr>
      <vt:lpstr>Konsep Pencarian Informasi dalam Perencanaan Media</vt:lpstr>
      <vt:lpstr>Faktor‐Faktor yang mempengaruhi upaya Pencarian Informasi</vt:lpstr>
      <vt:lpstr>Media Lini Bawah dan Pencarian Informasi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MEDIA KOMUNIKASI UNTUK PERUBAHAN</dc:title>
  <dc:creator>acer</dc:creator>
  <cp:lastModifiedBy>acer</cp:lastModifiedBy>
  <cp:revision>7</cp:revision>
  <dcterms:created xsi:type="dcterms:W3CDTF">2020-02-28T07:38:17Z</dcterms:created>
  <dcterms:modified xsi:type="dcterms:W3CDTF">2020-03-02T02:03:19Z</dcterms:modified>
</cp:coreProperties>
</file>