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lideplayer.info/slide/13956214/86/images/2/Dalam+bab+ini+tekanan+pembahasan+ditujukan+pada+formulasi+pandangan+dan+kemungkinan+jawaban+yang+berkenaan+dengan+ketiga+aspek+utama+masyarakat+yang+telah+disebutkan+yakni+kekuasaan%2C+integrasi%2C+dan+perubahan..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lideplayer.info/slide/13956214/86/images/2/Dalam+bab+ini+tekanan+pembahasan+ditujukan+pada+formulasi+pandangan+dan+kemungkinan+jawaban+yang+berkenaan+dengan+ketiga+aspek+utama+masyarakat+yang+telah+disebutkan+yakni+kekuasaan%2C+integrasi%2C+dan+perubahan..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lideplayer.info/slide/13956214/86/images/5/Berbagai+ragam+teori+media+marxis%2C+yang+lebih+memussatkan+perhatian+pada+gagasan+daripada+struktur+material+itu%2C+memberi+tekanan+pada+efek+ideologis+media+terhadap+kepentingan+kelas+pengusasa+dan+peniptaan+ulang+hubungan+yang+pada+dasarnya+bersifat+eksploitatif+dan+manipulatif%2C+serta+mempertegas+dominasi+kapitalisme+dan+kerendahan+posisi+kelas+pekerja..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lideplayer.info/slide/13956214/86/images/7/Media+massa+hanyalah+berperan+sebagai+alat+yang+didayagunakan+dari+atau+untuk+menuntun+atau+mengendalikan+para+individu+yang+telah+terpisah-pisah.+Tentu+saja+keberadaan+media+sangat+diperlukan+untuk+menciptakan+%60%60+integrasi+fungsional%60..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lideplayer.info/slide/13956214/86/images/9/struktur+social+sebagai+perubahan+social+dan+kebudayaan+sebagai+komunikasi+massa..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51297-7B99-4A1B-AC01-78D531DE2312}"/>
              </a:ext>
            </a:extLst>
          </p:cNvPr>
          <p:cNvSpPr>
            <a:spLocks noGrp="1"/>
          </p:cNvSpPr>
          <p:nvPr>
            <p:ph type="ctrTitle"/>
          </p:nvPr>
        </p:nvSpPr>
        <p:spPr/>
        <p:txBody>
          <a:bodyPr>
            <a:normAutofit fontScale="90000"/>
          </a:bodyPr>
          <a:lstStyle/>
          <a:p>
            <a:r>
              <a:rPr lang="en-ID" b="1" dirty="0" err="1"/>
              <a:t>Penerapan</a:t>
            </a:r>
            <a:r>
              <a:rPr lang="en-ID" b="1" dirty="0"/>
              <a:t> </a:t>
            </a:r>
            <a:r>
              <a:rPr lang="en-ID" b="1" dirty="0" err="1"/>
              <a:t>Teori</a:t>
            </a:r>
            <a:r>
              <a:rPr lang="en-ID" b="1" dirty="0"/>
              <a:t> Media : </a:t>
            </a:r>
            <a:br>
              <a:rPr lang="en-ID" b="1" dirty="0"/>
            </a:br>
            <a:r>
              <a:rPr lang="en-ID" b="1" dirty="0"/>
              <a:t>1. </a:t>
            </a:r>
            <a:r>
              <a:rPr lang="en-ID" b="1" dirty="0" err="1"/>
              <a:t>Kekuasaan</a:t>
            </a:r>
            <a:r>
              <a:rPr lang="en-ID" b="1" dirty="0"/>
              <a:t> </a:t>
            </a:r>
            <a:br>
              <a:rPr lang="en-ID" b="1" dirty="0"/>
            </a:br>
            <a:r>
              <a:rPr lang="en-ID" b="1" dirty="0"/>
              <a:t>2. </a:t>
            </a:r>
            <a:r>
              <a:rPr lang="en-ID" b="1" dirty="0" err="1"/>
              <a:t>Integrasi</a:t>
            </a:r>
            <a:r>
              <a:rPr lang="en-ID" b="1" dirty="0"/>
              <a:t> </a:t>
            </a:r>
            <a:br>
              <a:rPr lang="en-ID" b="1" dirty="0"/>
            </a:br>
            <a:r>
              <a:rPr lang="en-ID" b="1" dirty="0"/>
              <a:t>3. </a:t>
            </a:r>
            <a:r>
              <a:rPr lang="en-ID" b="1" dirty="0" err="1"/>
              <a:t>Perubahan</a:t>
            </a:r>
            <a:r>
              <a:rPr lang="en-ID" dirty="0"/>
              <a:t> </a:t>
            </a:r>
            <a:br>
              <a:rPr lang="en-ID" dirty="0"/>
            </a:br>
            <a:endParaRPr lang="en-ID" dirty="0"/>
          </a:p>
        </p:txBody>
      </p:sp>
      <p:sp>
        <p:nvSpPr>
          <p:cNvPr id="3" name="Subtitle 2">
            <a:extLst>
              <a:ext uri="{FF2B5EF4-FFF2-40B4-BE49-F238E27FC236}">
                <a16:creationId xmlns:a16="http://schemas.microsoft.com/office/drawing/2014/main" id="{01CE1335-B819-4C56-9F32-F5B06F3082C5}"/>
              </a:ext>
            </a:extLst>
          </p:cNvPr>
          <p:cNvSpPr>
            <a:spLocks noGrp="1"/>
          </p:cNvSpPr>
          <p:nvPr>
            <p:ph type="subTitle" idx="1"/>
          </p:nvPr>
        </p:nvSpPr>
        <p:spPr/>
        <p:txBody>
          <a:bodyPr/>
          <a:lstStyle/>
          <a:p>
            <a:r>
              <a:rPr lang="en-ID" dirty="0" err="1"/>
              <a:t>akmal</a:t>
            </a:r>
            <a:endParaRPr lang="en-ID" dirty="0"/>
          </a:p>
        </p:txBody>
      </p:sp>
    </p:spTree>
    <p:extLst>
      <p:ext uri="{BB962C8B-B14F-4D97-AF65-F5344CB8AC3E}">
        <p14:creationId xmlns:p14="http://schemas.microsoft.com/office/powerpoint/2010/main" val="84276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A9558-A8E3-425A-AF30-FFC90856505D}"/>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3FCBA29E-B9C4-4C09-BD6B-9A6C7F7A0C10}"/>
              </a:ext>
            </a:extLst>
          </p:cNvPr>
          <p:cNvSpPr>
            <a:spLocks noGrp="1"/>
          </p:cNvSpPr>
          <p:nvPr>
            <p:ph idx="1"/>
          </p:nvPr>
        </p:nvSpPr>
        <p:spPr/>
        <p:txBody>
          <a:bodyPr>
            <a:normAutofit/>
          </a:bodyPr>
          <a:lstStyle/>
          <a:p>
            <a:pPr marL="0" indent="0">
              <a:buNone/>
            </a:pP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Dalam</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bab</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ini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tekanan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pembahasan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ditujukan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pada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formulasi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pandangan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kemungkinan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jawaban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berkenaan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dengan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ketiga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aspek</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utama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masyarakat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telah</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disebutkan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yakni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kekuasaan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integrasi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perubahan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a:t>
            </a:r>
          </a:p>
          <a:p>
            <a:pPr marL="0" indent="0">
              <a:buNone/>
            </a:pP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Permasalahan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di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uraikan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didasari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oleh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tiga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teori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khusus</a:t>
            </a:r>
            <a:r>
              <a:rPr lang="en-ID" b="1" u="sng" dirty="0">
                <a:hlinkClick r:id="rId2" tooltip="Dalam bab ini tekanan pembahasan ditujukan pada formulasi pandangan dan kemungkinan jawaban yang berkenaan dengan ketiga aspek utama masyarakat yang telah disebutkan yakni kekuasaan, integrasi, dan perubahan."/>
              </a:rPr>
              <a:t> ;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teori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masyarakat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massa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marxisme</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fungsionalisme</a:t>
            </a:r>
            <a:r>
              <a:rPr lang="en-ID" b="1" u="sng" dirty="0">
                <a:hlinkClick r:id="rId2" tooltip="Dalam bab ini tekanan pembahasan ditujukan pada formulasi pandangan dan kemungkinan jawaban yang berkenaan dengan ketiga aspek utama masyarakat yang telah disebutkan yakni kekuasaan, integrasi, dan perubahan."/>
              </a:rPr>
              <a:t> structural.</a:t>
            </a:r>
          </a:p>
          <a:p>
            <a:pPr marL="0" indent="0">
              <a:buNone/>
            </a:pPr>
            <a:r>
              <a:rPr lang="en-ID" b="1" u="sng" dirty="0" err="1">
                <a:hlinkClick r:id="rId2" tooltip="Dalam bab ini tekanan pembahasan ditujukan pada formulasi pandangan dan kemungkinan jawaban yang berkenaan dengan ketiga aspek utama masyarakat yang telah disebutkan yakni kekuasaan, integrasi, dan perubahan."/>
              </a:rPr>
              <a:t>Beberapa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keterbatasan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ketiga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teori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telah</a:t>
            </a:r>
            <a:r>
              <a:rPr lang="en-ID" b="1" u="sng" dirty="0">
                <a:hlinkClick r:id="rId2" tooltip="Dalam bab ini tekanan pembahasan ditujukan pada formulasi pandangan dan kemungkinan jawaban yang berkenaan dengan ketiga aspek utama masyarakat yang telah disebutkan yakni kekuasaan, integrasi, dan perubahan."/>
              </a:rPr>
              <a:t> lama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kita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kenal</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itu</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sangat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diwarnai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oleh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kecenderungan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memihak</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normative (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kadang</a:t>
            </a:r>
            <a:r>
              <a:rPr lang="en-ID" b="1" u="sng" dirty="0">
                <a:hlinkClick r:id="rId2" tooltip="Dalam bab ini tekanan pembahasan ditujukan pada formulasi pandangan dan kemungkinan jawaban yang berkenaan dengan ketiga aspek utama masyarakat yang telah disebutkan yakni kekuasaan, integrasi, dan perubahan."/>
              </a:rPr>
              <a:t> kala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tersembunyi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p>
        </p:txBody>
      </p:sp>
    </p:spTree>
    <p:extLst>
      <p:ext uri="{BB962C8B-B14F-4D97-AF65-F5344CB8AC3E}">
        <p14:creationId xmlns:p14="http://schemas.microsoft.com/office/powerpoint/2010/main" val="82866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A5CE8-93BB-4EE8-B8A9-FA7D3F027FA0}"/>
              </a:ext>
            </a:extLst>
          </p:cNvPr>
          <p:cNvSpPr>
            <a:spLocks noGrp="1"/>
          </p:cNvSpPr>
          <p:nvPr>
            <p:ph type="title"/>
          </p:nvPr>
        </p:nvSpPr>
        <p:spPr/>
        <p:txBody>
          <a:bodyPr/>
          <a:lstStyle/>
          <a:p>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Teori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masyarakat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massa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kekuasaan</a:t>
            </a:r>
            <a:endParaRPr lang="en-ID" dirty="0"/>
          </a:p>
        </p:txBody>
      </p:sp>
      <p:sp>
        <p:nvSpPr>
          <p:cNvPr id="3" name="Content Placeholder 2">
            <a:extLst>
              <a:ext uri="{FF2B5EF4-FFF2-40B4-BE49-F238E27FC236}">
                <a16:creationId xmlns:a16="http://schemas.microsoft.com/office/drawing/2014/main" id="{A6032355-9834-4B40-A6C9-42DAE0E7E105}"/>
              </a:ext>
            </a:extLst>
          </p:cNvPr>
          <p:cNvSpPr>
            <a:spLocks noGrp="1"/>
          </p:cNvSpPr>
          <p:nvPr>
            <p:ph idx="1"/>
          </p:nvPr>
        </p:nvSpPr>
        <p:spPr/>
        <p:txBody>
          <a:bodyPr/>
          <a:lstStyle/>
          <a:p>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Teori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ini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telah</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memberikan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gambaran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jelas</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mengenai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keberadaan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kadar</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kekuasaan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media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dalam</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masyarakat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ditandai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dengan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luasnya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jangkauan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keterpencilan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institusi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isolasi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individu</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kuranganya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integrasi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kelompok</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setempat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a:t>
            </a:r>
          </a:p>
          <a:p>
            <a:r>
              <a:rPr lang="en-ID" b="1" u="sng" dirty="0">
                <a:hlinkClick r:id="rId2" tooltip="Dalam bab ini tekanan pembahasan ditujukan pada formulasi pandangan dan kemungkinan jawaban yang berkenaan dengan ketiga aspek utama masyarakat yang telah disebutkan yakni kekuasaan, integrasi, dan perubahan."/>
              </a:rPr>
              <a:t>Media masa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biasanya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merupakan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corong</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penguasa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pemberi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pendapat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intruksi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serta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kepuasan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jiwani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Menurut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C.W. Mills ( 1951 : 1956 ),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seorang</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ahli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teori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masyarakat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massa</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sangat</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berpengaruh</a:t>
            </a:r>
            <a:r>
              <a:rPr lang="en-ID" b="1" u="sng" dirty="0">
                <a:hlinkClick r:id="rId2" tooltip="Dalam bab ini tekanan pembahasan ditujukan pada formulasi pandangan dan kemungkinan jawaban yang berkenaan dengan ketiga aspek utama masyarakat yang telah disebutkan yakni kekuasaan, integrasi, dan perubahan."/>
              </a:rPr>
              <a:t> dan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terkenal</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potensi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dicibtakan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oleh media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diarahkan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untuk</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pengendalian</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nondemokratis</a:t>
            </a:r>
            <a:r>
              <a:rPr lang="en-ID" b="1" u="sng" dirty="0">
                <a:hlinkClick r:id="rId2" tooltip="Dalam bab ini tekanan pembahasan ditujukan pada formulasi pandangan dan kemungkinan jawaban yang berkenaan dengan ketiga aspek utama masyarakat yang telah disebutkan yakni kekuasaan, integrasi, dan perubahan."/>
              </a:rPr>
              <a:t> yang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berasal</a:t>
            </a:r>
            <a:r>
              <a:rPr lang="en-ID" b="1" u="sng" dirty="0">
                <a:hlinkClick r:id="rId2" tooltip="Dalam bab ini tekanan pembahasan ditujukan pada formulasi pandangan dan kemungkinan jawaban yang berkenaan dengan ketiga aspek utama masyarakat yang telah disebutkan yakni kekuasaan, integrasi, dan perubahan."/>
              </a:rPr>
              <a:t> ``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dari</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r>
              <a:rPr lang="en-ID" b="1" u="sng" dirty="0" err="1">
                <a:hlinkClick r:id="rId2" tooltip="Dalam bab ini tekanan pembahasan ditujukan pada formulasi pandangan dan kemungkinan jawaban yang berkenaan dengan ketiga aspek utama masyarakat yang telah disebutkan yakni kekuasaan, integrasi, dan perubahan."/>
              </a:rPr>
              <a:t>atas</a:t>
            </a:r>
            <a:r>
              <a:rPr lang="en-ID" b="1" u="sng" dirty="0">
                <a:hlinkClick r:id="rId2" tooltip="Dalam bab ini tekanan pembahasan ditujukan pada formulasi pandangan dan kemungkinan jawaban yang berkenaan dengan ketiga aspek utama masyarakat yang telah disebutkan yakni kekuasaan, integrasi, dan perubahan."/>
              </a:rPr>
              <a:t>``. </a:t>
            </a:r>
            <a:endParaRPr lang="en-ID" dirty="0"/>
          </a:p>
          <a:p>
            <a:endParaRPr lang="en-ID" dirty="0"/>
          </a:p>
        </p:txBody>
      </p:sp>
    </p:spTree>
    <p:extLst>
      <p:ext uri="{BB962C8B-B14F-4D97-AF65-F5344CB8AC3E}">
        <p14:creationId xmlns:p14="http://schemas.microsoft.com/office/powerpoint/2010/main" val="186584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256D8-C1C6-4086-B0AB-1944E2D8C7F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9B878DDC-18F4-476D-B1A5-0E389B50892A}"/>
              </a:ext>
            </a:extLst>
          </p:cNvPr>
          <p:cNvSpPr>
            <a:spLocks noGrp="1"/>
          </p:cNvSpPr>
          <p:nvPr>
            <p:ph idx="1"/>
          </p:nvPr>
        </p:nvSpPr>
        <p:spPr/>
        <p:txBody>
          <a:bodyPr>
            <a:normAutofit/>
          </a:bodyPr>
          <a:lstStyle/>
          <a:p>
            <a:r>
              <a:rPr lang="en-ID" dirty="0" err="1"/>
              <a:t>Teori</a:t>
            </a:r>
            <a:r>
              <a:rPr lang="en-ID" dirty="0"/>
              <a:t> </a:t>
            </a:r>
            <a:r>
              <a:rPr lang="en-ID" dirty="0" err="1"/>
              <a:t>masyarakat</a:t>
            </a:r>
            <a:r>
              <a:rPr lang="en-ID" dirty="0"/>
              <a:t> </a:t>
            </a:r>
            <a:r>
              <a:rPr lang="en-ID" dirty="0" err="1"/>
              <a:t>massa</a:t>
            </a:r>
            <a:r>
              <a:rPr lang="en-ID" dirty="0"/>
              <a:t> </a:t>
            </a:r>
            <a:r>
              <a:rPr lang="en-ID" dirty="0" err="1"/>
              <a:t>itu</a:t>
            </a:r>
            <a:r>
              <a:rPr lang="en-ID" dirty="0"/>
              <a:t> </a:t>
            </a:r>
            <a:r>
              <a:rPr lang="en-ID" dirty="0" err="1"/>
              <a:t>lebih</a:t>
            </a:r>
            <a:r>
              <a:rPr lang="en-ID" dirty="0"/>
              <a:t> </a:t>
            </a:r>
            <a:r>
              <a:rPr lang="en-ID" dirty="0" err="1"/>
              <a:t>menekankan</a:t>
            </a:r>
            <a:r>
              <a:rPr lang="en-ID" dirty="0"/>
              <a:t> </a:t>
            </a:r>
            <a:r>
              <a:rPr lang="en-ID" dirty="0" err="1"/>
              <a:t>potensi</a:t>
            </a:r>
            <a:r>
              <a:rPr lang="en-ID" dirty="0"/>
              <a:t> </a:t>
            </a:r>
            <a:r>
              <a:rPr lang="en-ID" dirty="0" err="1"/>
              <a:t>tersebut</a:t>
            </a:r>
            <a:r>
              <a:rPr lang="en-ID" dirty="0"/>
              <a:t> </a:t>
            </a:r>
            <a:r>
              <a:rPr lang="en-ID" dirty="0" err="1"/>
              <a:t>daripada</a:t>
            </a:r>
            <a:r>
              <a:rPr lang="en-ID" dirty="0"/>
              <a:t> </a:t>
            </a:r>
            <a:r>
              <a:rPr lang="en-ID" dirty="0" err="1"/>
              <a:t>keterbatasan</a:t>
            </a:r>
            <a:r>
              <a:rPr lang="en-ID" dirty="0"/>
              <a:t> </a:t>
            </a:r>
            <a:r>
              <a:rPr lang="en-ID" dirty="0" err="1"/>
              <a:t>lainya</a:t>
            </a:r>
            <a:r>
              <a:rPr lang="en-ID" dirty="0"/>
              <a:t>, </a:t>
            </a:r>
            <a:r>
              <a:rPr lang="en-ID" dirty="0" err="1"/>
              <a:t>terutama</a:t>
            </a:r>
            <a:r>
              <a:rPr lang="en-ID" dirty="0"/>
              <a:t> </a:t>
            </a:r>
            <a:r>
              <a:rPr lang="en-ID" dirty="0" err="1"/>
              <a:t>karena</a:t>
            </a:r>
            <a:r>
              <a:rPr lang="en-ID" dirty="0"/>
              <a:t> </a:t>
            </a:r>
            <a:r>
              <a:rPr lang="en-ID" dirty="0" err="1"/>
              <a:t>adanya</a:t>
            </a:r>
            <a:r>
              <a:rPr lang="en-ID" dirty="0"/>
              <a:t> </a:t>
            </a:r>
            <a:r>
              <a:rPr lang="en-ID" dirty="0" err="1"/>
              <a:t>kecenderungan</a:t>
            </a:r>
            <a:r>
              <a:rPr lang="en-ID" dirty="0"/>
              <a:t> </a:t>
            </a:r>
            <a:r>
              <a:rPr lang="en-ID" dirty="0" err="1"/>
              <a:t>monopoli</a:t>
            </a:r>
            <a:r>
              <a:rPr lang="en-ID" dirty="0"/>
              <a:t> dan </a:t>
            </a:r>
            <a:r>
              <a:rPr lang="en-ID" dirty="0" err="1"/>
              <a:t>kesulitan</a:t>
            </a:r>
            <a:r>
              <a:rPr lang="en-ID" dirty="0"/>
              <a:t> </a:t>
            </a:r>
            <a:r>
              <a:rPr lang="en-ID" dirty="0" err="1"/>
              <a:t>untuk</a:t>
            </a:r>
            <a:r>
              <a:rPr lang="en-ID" dirty="0"/>
              <a:t> </a:t>
            </a:r>
            <a:r>
              <a:rPr lang="en-ID" dirty="0" err="1"/>
              <a:t>mengekang</a:t>
            </a:r>
            <a:r>
              <a:rPr lang="en-ID" dirty="0"/>
              <a:t> </a:t>
            </a:r>
            <a:r>
              <a:rPr lang="en-ID" dirty="0" err="1"/>
              <a:t>kecenderungan</a:t>
            </a:r>
            <a:r>
              <a:rPr lang="en-ID" dirty="0"/>
              <a:t> </a:t>
            </a:r>
            <a:r>
              <a:rPr lang="en-ID" dirty="0" err="1"/>
              <a:t>itu</a:t>
            </a:r>
            <a:r>
              <a:rPr lang="en-ID" dirty="0"/>
              <a:t> </a:t>
            </a:r>
            <a:r>
              <a:rPr lang="en-ID" dirty="0" err="1"/>
              <a:t>sendiri</a:t>
            </a:r>
            <a:r>
              <a:rPr lang="en-ID" dirty="0"/>
              <a:t>.</a:t>
            </a:r>
          </a:p>
          <a:p>
            <a:r>
              <a:rPr lang="en-ID" dirty="0" err="1"/>
              <a:t>Masalah</a:t>
            </a:r>
            <a:r>
              <a:rPr lang="en-ID" dirty="0"/>
              <a:t> </a:t>
            </a:r>
            <a:r>
              <a:rPr lang="en-ID" dirty="0" err="1"/>
              <a:t>kekuasaan</a:t>
            </a:r>
            <a:r>
              <a:rPr lang="en-ID" dirty="0"/>
              <a:t> juga </a:t>
            </a:r>
            <a:r>
              <a:rPr lang="en-ID" dirty="0" err="1"/>
              <a:t>dianggap</a:t>
            </a:r>
            <a:r>
              <a:rPr lang="en-ID" dirty="0"/>
              <a:t> </a:t>
            </a:r>
            <a:r>
              <a:rPr lang="en-ID" dirty="0" err="1"/>
              <a:t>penting</a:t>
            </a:r>
            <a:r>
              <a:rPr lang="en-ID" dirty="0"/>
              <a:t> oleh </a:t>
            </a:r>
            <a:r>
              <a:rPr lang="en-ID" dirty="0" err="1"/>
              <a:t>Marxisme</a:t>
            </a:r>
            <a:r>
              <a:rPr lang="en-ID" dirty="0"/>
              <a:t> dan </a:t>
            </a:r>
            <a:r>
              <a:rPr lang="en-ID" dirty="0" err="1"/>
              <a:t>interpretasi</a:t>
            </a:r>
            <a:r>
              <a:rPr lang="en-ID" dirty="0"/>
              <a:t> </a:t>
            </a:r>
            <a:r>
              <a:rPr lang="en-ID" dirty="0" err="1"/>
              <a:t>Marxis</a:t>
            </a:r>
            <a:r>
              <a:rPr lang="en-ID" dirty="0"/>
              <a:t> </a:t>
            </a:r>
            <a:r>
              <a:rPr lang="en-ID" dirty="0" err="1"/>
              <a:t>tentang</a:t>
            </a:r>
            <a:r>
              <a:rPr lang="en-ID" dirty="0"/>
              <a:t> media </a:t>
            </a:r>
            <a:r>
              <a:rPr lang="en-ID" dirty="0" err="1"/>
              <a:t>massa</a:t>
            </a:r>
            <a:r>
              <a:rPr lang="en-ID" dirty="0"/>
              <a:t>. Media </a:t>
            </a:r>
            <a:r>
              <a:rPr lang="en-ID" dirty="0" err="1"/>
              <a:t>komunikasi</a:t>
            </a:r>
            <a:r>
              <a:rPr lang="en-ID" dirty="0"/>
              <a:t> ( </a:t>
            </a:r>
            <a:r>
              <a:rPr lang="en-ID" dirty="0" err="1"/>
              <a:t>misalnya</a:t>
            </a:r>
            <a:r>
              <a:rPr lang="en-ID" dirty="0"/>
              <a:t> </a:t>
            </a:r>
            <a:r>
              <a:rPr lang="en-ID" dirty="0" err="1"/>
              <a:t>surat</a:t>
            </a:r>
            <a:r>
              <a:rPr lang="en-ID" dirty="0"/>
              <a:t> </a:t>
            </a:r>
            <a:r>
              <a:rPr lang="en-ID" dirty="0" err="1"/>
              <a:t>kabar</a:t>
            </a:r>
            <a:r>
              <a:rPr lang="en-ID" dirty="0"/>
              <a:t> ) </a:t>
            </a:r>
            <a:r>
              <a:rPr lang="en-ID" dirty="0" err="1"/>
              <a:t>cenderung</a:t>
            </a:r>
            <a:r>
              <a:rPr lang="en-ID" dirty="0"/>
              <a:t> </a:t>
            </a:r>
            <a:r>
              <a:rPr lang="en-ID" dirty="0" err="1"/>
              <a:t>dimiliki</a:t>
            </a:r>
            <a:r>
              <a:rPr lang="en-ID" dirty="0"/>
              <a:t> oleh para </a:t>
            </a:r>
            <a:r>
              <a:rPr lang="en-ID" dirty="0" err="1"/>
              <a:t>anggota</a:t>
            </a:r>
            <a:r>
              <a:rPr lang="en-ID" dirty="0"/>
              <a:t> </a:t>
            </a:r>
            <a:r>
              <a:rPr lang="en-ID" dirty="0" err="1"/>
              <a:t>kelas</a:t>
            </a:r>
            <a:r>
              <a:rPr lang="en-ID" dirty="0"/>
              <a:t> </a:t>
            </a:r>
            <a:r>
              <a:rPr lang="en-ID" dirty="0" err="1"/>
              <a:t>berada</a:t>
            </a:r>
            <a:r>
              <a:rPr lang="en-ID" dirty="0"/>
              <a:t> yang </a:t>
            </a:r>
            <a:r>
              <a:rPr lang="en-ID" dirty="0" err="1"/>
              <a:t>diharapkan</a:t>
            </a:r>
            <a:r>
              <a:rPr lang="en-ID" dirty="0"/>
              <a:t> </a:t>
            </a:r>
            <a:r>
              <a:rPr lang="en-ID" dirty="0" err="1"/>
              <a:t>mampu</a:t>
            </a:r>
            <a:r>
              <a:rPr lang="en-ID" dirty="0"/>
              <a:t> </a:t>
            </a:r>
            <a:r>
              <a:rPr lang="en-ID" dirty="0" err="1"/>
              <a:t>untuk</a:t>
            </a:r>
            <a:r>
              <a:rPr lang="en-ID" dirty="0"/>
              <a:t> </a:t>
            </a:r>
            <a:r>
              <a:rPr lang="en-ID" dirty="0" err="1"/>
              <a:t>menjalankan</a:t>
            </a:r>
            <a:r>
              <a:rPr lang="en-ID" dirty="0"/>
              <a:t> media </a:t>
            </a:r>
            <a:r>
              <a:rPr lang="en-ID" dirty="0" err="1"/>
              <a:t>tersebut</a:t>
            </a:r>
            <a:r>
              <a:rPr lang="en-ID" dirty="0"/>
              <a:t> demi </a:t>
            </a:r>
            <a:r>
              <a:rPr lang="en-ID" dirty="0" err="1"/>
              <a:t>kepentigan</a:t>
            </a:r>
            <a:r>
              <a:rPr lang="en-ID" dirty="0"/>
              <a:t> </a:t>
            </a:r>
            <a:r>
              <a:rPr lang="en-ID" dirty="0" err="1"/>
              <a:t>kelas</a:t>
            </a:r>
            <a:r>
              <a:rPr lang="en-ID" dirty="0"/>
              <a:t> </a:t>
            </a:r>
            <a:r>
              <a:rPr lang="en-ID" dirty="0" err="1"/>
              <a:t>itu</a:t>
            </a:r>
            <a:r>
              <a:rPr lang="en-ID" dirty="0"/>
              <a:t>.</a:t>
            </a:r>
          </a:p>
        </p:txBody>
      </p:sp>
    </p:spTree>
    <p:extLst>
      <p:ext uri="{BB962C8B-B14F-4D97-AF65-F5344CB8AC3E}">
        <p14:creationId xmlns:p14="http://schemas.microsoft.com/office/powerpoint/2010/main" val="391217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46962-D4E4-4585-A51C-6505BD92A1F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1C13A17-64F4-4166-A5E2-7EDEBFC3F26F}"/>
              </a:ext>
            </a:extLst>
          </p:cNvPr>
          <p:cNvSpPr>
            <a:spLocks noGrp="1"/>
          </p:cNvSpPr>
          <p:nvPr>
            <p:ph idx="1"/>
          </p:nvPr>
        </p:nvSpPr>
        <p:spPr/>
        <p:txBody>
          <a:bodyPr/>
          <a:lstStyle/>
          <a:p>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Berbagai</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ragam</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teori</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media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marxis</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yang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lebih</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memussatkan</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perhatian</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pada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gagasan</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daripada</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struktur</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material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itu</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memberi</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tekanan</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pada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efek</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ideologis</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media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terhadap</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kepentingan</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kelas</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pengusasa</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dan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peniptaan</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ulang</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hubungan</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yang pada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dasarnya</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bersifat</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eksploitatif</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dan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manipulatif</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serta</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mempertegas</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dominasi</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kapitalisme</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dan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kerendahan</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posisi</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kelas</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r>
              <a:rPr lang="en-ID" b="1" u="sng" dirty="0" err="1">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pekerja</a:t>
            </a:r>
            <a:r>
              <a:rPr lang="en-ID" b="1" u="sng" dirty="0">
                <a:hlinkClick r:id="rId2" tooltip="Berbagai ragam teori media marxis, yang lebih memussatkan perhatian pada gagasan daripada struktur material itu, memberi tekanan pada efek ideologis media terhadap kepentingan kelas pengusasa dan peniptaan ulang hubungan yang pada dasarnya bersifat eksplo"/>
              </a:rPr>
              <a:t>.  </a:t>
            </a:r>
            <a:endParaRPr lang="en-ID" dirty="0"/>
          </a:p>
          <a:p>
            <a:endParaRPr lang="en-ID" dirty="0"/>
          </a:p>
        </p:txBody>
      </p:sp>
    </p:spTree>
    <p:extLst>
      <p:ext uri="{BB962C8B-B14F-4D97-AF65-F5344CB8AC3E}">
        <p14:creationId xmlns:p14="http://schemas.microsoft.com/office/powerpoint/2010/main" val="3393988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5E170-D829-4D7D-BF4A-9CC9AA57C3D7}"/>
              </a:ext>
            </a:extLst>
          </p:cNvPr>
          <p:cNvSpPr>
            <a:spLocks noGrp="1"/>
          </p:cNvSpPr>
          <p:nvPr>
            <p:ph type="title"/>
          </p:nvPr>
        </p:nvSpPr>
        <p:spPr/>
        <p:txBody>
          <a:bodyPr/>
          <a:lstStyle/>
          <a:p>
            <a:r>
              <a:rPr lang="en-ID" b="1" dirty="0" err="1"/>
              <a:t>Teori</a:t>
            </a:r>
            <a:r>
              <a:rPr lang="en-ID" b="1" dirty="0"/>
              <a:t> </a:t>
            </a:r>
            <a:r>
              <a:rPr lang="en-ID" b="1" dirty="0" err="1"/>
              <a:t>masyarakat</a:t>
            </a:r>
            <a:r>
              <a:rPr lang="en-ID" b="1" dirty="0"/>
              <a:t> </a:t>
            </a:r>
            <a:r>
              <a:rPr lang="en-ID" b="1" dirty="0" err="1"/>
              <a:t>massa</a:t>
            </a:r>
            <a:r>
              <a:rPr lang="en-ID" b="1" dirty="0"/>
              <a:t> dan </a:t>
            </a:r>
            <a:r>
              <a:rPr lang="en-ID" b="1" dirty="0" err="1"/>
              <a:t>integrasi</a:t>
            </a:r>
            <a:endParaRPr lang="en-ID" dirty="0"/>
          </a:p>
        </p:txBody>
      </p:sp>
      <p:sp>
        <p:nvSpPr>
          <p:cNvPr id="3" name="Content Placeholder 2">
            <a:extLst>
              <a:ext uri="{FF2B5EF4-FFF2-40B4-BE49-F238E27FC236}">
                <a16:creationId xmlns:a16="http://schemas.microsoft.com/office/drawing/2014/main" id="{ED686DB0-CBF7-4403-810A-2E04A0EF1CB5}"/>
              </a:ext>
            </a:extLst>
          </p:cNvPr>
          <p:cNvSpPr>
            <a:spLocks noGrp="1"/>
          </p:cNvSpPr>
          <p:nvPr>
            <p:ph idx="1"/>
          </p:nvPr>
        </p:nvSpPr>
        <p:spPr/>
        <p:txBody>
          <a:bodyPr>
            <a:normAutofit/>
          </a:bodyPr>
          <a:lstStyle/>
          <a:p>
            <a:r>
              <a:rPr lang="en-ID" dirty="0" err="1"/>
              <a:t>Teori</a:t>
            </a:r>
            <a:r>
              <a:rPr lang="en-ID" dirty="0"/>
              <a:t> </a:t>
            </a:r>
            <a:r>
              <a:rPr lang="en-ID" dirty="0" err="1"/>
              <a:t>masyarakat</a:t>
            </a:r>
            <a:r>
              <a:rPr lang="en-ID" dirty="0"/>
              <a:t> </a:t>
            </a:r>
            <a:r>
              <a:rPr lang="en-ID" dirty="0" err="1"/>
              <a:t>massa</a:t>
            </a:r>
            <a:r>
              <a:rPr lang="en-ID" dirty="0"/>
              <a:t> </a:t>
            </a:r>
            <a:r>
              <a:rPr lang="en-ID" dirty="0" err="1"/>
              <a:t>berpangkal</a:t>
            </a:r>
            <a:r>
              <a:rPr lang="en-ID" dirty="0"/>
              <a:t> </a:t>
            </a:r>
            <a:r>
              <a:rPr lang="en-ID" dirty="0" err="1"/>
              <a:t>dari</a:t>
            </a:r>
            <a:r>
              <a:rPr lang="en-ID" dirty="0"/>
              <a:t> </a:t>
            </a:r>
            <a:r>
              <a:rPr lang="en-ID" dirty="0" err="1"/>
              <a:t>pandangan</a:t>
            </a:r>
            <a:r>
              <a:rPr lang="en-ID" dirty="0"/>
              <a:t> </a:t>
            </a:r>
            <a:r>
              <a:rPr lang="en-ID" dirty="0" err="1"/>
              <a:t>bahwa</a:t>
            </a:r>
            <a:r>
              <a:rPr lang="en-ID" dirty="0"/>
              <a:t> para </a:t>
            </a:r>
            <a:r>
              <a:rPr lang="en-ID" dirty="0" err="1"/>
              <a:t>anggota</a:t>
            </a:r>
            <a:r>
              <a:rPr lang="en-ID" dirty="0"/>
              <a:t> </a:t>
            </a:r>
            <a:r>
              <a:rPr lang="en-ID" dirty="0" err="1"/>
              <a:t>masyarakat</a:t>
            </a:r>
            <a:r>
              <a:rPr lang="en-ID" dirty="0"/>
              <a:t> </a:t>
            </a:r>
            <a:r>
              <a:rPr lang="en-ID" dirty="0" err="1"/>
              <a:t>tidak</a:t>
            </a:r>
            <a:r>
              <a:rPr lang="en-ID" dirty="0"/>
              <a:t> </a:t>
            </a:r>
            <a:r>
              <a:rPr lang="en-ID" dirty="0" err="1"/>
              <a:t>terintegrasi</a:t>
            </a:r>
            <a:r>
              <a:rPr lang="en-ID" dirty="0"/>
              <a:t>, </a:t>
            </a:r>
            <a:r>
              <a:rPr lang="en-ID" dirty="0" err="1"/>
              <a:t>atau</a:t>
            </a:r>
            <a:r>
              <a:rPr lang="en-ID" dirty="0"/>
              <a:t> </a:t>
            </a:r>
            <a:r>
              <a:rPr lang="en-ID" dirty="0" err="1"/>
              <a:t>setidak-tidaknya</a:t>
            </a:r>
            <a:r>
              <a:rPr lang="en-ID" dirty="0"/>
              <a:t> </a:t>
            </a:r>
            <a:r>
              <a:rPr lang="en-ID" dirty="0" err="1"/>
              <a:t>tidak</a:t>
            </a:r>
            <a:r>
              <a:rPr lang="en-ID" dirty="0"/>
              <a:t> </a:t>
            </a:r>
            <a:r>
              <a:rPr lang="en-ID" dirty="0" err="1"/>
              <a:t>terintegrasi</a:t>
            </a:r>
            <a:r>
              <a:rPr lang="en-ID" dirty="0"/>
              <a:t> </a:t>
            </a:r>
            <a:r>
              <a:rPr lang="en-ID" dirty="0" err="1"/>
              <a:t>secara</a:t>
            </a:r>
            <a:r>
              <a:rPr lang="en-ID" dirty="0"/>
              <a:t> </a:t>
            </a:r>
            <a:r>
              <a:rPr lang="en-ID" dirty="0" err="1"/>
              <a:t>sehat</a:t>
            </a:r>
            <a:r>
              <a:rPr lang="en-ID" dirty="0"/>
              <a:t>.</a:t>
            </a:r>
          </a:p>
          <a:p>
            <a:r>
              <a:rPr lang="en-ID" dirty="0" err="1"/>
              <a:t>Meskipun</a:t>
            </a:r>
            <a:r>
              <a:rPr lang="en-ID" dirty="0"/>
              <a:t> </a:t>
            </a:r>
            <a:r>
              <a:rPr lang="en-ID" dirty="0" err="1"/>
              <a:t>demikian</a:t>
            </a:r>
            <a:r>
              <a:rPr lang="en-ID" dirty="0"/>
              <a:t> </a:t>
            </a:r>
            <a:r>
              <a:rPr lang="en-ID" dirty="0" err="1"/>
              <a:t>penjelasan</a:t>
            </a:r>
            <a:r>
              <a:rPr lang="en-ID" dirty="0"/>
              <a:t> </a:t>
            </a:r>
            <a:r>
              <a:rPr lang="en-ID" dirty="0" err="1"/>
              <a:t>tentang</a:t>
            </a:r>
            <a:r>
              <a:rPr lang="en-ID" dirty="0"/>
              <a:t> </a:t>
            </a:r>
            <a:r>
              <a:rPr lang="en-ID" dirty="0" err="1"/>
              <a:t>situasi</a:t>
            </a:r>
            <a:r>
              <a:rPr lang="en-ID" dirty="0"/>
              <a:t> </a:t>
            </a:r>
            <a:r>
              <a:rPr lang="en-ID" dirty="0" err="1"/>
              <a:t>seperti</a:t>
            </a:r>
            <a:r>
              <a:rPr lang="en-ID" dirty="0"/>
              <a:t> </a:t>
            </a:r>
            <a:r>
              <a:rPr lang="en-ID" dirty="0" err="1"/>
              <a:t>itu</a:t>
            </a:r>
            <a:r>
              <a:rPr lang="en-ID" dirty="0"/>
              <a:t> </a:t>
            </a:r>
            <a:r>
              <a:rPr lang="en-ID" dirty="0" err="1"/>
              <a:t>dapat</a:t>
            </a:r>
            <a:r>
              <a:rPr lang="en-ID" dirty="0"/>
              <a:t> </a:t>
            </a:r>
            <a:r>
              <a:rPr lang="en-ID" dirty="0" err="1"/>
              <a:t>ditemukan</a:t>
            </a:r>
            <a:r>
              <a:rPr lang="en-ID" dirty="0"/>
              <a:t> </a:t>
            </a:r>
            <a:r>
              <a:rPr lang="en-ID" dirty="0" err="1"/>
              <a:t>lebih</a:t>
            </a:r>
            <a:r>
              <a:rPr lang="en-ID" dirty="0"/>
              <a:t> </a:t>
            </a:r>
            <a:r>
              <a:rPr lang="en-ID" dirty="0" err="1"/>
              <a:t>banyak</a:t>
            </a:r>
            <a:r>
              <a:rPr lang="en-ID" dirty="0"/>
              <a:t> </a:t>
            </a:r>
            <a:r>
              <a:rPr lang="en-ID" dirty="0" err="1"/>
              <a:t>dalam</a:t>
            </a:r>
            <a:r>
              <a:rPr lang="en-ID" dirty="0"/>
              <a:t> </a:t>
            </a:r>
            <a:r>
              <a:rPr lang="en-ID" dirty="0" err="1"/>
              <a:t>berbagai</a:t>
            </a:r>
            <a:r>
              <a:rPr lang="en-ID" dirty="0"/>
              <a:t> </a:t>
            </a:r>
            <a:r>
              <a:rPr lang="en-ID" dirty="0" err="1"/>
              <a:t>peristiwa</a:t>
            </a:r>
            <a:r>
              <a:rPr lang="en-ID" dirty="0"/>
              <a:t> </a:t>
            </a:r>
            <a:r>
              <a:rPr lang="en-ID" dirty="0" err="1"/>
              <a:t>sejarah</a:t>
            </a:r>
            <a:r>
              <a:rPr lang="en-ID" dirty="0"/>
              <a:t> dan </a:t>
            </a:r>
            <a:r>
              <a:rPr lang="en-ID" dirty="0" err="1"/>
              <a:t>perubahan</a:t>
            </a:r>
            <a:r>
              <a:rPr lang="en-ID" dirty="0"/>
              <a:t>, yang </a:t>
            </a:r>
            <a:r>
              <a:rPr lang="en-ID" dirty="0" err="1"/>
              <a:t>telah</a:t>
            </a:r>
            <a:r>
              <a:rPr lang="en-ID" dirty="0"/>
              <a:t> </a:t>
            </a:r>
            <a:r>
              <a:rPr lang="en-ID" dirty="0" err="1"/>
              <a:t>dilonggarkan</a:t>
            </a:r>
            <a:r>
              <a:rPr lang="en-ID" dirty="0"/>
              <a:t> </a:t>
            </a:r>
            <a:r>
              <a:rPr lang="en-ID" dirty="0" err="1"/>
              <a:t>keterpaduan</a:t>
            </a:r>
            <a:r>
              <a:rPr lang="en-ID" dirty="0"/>
              <a:t> </a:t>
            </a:r>
            <a:r>
              <a:rPr lang="en-ID" dirty="0" err="1"/>
              <a:t>masyarakat</a:t>
            </a:r>
            <a:r>
              <a:rPr lang="en-ID" dirty="0"/>
              <a:t>, </a:t>
            </a:r>
            <a:r>
              <a:rPr lang="en-ID" dirty="0" err="1"/>
              <a:t>daripada</a:t>
            </a:r>
            <a:r>
              <a:rPr lang="en-ID" dirty="0"/>
              <a:t> </a:t>
            </a:r>
            <a:r>
              <a:rPr lang="en-ID" dirty="0" err="1"/>
              <a:t>dalam</a:t>
            </a:r>
            <a:r>
              <a:rPr lang="en-ID" dirty="0"/>
              <a:t> media.</a:t>
            </a:r>
          </a:p>
          <a:p>
            <a:pPr marL="0" indent="0">
              <a:buNone/>
            </a:pPr>
            <a:endParaRPr lang="en-ID" dirty="0"/>
          </a:p>
        </p:txBody>
      </p:sp>
    </p:spTree>
    <p:extLst>
      <p:ext uri="{BB962C8B-B14F-4D97-AF65-F5344CB8AC3E}">
        <p14:creationId xmlns:p14="http://schemas.microsoft.com/office/powerpoint/2010/main" val="2042111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749B-88C6-4118-B9B4-1A8B629DADC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BF91327-C8F2-4F43-97ED-F08A065EE7EF}"/>
              </a:ext>
            </a:extLst>
          </p:cNvPr>
          <p:cNvSpPr>
            <a:spLocks noGrp="1"/>
          </p:cNvSpPr>
          <p:nvPr>
            <p:ph idx="1"/>
          </p:nvPr>
        </p:nvSpPr>
        <p:spPr/>
        <p:txBody>
          <a:bodyPr/>
          <a:lstStyle/>
          <a:p>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Media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massa</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hanyalah</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berperan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sebagai</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alat</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yang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didayagunakan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dari</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atau</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untuk</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menuntun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atau</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mengendalikan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para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individu</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yang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telah</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terpisah-pisah</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Tentu</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saja</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keberadaan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media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sangat</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diperlukan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untuk</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menciptakan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integrasi</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fungsional</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a:t>
            </a:r>
          </a:p>
          <a:p>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Namun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demikian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sumbangsihnya</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terhadap</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integrasi</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normative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berkadar</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dan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mencerminkan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kepentingan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pribadi</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para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pejabat</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pemerintah</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baik</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yang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berwujud</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elit</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penguasa</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maupun</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yang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berwujud</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 non </a:t>
            </a:r>
            <a:r>
              <a:rPr lang="en-ID" b="1" u="sng" dirty="0" err="1">
                <a:hlinkClick r:id="rId2" tooltip="Media massa hanyalah berperan sebagai alat yang didayagunakan dari atau untuk menuntun atau mengendalikan para individu yang telah terpisah-pisah. Tentu saja keberadaan media sangat diperlukan untuk menciptakan `` integrasi fungsional`."/>
              </a:rPr>
              <a:t>elit</a:t>
            </a:r>
            <a:r>
              <a:rPr lang="en-ID" b="1" u="sng" dirty="0">
                <a:hlinkClick r:id="rId2" tooltip="Media massa hanyalah berperan sebagai alat yang didayagunakan dari atau untuk menuntun atau mengendalikan para individu yang telah terpisah-pisah. Tentu saja keberadaan media sangat diperlukan untuk menciptakan `` integrasi fungsional`."/>
              </a:rPr>
              <a:t>.</a:t>
            </a:r>
            <a:endParaRPr lang="en-ID" dirty="0"/>
          </a:p>
        </p:txBody>
      </p:sp>
    </p:spTree>
    <p:extLst>
      <p:ext uri="{BB962C8B-B14F-4D97-AF65-F5344CB8AC3E}">
        <p14:creationId xmlns:p14="http://schemas.microsoft.com/office/powerpoint/2010/main" val="288120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11616-7FA7-4FE8-BD0C-857A174A4DC3}"/>
              </a:ext>
            </a:extLst>
          </p:cNvPr>
          <p:cNvSpPr>
            <a:spLocks noGrp="1"/>
          </p:cNvSpPr>
          <p:nvPr>
            <p:ph type="title"/>
          </p:nvPr>
        </p:nvSpPr>
        <p:spPr/>
        <p:txBody>
          <a:bodyPr/>
          <a:lstStyle/>
          <a:p>
            <a:r>
              <a:rPr lang="en-ID" b="1" dirty="0" err="1"/>
              <a:t>Komunikasi</a:t>
            </a:r>
            <a:r>
              <a:rPr lang="en-ID" b="1" dirty="0"/>
              <a:t> </a:t>
            </a:r>
            <a:r>
              <a:rPr lang="en-ID" b="1" dirty="0" err="1"/>
              <a:t>massa</a:t>
            </a:r>
            <a:r>
              <a:rPr lang="en-ID" b="1" dirty="0"/>
              <a:t> dan </a:t>
            </a:r>
            <a:r>
              <a:rPr lang="en-ID" b="1" dirty="0" err="1"/>
              <a:t>perubahan</a:t>
            </a:r>
            <a:r>
              <a:rPr lang="en-ID" b="1" dirty="0"/>
              <a:t> social</a:t>
            </a:r>
            <a:endParaRPr lang="en-ID" dirty="0"/>
          </a:p>
        </p:txBody>
      </p:sp>
      <p:sp>
        <p:nvSpPr>
          <p:cNvPr id="3" name="Content Placeholder 2">
            <a:extLst>
              <a:ext uri="{FF2B5EF4-FFF2-40B4-BE49-F238E27FC236}">
                <a16:creationId xmlns:a16="http://schemas.microsoft.com/office/drawing/2014/main" id="{363388F1-0CBF-4E64-970A-4B211B082889}"/>
              </a:ext>
            </a:extLst>
          </p:cNvPr>
          <p:cNvSpPr>
            <a:spLocks noGrp="1"/>
          </p:cNvSpPr>
          <p:nvPr>
            <p:ph idx="1"/>
          </p:nvPr>
        </p:nvSpPr>
        <p:spPr/>
        <p:txBody>
          <a:bodyPr/>
          <a:lstStyle/>
          <a:p>
            <a:r>
              <a:rPr lang="en-ID" dirty="0" err="1"/>
              <a:t>Teori</a:t>
            </a:r>
            <a:r>
              <a:rPr lang="en-ID" dirty="0"/>
              <a:t> </a:t>
            </a:r>
            <a:r>
              <a:rPr lang="en-ID" dirty="0" err="1"/>
              <a:t>Tipologi</a:t>
            </a:r>
            <a:r>
              <a:rPr lang="en-ID" dirty="0"/>
              <a:t> </a:t>
            </a:r>
            <a:r>
              <a:rPr lang="en-ID" dirty="0" err="1"/>
              <a:t>hubungan</a:t>
            </a:r>
            <a:r>
              <a:rPr lang="en-ID" dirty="0"/>
              <a:t> </a:t>
            </a:r>
            <a:r>
              <a:rPr lang="en-ID" dirty="0" err="1"/>
              <a:t>budaya-masyarakat</a:t>
            </a:r>
            <a:r>
              <a:rPr lang="en-ID" dirty="0"/>
              <a:t> Rosengren : </a:t>
            </a:r>
            <a:r>
              <a:rPr lang="en-ID" dirty="0" err="1"/>
              <a:t>bahwa</a:t>
            </a:r>
            <a:r>
              <a:rPr lang="en-ID" dirty="0"/>
              <a:t> </a:t>
            </a:r>
            <a:r>
              <a:rPr lang="en-ID" dirty="0" err="1"/>
              <a:t>struksul</a:t>
            </a:r>
            <a:r>
              <a:rPr lang="en-ID" dirty="0"/>
              <a:t> social </a:t>
            </a:r>
            <a:r>
              <a:rPr lang="en-ID" dirty="0" err="1"/>
              <a:t>mempengarui</a:t>
            </a:r>
            <a:r>
              <a:rPr lang="en-ID" dirty="0"/>
              <a:t> </a:t>
            </a:r>
            <a:r>
              <a:rPr lang="en-ID" dirty="0" err="1"/>
              <a:t>budaya</a:t>
            </a:r>
            <a:r>
              <a:rPr lang="en-ID" dirty="0"/>
              <a:t> dan </a:t>
            </a:r>
            <a:r>
              <a:rPr lang="en-ID" dirty="0" err="1"/>
              <a:t>sebaliknya</a:t>
            </a:r>
            <a:r>
              <a:rPr lang="en-ID" dirty="0"/>
              <a:t>, </a:t>
            </a:r>
            <a:r>
              <a:rPr lang="en-ID" dirty="0" err="1"/>
              <a:t>budaya</a:t>
            </a:r>
            <a:r>
              <a:rPr lang="en-ID" dirty="0"/>
              <a:t> </a:t>
            </a:r>
            <a:r>
              <a:rPr lang="en-ID" dirty="0" err="1"/>
              <a:t>mempengaruhi</a:t>
            </a:r>
            <a:r>
              <a:rPr lang="en-ID" dirty="0"/>
              <a:t> </a:t>
            </a:r>
            <a:r>
              <a:rPr lang="en-ID" dirty="0" err="1"/>
              <a:t>struktur</a:t>
            </a:r>
            <a:r>
              <a:rPr lang="en-ID" dirty="0"/>
              <a:t> social. </a:t>
            </a:r>
            <a:r>
              <a:rPr lang="en-ID" dirty="0" err="1"/>
              <a:t>Untuk</a:t>
            </a:r>
            <a:r>
              <a:rPr lang="en-ID" dirty="0"/>
              <a:t> </a:t>
            </a:r>
            <a:r>
              <a:rPr lang="en-ID" dirty="0" err="1"/>
              <a:t>tujuan</a:t>
            </a:r>
            <a:r>
              <a:rPr lang="en-ID" dirty="0"/>
              <a:t> </a:t>
            </a:r>
            <a:r>
              <a:rPr lang="en-ID" dirty="0" err="1"/>
              <a:t>kita</a:t>
            </a:r>
            <a:r>
              <a:rPr lang="en-ID" dirty="0"/>
              <a:t>, </a:t>
            </a:r>
            <a:r>
              <a:rPr lang="en-ID" dirty="0" err="1"/>
              <a:t>kita</a:t>
            </a:r>
            <a:r>
              <a:rPr lang="en-ID" dirty="0"/>
              <a:t> </a:t>
            </a:r>
            <a:r>
              <a:rPr lang="en-ID" dirty="0" err="1"/>
              <a:t>dapat</a:t>
            </a:r>
            <a:r>
              <a:rPr lang="en-ID" dirty="0"/>
              <a:t> </a:t>
            </a:r>
            <a:r>
              <a:rPr lang="en-ID" dirty="0" err="1"/>
              <a:t>membaca</a:t>
            </a:r>
            <a:endParaRPr lang="en-ID" dirty="0"/>
          </a:p>
          <a:p>
            <a:endParaRPr lang="en-ID" u="sng" dirty="0"/>
          </a:p>
        </p:txBody>
      </p:sp>
    </p:spTree>
    <p:extLst>
      <p:ext uri="{BB962C8B-B14F-4D97-AF65-F5344CB8AC3E}">
        <p14:creationId xmlns:p14="http://schemas.microsoft.com/office/powerpoint/2010/main" val="301618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CBE5C-2975-4CEB-9663-D3CE722C8A11}"/>
              </a:ext>
            </a:extLst>
          </p:cNvPr>
          <p:cNvSpPr>
            <a:spLocks noGrp="1"/>
          </p:cNvSpPr>
          <p:nvPr>
            <p:ph type="title"/>
          </p:nvPr>
        </p:nvSpPr>
        <p:spPr/>
        <p:txBody>
          <a:bodyPr>
            <a:normAutofit fontScale="90000"/>
          </a:bodyPr>
          <a:lstStyle/>
          <a:p>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struktur</a:t>
            </a:r>
            <a:r>
              <a:rPr lang="en-ID" b="1" u="sng" dirty="0">
                <a:hlinkClick r:id="rId2" tooltip="struktur social sebagai perubahan social dan kebudayaan sebagai komunikasi massa."/>
              </a:rPr>
              <a:t> social </a:t>
            </a:r>
            <a:r>
              <a:rPr lang="en-ID" b="1" u="sng" dirty="0" err="1">
                <a:hlinkClick r:id="rId2" tooltip="struktur social sebagai perubahan social dan kebudayaan sebagai komunikasi massa."/>
              </a:rPr>
              <a:t>sebagai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perubahan</a:t>
            </a:r>
            <a:r>
              <a:rPr lang="en-ID" b="1" u="sng" dirty="0">
                <a:hlinkClick r:id="rId2" tooltip="struktur social sebagai perubahan social dan kebudayaan sebagai komunikasi massa."/>
              </a:rPr>
              <a:t> social dan </a:t>
            </a:r>
            <a:r>
              <a:rPr lang="en-ID" b="1" u="sng" dirty="0" err="1">
                <a:hlinkClick r:id="rId2" tooltip="struktur social sebagai perubahan social dan kebudayaan sebagai komunikasi massa."/>
              </a:rPr>
              <a:t>kebudayaan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sebagai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komunikasi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massa</a:t>
            </a:r>
            <a:r>
              <a:rPr lang="en-ID" b="1" u="sng" dirty="0">
                <a:hlinkClick r:id="rId2" tooltip="struktur social sebagai perubahan social dan kebudayaan sebagai komunikasi massa."/>
              </a:rPr>
              <a:t>.</a:t>
            </a:r>
            <a:br>
              <a:rPr lang="en-ID" b="1" u="sng" dirty="0">
                <a:hlinkClick r:id="rId2" tooltip="struktur social sebagai perubahan social dan kebudayaan sebagai komunikasi massa."/>
              </a:rPr>
            </a:br>
            <a:endParaRPr lang="en-ID" dirty="0"/>
          </a:p>
        </p:txBody>
      </p:sp>
      <p:sp>
        <p:nvSpPr>
          <p:cNvPr id="3" name="Content Placeholder 2">
            <a:extLst>
              <a:ext uri="{FF2B5EF4-FFF2-40B4-BE49-F238E27FC236}">
                <a16:creationId xmlns:a16="http://schemas.microsoft.com/office/drawing/2014/main" id="{5D2F0B0F-98FA-4197-B2FA-01C2CCF109BB}"/>
              </a:ext>
            </a:extLst>
          </p:cNvPr>
          <p:cNvSpPr>
            <a:spLocks noGrp="1"/>
          </p:cNvSpPr>
          <p:nvPr>
            <p:ph idx="1"/>
          </p:nvPr>
        </p:nvSpPr>
        <p:spPr/>
        <p:txBody>
          <a:bodyPr/>
          <a:lstStyle/>
          <a:p>
            <a:r>
              <a:rPr lang="en-ID" b="1" u="sng" dirty="0" err="1">
                <a:hlinkClick r:id="rId2" tooltip="struktur social sebagai perubahan social dan kebudayaan sebagai komunikasi massa."/>
              </a:rPr>
              <a:t>Independensi</a:t>
            </a:r>
            <a:r>
              <a:rPr lang="en-ID" b="1" u="sng" dirty="0">
                <a:hlinkClick r:id="rId2" tooltip="struktur social sebagai perubahan social dan kebudayaan sebagai komunikasi massa."/>
              </a:rPr>
              <a:t> : </a:t>
            </a:r>
            <a:r>
              <a:rPr lang="en-ID" b="1" u="sng" dirty="0" err="1">
                <a:hlinkClick r:id="rId2" tooltip="struktur social sebagai perubahan social dan kebudayaan sebagai komunikasi massa."/>
              </a:rPr>
              <a:t>komunikasi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massa</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merangsang</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perubahan</a:t>
            </a:r>
            <a:r>
              <a:rPr lang="en-ID" b="1" u="sng" dirty="0">
                <a:hlinkClick r:id="rId2" tooltip="struktur social sebagai perubahan social dan kebudayaan sebagai komunikasi massa."/>
              </a:rPr>
              <a:t> , </a:t>
            </a:r>
            <a:r>
              <a:rPr lang="en-ID" b="1" u="sng" dirty="0" err="1">
                <a:hlinkClick r:id="rId2" tooltip="struktur social sebagai perubahan social dan kebudayaan sebagai komunikasi massa."/>
              </a:rPr>
              <a:t>mengakselerasikan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tuntutan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akan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pelayanannya</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sendiri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memberi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kontribusi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bagi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terciptanya</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iklim</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kebebasan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budaya</a:t>
            </a:r>
            <a:r>
              <a:rPr lang="en-ID" b="1" u="sng" dirty="0">
                <a:hlinkClick r:id="rId2" tooltip="struktur social sebagai perubahan social dan kebudayaan sebagai komunikasi massa."/>
              </a:rPr>
              <a:t> dan </a:t>
            </a:r>
            <a:r>
              <a:rPr lang="en-ID" b="1" u="sng" dirty="0" err="1">
                <a:hlinkClick r:id="rId2" tooltip="struktur social sebagai perubahan social dan kebudayaan sebagai komunikasi massa."/>
              </a:rPr>
              <a:t>politik</a:t>
            </a:r>
            <a:r>
              <a:rPr lang="en-ID" b="1" u="sng" dirty="0">
                <a:hlinkClick r:id="rId2" tooltip="struktur social sebagai perubahan social dan kebudayaan sebagai komunikasi massa."/>
              </a:rPr>
              <a:t>.- </a:t>
            </a:r>
          </a:p>
          <a:p>
            <a:r>
              <a:rPr lang="en-ID" b="1" u="sng" dirty="0" err="1">
                <a:hlinkClick r:id="rId2" tooltip="struktur social sebagai perubahan social dan kebudayaan sebagai komunikasi massa."/>
              </a:rPr>
              <a:t>Idealisme</a:t>
            </a:r>
            <a:r>
              <a:rPr lang="en-ID" b="1" u="sng" dirty="0">
                <a:hlinkClick r:id="rId2" tooltip="struktur social sebagai perubahan social dan kebudayaan sebagai komunikasi massa."/>
              </a:rPr>
              <a:t> : </a:t>
            </a:r>
            <a:r>
              <a:rPr lang="en-ID" b="1" u="sng" dirty="0" err="1">
                <a:hlinkClick r:id="rId2" tooltip="struktur social sebagai perubahan social dan kebudayaan sebagai komunikasi massa."/>
              </a:rPr>
              <a:t>karena</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konotasi</a:t>
            </a:r>
            <a:r>
              <a:rPr lang="en-ID" b="1" u="sng" dirty="0">
                <a:hlinkClick r:id="rId2" tooltip="struktur social sebagai perubahan social dan kebudayaan sebagai komunikasi massa."/>
              </a:rPr>
              <a:t> dan </a:t>
            </a:r>
            <a:r>
              <a:rPr lang="en-ID" b="1" u="sng" dirty="0" err="1">
                <a:hlinkClick r:id="rId2" tooltip="struktur social sebagai perubahan social dan kebudayaan sebagai komunikasi massa."/>
              </a:rPr>
              <a:t>penggunaanya</a:t>
            </a:r>
            <a:r>
              <a:rPr lang="en-ID" b="1" u="sng" dirty="0">
                <a:hlinkClick r:id="rId2" tooltip="struktur social sebagai perubahan social dan kebudayaan sebagai komunikasi massa."/>
              </a:rPr>
              <a:t> yang </a:t>
            </a:r>
            <a:r>
              <a:rPr lang="en-ID" b="1" u="sng" dirty="0" err="1">
                <a:hlinkClick r:id="rId2" tooltip="struktur social sebagai perubahan social dan kebudayaan sebagai komunikasi massa."/>
              </a:rPr>
              <a:t>banyak</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istilah</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idealisme</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agak</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menyesatkan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meskipun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mengejawantahkan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ke</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dalam</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proposisi</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bahwa</a:t>
            </a:r>
            <a:r>
              <a:rPr lang="en-ID" b="1" u="sng" dirty="0">
                <a:hlinkClick r:id="rId2" tooltip="struktur social sebagai perubahan social dan kebudayaan sebagai komunikasi massa."/>
              </a:rPr>
              <a:t> media </a:t>
            </a:r>
            <a:r>
              <a:rPr lang="en-ID" b="1" u="sng" dirty="0" err="1">
                <a:hlinkClick r:id="rId2" tooltip="struktur social sebagai perubahan social dan kebudayaan sebagai komunikasi massa."/>
              </a:rPr>
              <a:t>merupakan</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pembentuk</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utama</a:t>
            </a:r>
            <a:r>
              <a:rPr lang="en-ID" b="1" u="sng" dirty="0">
                <a:hlinkClick r:id="rId2" tooltip="struktur social sebagai perubahan social dan kebudayaan sebagai komunikasi massa."/>
              </a:rPr>
              <a:t> </a:t>
            </a:r>
            <a:r>
              <a:rPr lang="en-ID" b="1" u="sng" dirty="0" err="1">
                <a:hlinkClick r:id="rId2" tooltip="struktur social sebagai perubahan social dan kebudayaan sebagai komunikasi massa."/>
              </a:rPr>
              <a:t>masyarakat</a:t>
            </a:r>
            <a:r>
              <a:rPr lang="en-ID" b="1" u="sng" dirty="0">
                <a:hlinkClick r:id="rId2" tooltip="struktur social sebagai perubahan social dan kebudayaan sebagai komunikasi massa."/>
              </a:rPr>
              <a:t> dan juga </a:t>
            </a:r>
            <a:r>
              <a:rPr lang="en-ID" b="1" u="sng" dirty="0" err="1">
                <a:hlinkClick r:id="rId2" tooltip="struktur social sebagai perubahan social dan kebudayaan sebagai komunikasi massa."/>
              </a:rPr>
              <a:t>cerminanya</a:t>
            </a:r>
            <a:r>
              <a:rPr lang="en-ID" b="1" u="sng" dirty="0">
                <a:hlinkClick r:id="rId2" tooltip="struktur social sebagai perubahan social dan kebudayaan sebagai komunikasi massa."/>
              </a:rPr>
              <a:t>.</a:t>
            </a:r>
            <a:endParaRPr lang="en-ID" dirty="0"/>
          </a:p>
        </p:txBody>
      </p:sp>
    </p:spTree>
    <p:extLst>
      <p:ext uri="{BB962C8B-B14F-4D97-AF65-F5344CB8AC3E}">
        <p14:creationId xmlns:p14="http://schemas.microsoft.com/office/powerpoint/2010/main" val="23313994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477</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Penerapan Teori Media :  1. Kekuasaan  2. Integrasi  3. Perubahan  </vt:lpstr>
      <vt:lpstr>PowerPoint Presentation</vt:lpstr>
      <vt:lpstr>Teori masyarakat massa dan kekuasaan</vt:lpstr>
      <vt:lpstr>PowerPoint Presentation</vt:lpstr>
      <vt:lpstr>PowerPoint Presentation</vt:lpstr>
      <vt:lpstr>Teori masyarakat massa dan integrasi</vt:lpstr>
      <vt:lpstr>PowerPoint Presentation</vt:lpstr>
      <vt:lpstr>Komunikasi massa dan perubahan social</vt:lpstr>
      <vt:lpstr> struktur social sebagai perubahan social dan kebudayaan sebagai komunikasi massa.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Teori Media :  1. Kekuasaan  2. Integrasi  3. Perubahan  </dc:title>
  <dc:creator>Desi Misnawati</dc:creator>
  <cp:lastModifiedBy>Desi Misnawati</cp:lastModifiedBy>
  <cp:revision>2</cp:revision>
  <dcterms:created xsi:type="dcterms:W3CDTF">2020-03-30T23:17:27Z</dcterms:created>
  <dcterms:modified xsi:type="dcterms:W3CDTF">2020-03-30T23:32:26Z</dcterms:modified>
</cp:coreProperties>
</file>