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104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3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3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0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0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1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4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7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6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7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6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8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5" Type="http://schemas.openxmlformats.org/officeDocument/2006/relationships/image" Target="../media/image6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10" Type="http://schemas.openxmlformats.org/officeDocument/2006/relationships/image" Target="../media/image74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7576" y="4953000"/>
            <a:ext cx="7456805" cy="488315"/>
          </a:xfrm>
          <a:custGeom>
            <a:avLst/>
            <a:gdLst/>
            <a:ahLst/>
            <a:cxnLst/>
            <a:rect l="l" t="t" r="r" b="b"/>
            <a:pathLst>
              <a:path w="7456805" h="488314">
                <a:moveTo>
                  <a:pt x="7456424" y="0"/>
                </a:moveTo>
                <a:lnTo>
                  <a:pt x="0" y="289941"/>
                </a:lnTo>
                <a:lnTo>
                  <a:pt x="7456424" y="488188"/>
                </a:lnTo>
                <a:lnTo>
                  <a:pt x="7456424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1347" y="5237734"/>
            <a:ext cx="9032875" cy="788670"/>
          </a:xfrm>
          <a:custGeom>
            <a:avLst/>
            <a:gdLst/>
            <a:ahLst/>
            <a:cxnLst/>
            <a:rect l="l" t="t" r="r" b="b"/>
            <a:pathLst>
              <a:path w="9032875" h="788670">
                <a:moveTo>
                  <a:pt x="9032652" y="0"/>
                </a:moveTo>
                <a:lnTo>
                  <a:pt x="0" y="0"/>
                </a:lnTo>
                <a:lnTo>
                  <a:pt x="9032652" y="788669"/>
                </a:lnTo>
                <a:lnTo>
                  <a:pt x="90326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-609600" y="4267200"/>
            <a:ext cx="68580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Masyarakat</a:t>
            </a:r>
            <a:r>
              <a:rPr lang="en-US" sz="4400" dirty="0" smtClean="0"/>
              <a:t> </a:t>
            </a:r>
            <a:r>
              <a:rPr lang="en-US" sz="4400" dirty="0" err="1" smtClean="0"/>
              <a:t>Majemuk</a:t>
            </a:r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28344" y="472440"/>
            <a:ext cx="400812" cy="2542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81938" y="488187"/>
            <a:ext cx="293738" cy="24349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800" y="0"/>
            <a:ext cx="3419475" cy="20669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95857" y="665480"/>
            <a:ext cx="261175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55" dirty="0">
                <a:latin typeface="Arial"/>
                <a:cs typeface="Arial"/>
              </a:rPr>
              <a:t>KERUGIAN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spc="-25" dirty="0">
                <a:latin typeface="Arial"/>
                <a:cs typeface="Arial"/>
              </a:rPr>
              <a:t>MASYARAKAT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89886" y="964183"/>
            <a:ext cx="102235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80" dirty="0">
                <a:latin typeface="Arial"/>
                <a:cs typeface="Arial"/>
              </a:rPr>
              <a:t>MAJE</a:t>
            </a:r>
            <a:r>
              <a:rPr sz="1700" spc="-105" dirty="0">
                <a:latin typeface="Arial"/>
                <a:cs typeface="Arial"/>
              </a:rPr>
              <a:t>M</a:t>
            </a:r>
            <a:r>
              <a:rPr sz="1700" spc="-35" dirty="0">
                <a:latin typeface="Arial"/>
                <a:cs typeface="Arial"/>
              </a:rPr>
              <a:t>UK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28344" y="2919983"/>
            <a:ext cx="400812" cy="2542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81938" y="2935985"/>
            <a:ext cx="293738" cy="24349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800" y="2409825"/>
            <a:ext cx="3419475" cy="21050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254353" y="2776046"/>
            <a:ext cx="2293620" cy="62357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1781810" algn="l"/>
              </a:tabLst>
            </a:pPr>
            <a:r>
              <a:rPr sz="1700" spc="-204" dirty="0">
                <a:latin typeface="Arial"/>
                <a:cs typeface="Arial"/>
              </a:rPr>
              <a:t>P</a:t>
            </a:r>
            <a:r>
              <a:rPr sz="1700" spc="85" dirty="0">
                <a:latin typeface="Arial"/>
                <a:cs typeface="Arial"/>
              </a:rPr>
              <a:t>ote</a:t>
            </a:r>
            <a:r>
              <a:rPr sz="1700" spc="95" dirty="0">
                <a:latin typeface="Arial"/>
                <a:cs typeface="Arial"/>
              </a:rPr>
              <a:t>n</a:t>
            </a:r>
            <a:r>
              <a:rPr sz="1700" spc="65" dirty="0">
                <a:latin typeface="Arial"/>
                <a:cs typeface="Arial"/>
              </a:rPr>
              <a:t>si</a:t>
            </a:r>
            <a:r>
              <a:rPr sz="1700" spc="50" dirty="0">
                <a:latin typeface="Arial"/>
                <a:cs typeface="Arial"/>
              </a:rPr>
              <a:t> </a:t>
            </a:r>
            <a:r>
              <a:rPr sz="1700" spc="100" dirty="0">
                <a:latin typeface="Arial"/>
                <a:cs typeface="Arial"/>
              </a:rPr>
              <a:t>Konfl</a:t>
            </a:r>
            <a:r>
              <a:rPr sz="1700" spc="45" dirty="0">
                <a:latin typeface="Arial"/>
                <a:cs typeface="Arial"/>
              </a:rPr>
              <a:t>i</a:t>
            </a:r>
            <a:r>
              <a:rPr sz="1700" spc="145" dirty="0">
                <a:latin typeface="Arial"/>
                <a:cs typeface="Arial"/>
              </a:rPr>
              <a:t>k</a:t>
            </a:r>
            <a:r>
              <a:rPr sz="1700" dirty="0">
                <a:latin typeface="Arial"/>
                <a:cs typeface="Arial"/>
              </a:rPr>
              <a:t>	</a:t>
            </a:r>
            <a:r>
              <a:rPr sz="1700" spc="35" dirty="0">
                <a:latin typeface="Arial"/>
                <a:cs typeface="Arial"/>
              </a:rPr>
              <a:t>aka</a:t>
            </a:r>
            <a:r>
              <a:rPr sz="1700" spc="110" dirty="0">
                <a:latin typeface="Arial"/>
                <a:cs typeface="Arial"/>
              </a:rPr>
              <a:t>n</a:t>
            </a:r>
            <a:endParaRPr sz="170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spcBef>
                <a:spcPts val="315"/>
              </a:spcBef>
            </a:pPr>
            <a:r>
              <a:rPr sz="1700" spc="45" dirty="0">
                <a:latin typeface="Arial"/>
                <a:cs typeface="Arial"/>
              </a:rPr>
              <a:t>senantiasa </a:t>
            </a:r>
            <a:r>
              <a:rPr sz="1700" spc="30" dirty="0">
                <a:latin typeface="Arial"/>
                <a:cs typeface="Arial"/>
              </a:rPr>
              <a:t>ada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75" dirty="0">
                <a:latin typeface="Arial"/>
                <a:cs typeface="Arial"/>
              </a:rPr>
              <a:t>dalam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5585" y="3412616"/>
            <a:ext cx="239141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85" dirty="0">
                <a:latin typeface="Arial"/>
                <a:cs typeface="Arial"/>
              </a:rPr>
              <a:t>kehidupan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60" dirty="0">
                <a:latin typeface="Arial"/>
                <a:cs typeface="Arial"/>
              </a:rPr>
              <a:t>masyarakat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83791" y="3711321"/>
            <a:ext cx="103695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70" dirty="0">
                <a:latin typeface="Arial"/>
                <a:cs typeface="Arial"/>
              </a:rPr>
              <a:t>indonesia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82267" y="5215128"/>
            <a:ext cx="4434839" cy="4008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35227" y="5230507"/>
            <a:ext cx="4328033" cy="29373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800" y="4857748"/>
            <a:ext cx="3419475" cy="200024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167485" y="5263388"/>
            <a:ext cx="24676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50" dirty="0">
                <a:latin typeface="Arial"/>
                <a:cs typeface="Arial"/>
              </a:rPr>
              <a:t>Adanya </a:t>
            </a:r>
            <a:r>
              <a:rPr sz="1700" spc="90" dirty="0">
                <a:latin typeface="Arial"/>
                <a:cs typeface="Arial"/>
              </a:rPr>
              <a:t>dominasi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spc="75" dirty="0">
                <a:latin typeface="Arial"/>
                <a:cs typeface="Arial"/>
              </a:rPr>
              <a:t>suatu</a:t>
            </a:r>
            <a:endParaRPr sz="1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05941" y="5523077"/>
            <a:ext cx="2790825" cy="9220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05" algn="ctr">
              <a:lnSpc>
                <a:spcPct val="115399"/>
              </a:lnSpc>
              <a:spcBef>
                <a:spcPts val="95"/>
              </a:spcBef>
            </a:pPr>
            <a:r>
              <a:rPr sz="1700" spc="110" dirty="0">
                <a:latin typeface="Arial"/>
                <a:cs typeface="Arial"/>
              </a:rPr>
              <a:t>kelompok </a:t>
            </a:r>
            <a:r>
              <a:rPr sz="1700" spc="75" dirty="0">
                <a:latin typeface="Arial"/>
                <a:cs typeface="Arial"/>
              </a:rPr>
              <a:t>terhadap  </a:t>
            </a:r>
            <a:r>
              <a:rPr sz="1700" spc="110" dirty="0">
                <a:latin typeface="Arial"/>
                <a:cs typeface="Arial"/>
              </a:rPr>
              <a:t>kelompok </a:t>
            </a:r>
            <a:r>
              <a:rPr sz="1700" spc="-95" dirty="0">
                <a:latin typeface="Arial"/>
                <a:cs typeface="Arial"/>
              </a:rPr>
              <a:t>– </a:t>
            </a:r>
            <a:r>
              <a:rPr sz="1700" spc="110" dirty="0">
                <a:latin typeface="Arial"/>
                <a:cs typeface="Arial"/>
              </a:rPr>
              <a:t>kelompok</a:t>
            </a:r>
            <a:r>
              <a:rPr sz="1700" spc="-325" dirty="0">
                <a:latin typeface="Arial"/>
                <a:cs typeface="Arial"/>
              </a:rPr>
              <a:t> </a:t>
            </a:r>
            <a:r>
              <a:rPr sz="1700" spc="75" dirty="0">
                <a:latin typeface="Arial"/>
                <a:cs typeface="Arial"/>
              </a:rPr>
              <a:t>lain  dalam </a:t>
            </a:r>
            <a:r>
              <a:rPr sz="1700" spc="120" dirty="0">
                <a:latin typeface="Arial"/>
                <a:cs typeface="Arial"/>
              </a:rPr>
              <a:t>politik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spc="100" dirty="0">
                <a:latin typeface="Arial"/>
                <a:cs typeface="Arial"/>
              </a:rPr>
              <a:t>,ekonomi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570220" y="2919983"/>
            <a:ext cx="399288" cy="25420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22797" y="2935985"/>
            <a:ext cx="293738" cy="243497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00625" y="4857748"/>
            <a:ext cx="3505200" cy="200024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272532" y="5114035"/>
            <a:ext cx="294132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70" dirty="0">
                <a:latin typeface="Arial"/>
                <a:cs typeface="Arial"/>
              </a:rPr>
              <a:t>Integrasi dan </a:t>
            </a:r>
            <a:r>
              <a:rPr sz="1700" spc="80" dirty="0">
                <a:latin typeface="Arial"/>
                <a:cs typeface="Arial"/>
              </a:rPr>
              <a:t>toleransi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spc="60" dirty="0">
                <a:latin typeface="Arial"/>
                <a:cs typeface="Arial"/>
              </a:rPr>
              <a:t>yang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80152" y="5412740"/>
            <a:ext cx="292608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65" dirty="0">
                <a:latin typeface="Arial"/>
                <a:cs typeface="Arial"/>
              </a:rPr>
              <a:t>harus </a:t>
            </a:r>
            <a:r>
              <a:rPr sz="1700" spc="80" dirty="0">
                <a:latin typeface="Arial"/>
                <a:cs typeface="Arial"/>
              </a:rPr>
              <a:t>terus </a:t>
            </a:r>
            <a:r>
              <a:rPr sz="1700" spc="70" dirty="0">
                <a:latin typeface="Arial"/>
                <a:cs typeface="Arial"/>
              </a:rPr>
              <a:t>dipaksakan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70" dirty="0">
                <a:latin typeface="Arial"/>
                <a:cs typeface="Arial"/>
              </a:rPr>
              <a:t>dan</a:t>
            </a:r>
            <a:endParaRPr sz="17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29859" y="5672484"/>
            <a:ext cx="3025775" cy="9220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1270" algn="ctr">
              <a:lnSpc>
                <a:spcPct val="115399"/>
              </a:lnSpc>
              <a:spcBef>
                <a:spcPts val="95"/>
              </a:spcBef>
            </a:pPr>
            <a:r>
              <a:rPr sz="1700" spc="85" dirty="0">
                <a:latin typeface="Arial"/>
                <a:cs typeface="Arial"/>
              </a:rPr>
              <a:t>diperjuangkan. Namun  </a:t>
            </a:r>
            <a:r>
              <a:rPr sz="1700" spc="60" dirty="0">
                <a:latin typeface="Arial"/>
                <a:cs typeface="Arial"/>
              </a:rPr>
              <a:t>diatas </a:t>
            </a:r>
            <a:r>
              <a:rPr sz="1700" spc="65" dirty="0">
                <a:latin typeface="Arial"/>
                <a:cs typeface="Arial"/>
              </a:rPr>
              <a:t>konsensus </a:t>
            </a:r>
            <a:r>
              <a:rPr sz="1700" spc="85" dirty="0">
                <a:latin typeface="Arial"/>
                <a:cs typeface="Arial"/>
              </a:rPr>
              <a:t>nilai </a:t>
            </a:r>
            <a:r>
              <a:rPr sz="1700" spc="-95" dirty="0">
                <a:latin typeface="Arial"/>
                <a:cs typeface="Arial"/>
              </a:rPr>
              <a:t>– </a:t>
            </a:r>
            <a:r>
              <a:rPr sz="1700" spc="85" dirty="0">
                <a:latin typeface="Arial"/>
                <a:cs typeface="Arial"/>
              </a:rPr>
              <a:t>nilai  </a:t>
            </a:r>
            <a:r>
              <a:rPr sz="1700" spc="60" dirty="0">
                <a:latin typeface="Arial"/>
                <a:cs typeface="Arial"/>
              </a:rPr>
              <a:t>yang </a:t>
            </a:r>
            <a:r>
              <a:rPr sz="1700" spc="80" dirty="0">
                <a:latin typeface="Arial"/>
                <a:cs typeface="Arial"/>
              </a:rPr>
              <a:t>bersifat</a:t>
            </a:r>
            <a:r>
              <a:rPr sz="1700" spc="45" dirty="0">
                <a:latin typeface="Arial"/>
                <a:cs typeface="Arial"/>
              </a:rPr>
              <a:t> </a:t>
            </a:r>
            <a:r>
              <a:rPr sz="1700" spc="50" dirty="0">
                <a:latin typeface="Arial"/>
                <a:cs typeface="Arial"/>
              </a:rPr>
              <a:t>dasar.</a:t>
            </a:r>
            <a:endParaRPr sz="17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570220" y="472440"/>
            <a:ext cx="399288" cy="25420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22797" y="488187"/>
            <a:ext cx="293738" cy="243497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29200" y="2409825"/>
            <a:ext cx="3419475" cy="210502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345682" y="2964307"/>
            <a:ext cx="79692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55" dirty="0">
                <a:latin typeface="Arial"/>
                <a:cs typeface="Arial"/>
              </a:rPr>
              <a:t>Ad</a:t>
            </a:r>
            <a:r>
              <a:rPr sz="1700" spc="40" dirty="0">
                <a:latin typeface="Arial"/>
                <a:cs typeface="Arial"/>
              </a:rPr>
              <a:t>a</a:t>
            </a:r>
            <a:r>
              <a:rPr sz="1700" spc="45" dirty="0">
                <a:latin typeface="Arial"/>
                <a:cs typeface="Arial"/>
              </a:rPr>
              <a:t>nya</a:t>
            </a:r>
            <a:endParaRPr sz="17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82259" y="3262960"/>
            <a:ext cx="2720975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85" dirty="0">
                <a:latin typeface="Arial"/>
                <a:cs typeface="Arial"/>
              </a:rPr>
              <a:t>etonosentrisme,etnofobia</a:t>
            </a:r>
            <a:endParaRPr sz="17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72073" y="3561969"/>
            <a:ext cx="214122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70" dirty="0">
                <a:latin typeface="Arial"/>
                <a:cs typeface="Arial"/>
              </a:rPr>
              <a:t>dan </a:t>
            </a:r>
            <a:r>
              <a:rPr sz="1700" spc="90" dirty="0">
                <a:latin typeface="Arial"/>
                <a:cs typeface="Arial"/>
              </a:rPr>
              <a:t>stereotif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spc="55" dirty="0">
                <a:latin typeface="Arial"/>
                <a:cs typeface="Arial"/>
              </a:rPr>
              <a:t>daerah</a:t>
            </a:r>
            <a:endParaRPr sz="17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029200" y="0"/>
            <a:ext cx="3419475" cy="206692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755894" y="665480"/>
            <a:ext cx="197485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70" dirty="0">
                <a:latin typeface="Arial"/>
                <a:cs typeface="Arial"/>
              </a:rPr>
              <a:t>Akan </a:t>
            </a:r>
            <a:r>
              <a:rPr sz="1700" spc="35" dirty="0">
                <a:latin typeface="Arial"/>
                <a:cs typeface="Arial"/>
              </a:rPr>
              <a:t>ada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spc="90" dirty="0">
                <a:latin typeface="Arial"/>
                <a:cs typeface="Arial"/>
              </a:rPr>
              <a:t>tindakan</a:t>
            </a:r>
            <a:endParaRPr sz="17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095746" y="964183"/>
            <a:ext cx="129349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60" dirty="0">
                <a:latin typeface="Arial"/>
                <a:cs typeface="Arial"/>
              </a:rPr>
              <a:t>separatisme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62300" y="180975"/>
            <a:ext cx="3152775" cy="1514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362071" y="331470"/>
            <a:ext cx="2734945" cy="1078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15199"/>
              </a:lnSpc>
              <a:spcBef>
                <a:spcPts val="95"/>
              </a:spcBef>
            </a:pPr>
            <a:r>
              <a:rPr sz="1200" spc="-30" dirty="0">
                <a:latin typeface="Arial"/>
                <a:cs typeface="Arial"/>
              </a:rPr>
              <a:t>MEMPERTAHANKAN PANCASILA </a:t>
            </a:r>
            <a:r>
              <a:rPr sz="1200" spc="25" dirty="0">
                <a:latin typeface="Arial"/>
                <a:cs typeface="Arial"/>
              </a:rPr>
              <a:t>DAN  </a:t>
            </a:r>
            <a:r>
              <a:rPr sz="1200" spc="-35" dirty="0">
                <a:latin typeface="Arial"/>
                <a:cs typeface="Arial"/>
              </a:rPr>
              <a:t>BHINEKA </a:t>
            </a:r>
            <a:r>
              <a:rPr sz="1200" spc="-25" dirty="0">
                <a:latin typeface="Arial"/>
                <a:cs typeface="Arial"/>
              </a:rPr>
              <a:t>TUNGGAL </a:t>
            </a:r>
            <a:r>
              <a:rPr sz="1200" dirty="0">
                <a:latin typeface="Arial"/>
                <a:cs typeface="Arial"/>
              </a:rPr>
              <a:t>IKA </a:t>
            </a:r>
            <a:r>
              <a:rPr sz="1200" spc="-60" dirty="0">
                <a:latin typeface="Arial"/>
                <a:cs typeface="Arial"/>
              </a:rPr>
              <a:t>SEBAGAI  </a:t>
            </a:r>
            <a:r>
              <a:rPr sz="1200" spc="-70" dirty="0">
                <a:latin typeface="Arial"/>
                <a:cs typeface="Arial"/>
              </a:rPr>
              <a:t>KONSENSUS </a:t>
            </a:r>
            <a:r>
              <a:rPr sz="1200" spc="-10" dirty="0">
                <a:latin typeface="Arial"/>
                <a:cs typeface="Arial"/>
              </a:rPr>
              <a:t>NASIONAL </a:t>
            </a:r>
            <a:r>
              <a:rPr sz="1200" spc="20" dirty="0">
                <a:latin typeface="Arial"/>
                <a:cs typeface="Arial"/>
              </a:rPr>
              <a:t>DAN  </a:t>
            </a:r>
            <a:r>
              <a:rPr sz="1200" spc="-5" dirty="0">
                <a:latin typeface="Arial"/>
                <a:cs typeface="Arial"/>
              </a:rPr>
              <a:t>LANDASAN </a:t>
            </a:r>
            <a:r>
              <a:rPr sz="1200" spc="-50" dirty="0">
                <a:latin typeface="Arial"/>
                <a:cs typeface="Arial"/>
              </a:rPr>
              <a:t>FILOSOFIS, YURIDIS </a:t>
            </a:r>
            <a:r>
              <a:rPr sz="1200" spc="20" dirty="0">
                <a:latin typeface="Arial"/>
                <a:cs typeface="Arial"/>
              </a:rPr>
              <a:t>DAN  </a:t>
            </a:r>
            <a:r>
              <a:rPr sz="1200" spc="-55" dirty="0">
                <a:latin typeface="Arial"/>
                <a:cs typeface="Arial"/>
              </a:rPr>
              <a:t>SOSIOLOGIS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19825" y="1382902"/>
            <a:ext cx="586740" cy="280035"/>
          </a:xfrm>
          <a:custGeom>
            <a:avLst/>
            <a:gdLst/>
            <a:ahLst/>
            <a:cxnLst/>
            <a:rect l="l" t="t" r="r" b="b"/>
            <a:pathLst>
              <a:path w="586740" h="280035">
                <a:moveTo>
                  <a:pt x="0" y="0"/>
                </a:moveTo>
                <a:lnTo>
                  <a:pt x="47125" y="17002"/>
                </a:lnTo>
                <a:lnTo>
                  <a:pt x="93947" y="34770"/>
                </a:lnTo>
                <a:lnTo>
                  <a:pt x="140458" y="53301"/>
                </a:lnTo>
                <a:lnTo>
                  <a:pt x="186648" y="72589"/>
                </a:lnTo>
                <a:lnTo>
                  <a:pt x="232507" y="92631"/>
                </a:lnTo>
                <a:lnTo>
                  <a:pt x="278027" y="113420"/>
                </a:lnTo>
                <a:lnTo>
                  <a:pt x="323197" y="134954"/>
                </a:lnTo>
                <a:lnTo>
                  <a:pt x="368008" y="157227"/>
                </a:lnTo>
                <a:lnTo>
                  <a:pt x="412452" y="180235"/>
                </a:lnTo>
                <a:lnTo>
                  <a:pt x="456518" y="203974"/>
                </a:lnTo>
                <a:lnTo>
                  <a:pt x="500197" y="228438"/>
                </a:lnTo>
                <a:lnTo>
                  <a:pt x="543481" y="253624"/>
                </a:lnTo>
                <a:lnTo>
                  <a:pt x="586358" y="279526"/>
                </a:lnTo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29300" y="1628775"/>
            <a:ext cx="2552700" cy="914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234429" y="1721586"/>
            <a:ext cx="1760855" cy="606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270" algn="ctr">
              <a:lnSpc>
                <a:spcPct val="115500"/>
              </a:lnSpc>
              <a:spcBef>
                <a:spcPts val="95"/>
              </a:spcBef>
            </a:pPr>
            <a:r>
              <a:rPr sz="1100" spc="-30" dirty="0">
                <a:latin typeface="Arial"/>
                <a:cs typeface="Arial"/>
              </a:rPr>
              <a:t>MEMELIHARA </a:t>
            </a:r>
            <a:r>
              <a:rPr sz="1100" spc="25" dirty="0">
                <a:latin typeface="Arial"/>
                <a:cs typeface="Arial"/>
              </a:rPr>
              <a:t>DAN  </a:t>
            </a:r>
            <a:r>
              <a:rPr sz="1100" spc="-25" dirty="0">
                <a:latin typeface="Arial"/>
                <a:cs typeface="Arial"/>
              </a:rPr>
              <a:t>MEMPERTAHANKAN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RASA  </a:t>
            </a:r>
            <a:r>
              <a:rPr sz="1100" spc="-30" dirty="0">
                <a:latin typeface="Arial"/>
                <a:cs typeface="Arial"/>
              </a:rPr>
              <a:t>NASIONALISME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335011" y="2450973"/>
            <a:ext cx="360680" cy="1353820"/>
          </a:xfrm>
          <a:custGeom>
            <a:avLst/>
            <a:gdLst/>
            <a:ahLst/>
            <a:cxnLst/>
            <a:rect l="l" t="t" r="r" b="b"/>
            <a:pathLst>
              <a:path w="360679" h="1353820">
                <a:moveTo>
                  <a:pt x="0" y="0"/>
                </a:moveTo>
                <a:lnTo>
                  <a:pt x="23577" y="44861"/>
                </a:lnTo>
                <a:lnTo>
                  <a:pt x="46385" y="90067"/>
                </a:lnTo>
                <a:lnTo>
                  <a:pt x="68419" y="135608"/>
                </a:lnTo>
                <a:lnTo>
                  <a:pt x="89677" y="181474"/>
                </a:lnTo>
                <a:lnTo>
                  <a:pt x="110157" y="227654"/>
                </a:lnTo>
                <a:lnTo>
                  <a:pt x="129855" y="274139"/>
                </a:lnTo>
                <a:lnTo>
                  <a:pt x="148770" y="320919"/>
                </a:lnTo>
                <a:lnTo>
                  <a:pt x="166898" y="367983"/>
                </a:lnTo>
                <a:lnTo>
                  <a:pt x="184237" y="415321"/>
                </a:lnTo>
                <a:lnTo>
                  <a:pt x="200784" y="462924"/>
                </a:lnTo>
                <a:lnTo>
                  <a:pt x="216537" y="510781"/>
                </a:lnTo>
                <a:lnTo>
                  <a:pt x="231492" y="558883"/>
                </a:lnTo>
                <a:lnTo>
                  <a:pt x="245647" y="607219"/>
                </a:lnTo>
                <a:lnTo>
                  <a:pt x="259000" y="655780"/>
                </a:lnTo>
                <a:lnTo>
                  <a:pt x="271548" y="704555"/>
                </a:lnTo>
                <a:lnTo>
                  <a:pt x="283287" y="753534"/>
                </a:lnTo>
                <a:lnTo>
                  <a:pt x="294216" y="802707"/>
                </a:lnTo>
                <a:lnTo>
                  <a:pt x="304332" y="852065"/>
                </a:lnTo>
                <a:lnTo>
                  <a:pt x="313632" y="901597"/>
                </a:lnTo>
                <a:lnTo>
                  <a:pt x="322113" y="951292"/>
                </a:lnTo>
                <a:lnTo>
                  <a:pt x="329773" y="1001142"/>
                </a:lnTo>
                <a:lnTo>
                  <a:pt x="336609" y="1051137"/>
                </a:lnTo>
                <a:lnTo>
                  <a:pt x="342618" y="1101265"/>
                </a:lnTo>
                <a:lnTo>
                  <a:pt x="347798" y="1151517"/>
                </a:lnTo>
                <a:lnTo>
                  <a:pt x="352146" y="1201883"/>
                </a:lnTo>
                <a:lnTo>
                  <a:pt x="355659" y="1252353"/>
                </a:lnTo>
                <a:lnTo>
                  <a:pt x="358335" y="1302917"/>
                </a:lnTo>
                <a:lnTo>
                  <a:pt x="360172" y="1353565"/>
                </a:lnTo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43675" y="3752850"/>
            <a:ext cx="2171700" cy="1219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741921" y="3819245"/>
            <a:ext cx="1764030" cy="991869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100" spc="-40" dirty="0">
                <a:latin typeface="Arial"/>
                <a:cs typeface="Arial"/>
              </a:rPr>
              <a:t>MEMBERIKAN </a:t>
            </a:r>
            <a:r>
              <a:rPr sz="1100" spc="-50" dirty="0">
                <a:latin typeface="Arial"/>
                <a:cs typeface="Arial"/>
              </a:rPr>
              <a:t>KEPUTUSAN</a:t>
            </a:r>
            <a:endParaRPr sz="1100">
              <a:latin typeface="Arial"/>
              <a:cs typeface="Arial"/>
            </a:endParaRPr>
          </a:p>
          <a:p>
            <a:pPr marL="29209" marR="21590" indent="89535">
              <a:lnSpc>
                <a:spcPct val="115500"/>
              </a:lnSpc>
            </a:pPr>
            <a:r>
              <a:rPr sz="1100" spc="-60" dirty="0">
                <a:latin typeface="Arial"/>
                <a:cs typeface="Arial"/>
              </a:rPr>
              <a:t>– </a:t>
            </a:r>
            <a:r>
              <a:rPr sz="1100" spc="-50" dirty="0">
                <a:latin typeface="Arial"/>
                <a:cs typeface="Arial"/>
              </a:rPr>
              <a:t>KEPUTUSAN </a:t>
            </a:r>
            <a:r>
              <a:rPr sz="1100" spc="-20" dirty="0">
                <a:latin typeface="Arial"/>
                <a:cs typeface="Arial"/>
              </a:rPr>
              <a:t>POLITIK  YANG </a:t>
            </a:r>
            <a:r>
              <a:rPr sz="1100" spc="10" dirty="0">
                <a:latin typeface="Arial"/>
                <a:cs typeface="Arial"/>
              </a:rPr>
              <a:t>ADIL </a:t>
            </a:r>
            <a:r>
              <a:rPr sz="1100" spc="20" dirty="0">
                <a:latin typeface="Arial"/>
                <a:cs typeface="Arial"/>
              </a:rPr>
              <a:t>DAN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MERATA</a:t>
            </a:r>
            <a:endParaRPr sz="1100">
              <a:latin typeface="Arial"/>
              <a:cs typeface="Arial"/>
            </a:endParaRPr>
          </a:p>
          <a:p>
            <a:pPr marL="393700" marR="386080" indent="-2540" algn="ctr">
              <a:lnSpc>
                <a:spcPts val="1530"/>
              </a:lnSpc>
              <a:spcBef>
                <a:spcPts val="70"/>
              </a:spcBef>
            </a:pPr>
            <a:r>
              <a:rPr sz="1100" spc="-35" dirty="0">
                <a:latin typeface="Arial"/>
                <a:cs typeface="Arial"/>
              </a:rPr>
              <a:t>BAGI </a:t>
            </a:r>
            <a:r>
              <a:rPr sz="1100" spc="-65" dirty="0">
                <a:latin typeface="Arial"/>
                <a:cs typeface="Arial"/>
              </a:rPr>
              <a:t>SELURUH  </a:t>
            </a:r>
            <a:r>
              <a:rPr sz="1100" spc="25" dirty="0">
                <a:latin typeface="Arial"/>
                <a:cs typeface="Arial"/>
              </a:rPr>
              <a:t>M</a:t>
            </a:r>
            <a:r>
              <a:rPr sz="1100" spc="1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5" dirty="0">
                <a:latin typeface="Arial"/>
                <a:cs typeface="Arial"/>
              </a:rPr>
              <a:t>Y</a:t>
            </a:r>
            <a:r>
              <a:rPr sz="1100" spc="15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5" dirty="0">
                <a:latin typeface="Arial"/>
                <a:cs typeface="Arial"/>
              </a:rPr>
              <a:t>K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25" dirty="0">
                <a:latin typeface="Arial"/>
                <a:cs typeface="Arial"/>
              </a:rPr>
              <a:t>T</a:t>
            </a:r>
            <a:r>
              <a:rPr sz="1000" spc="3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605143" y="4874005"/>
            <a:ext cx="840105" cy="607695"/>
          </a:xfrm>
          <a:custGeom>
            <a:avLst/>
            <a:gdLst/>
            <a:ahLst/>
            <a:cxnLst/>
            <a:rect l="l" t="t" r="r" b="b"/>
            <a:pathLst>
              <a:path w="840104" h="607695">
                <a:moveTo>
                  <a:pt x="839977" y="0"/>
                </a:moveTo>
                <a:lnTo>
                  <a:pt x="804957" y="35281"/>
                </a:lnTo>
                <a:lnTo>
                  <a:pt x="769388" y="69966"/>
                </a:lnTo>
                <a:lnTo>
                  <a:pt x="733279" y="104048"/>
                </a:lnTo>
                <a:lnTo>
                  <a:pt x="696637" y="137521"/>
                </a:lnTo>
                <a:lnTo>
                  <a:pt x="659471" y="170380"/>
                </a:lnTo>
                <a:lnTo>
                  <a:pt x="621789" y="202618"/>
                </a:lnTo>
                <a:lnTo>
                  <a:pt x="583597" y="234230"/>
                </a:lnTo>
                <a:lnTo>
                  <a:pt x="544906" y="265209"/>
                </a:lnTo>
                <a:lnTo>
                  <a:pt x="505722" y="295550"/>
                </a:lnTo>
                <a:lnTo>
                  <a:pt x="466053" y="325247"/>
                </a:lnTo>
                <a:lnTo>
                  <a:pt x="425908" y="354293"/>
                </a:lnTo>
                <a:lnTo>
                  <a:pt x="385294" y="382683"/>
                </a:lnTo>
                <a:lnTo>
                  <a:pt x="344219" y="410412"/>
                </a:lnTo>
                <a:lnTo>
                  <a:pt x="302692" y="437472"/>
                </a:lnTo>
                <a:lnTo>
                  <a:pt x="260721" y="463859"/>
                </a:lnTo>
                <a:lnTo>
                  <a:pt x="218312" y="489565"/>
                </a:lnTo>
                <a:lnTo>
                  <a:pt x="175475" y="514586"/>
                </a:lnTo>
                <a:lnTo>
                  <a:pt x="132217" y="538916"/>
                </a:lnTo>
                <a:lnTo>
                  <a:pt x="88547" y="562547"/>
                </a:lnTo>
                <a:lnTo>
                  <a:pt x="44471" y="585476"/>
                </a:lnTo>
                <a:lnTo>
                  <a:pt x="0" y="607695"/>
                </a:lnTo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24400" y="5448300"/>
            <a:ext cx="2552700" cy="1095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061965" y="5602027"/>
            <a:ext cx="1881505" cy="658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15399"/>
              </a:lnSpc>
              <a:spcBef>
                <a:spcPts val="95"/>
              </a:spcBef>
            </a:pPr>
            <a:r>
              <a:rPr sz="1200" spc="-30" dirty="0">
                <a:latin typeface="Arial"/>
                <a:cs typeface="Arial"/>
              </a:rPr>
              <a:t>MEMPERTAHANKAN NKRI  </a:t>
            </a:r>
            <a:r>
              <a:rPr sz="1200" spc="20" dirty="0">
                <a:latin typeface="Arial"/>
                <a:cs typeface="Arial"/>
              </a:rPr>
              <a:t>DAN </a:t>
            </a:r>
            <a:r>
              <a:rPr sz="1200" spc="-10" dirty="0">
                <a:latin typeface="Arial"/>
                <a:cs typeface="Arial"/>
              </a:rPr>
              <a:t>IKUT </a:t>
            </a:r>
            <a:r>
              <a:rPr sz="1200" spc="-40" dirty="0">
                <a:latin typeface="Arial"/>
                <a:cs typeface="Arial"/>
              </a:rPr>
              <a:t>UPAYA </a:t>
            </a:r>
            <a:r>
              <a:rPr sz="1200" spc="-70" dirty="0">
                <a:latin typeface="Arial"/>
                <a:cs typeface="Arial"/>
              </a:rPr>
              <a:t>BELA  </a:t>
            </a:r>
            <a:r>
              <a:rPr sz="1200" spc="-30" dirty="0">
                <a:latin typeface="Arial"/>
                <a:cs typeface="Arial"/>
              </a:rPr>
              <a:t>NEGARA.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62170" y="6322009"/>
            <a:ext cx="137160" cy="22225"/>
          </a:xfrm>
          <a:custGeom>
            <a:avLst/>
            <a:gdLst/>
            <a:ahLst/>
            <a:cxnLst/>
            <a:rect l="l" t="t" r="r" b="b"/>
            <a:pathLst>
              <a:path w="137160" h="22225">
                <a:moveTo>
                  <a:pt x="137032" y="0"/>
                </a:moveTo>
                <a:lnTo>
                  <a:pt x="102887" y="6102"/>
                </a:lnTo>
                <a:lnTo>
                  <a:pt x="68659" y="11817"/>
                </a:lnTo>
                <a:lnTo>
                  <a:pt x="34359" y="17141"/>
                </a:lnTo>
                <a:lnTo>
                  <a:pt x="0" y="22072"/>
                </a:lnTo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05000" y="5438775"/>
            <a:ext cx="2828925" cy="11715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201926" y="5629452"/>
            <a:ext cx="2239010" cy="657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15399"/>
              </a:lnSpc>
              <a:spcBef>
                <a:spcPts val="95"/>
              </a:spcBef>
            </a:pPr>
            <a:r>
              <a:rPr sz="1200" spc="-25" dirty="0">
                <a:latin typeface="Arial"/>
                <a:cs typeface="Arial"/>
              </a:rPr>
              <a:t>MENUMBUHKAN </a:t>
            </a:r>
            <a:r>
              <a:rPr sz="1200" spc="-60" dirty="0">
                <a:latin typeface="Arial"/>
                <a:cs typeface="Arial"/>
              </a:rPr>
              <a:t>RASA  </a:t>
            </a:r>
            <a:r>
              <a:rPr sz="1200" spc="-45" dirty="0">
                <a:latin typeface="Arial"/>
                <a:cs typeface="Arial"/>
              </a:rPr>
              <a:t>TOLERANSI </a:t>
            </a:r>
            <a:r>
              <a:rPr sz="1200" spc="20" dirty="0">
                <a:latin typeface="Arial"/>
                <a:cs typeface="Arial"/>
              </a:rPr>
              <a:t>DAN </a:t>
            </a:r>
            <a:r>
              <a:rPr sz="1200" spc="-35" dirty="0">
                <a:latin typeface="Arial"/>
                <a:cs typeface="Arial"/>
              </a:rPr>
              <a:t>SOLIDARITAS  </a:t>
            </a:r>
            <a:r>
              <a:rPr sz="1200" spc="-25" dirty="0">
                <a:latin typeface="Arial"/>
                <a:cs typeface="Arial"/>
              </a:rPr>
              <a:t>LINTAS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RAS,SUKU,AGAMA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11020" y="4873878"/>
            <a:ext cx="861694" cy="598170"/>
          </a:xfrm>
          <a:custGeom>
            <a:avLst/>
            <a:gdLst/>
            <a:ahLst/>
            <a:cxnLst/>
            <a:rect l="l" t="t" r="r" b="b"/>
            <a:pathLst>
              <a:path w="861694" h="598170">
                <a:moveTo>
                  <a:pt x="861313" y="597662"/>
                </a:moveTo>
                <a:lnTo>
                  <a:pt x="815859" y="576157"/>
                </a:lnTo>
                <a:lnTo>
                  <a:pt x="770797" y="553921"/>
                </a:lnTo>
                <a:lnTo>
                  <a:pt x="726134" y="530958"/>
                </a:lnTo>
                <a:lnTo>
                  <a:pt x="681880" y="507275"/>
                </a:lnTo>
                <a:lnTo>
                  <a:pt x="638043" y="482877"/>
                </a:lnTo>
                <a:lnTo>
                  <a:pt x="594630" y="457770"/>
                </a:lnTo>
                <a:lnTo>
                  <a:pt x="551650" y="431959"/>
                </a:lnTo>
                <a:lnTo>
                  <a:pt x="509111" y="405452"/>
                </a:lnTo>
                <a:lnTo>
                  <a:pt x="467022" y="378252"/>
                </a:lnTo>
                <a:lnTo>
                  <a:pt x="425390" y="350367"/>
                </a:lnTo>
                <a:lnTo>
                  <a:pt x="384224" y="321801"/>
                </a:lnTo>
                <a:lnTo>
                  <a:pt x="343533" y="292561"/>
                </a:lnTo>
                <a:lnTo>
                  <a:pt x="303323" y="262652"/>
                </a:lnTo>
                <a:lnTo>
                  <a:pt x="263604" y="232080"/>
                </a:lnTo>
                <a:lnTo>
                  <a:pt x="224384" y="200851"/>
                </a:lnTo>
                <a:lnTo>
                  <a:pt x="185671" y="168971"/>
                </a:lnTo>
                <a:lnTo>
                  <a:pt x="147474" y="136445"/>
                </a:lnTo>
                <a:lnTo>
                  <a:pt x="109799" y="103279"/>
                </a:lnTo>
                <a:lnTo>
                  <a:pt x="72657" y="69479"/>
                </a:lnTo>
                <a:lnTo>
                  <a:pt x="36054" y="35051"/>
                </a:lnTo>
                <a:lnTo>
                  <a:pt x="0" y="0"/>
                </a:lnTo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1475" y="3600450"/>
            <a:ext cx="2486025" cy="1371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32256" y="3788007"/>
            <a:ext cx="1969135" cy="868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5300"/>
              </a:lnSpc>
              <a:spcBef>
                <a:spcPts val="95"/>
              </a:spcBef>
            </a:pPr>
            <a:r>
              <a:rPr sz="1200" spc="-50" dirty="0">
                <a:latin typeface="Arial"/>
                <a:cs typeface="Arial"/>
              </a:rPr>
              <a:t>MENYELESAIKAN </a:t>
            </a:r>
            <a:r>
              <a:rPr sz="1200" spc="-20" dirty="0">
                <a:latin typeface="Arial"/>
                <a:cs typeface="Arial"/>
              </a:rPr>
              <a:t>KONFIK </a:t>
            </a:r>
            <a:r>
              <a:rPr sz="1200" spc="-70" dirty="0">
                <a:latin typeface="Arial"/>
                <a:cs typeface="Arial"/>
              </a:rPr>
              <a:t>–  </a:t>
            </a:r>
            <a:r>
              <a:rPr sz="1200" spc="-25" dirty="0">
                <a:latin typeface="Arial"/>
                <a:cs typeface="Arial"/>
              </a:rPr>
              <a:t>KONFLK DENGAN CARA  MEDIASI,KONSILIASI </a:t>
            </a:r>
            <a:r>
              <a:rPr sz="1200" spc="20" dirty="0">
                <a:latin typeface="Arial"/>
                <a:cs typeface="Arial"/>
              </a:rPr>
              <a:t>DAN  </a:t>
            </a:r>
            <a:r>
              <a:rPr sz="1200" spc="-15" dirty="0">
                <a:latin typeface="Arial"/>
                <a:cs typeface="Arial"/>
              </a:rPr>
              <a:t>HUKUM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563116" y="2526792"/>
            <a:ext cx="410845" cy="1099185"/>
          </a:xfrm>
          <a:custGeom>
            <a:avLst/>
            <a:gdLst/>
            <a:ahLst/>
            <a:cxnLst/>
            <a:rect l="l" t="t" r="r" b="b"/>
            <a:pathLst>
              <a:path w="410844" h="1099185">
                <a:moveTo>
                  <a:pt x="0" y="1098804"/>
                </a:moveTo>
                <a:lnTo>
                  <a:pt x="8808" y="1048108"/>
                </a:lnTo>
                <a:lnTo>
                  <a:pt x="18467" y="997605"/>
                </a:lnTo>
                <a:lnTo>
                  <a:pt x="28972" y="947306"/>
                </a:lnTo>
                <a:lnTo>
                  <a:pt x="40319" y="897221"/>
                </a:lnTo>
                <a:lnTo>
                  <a:pt x="52505" y="847361"/>
                </a:lnTo>
                <a:lnTo>
                  <a:pt x="65525" y="797735"/>
                </a:lnTo>
                <a:lnTo>
                  <a:pt x="79376" y="748354"/>
                </a:lnTo>
                <a:lnTo>
                  <a:pt x="94053" y="699228"/>
                </a:lnTo>
                <a:lnTo>
                  <a:pt x="109553" y="650367"/>
                </a:lnTo>
                <a:lnTo>
                  <a:pt x="125871" y="601783"/>
                </a:lnTo>
                <a:lnTo>
                  <a:pt x="143005" y="553485"/>
                </a:lnTo>
                <a:lnTo>
                  <a:pt x="160949" y="505484"/>
                </a:lnTo>
                <a:lnTo>
                  <a:pt x="179700" y="457789"/>
                </a:lnTo>
                <a:lnTo>
                  <a:pt x="199254" y="410412"/>
                </a:lnTo>
                <a:lnTo>
                  <a:pt x="219606" y="363362"/>
                </a:lnTo>
                <a:lnTo>
                  <a:pt x="240754" y="316651"/>
                </a:lnTo>
                <a:lnTo>
                  <a:pt x="262693" y="270287"/>
                </a:lnTo>
                <a:lnTo>
                  <a:pt x="285419" y="224283"/>
                </a:lnTo>
                <a:lnTo>
                  <a:pt x="308928" y="178647"/>
                </a:lnTo>
                <a:lnTo>
                  <a:pt x="333217" y="133390"/>
                </a:lnTo>
                <a:lnTo>
                  <a:pt x="358280" y="88523"/>
                </a:lnTo>
                <a:lnTo>
                  <a:pt x="384115" y="44056"/>
                </a:lnTo>
                <a:lnTo>
                  <a:pt x="410717" y="0"/>
                </a:lnTo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23925" y="1628775"/>
            <a:ext cx="2609850" cy="10001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125118" y="1798676"/>
            <a:ext cx="2161540" cy="516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3530" marR="5080" indent="-291465">
              <a:lnSpc>
                <a:spcPct val="114999"/>
              </a:lnSpc>
              <a:spcBef>
                <a:spcPts val="100"/>
              </a:spcBef>
            </a:pPr>
            <a:r>
              <a:rPr sz="1400" spc="-80" dirty="0">
                <a:latin typeface="Arial"/>
                <a:cs typeface="Arial"/>
              </a:rPr>
              <a:t>MENJUNJUNG </a:t>
            </a:r>
            <a:r>
              <a:rPr sz="1400" spc="-85" dirty="0">
                <a:latin typeface="Arial"/>
                <a:cs typeface="Arial"/>
              </a:rPr>
              <a:t>SUPREMASI  </a:t>
            </a:r>
            <a:r>
              <a:rPr sz="1400" spc="-10" dirty="0">
                <a:latin typeface="Arial"/>
                <a:cs typeface="Arial"/>
              </a:rPr>
              <a:t>HUKUM </a:t>
            </a:r>
            <a:r>
              <a:rPr sz="1400" spc="30" dirty="0">
                <a:latin typeface="Arial"/>
                <a:cs typeface="Arial"/>
              </a:rPr>
              <a:t>DAN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30" dirty="0">
                <a:latin typeface="Arial"/>
                <a:cs typeface="Arial"/>
              </a:rPr>
              <a:t>HAM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545207" y="1290700"/>
            <a:ext cx="692785" cy="370840"/>
          </a:xfrm>
          <a:custGeom>
            <a:avLst/>
            <a:gdLst/>
            <a:ahLst/>
            <a:cxnLst/>
            <a:rect l="l" t="t" r="r" b="b"/>
            <a:pathLst>
              <a:path w="692785" h="370839">
                <a:moveTo>
                  <a:pt x="0" y="370586"/>
                </a:moveTo>
                <a:lnTo>
                  <a:pt x="40298" y="342248"/>
                </a:lnTo>
                <a:lnTo>
                  <a:pt x="81034" y="314579"/>
                </a:lnTo>
                <a:lnTo>
                  <a:pt x="122199" y="287583"/>
                </a:lnTo>
                <a:lnTo>
                  <a:pt x="163784" y="261264"/>
                </a:lnTo>
                <a:lnTo>
                  <a:pt x="205781" y="235628"/>
                </a:lnTo>
                <a:lnTo>
                  <a:pt x="248180" y="210679"/>
                </a:lnTo>
                <a:lnTo>
                  <a:pt x="290974" y="186422"/>
                </a:lnTo>
                <a:lnTo>
                  <a:pt x="334152" y="162861"/>
                </a:lnTo>
                <a:lnTo>
                  <a:pt x="377708" y="140001"/>
                </a:lnTo>
                <a:lnTo>
                  <a:pt x="421631" y="117847"/>
                </a:lnTo>
                <a:lnTo>
                  <a:pt x="465913" y="96403"/>
                </a:lnTo>
                <a:lnTo>
                  <a:pt x="510545" y="75674"/>
                </a:lnTo>
                <a:lnTo>
                  <a:pt x="555519" y="55664"/>
                </a:lnTo>
                <a:lnTo>
                  <a:pt x="600826" y="36379"/>
                </a:lnTo>
                <a:lnTo>
                  <a:pt x="646457" y="17822"/>
                </a:lnTo>
                <a:lnTo>
                  <a:pt x="692404" y="0"/>
                </a:lnTo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69564" y="2798064"/>
            <a:ext cx="2862072" cy="13380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29000" y="2819400"/>
            <a:ext cx="2743200" cy="12192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429000" y="2819400"/>
            <a:ext cx="2743200" cy="1219200"/>
          </a:xfrm>
          <a:prstGeom prst="rect">
            <a:avLst/>
          </a:prstGeom>
          <a:ln w="12700">
            <a:solidFill>
              <a:srgbClr val="2CA1BE"/>
            </a:solidFill>
          </a:ln>
        </p:spPr>
        <p:txBody>
          <a:bodyPr vert="horz" wrap="square" lIns="0" tIns="165100" rIns="0" bIns="0" rtlCol="0">
            <a:spAutoFit/>
          </a:bodyPr>
          <a:lstStyle/>
          <a:p>
            <a:pPr marL="196215" marR="189230" indent="1270" algn="ctr">
              <a:lnSpc>
                <a:spcPct val="100000"/>
              </a:lnSpc>
              <a:spcBef>
                <a:spcPts val="1300"/>
              </a:spcBef>
            </a:pPr>
            <a:r>
              <a:rPr sz="1800" spc="15" dirty="0">
                <a:latin typeface="Arial"/>
                <a:cs typeface="Arial"/>
              </a:rPr>
              <a:t>Cara        </a:t>
            </a:r>
            <a:r>
              <a:rPr sz="1800" spc="85" dirty="0">
                <a:latin typeface="Arial"/>
                <a:cs typeface="Arial"/>
              </a:rPr>
              <a:t>mengintegrasikan  </a:t>
            </a:r>
            <a:r>
              <a:rPr sz="1800" spc="60" dirty="0">
                <a:latin typeface="Arial"/>
                <a:cs typeface="Arial"/>
              </a:rPr>
              <a:t>masyarakat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Majemuk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600" y="447675"/>
            <a:ext cx="4124325" cy="695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1481264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12699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5668" y="1420113"/>
            <a:ext cx="7964805" cy="4276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0">
              <a:lnSpc>
                <a:spcPct val="100000"/>
              </a:lnSpc>
              <a:spcBef>
                <a:spcPts val="105"/>
              </a:spcBef>
            </a:pPr>
            <a:r>
              <a:rPr sz="2300" spc="95" dirty="0">
                <a:latin typeface="Arial"/>
                <a:cs typeface="Arial"/>
              </a:rPr>
              <a:t>Integrasi </a:t>
            </a:r>
            <a:r>
              <a:rPr sz="2300" spc="155" dirty="0">
                <a:latin typeface="Arial"/>
                <a:cs typeface="Arial"/>
              </a:rPr>
              <a:t>memiliki </a:t>
            </a:r>
            <a:r>
              <a:rPr sz="2300" spc="175" dirty="0">
                <a:latin typeface="Arial"/>
                <a:cs typeface="Arial"/>
              </a:rPr>
              <a:t>2 </a:t>
            </a:r>
            <a:r>
              <a:rPr sz="2300" spc="110" dirty="0">
                <a:latin typeface="Arial"/>
                <a:cs typeface="Arial"/>
              </a:rPr>
              <a:t>pengertian, yaitu</a:t>
            </a:r>
            <a:r>
              <a:rPr sz="2300" spc="-170" dirty="0">
                <a:latin typeface="Arial"/>
                <a:cs typeface="Arial"/>
              </a:rPr>
              <a:t> </a:t>
            </a:r>
            <a:r>
              <a:rPr sz="2300" spc="90" dirty="0">
                <a:latin typeface="Arial"/>
                <a:cs typeface="Arial"/>
              </a:rPr>
              <a:t>: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2485"/>
              </a:lnSpc>
              <a:spcBef>
                <a:spcPts val="2450"/>
              </a:spcBef>
              <a:tabLst>
                <a:tab pos="268605" algn="l"/>
                <a:tab pos="2393315" algn="l"/>
                <a:tab pos="3890010" algn="l"/>
                <a:tab pos="5101590" algn="l"/>
                <a:tab pos="5861050" algn="l"/>
              </a:tabLst>
            </a:pPr>
            <a:r>
              <a:rPr sz="1550" spc="-450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300" spc="65" dirty="0">
                <a:latin typeface="Arial"/>
                <a:cs typeface="Arial"/>
              </a:rPr>
              <a:t>Pengendalian	</a:t>
            </a:r>
            <a:r>
              <a:rPr sz="2300" spc="100" dirty="0">
                <a:latin typeface="Arial"/>
                <a:cs typeface="Arial"/>
              </a:rPr>
              <a:t>terhadap	</a:t>
            </a:r>
            <a:r>
              <a:rPr sz="2300" spc="165" dirty="0">
                <a:latin typeface="Arial"/>
                <a:cs typeface="Arial"/>
              </a:rPr>
              <a:t>konflik	</a:t>
            </a:r>
            <a:r>
              <a:rPr sz="2300" spc="100" dirty="0">
                <a:latin typeface="Arial"/>
                <a:cs typeface="Arial"/>
              </a:rPr>
              <a:t>dan	</a:t>
            </a:r>
            <a:r>
              <a:rPr sz="2300" spc="105" dirty="0">
                <a:latin typeface="Arial"/>
                <a:cs typeface="Arial"/>
              </a:rPr>
              <a:t>penyimpangan</a:t>
            </a:r>
            <a:endParaRPr sz="2300">
              <a:latin typeface="Arial"/>
              <a:cs typeface="Arial"/>
            </a:endParaRPr>
          </a:p>
          <a:p>
            <a:pPr marL="268605">
              <a:lnSpc>
                <a:spcPts val="2410"/>
              </a:lnSpc>
            </a:pPr>
            <a:r>
              <a:rPr sz="2300" spc="80" dirty="0">
                <a:latin typeface="Arial"/>
                <a:cs typeface="Arial"/>
              </a:rPr>
              <a:t>sosial </a:t>
            </a:r>
            <a:r>
              <a:rPr sz="2300" spc="105" dirty="0">
                <a:latin typeface="Arial"/>
                <a:cs typeface="Arial"/>
              </a:rPr>
              <a:t>dalam suatu </a:t>
            </a:r>
            <a:r>
              <a:rPr sz="2300" spc="110" dirty="0">
                <a:latin typeface="Arial"/>
                <a:cs typeface="Arial"/>
              </a:rPr>
              <a:t>sistem </a:t>
            </a:r>
            <a:r>
              <a:rPr sz="2300" spc="80" dirty="0">
                <a:latin typeface="Arial"/>
                <a:cs typeface="Arial"/>
              </a:rPr>
              <a:t>sosial</a:t>
            </a:r>
            <a:r>
              <a:rPr sz="2300" spc="-40" dirty="0">
                <a:latin typeface="Arial"/>
                <a:cs typeface="Arial"/>
              </a:rPr>
              <a:t> </a:t>
            </a:r>
            <a:r>
              <a:rPr sz="2300" spc="140" dirty="0">
                <a:latin typeface="Arial"/>
                <a:cs typeface="Arial"/>
              </a:rPr>
              <a:t>tertentu</a:t>
            </a:r>
            <a:endParaRPr sz="2300">
              <a:latin typeface="Arial"/>
              <a:cs typeface="Arial"/>
            </a:endParaRPr>
          </a:p>
          <a:p>
            <a:pPr marL="268605" marR="5080" indent="-256540" algn="just">
              <a:lnSpc>
                <a:spcPts val="2210"/>
              </a:lnSpc>
              <a:spcBef>
                <a:spcPts val="459"/>
              </a:spcBef>
            </a:pPr>
            <a:r>
              <a:rPr sz="1550" spc="-450" dirty="0">
                <a:solidFill>
                  <a:srgbClr val="2CA1BE"/>
                </a:solidFill>
                <a:latin typeface="Arial"/>
                <a:cs typeface="Arial"/>
              </a:rPr>
              <a:t></a:t>
            </a:r>
            <a:r>
              <a:rPr sz="1550" spc="750" dirty="0">
                <a:solidFill>
                  <a:srgbClr val="2CA1BE"/>
                </a:solidFill>
                <a:latin typeface="Arial"/>
                <a:cs typeface="Arial"/>
              </a:rPr>
              <a:t> </a:t>
            </a:r>
            <a:r>
              <a:rPr sz="2300" spc="114" dirty="0">
                <a:latin typeface="Arial"/>
                <a:cs typeface="Arial"/>
              </a:rPr>
              <a:t>Membuat </a:t>
            </a:r>
            <a:r>
              <a:rPr sz="2300" spc="105" dirty="0">
                <a:latin typeface="Arial"/>
                <a:cs typeface="Arial"/>
              </a:rPr>
              <a:t>suatu </a:t>
            </a:r>
            <a:r>
              <a:rPr sz="2300" spc="100" dirty="0">
                <a:latin typeface="Arial"/>
                <a:cs typeface="Arial"/>
              </a:rPr>
              <a:t>keseluruhan </a:t>
            </a:r>
            <a:r>
              <a:rPr sz="2300" spc="95" dirty="0">
                <a:latin typeface="Arial"/>
                <a:cs typeface="Arial"/>
              </a:rPr>
              <a:t>dan </a:t>
            </a:r>
            <a:r>
              <a:rPr sz="2300" spc="110" dirty="0">
                <a:latin typeface="Arial"/>
                <a:cs typeface="Arial"/>
              </a:rPr>
              <a:t>menyatukan </a:t>
            </a:r>
            <a:r>
              <a:rPr sz="2300" spc="165" dirty="0">
                <a:latin typeface="Arial"/>
                <a:cs typeface="Arial"/>
              </a:rPr>
              <a:t>unsur-  </a:t>
            </a:r>
            <a:r>
              <a:rPr sz="2300" spc="125" dirty="0">
                <a:latin typeface="Arial"/>
                <a:cs typeface="Arial"/>
              </a:rPr>
              <a:t>unsur</a:t>
            </a:r>
            <a:r>
              <a:rPr sz="2300" spc="55" dirty="0">
                <a:latin typeface="Arial"/>
                <a:cs typeface="Arial"/>
              </a:rPr>
              <a:t> </a:t>
            </a:r>
            <a:r>
              <a:rPr sz="2300" spc="140" dirty="0">
                <a:latin typeface="Arial"/>
                <a:cs typeface="Arial"/>
              </a:rPr>
              <a:t>tertentu</a:t>
            </a:r>
            <a:endParaRPr sz="2300">
              <a:latin typeface="Arial"/>
              <a:cs typeface="Arial"/>
            </a:endParaRPr>
          </a:p>
          <a:p>
            <a:pPr marL="268605" marR="5080" indent="-256540" algn="just">
              <a:lnSpc>
                <a:spcPct val="80000"/>
              </a:lnSpc>
              <a:spcBef>
                <a:spcPts val="409"/>
              </a:spcBef>
            </a:pPr>
            <a:r>
              <a:rPr sz="1550" spc="-450" dirty="0">
                <a:solidFill>
                  <a:srgbClr val="2CA1BE"/>
                </a:solidFill>
                <a:latin typeface="Arial"/>
                <a:cs typeface="Arial"/>
              </a:rPr>
              <a:t></a:t>
            </a:r>
            <a:r>
              <a:rPr sz="1550" spc="755" dirty="0">
                <a:solidFill>
                  <a:srgbClr val="2CA1BE"/>
                </a:solidFill>
                <a:latin typeface="Arial"/>
                <a:cs typeface="Arial"/>
              </a:rPr>
              <a:t> </a:t>
            </a:r>
            <a:r>
              <a:rPr sz="2300" spc="55" dirty="0">
                <a:latin typeface="Arial"/>
                <a:cs typeface="Arial"/>
              </a:rPr>
              <a:t>Sedangkan </a:t>
            </a:r>
            <a:r>
              <a:rPr sz="2300" spc="85" dirty="0">
                <a:latin typeface="Arial"/>
                <a:cs typeface="Arial"/>
              </a:rPr>
              <a:t>yang </a:t>
            </a:r>
            <a:r>
              <a:rPr sz="2300" spc="120" dirty="0">
                <a:latin typeface="Arial"/>
                <a:cs typeface="Arial"/>
              </a:rPr>
              <a:t>disebut </a:t>
            </a:r>
            <a:r>
              <a:rPr sz="2300" spc="110" dirty="0">
                <a:latin typeface="Arial"/>
                <a:cs typeface="Arial"/>
              </a:rPr>
              <a:t>integrasi </a:t>
            </a:r>
            <a:r>
              <a:rPr sz="2300" spc="75" dirty="0">
                <a:latin typeface="Arial"/>
                <a:cs typeface="Arial"/>
              </a:rPr>
              <a:t>sosial </a:t>
            </a:r>
            <a:r>
              <a:rPr sz="2300" spc="70" dirty="0">
                <a:latin typeface="Arial"/>
                <a:cs typeface="Arial"/>
              </a:rPr>
              <a:t>adalah </a:t>
            </a:r>
            <a:r>
              <a:rPr sz="2300" spc="95" dirty="0">
                <a:latin typeface="Arial"/>
                <a:cs typeface="Arial"/>
              </a:rPr>
              <a:t>jika  </a:t>
            </a:r>
            <a:r>
              <a:rPr sz="2300" spc="80" dirty="0">
                <a:latin typeface="Arial"/>
                <a:cs typeface="Arial"/>
              </a:rPr>
              <a:t>yang </a:t>
            </a:r>
            <a:r>
              <a:rPr sz="2300" spc="114" dirty="0">
                <a:latin typeface="Arial"/>
                <a:cs typeface="Arial"/>
              </a:rPr>
              <a:t>dikendalikan, </a:t>
            </a:r>
            <a:r>
              <a:rPr sz="2300" spc="110" dirty="0">
                <a:latin typeface="Arial"/>
                <a:cs typeface="Arial"/>
              </a:rPr>
              <a:t>disatukan, </a:t>
            </a:r>
            <a:r>
              <a:rPr sz="2300" spc="85" dirty="0">
                <a:latin typeface="Arial"/>
                <a:cs typeface="Arial"/>
              </a:rPr>
              <a:t>atau </a:t>
            </a:r>
            <a:r>
              <a:rPr sz="2300" spc="130" dirty="0">
                <a:latin typeface="Arial"/>
                <a:cs typeface="Arial"/>
              </a:rPr>
              <a:t>dikaitkan </a:t>
            </a:r>
            <a:r>
              <a:rPr sz="2300" spc="95" dirty="0">
                <a:latin typeface="Arial"/>
                <a:cs typeface="Arial"/>
              </a:rPr>
              <a:t>satu  </a:t>
            </a:r>
            <a:r>
              <a:rPr sz="2300" spc="60" dirty="0">
                <a:latin typeface="Arial"/>
                <a:cs typeface="Arial"/>
              </a:rPr>
              <a:t>sama </a:t>
            </a:r>
            <a:r>
              <a:rPr sz="2300" spc="105" dirty="0">
                <a:latin typeface="Arial"/>
                <a:cs typeface="Arial"/>
              </a:rPr>
              <a:t>lain </a:t>
            </a:r>
            <a:r>
              <a:rPr sz="2300" spc="170" dirty="0">
                <a:latin typeface="Arial"/>
                <a:cs typeface="Arial"/>
              </a:rPr>
              <a:t>itu </a:t>
            </a:r>
            <a:r>
              <a:rPr sz="2300" spc="70" dirty="0">
                <a:latin typeface="Arial"/>
                <a:cs typeface="Arial"/>
              </a:rPr>
              <a:t>adalah </a:t>
            </a:r>
            <a:r>
              <a:rPr sz="2300" spc="165" dirty="0">
                <a:latin typeface="Arial"/>
                <a:cs typeface="Arial"/>
              </a:rPr>
              <a:t>unsur-unsur </a:t>
            </a:r>
            <a:r>
              <a:rPr sz="2300" spc="75" dirty="0">
                <a:latin typeface="Arial"/>
                <a:cs typeface="Arial"/>
              </a:rPr>
              <a:t>sosial </a:t>
            </a:r>
            <a:r>
              <a:rPr sz="2300" spc="85" dirty="0">
                <a:latin typeface="Arial"/>
                <a:cs typeface="Arial"/>
              </a:rPr>
              <a:t>atau  </a:t>
            </a:r>
            <a:r>
              <a:rPr sz="2300" spc="80" dirty="0">
                <a:latin typeface="Arial"/>
                <a:cs typeface="Arial"/>
              </a:rPr>
              <a:t>kemasyarakatan.</a:t>
            </a:r>
            <a:endParaRPr sz="2300">
              <a:latin typeface="Arial"/>
              <a:cs typeface="Arial"/>
            </a:endParaRPr>
          </a:p>
          <a:p>
            <a:pPr marL="268605" marR="5715" indent="-256540" algn="just">
              <a:lnSpc>
                <a:spcPct val="80000"/>
              </a:lnSpc>
              <a:spcBef>
                <a:spcPts val="395"/>
              </a:spcBef>
            </a:pPr>
            <a:r>
              <a:rPr sz="1550" spc="-450" dirty="0">
                <a:solidFill>
                  <a:srgbClr val="2CA1BE"/>
                </a:solidFill>
                <a:latin typeface="Arial"/>
                <a:cs typeface="Arial"/>
              </a:rPr>
              <a:t></a:t>
            </a:r>
            <a:r>
              <a:rPr sz="1550" spc="750" dirty="0">
                <a:solidFill>
                  <a:srgbClr val="2CA1BE"/>
                </a:solidFill>
                <a:latin typeface="Arial"/>
                <a:cs typeface="Arial"/>
              </a:rPr>
              <a:t> </a:t>
            </a:r>
            <a:r>
              <a:rPr sz="2300" spc="40" dirty="0">
                <a:latin typeface="Arial"/>
                <a:cs typeface="Arial"/>
              </a:rPr>
              <a:t>Suatu </a:t>
            </a:r>
            <a:r>
              <a:rPr sz="2300" spc="110" dirty="0">
                <a:latin typeface="Arial"/>
                <a:cs typeface="Arial"/>
              </a:rPr>
              <a:t>integrasi </a:t>
            </a:r>
            <a:r>
              <a:rPr sz="2300" spc="75" dirty="0">
                <a:latin typeface="Arial"/>
                <a:cs typeface="Arial"/>
              </a:rPr>
              <a:t>sosial </a:t>
            </a:r>
            <a:r>
              <a:rPr sz="2300" spc="155" dirty="0">
                <a:latin typeface="Arial"/>
                <a:cs typeface="Arial"/>
              </a:rPr>
              <a:t>di </a:t>
            </a:r>
            <a:r>
              <a:rPr sz="2300" spc="120" dirty="0">
                <a:latin typeface="Arial"/>
                <a:cs typeface="Arial"/>
              </a:rPr>
              <a:t>perlukan </a:t>
            </a:r>
            <a:r>
              <a:rPr sz="2300" spc="75" dirty="0">
                <a:latin typeface="Arial"/>
                <a:cs typeface="Arial"/>
              </a:rPr>
              <a:t>agar </a:t>
            </a:r>
            <a:r>
              <a:rPr sz="2300" spc="-85" dirty="0">
                <a:latin typeface="Arial"/>
                <a:cs typeface="Arial"/>
              </a:rPr>
              <a:t>masyarakat  </a:t>
            </a:r>
            <a:r>
              <a:rPr sz="2300" spc="145" dirty="0">
                <a:latin typeface="Arial"/>
                <a:cs typeface="Arial"/>
              </a:rPr>
              <a:t>tidak </a:t>
            </a:r>
            <a:r>
              <a:rPr sz="2300" spc="125" dirty="0">
                <a:latin typeface="Arial"/>
                <a:cs typeface="Arial"/>
              </a:rPr>
              <a:t>bubar </a:t>
            </a:r>
            <a:r>
              <a:rPr sz="2300" spc="130" dirty="0">
                <a:latin typeface="Arial"/>
                <a:cs typeface="Arial"/>
              </a:rPr>
              <a:t>meskipun </a:t>
            </a:r>
            <a:r>
              <a:rPr sz="2300" spc="114" dirty="0">
                <a:latin typeface="Arial"/>
                <a:cs typeface="Arial"/>
              </a:rPr>
              <a:t>menghadapi </a:t>
            </a:r>
            <a:r>
              <a:rPr sz="2300" spc="95" dirty="0">
                <a:latin typeface="Arial"/>
                <a:cs typeface="Arial"/>
              </a:rPr>
              <a:t>berbagai  </a:t>
            </a:r>
            <a:r>
              <a:rPr sz="2300" spc="110" dirty="0">
                <a:latin typeface="Arial"/>
                <a:cs typeface="Arial"/>
              </a:rPr>
              <a:t>tantangan,</a:t>
            </a:r>
            <a:r>
              <a:rPr sz="2300" spc="855" dirty="0">
                <a:latin typeface="Arial"/>
                <a:cs typeface="Arial"/>
              </a:rPr>
              <a:t> </a:t>
            </a:r>
            <a:r>
              <a:rPr sz="2300" spc="125" dirty="0">
                <a:latin typeface="Arial"/>
                <a:cs typeface="Arial"/>
              </a:rPr>
              <a:t>baik </a:t>
            </a:r>
            <a:r>
              <a:rPr sz="2300" spc="114" dirty="0">
                <a:latin typeface="Arial"/>
                <a:cs typeface="Arial"/>
              </a:rPr>
              <a:t>merupa </a:t>
            </a:r>
            <a:r>
              <a:rPr sz="2300" spc="110" dirty="0">
                <a:latin typeface="Arial"/>
                <a:cs typeface="Arial"/>
              </a:rPr>
              <a:t>tantangan  </a:t>
            </a:r>
            <a:r>
              <a:rPr sz="2300" spc="140" dirty="0">
                <a:latin typeface="Arial"/>
                <a:cs typeface="Arial"/>
              </a:rPr>
              <a:t>fisik maupun  </a:t>
            </a:r>
            <a:r>
              <a:rPr sz="2300" spc="165" dirty="0">
                <a:latin typeface="Arial"/>
                <a:cs typeface="Arial"/>
              </a:rPr>
              <a:t>konflik </a:t>
            </a:r>
            <a:r>
              <a:rPr sz="2300" spc="85" dirty="0">
                <a:latin typeface="Arial"/>
                <a:cs typeface="Arial"/>
              </a:rPr>
              <a:t>yang </a:t>
            </a:r>
            <a:r>
              <a:rPr sz="2300" spc="125" dirty="0">
                <a:latin typeface="Arial"/>
                <a:cs typeface="Arial"/>
              </a:rPr>
              <a:t>terjadi </a:t>
            </a:r>
            <a:r>
              <a:rPr sz="2300" spc="35" dirty="0">
                <a:latin typeface="Arial"/>
                <a:cs typeface="Arial"/>
              </a:rPr>
              <a:t>secara </a:t>
            </a:r>
            <a:r>
              <a:rPr sz="2300" spc="80" dirty="0">
                <a:latin typeface="Arial"/>
                <a:cs typeface="Arial"/>
              </a:rPr>
              <a:t>sosial</a:t>
            </a:r>
            <a:r>
              <a:rPr sz="2300" spc="-40" dirty="0">
                <a:latin typeface="Arial"/>
                <a:cs typeface="Arial"/>
              </a:rPr>
              <a:t> </a:t>
            </a:r>
            <a:r>
              <a:rPr sz="2300" spc="85" dirty="0">
                <a:latin typeface="Arial"/>
                <a:cs typeface="Arial"/>
              </a:rPr>
              <a:t>budaya.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3375" y="38100"/>
            <a:ext cx="8248650" cy="1238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1444497"/>
            <a:ext cx="807402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5080" indent="-515620" algn="just">
              <a:lnSpc>
                <a:spcPct val="100000"/>
              </a:lnSpc>
              <a:spcBef>
                <a:spcPts val="105"/>
              </a:spcBef>
            </a:pPr>
            <a:r>
              <a:rPr sz="1350" spc="75" dirty="0">
                <a:solidFill>
                  <a:srgbClr val="2CA1BE"/>
                </a:solidFill>
              </a:rPr>
              <a:t>1. </a:t>
            </a:r>
            <a:r>
              <a:rPr spc="30" dirty="0"/>
              <a:t>Suatu </a:t>
            </a:r>
            <a:r>
              <a:rPr spc="70" dirty="0"/>
              <a:t>masyarakat </a:t>
            </a:r>
            <a:r>
              <a:rPr spc="55" dirty="0"/>
              <a:t>senantiasa </a:t>
            </a:r>
            <a:r>
              <a:rPr spc="95" dirty="0"/>
              <a:t>terintegrasi </a:t>
            </a:r>
            <a:r>
              <a:rPr spc="135" dirty="0"/>
              <a:t>di </a:t>
            </a:r>
            <a:r>
              <a:rPr spc="40" dirty="0"/>
              <a:t>atas </a:t>
            </a:r>
            <a:r>
              <a:rPr spc="120" dirty="0"/>
              <a:t>tumbuhnya  </a:t>
            </a:r>
            <a:r>
              <a:rPr spc="75" dirty="0"/>
              <a:t>konsensus </a:t>
            </a:r>
            <a:r>
              <a:rPr spc="55" dirty="0"/>
              <a:t>(kesepakatan) </a:t>
            </a:r>
            <a:r>
              <a:rPr spc="135" dirty="0"/>
              <a:t>di </a:t>
            </a:r>
            <a:r>
              <a:rPr spc="70" dirty="0"/>
              <a:t>antara </a:t>
            </a:r>
            <a:r>
              <a:rPr spc="65" dirty="0"/>
              <a:t>sebagian </a:t>
            </a:r>
            <a:r>
              <a:rPr spc="60" dirty="0"/>
              <a:t>besar </a:t>
            </a:r>
            <a:r>
              <a:rPr spc="95" dirty="0"/>
              <a:t>anggota  </a:t>
            </a:r>
            <a:r>
              <a:rPr spc="70" dirty="0"/>
              <a:t>masyarakat </a:t>
            </a:r>
            <a:r>
              <a:rPr spc="105" dirty="0"/>
              <a:t>tentang </a:t>
            </a:r>
            <a:r>
              <a:rPr spc="135" dirty="0"/>
              <a:t>nilai-nilai </a:t>
            </a:r>
            <a:r>
              <a:rPr spc="70" dirty="0"/>
              <a:t>kemasyarakatan </a:t>
            </a:r>
            <a:r>
              <a:rPr spc="75" dirty="0"/>
              <a:t>yang </a:t>
            </a:r>
            <a:r>
              <a:rPr spc="95" dirty="0"/>
              <a:t>bersifat  </a:t>
            </a:r>
            <a:r>
              <a:rPr spc="110" dirty="0"/>
              <a:t>fundamental</a:t>
            </a:r>
            <a:r>
              <a:rPr spc="10" dirty="0"/>
              <a:t> </a:t>
            </a:r>
            <a:r>
              <a:rPr spc="55" dirty="0"/>
              <a:t>(mendasar)</a:t>
            </a:r>
            <a:endParaRPr sz="1350"/>
          </a:p>
        </p:txBody>
      </p:sp>
      <p:sp>
        <p:nvSpPr>
          <p:cNvPr id="4" name="object 4"/>
          <p:cNvSpPr txBox="1"/>
          <p:nvPr/>
        </p:nvSpPr>
        <p:spPr>
          <a:xfrm>
            <a:off x="535940" y="2714370"/>
            <a:ext cx="8074659" cy="216027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527685" marR="5080" indent="-515620" algn="just">
              <a:lnSpc>
                <a:spcPct val="97600"/>
              </a:lnSpc>
              <a:spcBef>
                <a:spcPts val="160"/>
              </a:spcBef>
            </a:pPr>
            <a:r>
              <a:rPr sz="1350" spc="75" dirty="0">
                <a:solidFill>
                  <a:srgbClr val="2CA1BE"/>
                </a:solidFill>
                <a:latin typeface="Arial"/>
                <a:cs typeface="Arial"/>
              </a:rPr>
              <a:t>2. </a:t>
            </a:r>
            <a:r>
              <a:rPr sz="2000" spc="55" dirty="0">
                <a:latin typeface="Arial"/>
                <a:cs typeface="Arial"/>
              </a:rPr>
              <a:t>Masyarakat </a:t>
            </a:r>
            <a:r>
              <a:rPr sz="2000" spc="95" dirty="0">
                <a:latin typeface="Arial"/>
                <a:cs typeface="Arial"/>
              </a:rPr>
              <a:t>terintegrasi </a:t>
            </a:r>
            <a:r>
              <a:rPr sz="2000" spc="65" dirty="0">
                <a:latin typeface="Arial"/>
                <a:cs typeface="Arial"/>
              </a:rPr>
              <a:t>karena </a:t>
            </a:r>
            <a:r>
              <a:rPr sz="2000" spc="80" dirty="0">
                <a:latin typeface="Arial"/>
                <a:cs typeface="Arial"/>
              </a:rPr>
              <a:t>berbagai </a:t>
            </a:r>
            <a:r>
              <a:rPr sz="2000" spc="95" dirty="0">
                <a:latin typeface="Arial"/>
                <a:cs typeface="Arial"/>
              </a:rPr>
              <a:t>anggota </a:t>
            </a:r>
            <a:r>
              <a:rPr sz="2000" spc="70" dirty="0">
                <a:latin typeface="Arial"/>
                <a:cs typeface="Arial"/>
              </a:rPr>
              <a:t>masyarakat  </a:t>
            </a:r>
            <a:r>
              <a:rPr sz="2000" spc="80" dirty="0">
                <a:latin typeface="Arial"/>
                <a:cs typeface="Arial"/>
              </a:rPr>
              <a:t>sekaligus </a:t>
            </a:r>
            <a:r>
              <a:rPr sz="2000" spc="105" dirty="0">
                <a:latin typeface="Arial"/>
                <a:cs typeface="Arial"/>
              </a:rPr>
              <a:t>menjadi </a:t>
            </a:r>
            <a:r>
              <a:rPr sz="2000" spc="95" dirty="0">
                <a:latin typeface="Arial"/>
                <a:cs typeface="Arial"/>
              </a:rPr>
              <a:t>anggota </a:t>
            </a:r>
            <a:r>
              <a:rPr sz="2000" spc="100" dirty="0">
                <a:latin typeface="Arial"/>
                <a:cs typeface="Arial"/>
              </a:rPr>
              <a:t>dari </a:t>
            </a:r>
            <a:r>
              <a:rPr sz="2000" spc="80" dirty="0">
                <a:latin typeface="Arial"/>
                <a:cs typeface="Arial"/>
              </a:rPr>
              <a:t>berbagai </a:t>
            </a:r>
            <a:r>
              <a:rPr sz="2000" spc="70" dirty="0">
                <a:latin typeface="Arial"/>
                <a:cs typeface="Arial"/>
              </a:rPr>
              <a:t>kesatuan </a:t>
            </a:r>
            <a:r>
              <a:rPr sz="2000" spc="65" dirty="0">
                <a:latin typeface="Arial"/>
                <a:cs typeface="Arial"/>
              </a:rPr>
              <a:t>sosial  </a:t>
            </a:r>
            <a:r>
              <a:rPr sz="2000" spc="80" dirty="0">
                <a:latin typeface="Arial"/>
                <a:cs typeface="Arial"/>
              </a:rPr>
              <a:t>(</a:t>
            </a:r>
            <a:r>
              <a:rPr sz="2100" i="1" spc="80" dirty="0">
                <a:latin typeface="Arial"/>
                <a:cs typeface="Arial"/>
              </a:rPr>
              <a:t>cross-cutting </a:t>
            </a:r>
            <a:r>
              <a:rPr sz="2100" i="1" spc="70" dirty="0">
                <a:latin typeface="Arial"/>
                <a:cs typeface="Arial"/>
              </a:rPr>
              <a:t>affiliation</a:t>
            </a:r>
            <a:r>
              <a:rPr sz="2000" spc="70" dirty="0">
                <a:latin typeface="Arial"/>
                <a:cs typeface="Arial"/>
              </a:rPr>
              <a:t>). </a:t>
            </a:r>
            <a:r>
              <a:rPr sz="2000" spc="30" dirty="0">
                <a:latin typeface="Arial"/>
                <a:cs typeface="Arial"/>
              </a:rPr>
              <a:t>Setiap </a:t>
            </a:r>
            <a:r>
              <a:rPr sz="2000" spc="140" dirty="0">
                <a:latin typeface="Arial"/>
                <a:cs typeface="Arial"/>
              </a:rPr>
              <a:t>konflik </a:t>
            </a:r>
            <a:r>
              <a:rPr sz="2000" spc="70" dirty="0">
                <a:latin typeface="Arial"/>
                <a:cs typeface="Arial"/>
              </a:rPr>
              <a:t>yang </a:t>
            </a:r>
            <a:r>
              <a:rPr sz="2000" spc="105" dirty="0">
                <a:latin typeface="Arial"/>
                <a:cs typeface="Arial"/>
              </a:rPr>
              <a:t>terjadi </a:t>
            </a:r>
            <a:r>
              <a:rPr sz="2000" spc="135" dirty="0">
                <a:latin typeface="Arial"/>
                <a:cs typeface="Arial"/>
              </a:rPr>
              <a:t>di  </a:t>
            </a:r>
            <a:r>
              <a:rPr sz="2000" spc="70" dirty="0">
                <a:latin typeface="Arial"/>
                <a:cs typeface="Arial"/>
              </a:rPr>
              <a:t>antara </a:t>
            </a:r>
            <a:r>
              <a:rPr sz="2000" spc="75" dirty="0">
                <a:latin typeface="Arial"/>
                <a:cs typeface="Arial"/>
              </a:rPr>
              <a:t>kesatuan </a:t>
            </a:r>
            <a:r>
              <a:rPr sz="2000" spc="65" dirty="0">
                <a:latin typeface="Arial"/>
                <a:cs typeface="Arial"/>
              </a:rPr>
              <a:t>sosial </a:t>
            </a:r>
            <a:r>
              <a:rPr sz="2000" spc="80" dirty="0">
                <a:latin typeface="Arial"/>
                <a:cs typeface="Arial"/>
              </a:rPr>
              <a:t>dengan </a:t>
            </a:r>
            <a:r>
              <a:rPr sz="2000" spc="70" dirty="0">
                <a:latin typeface="Arial"/>
                <a:cs typeface="Arial"/>
              </a:rPr>
              <a:t>kesatuan </a:t>
            </a:r>
            <a:r>
              <a:rPr sz="2000" spc="65" dirty="0">
                <a:latin typeface="Arial"/>
                <a:cs typeface="Arial"/>
              </a:rPr>
              <a:t>sosial </a:t>
            </a:r>
            <a:r>
              <a:rPr sz="2000" spc="75" dirty="0">
                <a:latin typeface="Arial"/>
                <a:cs typeface="Arial"/>
              </a:rPr>
              <a:t>lainnya </a:t>
            </a:r>
            <a:r>
              <a:rPr sz="2000" spc="60" dirty="0">
                <a:latin typeface="Arial"/>
                <a:cs typeface="Arial"/>
              </a:rPr>
              <a:t>akan  </a:t>
            </a:r>
            <a:r>
              <a:rPr sz="2000" spc="50" dirty="0">
                <a:latin typeface="Arial"/>
                <a:cs typeface="Arial"/>
              </a:rPr>
              <a:t>segera </a:t>
            </a:r>
            <a:r>
              <a:rPr sz="2000" spc="100" dirty="0">
                <a:latin typeface="Arial"/>
                <a:cs typeface="Arial"/>
              </a:rPr>
              <a:t>dinetralkan </a:t>
            </a:r>
            <a:r>
              <a:rPr sz="2000" spc="85" dirty="0">
                <a:latin typeface="Arial"/>
                <a:cs typeface="Arial"/>
              </a:rPr>
              <a:t>oleh </a:t>
            </a:r>
            <a:r>
              <a:rPr sz="2000" spc="45" dirty="0">
                <a:latin typeface="Arial"/>
                <a:cs typeface="Arial"/>
              </a:rPr>
              <a:t>adanya </a:t>
            </a:r>
            <a:r>
              <a:rPr sz="2000" spc="80" dirty="0">
                <a:latin typeface="Arial"/>
                <a:cs typeface="Arial"/>
              </a:rPr>
              <a:t>loyalitas ganda </a:t>
            </a:r>
            <a:r>
              <a:rPr sz="2000" spc="70" dirty="0">
                <a:latin typeface="Arial"/>
                <a:cs typeface="Arial"/>
              </a:rPr>
              <a:t>(</a:t>
            </a:r>
            <a:r>
              <a:rPr sz="2100" i="1" spc="70" dirty="0">
                <a:latin typeface="Arial"/>
                <a:cs typeface="Arial"/>
              </a:rPr>
              <a:t>cross-  </a:t>
            </a:r>
            <a:r>
              <a:rPr sz="2100" i="1" spc="85" dirty="0">
                <a:latin typeface="Arial"/>
                <a:cs typeface="Arial"/>
              </a:rPr>
              <a:t>cutting</a:t>
            </a:r>
            <a:r>
              <a:rPr sz="2100" i="1" spc="750" dirty="0">
                <a:latin typeface="Arial"/>
                <a:cs typeface="Arial"/>
              </a:rPr>
              <a:t> </a:t>
            </a:r>
            <a:r>
              <a:rPr sz="2100" i="1" spc="40" dirty="0">
                <a:latin typeface="Arial"/>
                <a:cs typeface="Arial"/>
              </a:rPr>
              <a:t>loyalities</a:t>
            </a:r>
            <a:r>
              <a:rPr sz="2000" spc="40" dirty="0">
                <a:latin typeface="Arial"/>
                <a:cs typeface="Arial"/>
              </a:rPr>
              <a:t>) </a:t>
            </a:r>
            <a:r>
              <a:rPr sz="2000" spc="100" dirty="0">
                <a:latin typeface="Arial"/>
                <a:cs typeface="Arial"/>
              </a:rPr>
              <a:t>dari </a:t>
            </a:r>
            <a:r>
              <a:rPr sz="2000" spc="90" dirty="0">
                <a:latin typeface="Arial"/>
                <a:cs typeface="Arial"/>
              </a:rPr>
              <a:t>anggota </a:t>
            </a:r>
            <a:r>
              <a:rPr sz="2000" spc="70" dirty="0">
                <a:latin typeface="Arial"/>
                <a:cs typeface="Arial"/>
              </a:rPr>
              <a:t>masyarakat </a:t>
            </a:r>
            <a:r>
              <a:rPr sz="2000" spc="90" dirty="0">
                <a:latin typeface="Arial"/>
                <a:cs typeface="Arial"/>
              </a:rPr>
              <a:t>terhadap  </a:t>
            </a:r>
            <a:r>
              <a:rPr sz="2000" spc="85" dirty="0">
                <a:latin typeface="Arial"/>
                <a:cs typeface="Arial"/>
              </a:rPr>
              <a:t>berbagai </a:t>
            </a:r>
            <a:r>
              <a:rPr sz="2000" spc="75" dirty="0">
                <a:latin typeface="Arial"/>
                <a:cs typeface="Arial"/>
              </a:rPr>
              <a:t>kesatuan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70" dirty="0">
                <a:latin typeface="Arial"/>
                <a:cs typeface="Arial"/>
              </a:rPr>
              <a:t>sosial.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8125" y="114300"/>
            <a:ext cx="7648575" cy="1314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45668" y="1465834"/>
            <a:ext cx="7962900" cy="1260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100"/>
              </a:spcBef>
            </a:pPr>
            <a:r>
              <a:rPr sz="1800" spc="-505" dirty="0">
                <a:solidFill>
                  <a:srgbClr val="2CA1BE"/>
                </a:solidFill>
                <a:latin typeface="Arial"/>
                <a:cs typeface="Arial"/>
              </a:rPr>
              <a:t></a:t>
            </a:r>
            <a:r>
              <a:rPr sz="1800" spc="535" dirty="0">
                <a:solidFill>
                  <a:srgbClr val="2CA1BE"/>
                </a:solidFill>
                <a:latin typeface="Arial"/>
                <a:cs typeface="Arial"/>
              </a:rPr>
              <a:t> </a:t>
            </a:r>
            <a:r>
              <a:rPr sz="2700" spc="95" dirty="0">
                <a:latin typeface="Arial"/>
                <a:cs typeface="Arial"/>
              </a:rPr>
              <a:t>masyarakat </a:t>
            </a:r>
            <a:r>
              <a:rPr sz="2700" spc="135" dirty="0">
                <a:latin typeface="Arial"/>
                <a:cs typeface="Arial"/>
              </a:rPr>
              <a:t>terintegrasi </a:t>
            </a:r>
            <a:r>
              <a:rPr sz="2700" spc="60" dirty="0">
                <a:latin typeface="Arial"/>
                <a:cs typeface="Arial"/>
              </a:rPr>
              <a:t>atas </a:t>
            </a:r>
            <a:r>
              <a:rPr sz="2700" spc="80" dirty="0">
                <a:latin typeface="Arial"/>
                <a:cs typeface="Arial"/>
              </a:rPr>
              <a:t>paksaan </a:t>
            </a:r>
            <a:r>
              <a:rPr sz="2700" spc="-160" dirty="0">
                <a:latin typeface="Arial"/>
                <a:cs typeface="Arial"/>
              </a:rPr>
              <a:t>dan  </a:t>
            </a:r>
            <a:r>
              <a:rPr sz="2700" spc="90" dirty="0">
                <a:latin typeface="Arial"/>
                <a:cs typeface="Arial"/>
              </a:rPr>
              <a:t>karena </a:t>
            </a:r>
            <a:r>
              <a:rPr sz="2700" spc="60" dirty="0">
                <a:latin typeface="Arial"/>
                <a:cs typeface="Arial"/>
              </a:rPr>
              <a:t>adanya </a:t>
            </a:r>
            <a:r>
              <a:rPr sz="2700" spc="114" dirty="0">
                <a:latin typeface="Arial"/>
                <a:cs typeface="Arial"/>
              </a:rPr>
              <a:t>saling </a:t>
            </a:r>
            <a:r>
              <a:rPr sz="2700" spc="135" dirty="0">
                <a:latin typeface="Arial"/>
                <a:cs typeface="Arial"/>
              </a:rPr>
              <a:t>ketergantungan </a:t>
            </a:r>
            <a:r>
              <a:rPr sz="2700" spc="175" dirty="0">
                <a:latin typeface="Arial"/>
                <a:cs typeface="Arial"/>
              </a:rPr>
              <a:t>di  </a:t>
            </a:r>
            <a:r>
              <a:rPr sz="2700" spc="95" dirty="0">
                <a:latin typeface="Arial"/>
                <a:cs typeface="Arial"/>
              </a:rPr>
              <a:t>antara </a:t>
            </a:r>
            <a:r>
              <a:rPr sz="2700" spc="110" dirty="0">
                <a:latin typeface="Arial"/>
                <a:cs typeface="Arial"/>
              </a:rPr>
              <a:t>berbagai</a:t>
            </a:r>
            <a:r>
              <a:rPr sz="2700" spc="65" dirty="0">
                <a:latin typeface="Arial"/>
                <a:cs typeface="Arial"/>
              </a:rPr>
              <a:t> </a:t>
            </a:r>
            <a:r>
              <a:rPr sz="2700" spc="165" dirty="0">
                <a:latin typeface="Arial"/>
                <a:cs typeface="Arial"/>
              </a:rPr>
              <a:t>kelompok.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668" y="2750946"/>
            <a:ext cx="430784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  <a:tab pos="2135505" algn="l"/>
                <a:tab pos="3502660" algn="l"/>
              </a:tabLst>
            </a:pPr>
            <a:r>
              <a:rPr sz="1800" spc="-505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700" spc="114" dirty="0">
                <a:latin typeface="Arial"/>
                <a:cs typeface="Arial"/>
              </a:rPr>
              <a:t>Integras</a:t>
            </a:r>
            <a:r>
              <a:rPr sz="2700" spc="60" dirty="0">
                <a:latin typeface="Arial"/>
                <a:cs typeface="Arial"/>
              </a:rPr>
              <a:t>i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90" dirty="0">
                <a:latin typeface="Arial"/>
                <a:cs typeface="Arial"/>
              </a:rPr>
              <a:t>sosial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90" dirty="0">
                <a:latin typeface="Arial"/>
                <a:cs typeface="Arial"/>
              </a:rPr>
              <a:t>akan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8096" y="2750946"/>
            <a:ext cx="16446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160" dirty="0">
                <a:latin typeface="Arial"/>
                <a:cs typeface="Arial"/>
              </a:rPr>
              <a:t>terbentuk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89114" y="2750946"/>
            <a:ext cx="122174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95" dirty="0">
                <a:latin typeface="Arial"/>
                <a:cs typeface="Arial"/>
              </a:rPr>
              <a:t>apabila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3162427"/>
            <a:ext cx="562991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50745" algn="l"/>
                <a:tab pos="3714750" algn="l"/>
              </a:tabLst>
            </a:pPr>
            <a:r>
              <a:rPr sz="2700" spc="90" dirty="0">
                <a:latin typeface="Arial"/>
                <a:cs typeface="Arial"/>
              </a:rPr>
              <a:t>sebagian	</a:t>
            </a:r>
            <a:r>
              <a:rPr sz="2700" spc="45" dirty="0">
                <a:latin typeface="Arial"/>
                <a:cs typeface="Arial"/>
              </a:rPr>
              <a:t>bes</a:t>
            </a:r>
            <a:r>
              <a:rPr sz="2700" spc="40" dirty="0">
                <a:latin typeface="Arial"/>
                <a:cs typeface="Arial"/>
              </a:rPr>
              <a:t>a</a:t>
            </a:r>
            <a:r>
              <a:rPr sz="2700" spc="204" dirty="0">
                <a:latin typeface="Arial"/>
                <a:cs typeface="Arial"/>
              </a:rPr>
              <a:t>r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100" dirty="0">
                <a:latin typeface="Arial"/>
                <a:cs typeface="Arial"/>
              </a:rPr>
              <a:t>masyarakat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57084" y="3162427"/>
            <a:ext cx="14535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180" dirty="0">
                <a:latin typeface="Arial"/>
                <a:cs typeface="Arial"/>
              </a:rPr>
              <a:t>memiliki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700" y="3573856"/>
            <a:ext cx="454850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58820" algn="l"/>
              </a:tabLst>
            </a:pPr>
            <a:r>
              <a:rPr sz="2700" spc="90" dirty="0">
                <a:latin typeface="Arial"/>
                <a:cs typeface="Arial"/>
              </a:rPr>
              <a:t>kesepakatan	</a:t>
            </a:r>
            <a:r>
              <a:rPr sz="2700" spc="140" dirty="0">
                <a:latin typeface="Arial"/>
                <a:cs typeface="Arial"/>
              </a:rPr>
              <a:t>tentang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90156" y="3573856"/>
            <a:ext cx="201930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140" dirty="0">
                <a:latin typeface="Arial"/>
                <a:cs typeface="Arial"/>
              </a:rPr>
              <a:t>batas-batas</a:t>
            </a:r>
            <a:endParaRPr sz="2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1700" y="3985641"/>
            <a:ext cx="662876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2789" algn="l"/>
                <a:tab pos="4163060" algn="l"/>
              </a:tabLst>
            </a:pPr>
            <a:r>
              <a:rPr sz="2700" spc="150" dirty="0">
                <a:latin typeface="Arial"/>
                <a:cs typeface="Arial"/>
              </a:rPr>
              <a:t>teritorial,	</a:t>
            </a:r>
            <a:r>
              <a:rPr sz="2700" spc="175" dirty="0">
                <a:latin typeface="Arial"/>
                <a:cs typeface="Arial"/>
              </a:rPr>
              <a:t>nilai-nilai,	</a:t>
            </a:r>
            <a:r>
              <a:rPr sz="2700" spc="190" dirty="0">
                <a:latin typeface="Arial"/>
                <a:cs typeface="Arial"/>
              </a:rPr>
              <a:t>norma-norma,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65185" y="3985641"/>
            <a:ext cx="64262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85" dirty="0">
                <a:latin typeface="Arial"/>
                <a:cs typeface="Arial"/>
              </a:rPr>
              <a:t>d</a:t>
            </a:r>
            <a:r>
              <a:rPr sz="2700" spc="80" dirty="0">
                <a:latin typeface="Arial"/>
                <a:cs typeface="Arial"/>
              </a:rPr>
              <a:t>a</a:t>
            </a:r>
            <a:r>
              <a:rPr sz="2700" spc="170" dirty="0">
                <a:latin typeface="Arial"/>
                <a:cs typeface="Arial"/>
              </a:rPr>
              <a:t>n</a:t>
            </a:r>
            <a:endParaRPr sz="2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1700" y="4397120"/>
            <a:ext cx="391414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145" dirty="0">
                <a:latin typeface="Arial"/>
                <a:cs typeface="Arial"/>
              </a:rPr>
              <a:t>pranata-pranata</a:t>
            </a:r>
            <a:r>
              <a:rPr sz="2700" spc="40" dirty="0">
                <a:latin typeface="Arial"/>
                <a:cs typeface="Arial"/>
              </a:rPr>
              <a:t> </a:t>
            </a:r>
            <a:r>
              <a:rPr sz="2700" spc="90" dirty="0">
                <a:latin typeface="Arial"/>
                <a:cs typeface="Arial"/>
              </a:rPr>
              <a:t>sosial.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6875" y="209550"/>
            <a:ext cx="5791200" cy="657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45668" y="1465834"/>
            <a:ext cx="7917180" cy="2545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132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5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700" spc="120" dirty="0">
                <a:latin typeface="Arial"/>
                <a:cs typeface="Arial"/>
              </a:rPr>
              <a:t>Asimilasi, </a:t>
            </a:r>
            <a:r>
              <a:rPr sz="2700" spc="125" dirty="0">
                <a:latin typeface="Arial"/>
                <a:cs typeface="Arial"/>
              </a:rPr>
              <a:t>yaitu pembauran </a:t>
            </a:r>
            <a:r>
              <a:rPr sz="2700" spc="95" dirty="0">
                <a:latin typeface="Arial"/>
                <a:cs typeface="Arial"/>
              </a:rPr>
              <a:t>kebudayaan</a:t>
            </a:r>
            <a:r>
              <a:rPr sz="2700" spc="-50" dirty="0">
                <a:latin typeface="Arial"/>
                <a:cs typeface="Arial"/>
              </a:rPr>
              <a:t> </a:t>
            </a:r>
            <a:r>
              <a:rPr sz="2700" spc="95" dirty="0">
                <a:latin typeface="Arial"/>
                <a:cs typeface="Arial"/>
              </a:rPr>
              <a:t>yang  </a:t>
            </a:r>
            <a:r>
              <a:rPr sz="2700" spc="125" dirty="0">
                <a:latin typeface="Arial"/>
                <a:cs typeface="Arial"/>
              </a:rPr>
              <a:t>disertai </a:t>
            </a:r>
            <a:r>
              <a:rPr sz="2700" spc="114" dirty="0">
                <a:latin typeface="Arial"/>
                <a:cs typeface="Arial"/>
              </a:rPr>
              <a:t>dengan </a:t>
            </a:r>
            <a:r>
              <a:rPr sz="2700" spc="120" dirty="0">
                <a:latin typeface="Arial"/>
                <a:cs typeface="Arial"/>
              </a:rPr>
              <a:t>hilangnya </a:t>
            </a:r>
            <a:r>
              <a:rPr sz="2700" spc="145" dirty="0">
                <a:latin typeface="Arial"/>
                <a:cs typeface="Arial"/>
              </a:rPr>
              <a:t>ciri </a:t>
            </a:r>
            <a:r>
              <a:rPr sz="2700" spc="100" dirty="0">
                <a:latin typeface="Arial"/>
                <a:cs typeface="Arial"/>
              </a:rPr>
              <a:t>khas  </a:t>
            </a:r>
            <a:r>
              <a:rPr sz="2700" spc="95" dirty="0">
                <a:latin typeface="Arial"/>
                <a:cs typeface="Arial"/>
              </a:rPr>
              <a:t>kebudayaan</a:t>
            </a:r>
            <a:r>
              <a:rPr sz="2700" spc="50" dirty="0">
                <a:latin typeface="Arial"/>
                <a:cs typeface="Arial"/>
              </a:rPr>
              <a:t> </a:t>
            </a:r>
            <a:r>
              <a:rPr sz="2700" spc="90" dirty="0">
                <a:latin typeface="Arial"/>
                <a:cs typeface="Arial"/>
              </a:rPr>
              <a:t>asli.</a:t>
            </a:r>
            <a:endParaRPr sz="2700">
              <a:latin typeface="Arial"/>
              <a:cs typeface="Arial"/>
            </a:endParaRPr>
          </a:p>
          <a:p>
            <a:pPr marL="268605" marR="5080" indent="-256540">
              <a:lnSpc>
                <a:spcPct val="100000"/>
              </a:lnSpc>
              <a:spcBef>
                <a:spcPts val="395"/>
              </a:spcBef>
              <a:tabLst>
                <a:tab pos="268605" algn="l"/>
              </a:tabLst>
            </a:pPr>
            <a:r>
              <a:rPr sz="1800" spc="-505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700" spc="140" dirty="0">
                <a:latin typeface="Arial"/>
                <a:cs typeface="Arial"/>
              </a:rPr>
              <a:t>Akulturasi, </a:t>
            </a:r>
            <a:r>
              <a:rPr sz="2700" spc="125" dirty="0">
                <a:latin typeface="Arial"/>
                <a:cs typeface="Arial"/>
              </a:rPr>
              <a:t>yaitu </a:t>
            </a:r>
            <a:r>
              <a:rPr sz="2700" spc="110" dirty="0">
                <a:latin typeface="Arial"/>
                <a:cs typeface="Arial"/>
              </a:rPr>
              <a:t>penerimaan </a:t>
            </a:r>
            <a:r>
              <a:rPr sz="2700" spc="90" dirty="0">
                <a:latin typeface="Arial"/>
                <a:cs typeface="Arial"/>
              </a:rPr>
              <a:t>sebagian</a:t>
            </a:r>
            <a:r>
              <a:rPr sz="2700" spc="-55" dirty="0">
                <a:latin typeface="Arial"/>
                <a:cs typeface="Arial"/>
              </a:rPr>
              <a:t> </a:t>
            </a:r>
            <a:r>
              <a:rPr sz="2700" spc="240" dirty="0">
                <a:latin typeface="Arial"/>
                <a:cs typeface="Arial"/>
              </a:rPr>
              <a:t>unsur-  </a:t>
            </a:r>
            <a:r>
              <a:rPr sz="2700" spc="150" dirty="0">
                <a:latin typeface="Arial"/>
                <a:cs typeface="Arial"/>
              </a:rPr>
              <a:t>unsur </a:t>
            </a:r>
            <a:r>
              <a:rPr sz="2700" spc="105" dirty="0">
                <a:latin typeface="Arial"/>
                <a:cs typeface="Arial"/>
              </a:rPr>
              <a:t>asing </a:t>
            </a:r>
            <a:r>
              <a:rPr sz="2700" spc="114" dirty="0">
                <a:latin typeface="Arial"/>
                <a:cs typeface="Arial"/>
              </a:rPr>
              <a:t>tanpa </a:t>
            </a:r>
            <a:r>
              <a:rPr sz="2700" spc="140" dirty="0">
                <a:latin typeface="Arial"/>
                <a:cs typeface="Arial"/>
              </a:rPr>
              <a:t>menghilangkan  </a:t>
            </a:r>
            <a:r>
              <a:rPr sz="2700" spc="95" dirty="0">
                <a:latin typeface="Arial"/>
                <a:cs typeface="Arial"/>
              </a:rPr>
              <a:t>kebudayaan</a:t>
            </a:r>
            <a:r>
              <a:rPr sz="2700" spc="40" dirty="0">
                <a:latin typeface="Arial"/>
                <a:cs typeface="Arial"/>
              </a:rPr>
              <a:t> </a:t>
            </a:r>
            <a:r>
              <a:rPr sz="2700" spc="90" dirty="0">
                <a:latin typeface="Arial"/>
                <a:cs typeface="Arial"/>
              </a:rPr>
              <a:t>asli.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441449"/>
            <a:ext cx="8073390" cy="422910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527685" marR="6350" indent="86360" algn="just">
              <a:lnSpc>
                <a:spcPct val="90000"/>
              </a:lnSpc>
              <a:spcBef>
                <a:spcPts val="395"/>
              </a:spcBef>
            </a:pPr>
            <a:r>
              <a:rPr sz="2500" spc="85" dirty="0">
                <a:latin typeface="Arial"/>
                <a:cs typeface="Arial"/>
              </a:rPr>
              <a:t>Dalam </a:t>
            </a:r>
            <a:r>
              <a:rPr sz="2500" spc="100" dirty="0">
                <a:latin typeface="Arial"/>
                <a:cs typeface="Arial"/>
              </a:rPr>
              <a:t>pandangan </a:t>
            </a:r>
            <a:r>
              <a:rPr sz="2500" spc="80" dirty="0">
                <a:latin typeface="Arial"/>
                <a:cs typeface="Arial"/>
              </a:rPr>
              <a:t>Coleman </a:t>
            </a:r>
            <a:r>
              <a:rPr sz="2500" spc="105" dirty="0">
                <a:latin typeface="Arial"/>
                <a:cs typeface="Arial"/>
              </a:rPr>
              <a:t>dan </a:t>
            </a:r>
            <a:r>
              <a:rPr sz="2500" spc="60" dirty="0">
                <a:latin typeface="Arial"/>
                <a:cs typeface="Arial"/>
              </a:rPr>
              <a:t>Rosberg  </a:t>
            </a:r>
            <a:r>
              <a:rPr sz="2500" spc="110" dirty="0">
                <a:latin typeface="Arial"/>
                <a:cs typeface="Arial"/>
              </a:rPr>
              <a:t>(1964), </a:t>
            </a:r>
            <a:r>
              <a:rPr sz="2500" spc="120" dirty="0">
                <a:latin typeface="Arial"/>
                <a:cs typeface="Arial"/>
              </a:rPr>
              <a:t>integrasi </a:t>
            </a:r>
            <a:r>
              <a:rPr sz="2500" spc="135" dirty="0">
                <a:latin typeface="Arial"/>
                <a:cs typeface="Arial"/>
              </a:rPr>
              <a:t>mengandung </a:t>
            </a:r>
            <a:r>
              <a:rPr sz="2500" spc="130" dirty="0">
                <a:latin typeface="Arial"/>
                <a:cs typeface="Arial"/>
              </a:rPr>
              <a:t>dimensi </a:t>
            </a:r>
            <a:r>
              <a:rPr sz="2500" spc="120" dirty="0">
                <a:latin typeface="Arial"/>
                <a:cs typeface="Arial"/>
              </a:rPr>
              <a:t>vertikal  </a:t>
            </a:r>
            <a:r>
              <a:rPr sz="2500" spc="105" dirty="0">
                <a:latin typeface="Arial"/>
                <a:cs typeface="Arial"/>
              </a:rPr>
              <a:t>dan</a:t>
            </a:r>
            <a:r>
              <a:rPr sz="2500" spc="75" dirty="0">
                <a:latin typeface="Arial"/>
                <a:cs typeface="Arial"/>
              </a:rPr>
              <a:t> </a:t>
            </a:r>
            <a:r>
              <a:rPr sz="2500" spc="145" dirty="0">
                <a:latin typeface="Arial"/>
                <a:cs typeface="Arial"/>
              </a:rPr>
              <a:t>horizontal.</a:t>
            </a:r>
            <a:endParaRPr sz="2500">
              <a:latin typeface="Arial"/>
              <a:cs typeface="Arial"/>
            </a:endParaRPr>
          </a:p>
          <a:p>
            <a:pPr marL="527685" marR="5080" indent="-515620" algn="just">
              <a:lnSpc>
                <a:spcPct val="90000"/>
              </a:lnSpc>
              <a:spcBef>
                <a:spcPts val="395"/>
              </a:spcBef>
            </a:pPr>
            <a:r>
              <a:rPr sz="1700" spc="95" dirty="0">
                <a:solidFill>
                  <a:srgbClr val="2CA1BE"/>
                </a:solidFill>
                <a:latin typeface="Arial"/>
                <a:cs typeface="Arial"/>
              </a:rPr>
              <a:t>1. </a:t>
            </a:r>
            <a:r>
              <a:rPr sz="2500" spc="100" dirty="0">
                <a:latin typeface="Arial"/>
                <a:cs typeface="Arial"/>
              </a:rPr>
              <a:t>Integrasi </a:t>
            </a:r>
            <a:r>
              <a:rPr sz="2500" spc="125" dirty="0">
                <a:latin typeface="Arial"/>
                <a:cs typeface="Arial"/>
              </a:rPr>
              <a:t>vertikal </a:t>
            </a:r>
            <a:r>
              <a:rPr sz="2500" spc="135" dirty="0">
                <a:latin typeface="Arial"/>
                <a:cs typeface="Arial"/>
              </a:rPr>
              <a:t>bertujuan </a:t>
            </a:r>
            <a:r>
              <a:rPr sz="2500" spc="130" dirty="0">
                <a:latin typeface="Arial"/>
                <a:cs typeface="Arial"/>
              </a:rPr>
              <a:t>menjembatani </a:t>
            </a:r>
            <a:r>
              <a:rPr sz="2500" spc="60" dirty="0">
                <a:latin typeface="Arial"/>
                <a:cs typeface="Arial"/>
              </a:rPr>
              <a:t>celah  </a:t>
            </a:r>
            <a:r>
              <a:rPr sz="2500" spc="90" dirty="0">
                <a:latin typeface="Arial"/>
                <a:cs typeface="Arial"/>
              </a:rPr>
              <a:t>perbedaan </a:t>
            </a:r>
            <a:r>
              <a:rPr sz="2500" spc="85" dirty="0">
                <a:latin typeface="Arial"/>
                <a:cs typeface="Arial"/>
              </a:rPr>
              <a:t>antara </a:t>
            </a:r>
            <a:r>
              <a:rPr sz="2500" spc="110" dirty="0">
                <a:latin typeface="Arial"/>
                <a:cs typeface="Arial"/>
              </a:rPr>
              <a:t>elite </a:t>
            </a:r>
            <a:r>
              <a:rPr sz="2500" spc="105" dirty="0">
                <a:latin typeface="Arial"/>
                <a:cs typeface="Arial"/>
              </a:rPr>
              <a:t>dan </a:t>
            </a:r>
            <a:r>
              <a:rPr sz="2500" spc="50" dirty="0">
                <a:latin typeface="Arial"/>
                <a:cs typeface="Arial"/>
              </a:rPr>
              <a:t>massa </a:t>
            </a:r>
            <a:r>
              <a:rPr sz="2500" spc="110" dirty="0">
                <a:latin typeface="Arial"/>
                <a:cs typeface="Arial"/>
              </a:rPr>
              <a:t>dalam rangka  pengembangan suatu </a:t>
            </a:r>
            <a:r>
              <a:rPr sz="2500" spc="85" dirty="0">
                <a:latin typeface="Arial"/>
                <a:cs typeface="Arial"/>
              </a:rPr>
              <a:t>proses </a:t>
            </a:r>
            <a:r>
              <a:rPr sz="2500" spc="175" dirty="0">
                <a:latin typeface="Arial"/>
                <a:cs typeface="Arial"/>
              </a:rPr>
              <a:t>politik </a:t>
            </a:r>
            <a:r>
              <a:rPr sz="2500" spc="130" dirty="0">
                <a:latin typeface="Arial"/>
                <a:cs typeface="Arial"/>
              </a:rPr>
              <a:t>terpadu </a:t>
            </a:r>
            <a:r>
              <a:rPr sz="2500" spc="105" dirty="0">
                <a:latin typeface="Arial"/>
                <a:cs typeface="Arial"/>
              </a:rPr>
              <a:t>dan  </a:t>
            </a:r>
            <a:r>
              <a:rPr sz="2500" spc="90" dirty="0">
                <a:latin typeface="Arial"/>
                <a:cs typeface="Arial"/>
              </a:rPr>
              <a:t>masyarakat </a:t>
            </a:r>
            <a:r>
              <a:rPr sz="2500" spc="175" dirty="0">
                <a:latin typeface="Arial"/>
                <a:cs typeface="Arial"/>
              </a:rPr>
              <a:t>politik </a:t>
            </a:r>
            <a:r>
              <a:rPr sz="2500" spc="85" dirty="0">
                <a:latin typeface="Arial"/>
                <a:cs typeface="Arial"/>
              </a:rPr>
              <a:t>yang </a:t>
            </a:r>
            <a:r>
              <a:rPr sz="2500" spc="114" dirty="0">
                <a:latin typeface="Arial"/>
                <a:cs typeface="Arial"/>
              </a:rPr>
              <a:t>berpartisipasi. Dimensi  </a:t>
            </a:r>
            <a:r>
              <a:rPr sz="2500" spc="100" dirty="0">
                <a:latin typeface="Arial"/>
                <a:cs typeface="Arial"/>
              </a:rPr>
              <a:t>vertical </a:t>
            </a:r>
            <a:r>
              <a:rPr sz="2500" spc="110" dirty="0">
                <a:latin typeface="Arial"/>
                <a:cs typeface="Arial"/>
              </a:rPr>
              <a:t>dalam </a:t>
            </a:r>
            <a:r>
              <a:rPr sz="2500" spc="120" dirty="0">
                <a:latin typeface="Arial"/>
                <a:cs typeface="Arial"/>
              </a:rPr>
              <a:t>integrasi </a:t>
            </a:r>
            <a:r>
              <a:rPr sz="2500" spc="95" dirty="0">
                <a:latin typeface="Arial"/>
                <a:cs typeface="Arial"/>
              </a:rPr>
              <a:t>nasional </a:t>
            </a:r>
            <a:r>
              <a:rPr sz="2500" spc="135" dirty="0">
                <a:latin typeface="Arial"/>
                <a:cs typeface="Arial"/>
              </a:rPr>
              <a:t>bertujuan  </a:t>
            </a:r>
            <a:r>
              <a:rPr sz="2500" spc="125" dirty="0">
                <a:latin typeface="Arial"/>
                <a:cs typeface="Arial"/>
              </a:rPr>
              <a:t>mengintegrasikan </a:t>
            </a:r>
            <a:r>
              <a:rPr sz="2500" spc="90" dirty="0">
                <a:latin typeface="Arial"/>
                <a:cs typeface="Arial"/>
              </a:rPr>
              <a:t>persepsi </a:t>
            </a:r>
            <a:r>
              <a:rPr sz="2500" spc="105" dirty="0">
                <a:latin typeface="Arial"/>
                <a:cs typeface="Arial"/>
              </a:rPr>
              <a:t>dan </a:t>
            </a:r>
            <a:r>
              <a:rPr sz="2500" spc="145" dirty="0">
                <a:latin typeface="Arial"/>
                <a:cs typeface="Arial"/>
              </a:rPr>
              <a:t>prilaku </a:t>
            </a:r>
            <a:r>
              <a:rPr sz="2500" spc="110" dirty="0">
                <a:latin typeface="Arial"/>
                <a:cs typeface="Arial"/>
              </a:rPr>
              <a:t>elite </a:t>
            </a:r>
            <a:r>
              <a:rPr sz="2500" spc="105" dirty="0">
                <a:latin typeface="Arial"/>
                <a:cs typeface="Arial"/>
              </a:rPr>
              <a:t>dan  </a:t>
            </a:r>
            <a:r>
              <a:rPr sz="2500" spc="60" dirty="0">
                <a:latin typeface="Arial"/>
                <a:cs typeface="Arial"/>
              </a:rPr>
              <a:t>masa </a:t>
            </a:r>
            <a:r>
              <a:rPr sz="2500" spc="100" dirty="0">
                <a:latin typeface="Arial"/>
                <a:cs typeface="Arial"/>
              </a:rPr>
              <a:t>dengan </a:t>
            </a:r>
            <a:r>
              <a:rPr sz="2500" spc="45" dirty="0">
                <a:latin typeface="Arial"/>
                <a:cs typeface="Arial"/>
              </a:rPr>
              <a:t>cara </a:t>
            </a:r>
            <a:r>
              <a:rPr sz="2500" spc="125" dirty="0">
                <a:latin typeface="Arial"/>
                <a:cs typeface="Arial"/>
              </a:rPr>
              <a:t>menghilangkan, </a:t>
            </a:r>
            <a:r>
              <a:rPr sz="2500" spc="140" dirty="0">
                <a:latin typeface="Arial"/>
                <a:cs typeface="Arial"/>
              </a:rPr>
              <a:t>mengurangi  </a:t>
            </a:r>
            <a:r>
              <a:rPr sz="2500" spc="90" dirty="0">
                <a:latin typeface="Arial"/>
                <a:cs typeface="Arial"/>
              </a:rPr>
              <a:t>perbedaan kesenjangan </a:t>
            </a:r>
            <a:r>
              <a:rPr sz="2500" spc="85" dirty="0">
                <a:latin typeface="Arial"/>
                <a:cs typeface="Arial"/>
              </a:rPr>
              <a:t>antara </a:t>
            </a:r>
            <a:r>
              <a:rPr sz="2500" spc="155" dirty="0">
                <a:latin typeface="Arial"/>
                <a:cs typeface="Arial"/>
              </a:rPr>
              <a:t>kelompok </a:t>
            </a:r>
            <a:r>
              <a:rPr sz="2500" spc="85" dirty="0">
                <a:latin typeface="Arial"/>
                <a:cs typeface="Arial"/>
              </a:rPr>
              <a:t>yang  </a:t>
            </a:r>
            <a:r>
              <a:rPr sz="2500" spc="120" dirty="0">
                <a:latin typeface="Arial"/>
                <a:cs typeface="Arial"/>
              </a:rPr>
              <a:t>berpengaruh </a:t>
            </a:r>
            <a:r>
              <a:rPr sz="2500" spc="105" dirty="0">
                <a:latin typeface="Arial"/>
                <a:cs typeface="Arial"/>
              </a:rPr>
              <a:t>dengan </a:t>
            </a:r>
            <a:r>
              <a:rPr sz="2500" spc="85" dirty="0">
                <a:latin typeface="Arial"/>
                <a:cs typeface="Arial"/>
              </a:rPr>
              <a:t>yang</a:t>
            </a:r>
            <a:r>
              <a:rPr sz="2500" spc="35" dirty="0">
                <a:latin typeface="Arial"/>
                <a:cs typeface="Arial"/>
              </a:rPr>
              <a:t> </a:t>
            </a:r>
            <a:r>
              <a:rPr sz="2500" spc="130" dirty="0">
                <a:latin typeface="Arial"/>
                <a:cs typeface="Arial"/>
              </a:rPr>
              <a:t>dipengaruhi.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47875" y="400050"/>
            <a:ext cx="5038725" cy="742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280286"/>
            <a:ext cx="7962900" cy="4267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95"/>
              </a:spcBef>
            </a:pPr>
            <a:r>
              <a:rPr sz="2500" spc="140" dirty="0">
                <a:latin typeface="Arial"/>
                <a:cs typeface="Arial"/>
              </a:rPr>
              <a:t>2. </a:t>
            </a:r>
            <a:r>
              <a:rPr sz="2500" spc="100" dirty="0">
                <a:latin typeface="Arial"/>
                <a:cs typeface="Arial"/>
              </a:rPr>
              <a:t>Integrasi </a:t>
            </a:r>
            <a:r>
              <a:rPr sz="2500" spc="150" dirty="0">
                <a:latin typeface="Arial"/>
                <a:cs typeface="Arial"/>
              </a:rPr>
              <a:t>horizontal </a:t>
            </a:r>
            <a:r>
              <a:rPr sz="2500" spc="114" dirty="0">
                <a:latin typeface="Arial"/>
                <a:cs typeface="Arial"/>
              </a:rPr>
              <a:t>berguna </a:t>
            </a:r>
            <a:r>
              <a:rPr sz="2500" spc="185" dirty="0">
                <a:latin typeface="Arial"/>
                <a:cs typeface="Arial"/>
              </a:rPr>
              <a:t>untuk </a:t>
            </a:r>
            <a:r>
              <a:rPr sz="2500" spc="135" dirty="0">
                <a:latin typeface="Arial"/>
                <a:cs typeface="Arial"/>
              </a:rPr>
              <a:t>mengurangi  </a:t>
            </a:r>
            <a:r>
              <a:rPr sz="2500" spc="140" dirty="0">
                <a:latin typeface="Arial"/>
                <a:cs typeface="Arial"/>
              </a:rPr>
              <a:t>diskontinuitas </a:t>
            </a:r>
            <a:r>
              <a:rPr sz="2500" spc="105" dirty="0">
                <a:latin typeface="Arial"/>
                <a:cs typeface="Arial"/>
              </a:rPr>
              <a:t>dan ketegangan </a:t>
            </a:r>
            <a:r>
              <a:rPr sz="2500" spc="140" dirty="0">
                <a:latin typeface="Arial"/>
                <a:cs typeface="Arial"/>
              </a:rPr>
              <a:t>antarkelompok  </a:t>
            </a:r>
            <a:r>
              <a:rPr sz="2500" spc="90" dirty="0">
                <a:latin typeface="Arial"/>
                <a:cs typeface="Arial"/>
              </a:rPr>
              <a:t>masyarakat </a:t>
            </a:r>
            <a:r>
              <a:rPr sz="2500" spc="110" dirty="0">
                <a:latin typeface="Arial"/>
                <a:cs typeface="Arial"/>
              </a:rPr>
              <a:t>dalam </a:t>
            </a:r>
            <a:r>
              <a:rPr sz="2500" spc="114" dirty="0">
                <a:latin typeface="Arial"/>
                <a:cs typeface="Arial"/>
              </a:rPr>
              <a:t>rangka </a:t>
            </a:r>
            <a:r>
              <a:rPr sz="2500" spc="100" dirty="0">
                <a:latin typeface="Arial"/>
                <a:cs typeface="Arial"/>
              </a:rPr>
              <a:t>penciptaan </a:t>
            </a:r>
            <a:r>
              <a:rPr sz="2500" spc="105" dirty="0">
                <a:latin typeface="Arial"/>
                <a:cs typeface="Arial"/>
              </a:rPr>
              <a:t>suatu  </a:t>
            </a:r>
            <a:r>
              <a:rPr sz="2500" spc="90" dirty="0">
                <a:latin typeface="Arial"/>
                <a:cs typeface="Arial"/>
              </a:rPr>
              <a:t>masyarakat </a:t>
            </a:r>
            <a:r>
              <a:rPr sz="2500" spc="175" dirty="0">
                <a:latin typeface="Arial"/>
                <a:cs typeface="Arial"/>
              </a:rPr>
              <a:t>politik </a:t>
            </a:r>
            <a:r>
              <a:rPr sz="2500" spc="85" dirty="0">
                <a:latin typeface="Arial"/>
                <a:cs typeface="Arial"/>
              </a:rPr>
              <a:t>yang </a:t>
            </a:r>
            <a:r>
              <a:rPr sz="2500" spc="170" dirty="0">
                <a:latin typeface="Arial"/>
                <a:cs typeface="Arial"/>
              </a:rPr>
              <a:t>memiliki </a:t>
            </a:r>
            <a:r>
              <a:rPr sz="2500" spc="95" dirty="0">
                <a:latin typeface="Arial"/>
                <a:cs typeface="Arial"/>
              </a:rPr>
              <a:t>persepsi </a:t>
            </a:r>
            <a:r>
              <a:rPr sz="2500" spc="60" dirty="0">
                <a:latin typeface="Arial"/>
                <a:cs typeface="Arial"/>
              </a:rPr>
              <a:t>sama </a:t>
            </a:r>
            <a:r>
              <a:rPr sz="2500" spc="810" dirty="0">
                <a:latin typeface="Arial"/>
                <a:cs typeface="Arial"/>
              </a:rPr>
              <a:t> </a:t>
            </a:r>
            <a:r>
              <a:rPr sz="2500" spc="110" dirty="0">
                <a:latin typeface="Arial"/>
                <a:cs typeface="Arial"/>
              </a:rPr>
              <a:t>(mendekati</a:t>
            </a:r>
            <a:r>
              <a:rPr sz="2500" spc="85" dirty="0">
                <a:latin typeface="Arial"/>
                <a:cs typeface="Arial"/>
              </a:rPr>
              <a:t> </a:t>
            </a:r>
            <a:r>
              <a:rPr sz="2500" spc="120" dirty="0">
                <a:latin typeface="Arial"/>
                <a:cs typeface="Arial"/>
              </a:rPr>
              <a:t>homogen).</a:t>
            </a:r>
            <a:endParaRPr sz="2500">
              <a:latin typeface="Arial"/>
              <a:cs typeface="Arial"/>
            </a:endParaRPr>
          </a:p>
          <a:p>
            <a:pPr marL="268605" marR="5080" indent="245110" algn="just">
              <a:lnSpc>
                <a:spcPct val="100000"/>
              </a:lnSpc>
              <a:spcBef>
                <a:spcPts val="400"/>
              </a:spcBef>
            </a:pPr>
            <a:r>
              <a:rPr sz="2500" spc="110" dirty="0">
                <a:latin typeface="Arial"/>
                <a:cs typeface="Arial"/>
              </a:rPr>
              <a:t>Dimensi </a:t>
            </a:r>
            <a:r>
              <a:rPr sz="2500" spc="150" dirty="0">
                <a:latin typeface="Arial"/>
                <a:cs typeface="Arial"/>
              </a:rPr>
              <a:t>horizontal </a:t>
            </a:r>
            <a:r>
              <a:rPr sz="2500" spc="125" dirty="0">
                <a:latin typeface="Arial"/>
                <a:cs typeface="Arial"/>
              </a:rPr>
              <a:t>mengintegrasikan </a:t>
            </a:r>
            <a:r>
              <a:rPr sz="2500" spc="85" dirty="0">
                <a:latin typeface="Arial"/>
                <a:cs typeface="Arial"/>
              </a:rPr>
              <a:t>antara  </a:t>
            </a:r>
            <a:r>
              <a:rPr sz="2500" spc="185" dirty="0">
                <a:latin typeface="Arial"/>
                <a:cs typeface="Arial"/>
              </a:rPr>
              <a:t>kelompok-kelompok </a:t>
            </a:r>
            <a:r>
              <a:rPr sz="2500" spc="110" dirty="0">
                <a:latin typeface="Arial"/>
                <a:cs typeface="Arial"/>
              </a:rPr>
              <a:t>dalam </a:t>
            </a:r>
            <a:r>
              <a:rPr sz="2500" spc="90" dirty="0">
                <a:latin typeface="Arial"/>
                <a:cs typeface="Arial"/>
              </a:rPr>
              <a:t>masyarakat, </a:t>
            </a:r>
            <a:r>
              <a:rPr sz="2500" spc="100" dirty="0">
                <a:latin typeface="Arial"/>
                <a:cs typeface="Arial"/>
              </a:rPr>
              <a:t>dengan  </a:t>
            </a:r>
            <a:r>
              <a:rPr sz="2500" spc="45" dirty="0">
                <a:latin typeface="Arial"/>
                <a:cs typeface="Arial"/>
              </a:rPr>
              <a:t>cara </a:t>
            </a:r>
            <a:r>
              <a:rPr sz="2500" spc="125" dirty="0">
                <a:latin typeface="Arial"/>
                <a:cs typeface="Arial"/>
              </a:rPr>
              <a:t>menjembatani </a:t>
            </a:r>
            <a:r>
              <a:rPr sz="2500" spc="90" dirty="0">
                <a:latin typeface="Arial"/>
                <a:cs typeface="Arial"/>
              </a:rPr>
              <a:t>perbedaan </a:t>
            </a:r>
            <a:r>
              <a:rPr sz="2500" spc="65" dirty="0">
                <a:latin typeface="Arial"/>
                <a:cs typeface="Arial"/>
              </a:rPr>
              <a:t>–perbedaan </a:t>
            </a:r>
            <a:r>
              <a:rPr sz="2500" spc="85" dirty="0">
                <a:latin typeface="Arial"/>
                <a:cs typeface="Arial"/>
              </a:rPr>
              <a:t>yang  </a:t>
            </a:r>
            <a:r>
              <a:rPr sz="2500" spc="165" dirty="0">
                <a:latin typeface="Arial"/>
                <a:cs typeface="Arial"/>
              </a:rPr>
              <a:t>ditimbulkan </a:t>
            </a:r>
            <a:r>
              <a:rPr sz="2500" spc="110" dirty="0">
                <a:latin typeface="Arial"/>
                <a:cs typeface="Arial"/>
              </a:rPr>
              <a:t>oleh </a:t>
            </a:r>
            <a:r>
              <a:rPr sz="2500" spc="185" dirty="0">
                <a:latin typeface="Arial"/>
                <a:cs typeface="Arial"/>
              </a:rPr>
              <a:t>factor-faktor teritorial/ kultur  </a:t>
            </a:r>
            <a:r>
              <a:rPr sz="2500" spc="100" dirty="0">
                <a:latin typeface="Arial"/>
                <a:cs typeface="Arial"/>
              </a:rPr>
              <a:t>dengan </a:t>
            </a:r>
            <a:r>
              <a:rPr sz="2500" spc="135" dirty="0">
                <a:latin typeface="Arial"/>
                <a:cs typeface="Arial"/>
              </a:rPr>
              <a:t>mengurangi </a:t>
            </a:r>
            <a:r>
              <a:rPr sz="2500" spc="90" dirty="0">
                <a:latin typeface="Arial"/>
                <a:cs typeface="Arial"/>
              </a:rPr>
              <a:t>kesenjangan </a:t>
            </a:r>
            <a:r>
              <a:rPr sz="2500" spc="85" dirty="0">
                <a:latin typeface="Arial"/>
                <a:cs typeface="Arial"/>
              </a:rPr>
              <a:t>yang  </a:t>
            </a:r>
            <a:r>
              <a:rPr sz="2500" spc="160" dirty="0">
                <a:latin typeface="Arial"/>
                <a:cs typeface="Arial"/>
              </a:rPr>
              <a:t>ditimbulkan </a:t>
            </a:r>
            <a:r>
              <a:rPr sz="2500" spc="110" dirty="0">
                <a:latin typeface="Arial"/>
                <a:cs typeface="Arial"/>
              </a:rPr>
              <a:t>oleh </a:t>
            </a:r>
            <a:r>
              <a:rPr sz="2500" spc="185" dirty="0">
                <a:latin typeface="Arial"/>
                <a:cs typeface="Arial"/>
              </a:rPr>
              <a:t>factor-faktor</a:t>
            </a:r>
            <a:r>
              <a:rPr sz="2500" spc="60" dirty="0">
                <a:latin typeface="Arial"/>
                <a:cs typeface="Arial"/>
              </a:rPr>
              <a:t> </a:t>
            </a:r>
            <a:r>
              <a:rPr sz="2500" spc="120" dirty="0">
                <a:latin typeface="Arial"/>
                <a:cs typeface="Arial"/>
              </a:rPr>
              <a:t>tersebut.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7336" y="1412493"/>
            <a:ext cx="113347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90" dirty="0">
                <a:latin typeface="Arial"/>
                <a:cs typeface="Arial"/>
              </a:rPr>
              <a:t>William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9689" y="1412493"/>
            <a:ext cx="191643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35330" algn="l"/>
              </a:tabLst>
            </a:pPr>
            <a:r>
              <a:rPr sz="2500" spc="-185" dirty="0">
                <a:latin typeface="Arial"/>
                <a:cs typeface="Arial"/>
              </a:rPr>
              <a:t>F</a:t>
            </a:r>
            <a:r>
              <a:rPr sz="2500" spc="95" dirty="0">
                <a:latin typeface="Arial"/>
                <a:cs typeface="Arial"/>
              </a:rPr>
              <a:t>.</a:t>
            </a:r>
            <a:r>
              <a:rPr sz="2500" dirty="0">
                <a:latin typeface="Arial"/>
                <a:cs typeface="Arial"/>
              </a:rPr>
              <a:t>	</a:t>
            </a:r>
            <a:r>
              <a:rPr sz="2500" spc="120" dirty="0">
                <a:latin typeface="Arial"/>
                <a:cs typeface="Arial"/>
              </a:rPr>
              <a:t>Og</a:t>
            </a:r>
            <a:r>
              <a:rPr sz="2500" spc="105" dirty="0">
                <a:latin typeface="Arial"/>
                <a:cs typeface="Arial"/>
              </a:rPr>
              <a:t>b</a:t>
            </a:r>
            <a:r>
              <a:rPr sz="2500" spc="165" dirty="0">
                <a:latin typeface="Arial"/>
                <a:cs typeface="Arial"/>
              </a:rPr>
              <a:t>urn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45507" y="1412493"/>
            <a:ext cx="19704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36955" algn="l"/>
              </a:tabLst>
            </a:pPr>
            <a:r>
              <a:rPr sz="2500" spc="105" dirty="0">
                <a:latin typeface="Arial"/>
                <a:cs typeface="Arial"/>
              </a:rPr>
              <a:t>dan	</a:t>
            </a:r>
            <a:r>
              <a:rPr sz="2500" spc="20" dirty="0">
                <a:latin typeface="Arial"/>
                <a:cs typeface="Arial"/>
              </a:rPr>
              <a:t>Maye</a:t>
            </a:r>
            <a:r>
              <a:rPr sz="2500" spc="185" dirty="0">
                <a:latin typeface="Arial"/>
                <a:cs typeface="Arial"/>
              </a:rPr>
              <a:t>r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41869" y="1412493"/>
            <a:ext cx="126492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160" dirty="0">
                <a:latin typeface="Arial"/>
                <a:cs typeface="Arial"/>
              </a:rPr>
              <a:t>Nimk</a:t>
            </a:r>
            <a:r>
              <a:rPr sz="2500" spc="170" dirty="0">
                <a:latin typeface="Arial"/>
                <a:cs typeface="Arial"/>
              </a:rPr>
              <a:t>o</a:t>
            </a:r>
            <a:r>
              <a:rPr sz="2500" spc="235" dirty="0">
                <a:latin typeface="Arial"/>
                <a:cs typeface="Arial"/>
              </a:rPr>
              <a:t>f</a:t>
            </a:r>
            <a:r>
              <a:rPr sz="2500" spc="220" dirty="0">
                <a:latin typeface="Arial"/>
                <a:cs typeface="Arial"/>
              </a:rPr>
              <a:t>f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1356" y="1717293"/>
            <a:ext cx="24822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125" dirty="0">
                <a:latin typeface="Arial"/>
                <a:cs typeface="Arial"/>
              </a:rPr>
              <a:t>mengemukakan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10710" y="1717293"/>
            <a:ext cx="12039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125" dirty="0">
                <a:latin typeface="Arial"/>
                <a:cs typeface="Arial"/>
              </a:rPr>
              <a:t>tentang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92877" y="1717293"/>
            <a:ext cx="95250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45" dirty="0">
                <a:latin typeface="Arial"/>
                <a:cs typeface="Arial"/>
              </a:rPr>
              <a:t>syar</a:t>
            </a:r>
            <a:r>
              <a:rPr sz="2500" spc="55" dirty="0">
                <a:latin typeface="Arial"/>
                <a:cs typeface="Arial"/>
              </a:rPr>
              <a:t>a</a:t>
            </a:r>
            <a:r>
              <a:rPr sz="2500" spc="235" dirty="0">
                <a:latin typeface="Arial"/>
                <a:cs typeface="Arial"/>
              </a:rPr>
              <a:t>t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21805" y="1717293"/>
            <a:ext cx="178435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90" dirty="0">
                <a:latin typeface="Arial"/>
                <a:cs typeface="Arial"/>
              </a:rPr>
              <a:t>berhasilnya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2022170"/>
            <a:ext cx="8074025" cy="38620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527685" marR="5080" algn="just">
              <a:lnSpc>
                <a:spcPts val="2400"/>
              </a:lnSpc>
              <a:spcBef>
                <a:spcPts val="675"/>
              </a:spcBef>
            </a:pPr>
            <a:r>
              <a:rPr sz="2500" spc="110" dirty="0">
                <a:latin typeface="Arial"/>
                <a:cs typeface="Arial"/>
              </a:rPr>
              <a:t>suatu </a:t>
            </a:r>
            <a:r>
              <a:rPr sz="2500" spc="114" dirty="0">
                <a:latin typeface="Arial"/>
                <a:cs typeface="Arial"/>
              </a:rPr>
              <a:t>integrasi </a:t>
            </a:r>
            <a:r>
              <a:rPr sz="2500" spc="85" dirty="0">
                <a:latin typeface="Arial"/>
                <a:cs typeface="Arial"/>
              </a:rPr>
              <a:t>sosial </a:t>
            </a:r>
            <a:r>
              <a:rPr sz="2500" spc="114" dirty="0">
                <a:latin typeface="Arial"/>
                <a:cs typeface="Arial"/>
              </a:rPr>
              <a:t>yaitu </a:t>
            </a:r>
            <a:r>
              <a:rPr sz="2500" spc="125" dirty="0">
                <a:latin typeface="Arial"/>
                <a:cs typeface="Arial"/>
              </a:rPr>
              <a:t>kemampuan </a:t>
            </a:r>
            <a:r>
              <a:rPr sz="2500" spc="180" dirty="0">
                <a:latin typeface="Arial"/>
                <a:cs typeface="Arial"/>
              </a:rPr>
              <a:t>untuk  </a:t>
            </a:r>
            <a:r>
              <a:rPr sz="2500" spc="130" dirty="0">
                <a:latin typeface="Arial"/>
                <a:cs typeface="Arial"/>
              </a:rPr>
              <a:t>mengisi </a:t>
            </a:r>
            <a:r>
              <a:rPr sz="2500" spc="135" dirty="0">
                <a:latin typeface="Arial"/>
                <a:cs typeface="Arial"/>
              </a:rPr>
              <a:t>kebutuhan </a:t>
            </a:r>
            <a:r>
              <a:rPr sz="2500" spc="114" dirty="0">
                <a:latin typeface="Arial"/>
                <a:cs typeface="Arial"/>
              </a:rPr>
              <a:t>anggota </a:t>
            </a:r>
            <a:r>
              <a:rPr sz="2500" spc="90" dirty="0">
                <a:latin typeface="Arial"/>
                <a:cs typeface="Arial"/>
              </a:rPr>
              <a:t>masyarakat </a:t>
            </a:r>
            <a:r>
              <a:rPr sz="2500" spc="95" dirty="0">
                <a:latin typeface="Arial"/>
                <a:cs typeface="Arial"/>
              </a:rPr>
              <a:t>satu  </a:t>
            </a:r>
            <a:r>
              <a:rPr sz="2500" spc="100" dirty="0">
                <a:latin typeface="Arial"/>
                <a:cs typeface="Arial"/>
              </a:rPr>
              <a:t>dengan </a:t>
            </a:r>
            <a:r>
              <a:rPr sz="2500" spc="90" dirty="0">
                <a:latin typeface="Arial"/>
                <a:cs typeface="Arial"/>
              </a:rPr>
              <a:t>lainnya, </a:t>
            </a:r>
            <a:r>
              <a:rPr sz="2500" spc="95" dirty="0">
                <a:latin typeface="Arial"/>
                <a:cs typeface="Arial"/>
              </a:rPr>
              <a:t>sehingga </a:t>
            </a:r>
            <a:r>
              <a:rPr sz="2500" spc="130" dirty="0">
                <a:latin typeface="Arial"/>
                <a:cs typeface="Arial"/>
              </a:rPr>
              <a:t>terjalin </a:t>
            </a:r>
            <a:r>
              <a:rPr sz="2500" spc="140" dirty="0">
                <a:latin typeface="Arial"/>
                <a:cs typeface="Arial"/>
              </a:rPr>
              <a:t>hubungan  </a:t>
            </a:r>
            <a:r>
              <a:rPr sz="2500" spc="85" dirty="0">
                <a:latin typeface="Arial"/>
                <a:cs typeface="Arial"/>
              </a:rPr>
              <a:t>yang </a:t>
            </a:r>
            <a:r>
              <a:rPr sz="2500" spc="130" dirty="0">
                <a:latin typeface="Arial"/>
                <a:cs typeface="Arial"/>
              </a:rPr>
              <a:t>baik </a:t>
            </a:r>
            <a:r>
              <a:rPr sz="2500" spc="105" dirty="0">
                <a:latin typeface="Arial"/>
                <a:cs typeface="Arial"/>
              </a:rPr>
              <a:t>dan </a:t>
            </a:r>
            <a:r>
              <a:rPr sz="2500" spc="110" dirty="0">
                <a:latin typeface="Arial"/>
                <a:cs typeface="Arial"/>
              </a:rPr>
              <a:t>saling </a:t>
            </a:r>
            <a:r>
              <a:rPr sz="2500" spc="105" dirty="0">
                <a:latin typeface="Arial"/>
                <a:cs typeface="Arial"/>
              </a:rPr>
              <a:t>menjaga </a:t>
            </a:r>
            <a:r>
              <a:rPr sz="2500" spc="120" dirty="0">
                <a:latin typeface="Arial"/>
                <a:cs typeface="Arial"/>
              </a:rPr>
              <a:t>keterikatan </a:t>
            </a:r>
            <a:r>
              <a:rPr sz="2500" spc="95" dirty="0">
                <a:latin typeface="Arial"/>
                <a:cs typeface="Arial"/>
              </a:rPr>
              <a:t>satu  </a:t>
            </a:r>
            <a:r>
              <a:rPr sz="2500" spc="100" dirty="0">
                <a:latin typeface="Arial"/>
                <a:cs typeface="Arial"/>
              </a:rPr>
              <a:t>dengan </a:t>
            </a:r>
            <a:r>
              <a:rPr sz="2500" spc="85" dirty="0">
                <a:latin typeface="Arial"/>
                <a:cs typeface="Arial"/>
              </a:rPr>
              <a:t>yang</a:t>
            </a:r>
            <a:r>
              <a:rPr sz="2500" spc="90" dirty="0">
                <a:latin typeface="Arial"/>
                <a:cs typeface="Arial"/>
              </a:rPr>
              <a:t> </a:t>
            </a:r>
            <a:r>
              <a:rPr sz="2500" spc="110" dirty="0">
                <a:latin typeface="Arial"/>
                <a:cs typeface="Arial"/>
              </a:rPr>
              <a:t>lain.</a:t>
            </a:r>
            <a:endParaRPr sz="2500">
              <a:latin typeface="Arial"/>
              <a:cs typeface="Arial"/>
            </a:endParaRPr>
          </a:p>
          <a:p>
            <a:pPr marL="527685" marR="6350" indent="-514984" algn="just">
              <a:lnSpc>
                <a:spcPts val="2400"/>
              </a:lnSpc>
              <a:spcBef>
                <a:spcPts val="400"/>
              </a:spcBef>
              <a:buClr>
                <a:srgbClr val="2CA1BE"/>
              </a:buClr>
              <a:buSzPct val="68000"/>
              <a:buAutoNum type="arabicPeriod"/>
              <a:tabLst>
                <a:tab pos="528320" algn="l"/>
              </a:tabLst>
            </a:pPr>
            <a:r>
              <a:rPr sz="2500" spc="80" dirty="0">
                <a:latin typeface="Arial"/>
                <a:cs typeface="Arial"/>
              </a:rPr>
              <a:t>Keberhasilan </a:t>
            </a:r>
            <a:r>
              <a:rPr sz="2500" spc="120" dirty="0">
                <a:latin typeface="Arial"/>
                <a:cs typeface="Arial"/>
              </a:rPr>
              <a:t>menciptakan </a:t>
            </a:r>
            <a:r>
              <a:rPr sz="2500" spc="85" dirty="0">
                <a:latin typeface="Arial"/>
                <a:cs typeface="Arial"/>
              </a:rPr>
              <a:t>kesepakatan  </a:t>
            </a:r>
            <a:r>
              <a:rPr sz="2500" spc="55" dirty="0">
                <a:latin typeface="Arial"/>
                <a:cs typeface="Arial"/>
              </a:rPr>
              <a:t>(consensus) </a:t>
            </a:r>
            <a:r>
              <a:rPr sz="2500" spc="110" dirty="0">
                <a:latin typeface="Arial"/>
                <a:cs typeface="Arial"/>
              </a:rPr>
              <a:t>mengenai </a:t>
            </a:r>
            <a:r>
              <a:rPr sz="2500" spc="145" dirty="0">
                <a:latin typeface="Arial"/>
                <a:cs typeface="Arial"/>
              </a:rPr>
              <a:t>norma </a:t>
            </a:r>
            <a:r>
              <a:rPr sz="2500" spc="105" dirty="0">
                <a:latin typeface="Arial"/>
                <a:cs typeface="Arial"/>
              </a:rPr>
              <a:t>dan </a:t>
            </a:r>
            <a:r>
              <a:rPr sz="2500" spc="170" dirty="0">
                <a:latin typeface="Arial"/>
                <a:cs typeface="Arial"/>
              </a:rPr>
              <a:t>nilai-nilai  </a:t>
            </a:r>
            <a:r>
              <a:rPr sz="2500" spc="80" dirty="0">
                <a:latin typeface="Arial"/>
                <a:cs typeface="Arial"/>
              </a:rPr>
              <a:t>sosial </a:t>
            </a:r>
            <a:r>
              <a:rPr sz="2500" spc="70" dirty="0">
                <a:latin typeface="Arial"/>
                <a:cs typeface="Arial"/>
              </a:rPr>
              <a:t>sebagai </a:t>
            </a:r>
            <a:r>
              <a:rPr sz="2500" spc="125" dirty="0">
                <a:latin typeface="Arial"/>
                <a:cs typeface="Arial"/>
              </a:rPr>
              <a:t>pedoman </a:t>
            </a:r>
            <a:r>
              <a:rPr sz="2500" spc="110" dirty="0">
                <a:latin typeface="Arial"/>
                <a:cs typeface="Arial"/>
              </a:rPr>
              <a:t>dalam </a:t>
            </a:r>
            <a:r>
              <a:rPr sz="2500" spc="135" dirty="0">
                <a:latin typeface="Arial"/>
                <a:cs typeface="Arial"/>
              </a:rPr>
              <a:t>menjalin  </a:t>
            </a:r>
            <a:r>
              <a:rPr sz="2500" spc="120" dirty="0">
                <a:latin typeface="Arial"/>
                <a:cs typeface="Arial"/>
              </a:rPr>
              <a:t>interaksi </a:t>
            </a:r>
            <a:r>
              <a:rPr sz="2500" spc="100" dirty="0">
                <a:latin typeface="Arial"/>
                <a:cs typeface="Arial"/>
              </a:rPr>
              <a:t>satu dengan </a:t>
            </a:r>
            <a:r>
              <a:rPr sz="2500" spc="85" dirty="0">
                <a:latin typeface="Arial"/>
                <a:cs typeface="Arial"/>
              </a:rPr>
              <a:t>yang</a:t>
            </a:r>
            <a:r>
              <a:rPr sz="2500" spc="60" dirty="0">
                <a:latin typeface="Arial"/>
                <a:cs typeface="Arial"/>
              </a:rPr>
              <a:t> </a:t>
            </a:r>
            <a:r>
              <a:rPr sz="2500" spc="110" dirty="0">
                <a:latin typeface="Arial"/>
                <a:cs typeface="Arial"/>
              </a:rPr>
              <a:t>lain.</a:t>
            </a:r>
            <a:endParaRPr sz="2500">
              <a:latin typeface="Arial"/>
              <a:cs typeface="Arial"/>
            </a:endParaRPr>
          </a:p>
          <a:p>
            <a:pPr marL="527685" marR="5080" indent="-514984" algn="just">
              <a:lnSpc>
                <a:spcPct val="80000"/>
              </a:lnSpc>
              <a:spcBef>
                <a:spcPts val="430"/>
              </a:spcBef>
              <a:buClr>
                <a:srgbClr val="2CA1BE"/>
              </a:buClr>
              <a:buSzPct val="68000"/>
              <a:buAutoNum type="arabicPeriod"/>
              <a:tabLst>
                <a:tab pos="528320" algn="l"/>
              </a:tabLst>
            </a:pPr>
            <a:r>
              <a:rPr sz="2500" spc="160" dirty="0">
                <a:latin typeface="Arial"/>
                <a:cs typeface="Arial"/>
              </a:rPr>
              <a:t>Nilai-nilai </a:t>
            </a:r>
            <a:r>
              <a:rPr sz="2500" spc="105" dirty="0">
                <a:latin typeface="Arial"/>
                <a:cs typeface="Arial"/>
              </a:rPr>
              <a:t>dan </a:t>
            </a:r>
            <a:r>
              <a:rPr sz="2500" spc="185" dirty="0">
                <a:latin typeface="Arial"/>
                <a:cs typeface="Arial"/>
              </a:rPr>
              <a:t>norma-norma </a:t>
            </a:r>
            <a:r>
              <a:rPr sz="2500" spc="85" dirty="0">
                <a:latin typeface="Arial"/>
                <a:cs typeface="Arial"/>
              </a:rPr>
              <a:t>sosial</a:t>
            </a:r>
            <a:r>
              <a:rPr sz="2500" spc="860" dirty="0">
                <a:latin typeface="Arial"/>
                <a:cs typeface="Arial"/>
              </a:rPr>
              <a:t> </a:t>
            </a:r>
            <a:r>
              <a:rPr sz="2500" spc="120" dirty="0">
                <a:latin typeface="Arial"/>
                <a:cs typeface="Arial"/>
              </a:rPr>
              <a:t>tersebut  berlaku </a:t>
            </a:r>
            <a:r>
              <a:rPr sz="2500" spc="110" dirty="0">
                <a:latin typeface="Arial"/>
                <a:cs typeface="Arial"/>
              </a:rPr>
              <a:t>dalam </a:t>
            </a:r>
            <a:r>
              <a:rPr sz="2500" spc="140" dirty="0">
                <a:latin typeface="Arial"/>
                <a:cs typeface="Arial"/>
              </a:rPr>
              <a:t>waktu </a:t>
            </a:r>
            <a:r>
              <a:rPr sz="2500" spc="85" dirty="0">
                <a:latin typeface="Arial"/>
                <a:cs typeface="Arial"/>
              </a:rPr>
              <a:t>yang </a:t>
            </a:r>
            <a:r>
              <a:rPr sz="2500" spc="140" dirty="0">
                <a:latin typeface="Arial"/>
                <a:cs typeface="Arial"/>
              </a:rPr>
              <a:t>cukup </a:t>
            </a:r>
            <a:r>
              <a:rPr sz="2500" spc="95" dirty="0">
                <a:latin typeface="Arial"/>
                <a:cs typeface="Arial"/>
              </a:rPr>
              <a:t>lama </a:t>
            </a:r>
            <a:r>
              <a:rPr sz="2500" spc="105" dirty="0">
                <a:latin typeface="Arial"/>
                <a:cs typeface="Arial"/>
              </a:rPr>
              <a:t>dan telah  </a:t>
            </a:r>
            <a:r>
              <a:rPr sz="2500" spc="100" dirty="0">
                <a:latin typeface="Arial"/>
                <a:cs typeface="Arial"/>
              </a:rPr>
              <a:t>dilaksanakan </a:t>
            </a:r>
            <a:r>
              <a:rPr sz="2500" spc="35" dirty="0">
                <a:latin typeface="Arial"/>
                <a:cs typeface="Arial"/>
              </a:rPr>
              <a:t>secara</a:t>
            </a:r>
            <a:r>
              <a:rPr sz="2500" spc="50" dirty="0">
                <a:latin typeface="Arial"/>
                <a:cs typeface="Arial"/>
              </a:rPr>
              <a:t> </a:t>
            </a:r>
            <a:r>
              <a:rPr sz="2500" spc="120" dirty="0">
                <a:latin typeface="Arial"/>
                <a:cs typeface="Arial"/>
              </a:rPr>
              <a:t>konsisten.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0050" y="666750"/>
            <a:ext cx="6362700" cy="666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3375" y="390525"/>
            <a:ext cx="7905750" cy="876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467357"/>
            <a:ext cx="7995920" cy="4090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5080" indent="-514984">
              <a:lnSpc>
                <a:spcPct val="100000"/>
              </a:lnSpc>
              <a:spcBef>
                <a:spcPts val="105"/>
              </a:spcBef>
              <a:buClr>
                <a:srgbClr val="2CA1BE"/>
              </a:buClr>
              <a:buSzPct val="67307"/>
              <a:buAutoNum type="arabicPeriod"/>
              <a:tabLst>
                <a:tab pos="527685" algn="l"/>
                <a:tab pos="528320" algn="l"/>
              </a:tabLst>
            </a:pPr>
            <a:r>
              <a:rPr sz="2600" spc="95" dirty="0">
                <a:latin typeface="Arial"/>
                <a:cs typeface="Arial"/>
              </a:rPr>
              <a:t>Terciptanya </a:t>
            </a:r>
            <a:r>
              <a:rPr sz="2600" spc="90" dirty="0">
                <a:latin typeface="Arial"/>
                <a:cs typeface="Arial"/>
              </a:rPr>
              <a:t>kesepakatan </a:t>
            </a:r>
            <a:r>
              <a:rPr sz="2600" spc="135" dirty="0">
                <a:latin typeface="Arial"/>
                <a:cs typeface="Arial"/>
              </a:rPr>
              <a:t>dari </a:t>
            </a:r>
            <a:r>
              <a:rPr sz="2600" spc="85" dirty="0">
                <a:latin typeface="Arial"/>
                <a:cs typeface="Arial"/>
              </a:rPr>
              <a:t>sebagian </a:t>
            </a:r>
            <a:r>
              <a:rPr sz="2600" spc="80" dirty="0">
                <a:latin typeface="Arial"/>
                <a:cs typeface="Arial"/>
              </a:rPr>
              <a:t>besar  </a:t>
            </a:r>
            <a:r>
              <a:rPr sz="2600" spc="105" dirty="0">
                <a:latin typeface="Arial"/>
                <a:cs typeface="Arial"/>
              </a:rPr>
              <a:t>anggotanya </a:t>
            </a:r>
            <a:r>
              <a:rPr sz="2600" spc="120" dirty="0">
                <a:latin typeface="Arial"/>
                <a:cs typeface="Arial"/>
              </a:rPr>
              <a:t>terhadap </a:t>
            </a:r>
            <a:r>
              <a:rPr sz="2600" spc="185" dirty="0">
                <a:latin typeface="Arial"/>
                <a:cs typeface="Arial"/>
              </a:rPr>
              <a:t>nilai-nilai </a:t>
            </a:r>
            <a:r>
              <a:rPr sz="2600" spc="90" dirty="0">
                <a:latin typeface="Arial"/>
                <a:cs typeface="Arial"/>
              </a:rPr>
              <a:t>social</a:t>
            </a:r>
            <a:r>
              <a:rPr sz="2600" spc="-95" dirty="0">
                <a:latin typeface="Arial"/>
                <a:cs typeface="Arial"/>
              </a:rPr>
              <a:t> </a:t>
            </a:r>
            <a:r>
              <a:rPr sz="2600" spc="155" dirty="0">
                <a:latin typeface="Arial"/>
                <a:cs typeface="Arial"/>
              </a:rPr>
              <a:t>tertentu  </a:t>
            </a:r>
            <a:r>
              <a:rPr sz="2600" spc="95" dirty="0">
                <a:latin typeface="Arial"/>
                <a:cs typeface="Arial"/>
              </a:rPr>
              <a:t>yang </a:t>
            </a:r>
            <a:r>
              <a:rPr sz="2600" spc="130" dirty="0">
                <a:latin typeface="Arial"/>
                <a:cs typeface="Arial"/>
              </a:rPr>
              <a:t>bersifat </a:t>
            </a:r>
            <a:r>
              <a:rPr sz="2600" spc="145" dirty="0">
                <a:latin typeface="Arial"/>
                <a:cs typeface="Arial"/>
              </a:rPr>
              <a:t>fundamental </a:t>
            </a:r>
            <a:r>
              <a:rPr sz="2600" spc="114" dirty="0">
                <a:latin typeface="Arial"/>
                <a:cs typeface="Arial"/>
              </a:rPr>
              <a:t>dan</a:t>
            </a:r>
            <a:r>
              <a:rPr sz="2600" spc="-80" dirty="0">
                <a:latin typeface="Arial"/>
                <a:cs typeface="Arial"/>
              </a:rPr>
              <a:t> </a:t>
            </a:r>
            <a:r>
              <a:rPr sz="2600" spc="130" dirty="0">
                <a:latin typeface="Arial"/>
                <a:cs typeface="Arial"/>
              </a:rPr>
              <a:t>krusial</a:t>
            </a:r>
            <a:endParaRPr sz="2600">
              <a:latin typeface="Arial"/>
              <a:cs typeface="Arial"/>
            </a:endParaRPr>
          </a:p>
          <a:p>
            <a:pPr marL="527685" marR="208915" indent="-514984">
              <a:lnSpc>
                <a:spcPct val="100000"/>
              </a:lnSpc>
              <a:spcBef>
                <a:spcPts val="395"/>
              </a:spcBef>
              <a:buClr>
                <a:srgbClr val="2CA1BE"/>
              </a:buClr>
              <a:buSzPct val="67307"/>
              <a:buAutoNum type="arabicPeriod"/>
              <a:tabLst>
                <a:tab pos="527685" algn="l"/>
                <a:tab pos="528320" algn="l"/>
              </a:tabLst>
            </a:pPr>
            <a:r>
              <a:rPr sz="2600" spc="40" dirty="0">
                <a:latin typeface="Arial"/>
                <a:cs typeface="Arial"/>
              </a:rPr>
              <a:t>Sebagian </a:t>
            </a:r>
            <a:r>
              <a:rPr sz="2600" spc="80" dirty="0">
                <a:latin typeface="Arial"/>
                <a:cs typeface="Arial"/>
              </a:rPr>
              <a:t>besar </a:t>
            </a:r>
            <a:r>
              <a:rPr sz="2600" spc="105" dirty="0">
                <a:latin typeface="Arial"/>
                <a:cs typeface="Arial"/>
              </a:rPr>
              <a:t>anggotanya </a:t>
            </a:r>
            <a:r>
              <a:rPr sz="2600" spc="175" dirty="0">
                <a:latin typeface="Arial"/>
                <a:cs typeface="Arial"/>
              </a:rPr>
              <a:t>terhimpun </a:t>
            </a:r>
            <a:r>
              <a:rPr sz="2600" spc="114" dirty="0">
                <a:latin typeface="Arial"/>
                <a:cs typeface="Arial"/>
              </a:rPr>
              <a:t>dalam  </a:t>
            </a:r>
            <a:r>
              <a:rPr sz="2600" spc="110" dirty="0">
                <a:latin typeface="Arial"/>
                <a:cs typeface="Arial"/>
              </a:rPr>
              <a:t>berbagai </a:t>
            </a:r>
            <a:r>
              <a:rPr sz="2600" spc="190" dirty="0">
                <a:latin typeface="Arial"/>
                <a:cs typeface="Arial"/>
              </a:rPr>
              <a:t>unit </a:t>
            </a:r>
            <a:r>
              <a:rPr sz="2600" spc="90" dirty="0">
                <a:latin typeface="Arial"/>
                <a:cs typeface="Arial"/>
              </a:rPr>
              <a:t>social yang </a:t>
            </a:r>
            <a:r>
              <a:rPr sz="2600" spc="120" dirty="0">
                <a:latin typeface="Arial"/>
                <a:cs typeface="Arial"/>
              </a:rPr>
              <a:t>saling </a:t>
            </a:r>
            <a:r>
              <a:rPr sz="2600" spc="100" dirty="0">
                <a:latin typeface="Arial"/>
                <a:cs typeface="Arial"/>
              </a:rPr>
              <a:t>mengawasi  </a:t>
            </a:r>
            <a:r>
              <a:rPr sz="2600" spc="120" dirty="0">
                <a:latin typeface="Arial"/>
                <a:cs typeface="Arial"/>
              </a:rPr>
              <a:t>dalam </a:t>
            </a:r>
            <a:r>
              <a:rPr sz="2600" spc="135" dirty="0">
                <a:latin typeface="Arial"/>
                <a:cs typeface="Arial"/>
              </a:rPr>
              <a:t>aspek-aspek </a:t>
            </a:r>
            <a:r>
              <a:rPr sz="2600" spc="75" dirty="0">
                <a:latin typeface="Arial"/>
                <a:cs typeface="Arial"/>
              </a:rPr>
              <a:t>sosia </a:t>
            </a:r>
            <a:r>
              <a:rPr sz="2600" spc="95" dirty="0">
                <a:latin typeface="Arial"/>
                <a:cs typeface="Arial"/>
              </a:rPr>
              <a:t>yang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spc="120" dirty="0">
                <a:latin typeface="Arial"/>
                <a:cs typeface="Arial"/>
              </a:rPr>
              <a:t>potensial.</a:t>
            </a:r>
            <a:endParaRPr sz="2600">
              <a:latin typeface="Arial"/>
              <a:cs typeface="Arial"/>
            </a:endParaRPr>
          </a:p>
          <a:p>
            <a:pPr marL="527685" marR="424815" indent="-514984">
              <a:lnSpc>
                <a:spcPct val="100000"/>
              </a:lnSpc>
              <a:spcBef>
                <a:spcPts val="400"/>
              </a:spcBef>
              <a:buClr>
                <a:srgbClr val="2CA1BE"/>
              </a:buClr>
              <a:buSzPct val="67307"/>
              <a:buAutoNum type="arabicPeriod"/>
              <a:tabLst>
                <a:tab pos="527685" algn="l"/>
                <a:tab pos="528320" algn="l"/>
              </a:tabLst>
            </a:pPr>
            <a:r>
              <a:rPr sz="2600" spc="100" dirty="0">
                <a:latin typeface="Arial"/>
                <a:cs typeface="Arial"/>
              </a:rPr>
              <a:t>Terjadinya </a:t>
            </a:r>
            <a:r>
              <a:rPr sz="2600" spc="114" dirty="0">
                <a:latin typeface="Arial"/>
                <a:cs typeface="Arial"/>
              </a:rPr>
              <a:t>saling </a:t>
            </a:r>
            <a:r>
              <a:rPr sz="2600" spc="135" dirty="0">
                <a:latin typeface="Arial"/>
                <a:cs typeface="Arial"/>
              </a:rPr>
              <a:t>ketergantungan </a:t>
            </a:r>
            <a:r>
              <a:rPr sz="2600" spc="114" dirty="0">
                <a:latin typeface="Arial"/>
                <a:cs typeface="Arial"/>
              </a:rPr>
              <a:t>diantara  </a:t>
            </a:r>
            <a:r>
              <a:rPr sz="2600" spc="195" dirty="0">
                <a:latin typeface="Arial"/>
                <a:cs typeface="Arial"/>
              </a:rPr>
              <a:t>kelompok-kelompok </a:t>
            </a:r>
            <a:r>
              <a:rPr sz="2600" spc="90" dirty="0">
                <a:latin typeface="Arial"/>
                <a:cs typeface="Arial"/>
              </a:rPr>
              <a:t>social yang </a:t>
            </a:r>
            <a:r>
              <a:rPr sz="2600" spc="175" dirty="0">
                <a:latin typeface="Arial"/>
                <a:cs typeface="Arial"/>
              </a:rPr>
              <a:t>terhimpun  </a:t>
            </a:r>
            <a:r>
              <a:rPr sz="2600" spc="135" dirty="0">
                <a:latin typeface="Arial"/>
                <a:cs typeface="Arial"/>
              </a:rPr>
              <a:t>didalam </a:t>
            </a:r>
            <a:r>
              <a:rPr sz="2600" spc="120" dirty="0">
                <a:latin typeface="Arial"/>
                <a:cs typeface="Arial"/>
              </a:rPr>
              <a:t>pemenuhan </a:t>
            </a:r>
            <a:r>
              <a:rPr sz="2600" spc="145" dirty="0">
                <a:latin typeface="Arial"/>
                <a:cs typeface="Arial"/>
              </a:rPr>
              <a:t>kebutuhan </a:t>
            </a:r>
            <a:r>
              <a:rPr sz="2600" spc="155" dirty="0">
                <a:latin typeface="Arial"/>
                <a:cs typeface="Arial"/>
              </a:rPr>
              <a:t>ekonomi  </a:t>
            </a:r>
            <a:r>
              <a:rPr sz="2600" spc="40" dirty="0">
                <a:latin typeface="Arial"/>
                <a:cs typeface="Arial"/>
              </a:rPr>
              <a:t>secara</a:t>
            </a:r>
            <a:r>
              <a:rPr sz="2600" spc="80" dirty="0">
                <a:latin typeface="Arial"/>
                <a:cs typeface="Arial"/>
              </a:rPr>
              <a:t> </a:t>
            </a:r>
            <a:r>
              <a:rPr sz="2600" spc="135" dirty="0">
                <a:latin typeface="Arial"/>
                <a:cs typeface="Arial"/>
              </a:rPr>
              <a:t>menyeluruh.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2032000"/>
            <a:ext cx="8991600" cy="353060"/>
          </a:xfrm>
          <a:custGeom>
            <a:avLst/>
            <a:gdLst/>
            <a:ahLst/>
            <a:cxnLst/>
            <a:rect l="l" t="t" r="r" b="b"/>
            <a:pathLst>
              <a:path w="8991600" h="353060">
                <a:moveTo>
                  <a:pt x="0" y="352805"/>
                </a:moveTo>
                <a:lnTo>
                  <a:pt x="8991600" y="352805"/>
                </a:lnTo>
                <a:lnTo>
                  <a:pt x="8991600" y="0"/>
                </a:lnTo>
                <a:lnTo>
                  <a:pt x="0" y="0"/>
                </a:lnTo>
                <a:lnTo>
                  <a:pt x="0" y="352805"/>
                </a:lnTo>
                <a:close/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3875" y="571500"/>
            <a:ext cx="5724525" cy="1771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0" y="3979798"/>
            <a:ext cx="8991600" cy="353060"/>
          </a:xfrm>
          <a:custGeom>
            <a:avLst/>
            <a:gdLst/>
            <a:ahLst/>
            <a:cxnLst/>
            <a:rect l="l" t="t" r="r" b="b"/>
            <a:pathLst>
              <a:path w="8991600" h="353060">
                <a:moveTo>
                  <a:pt x="0" y="352806"/>
                </a:moveTo>
                <a:lnTo>
                  <a:pt x="8991600" y="352806"/>
                </a:lnTo>
                <a:lnTo>
                  <a:pt x="8991600" y="0"/>
                </a:lnTo>
                <a:lnTo>
                  <a:pt x="0" y="0"/>
                </a:lnTo>
                <a:lnTo>
                  <a:pt x="0" y="352806"/>
                </a:lnTo>
                <a:close/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3875" y="2333625"/>
            <a:ext cx="5705475" cy="19526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2400" y="6499124"/>
            <a:ext cx="8991600" cy="353060"/>
          </a:xfrm>
          <a:custGeom>
            <a:avLst/>
            <a:gdLst/>
            <a:ahLst/>
            <a:cxnLst/>
            <a:rect l="l" t="t" r="r" b="b"/>
            <a:pathLst>
              <a:path w="8991600" h="353059">
                <a:moveTo>
                  <a:pt x="0" y="352805"/>
                </a:moveTo>
                <a:lnTo>
                  <a:pt x="8991600" y="352805"/>
                </a:lnTo>
                <a:lnTo>
                  <a:pt x="8991600" y="0"/>
                </a:lnTo>
                <a:lnTo>
                  <a:pt x="0" y="0"/>
                </a:lnTo>
                <a:lnTo>
                  <a:pt x="0" y="352805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2400" y="6499124"/>
            <a:ext cx="8991600" cy="353060"/>
          </a:xfrm>
          <a:custGeom>
            <a:avLst/>
            <a:gdLst/>
            <a:ahLst/>
            <a:cxnLst/>
            <a:rect l="l" t="t" r="r" b="b"/>
            <a:pathLst>
              <a:path w="8991600" h="353059">
                <a:moveTo>
                  <a:pt x="0" y="352805"/>
                </a:moveTo>
                <a:lnTo>
                  <a:pt x="8991600" y="352805"/>
                </a:lnTo>
                <a:lnTo>
                  <a:pt x="8991600" y="0"/>
                </a:lnTo>
                <a:lnTo>
                  <a:pt x="0" y="0"/>
                </a:lnTo>
                <a:lnTo>
                  <a:pt x="0" y="352805"/>
                </a:lnTo>
                <a:close/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3875" y="4381498"/>
            <a:ext cx="6543675" cy="24479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05967" y="731265"/>
            <a:ext cx="5471160" cy="5847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35" dirty="0">
                <a:latin typeface="Arial"/>
                <a:cs typeface="Arial"/>
              </a:rPr>
              <a:t>JS.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-35" dirty="0">
                <a:latin typeface="Arial"/>
                <a:cs typeface="Arial"/>
              </a:rPr>
              <a:t>FURNIVALL</a:t>
            </a:r>
            <a:endParaRPr sz="1400">
              <a:latin typeface="Arial"/>
              <a:cs typeface="Arial"/>
            </a:endParaRPr>
          </a:p>
          <a:p>
            <a:pPr marL="12700" marR="509905" algn="just">
              <a:lnSpc>
                <a:spcPct val="115100"/>
              </a:lnSpc>
              <a:spcBef>
                <a:spcPts val="755"/>
              </a:spcBef>
            </a:pPr>
            <a:r>
              <a:rPr sz="1400" spc="40" dirty="0">
                <a:latin typeface="Arial"/>
                <a:cs typeface="Arial"/>
              </a:rPr>
              <a:t>Masyarakat </a:t>
            </a:r>
            <a:r>
              <a:rPr sz="1400" spc="80" dirty="0">
                <a:latin typeface="Arial"/>
                <a:cs typeface="Arial"/>
              </a:rPr>
              <a:t>majemuk </a:t>
            </a:r>
            <a:r>
              <a:rPr sz="1400" spc="65" dirty="0">
                <a:latin typeface="Arial"/>
                <a:cs typeface="Arial"/>
              </a:rPr>
              <a:t>merupakan </a:t>
            </a:r>
            <a:r>
              <a:rPr sz="1400" spc="60" dirty="0">
                <a:latin typeface="Arial"/>
                <a:cs typeface="Arial"/>
              </a:rPr>
              <a:t>suatu </a:t>
            </a:r>
            <a:r>
              <a:rPr sz="1400" spc="45" dirty="0">
                <a:latin typeface="Arial"/>
                <a:cs typeface="Arial"/>
              </a:rPr>
              <a:t>masyarakat </a:t>
            </a:r>
            <a:r>
              <a:rPr sz="1400" spc="50" dirty="0">
                <a:latin typeface="Arial"/>
                <a:cs typeface="Arial"/>
              </a:rPr>
              <a:t>yang  </a:t>
            </a:r>
            <a:r>
              <a:rPr sz="1400" spc="90" dirty="0">
                <a:latin typeface="Arial"/>
                <a:cs typeface="Arial"/>
              </a:rPr>
              <a:t>terdiri </a:t>
            </a:r>
            <a:r>
              <a:rPr sz="1400" spc="70" dirty="0">
                <a:latin typeface="Arial"/>
                <a:cs typeface="Arial"/>
              </a:rPr>
              <a:t>dari </a:t>
            </a:r>
            <a:r>
              <a:rPr sz="1400" spc="60" dirty="0">
                <a:latin typeface="Arial"/>
                <a:cs typeface="Arial"/>
              </a:rPr>
              <a:t>dua </a:t>
            </a:r>
            <a:r>
              <a:rPr sz="1400" spc="50" dirty="0">
                <a:latin typeface="Arial"/>
                <a:cs typeface="Arial"/>
              </a:rPr>
              <a:t>atau </a:t>
            </a:r>
            <a:r>
              <a:rPr sz="1400" spc="70" dirty="0">
                <a:latin typeface="Arial"/>
                <a:cs typeface="Arial"/>
              </a:rPr>
              <a:t>lebih </a:t>
            </a:r>
            <a:r>
              <a:rPr sz="1400" spc="50" dirty="0">
                <a:latin typeface="Arial"/>
                <a:cs typeface="Arial"/>
              </a:rPr>
              <a:t>elemen yang </a:t>
            </a:r>
            <a:r>
              <a:rPr sz="1400" spc="90" dirty="0">
                <a:latin typeface="Arial"/>
                <a:cs typeface="Arial"/>
              </a:rPr>
              <a:t>hidup </a:t>
            </a:r>
            <a:r>
              <a:rPr sz="1400" spc="65" dirty="0">
                <a:latin typeface="Arial"/>
                <a:cs typeface="Arial"/>
              </a:rPr>
              <a:t>sendiri </a:t>
            </a:r>
            <a:r>
              <a:rPr sz="1400" spc="-80" dirty="0">
                <a:latin typeface="Arial"/>
                <a:cs typeface="Arial"/>
              </a:rPr>
              <a:t>–  </a:t>
            </a:r>
            <a:r>
              <a:rPr sz="1400" spc="70" dirty="0">
                <a:latin typeface="Arial"/>
                <a:cs typeface="Arial"/>
              </a:rPr>
              <a:t>sendiri </a:t>
            </a:r>
            <a:r>
              <a:rPr sz="1400" spc="60" dirty="0">
                <a:latin typeface="Arial"/>
                <a:cs typeface="Arial"/>
              </a:rPr>
              <a:t>tanpa </a:t>
            </a:r>
            <a:r>
              <a:rPr sz="1400" spc="25" dirty="0">
                <a:latin typeface="Arial"/>
                <a:cs typeface="Arial"/>
              </a:rPr>
              <a:t>ada </a:t>
            </a:r>
            <a:r>
              <a:rPr sz="1400" spc="65" dirty="0">
                <a:latin typeface="Arial"/>
                <a:cs typeface="Arial"/>
              </a:rPr>
              <a:t>pembauran </a:t>
            </a:r>
            <a:r>
              <a:rPr sz="1400" spc="55" dirty="0">
                <a:latin typeface="Arial"/>
                <a:cs typeface="Arial"/>
              </a:rPr>
              <a:t>satu </a:t>
            </a:r>
            <a:r>
              <a:rPr sz="1400" spc="35" dirty="0">
                <a:latin typeface="Arial"/>
                <a:cs typeface="Arial"/>
              </a:rPr>
              <a:t>sama </a:t>
            </a:r>
            <a:r>
              <a:rPr sz="1400" spc="60" dirty="0">
                <a:latin typeface="Arial"/>
                <a:cs typeface="Arial"/>
              </a:rPr>
              <a:t>lain </a:t>
            </a:r>
            <a:r>
              <a:rPr sz="1400" spc="70" dirty="0">
                <a:latin typeface="Arial"/>
                <a:cs typeface="Arial"/>
              </a:rPr>
              <a:t>didalam  </a:t>
            </a:r>
            <a:r>
              <a:rPr sz="1400" spc="60" dirty="0">
                <a:latin typeface="Arial"/>
                <a:cs typeface="Arial"/>
              </a:rPr>
              <a:t>satu </a:t>
            </a:r>
            <a:r>
              <a:rPr sz="1400" spc="55" dirty="0">
                <a:latin typeface="Arial"/>
                <a:cs typeface="Arial"/>
              </a:rPr>
              <a:t>kesatuan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95" dirty="0">
                <a:latin typeface="Arial"/>
                <a:cs typeface="Arial"/>
              </a:rPr>
              <a:t>politik</a:t>
            </a:r>
            <a:r>
              <a:rPr sz="1600" spc="9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</a:pPr>
            <a:r>
              <a:rPr sz="1400" spc="-45" dirty="0">
                <a:latin typeface="Arial"/>
                <a:cs typeface="Arial"/>
              </a:rPr>
              <a:t>MENURUT</a:t>
            </a:r>
            <a:r>
              <a:rPr sz="1400" spc="295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CLIFFORD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spc="-95" dirty="0">
                <a:latin typeface="Arial"/>
                <a:cs typeface="Arial"/>
              </a:rPr>
              <a:t>GEERTZ</a:t>
            </a:r>
            <a:endParaRPr sz="1400">
              <a:latin typeface="Arial"/>
              <a:cs typeface="Arial"/>
            </a:endParaRPr>
          </a:p>
          <a:p>
            <a:pPr marL="17780" marR="527685" algn="just">
              <a:lnSpc>
                <a:spcPct val="115300"/>
              </a:lnSpc>
              <a:spcBef>
                <a:spcPts val="750"/>
              </a:spcBef>
            </a:pPr>
            <a:r>
              <a:rPr sz="1400" spc="35" dirty="0">
                <a:latin typeface="Arial"/>
                <a:cs typeface="Arial"/>
              </a:rPr>
              <a:t>Masyarakat </a:t>
            </a:r>
            <a:r>
              <a:rPr sz="1400" spc="80" dirty="0">
                <a:latin typeface="Arial"/>
                <a:cs typeface="Arial"/>
              </a:rPr>
              <a:t>majemuk </a:t>
            </a:r>
            <a:r>
              <a:rPr sz="1400" spc="65" dirty="0">
                <a:latin typeface="Arial"/>
                <a:cs typeface="Arial"/>
              </a:rPr>
              <a:t>merupakan </a:t>
            </a:r>
            <a:r>
              <a:rPr sz="1400" spc="50" dirty="0">
                <a:latin typeface="Arial"/>
                <a:cs typeface="Arial"/>
              </a:rPr>
              <a:t>masyarakat yang  </a:t>
            </a:r>
            <a:r>
              <a:rPr sz="1400" spc="75" dirty="0">
                <a:latin typeface="Arial"/>
                <a:cs typeface="Arial"/>
              </a:rPr>
              <a:t>terbagi </a:t>
            </a:r>
            <a:r>
              <a:rPr sz="1400" spc="-80" dirty="0">
                <a:latin typeface="Arial"/>
                <a:cs typeface="Arial"/>
              </a:rPr>
              <a:t>– </a:t>
            </a:r>
            <a:r>
              <a:rPr sz="1400" spc="70" dirty="0">
                <a:latin typeface="Arial"/>
                <a:cs typeface="Arial"/>
              </a:rPr>
              <a:t>bagi </a:t>
            </a:r>
            <a:r>
              <a:rPr sz="1400" spc="60" dirty="0">
                <a:latin typeface="Arial"/>
                <a:cs typeface="Arial"/>
              </a:rPr>
              <a:t>dalam kedalam </a:t>
            </a:r>
            <a:r>
              <a:rPr sz="1400" spc="135" dirty="0">
                <a:latin typeface="Arial"/>
                <a:cs typeface="Arial"/>
              </a:rPr>
              <a:t>sub- </a:t>
            </a:r>
            <a:r>
              <a:rPr sz="1400" spc="70" dirty="0">
                <a:latin typeface="Arial"/>
                <a:cs typeface="Arial"/>
              </a:rPr>
              <a:t>sub </a:t>
            </a:r>
            <a:r>
              <a:rPr sz="1400" spc="65" dirty="0">
                <a:latin typeface="Arial"/>
                <a:cs typeface="Arial"/>
              </a:rPr>
              <a:t>sistem </a:t>
            </a:r>
            <a:r>
              <a:rPr sz="1400" spc="50" dirty="0">
                <a:latin typeface="Arial"/>
                <a:cs typeface="Arial"/>
              </a:rPr>
              <a:t>yang  </a:t>
            </a:r>
            <a:r>
              <a:rPr sz="1400" spc="80" dirty="0">
                <a:latin typeface="Arial"/>
                <a:cs typeface="Arial"/>
              </a:rPr>
              <a:t>kurang </a:t>
            </a:r>
            <a:r>
              <a:rPr sz="1400" spc="70" dirty="0">
                <a:latin typeface="Arial"/>
                <a:cs typeface="Arial"/>
              </a:rPr>
              <a:t>lebih </a:t>
            </a:r>
            <a:r>
              <a:rPr sz="1400" spc="80" dirty="0">
                <a:latin typeface="Arial"/>
                <a:cs typeface="Arial"/>
              </a:rPr>
              <a:t>berdiri </a:t>
            </a:r>
            <a:r>
              <a:rPr sz="1400" spc="70" dirty="0">
                <a:latin typeface="Arial"/>
                <a:cs typeface="Arial"/>
              </a:rPr>
              <a:t>sendiri </a:t>
            </a:r>
            <a:r>
              <a:rPr sz="1400" spc="80" dirty="0">
                <a:latin typeface="Arial"/>
                <a:cs typeface="Arial"/>
              </a:rPr>
              <a:t>,di </a:t>
            </a:r>
            <a:r>
              <a:rPr sz="1400" spc="50" dirty="0">
                <a:latin typeface="Arial"/>
                <a:cs typeface="Arial"/>
              </a:rPr>
              <a:t>mana </a:t>
            </a:r>
            <a:r>
              <a:rPr sz="1400" spc="105" dirty="0">
                <a:latin typeface="Arial"/>
                <a:cs typeface="Arial"/>
              </a:rPr>
              <a:t>masing- </a:t>
            </a:r>
            <a:r>
              <a:rPr sz="1400" spc="65" dirty="0">
                <a:latin typeface="Arial"/>
                <a:cs typeface="Arial"/>
              </a:rPr>
              <a:t>masing  subsistem </a:t>
            </a:r>
            <a:r>
              <a:rPr sz="1400" spc="70" dirty="0">
                <a:latin typeface="Arial"/>
                <a:cs typeface="Arial"/>
              </a:rPr>
              <a:t>terikatkedalam </a:t>
            </a:r>
            <a:r>
              <a:rPr sz="1400" spc="65" dirty="0">
                <a:latin typeface="Arial"/>
                <a:cs typeface="Arial"/>
              </a:rPr>
              <a:t>ikatan </a:t>
            </a:r>
            <a:r>
              <a:rPr sz="1400" spc="45" dirty="0">
                <a:latin typeface="Arial"/>
                <a:cs typeface="Arial"/>
              </a:rPr>
              <a:t>–ikatan </a:t>
            </a:r>
            <a:r>
              <a:rPr sz="1400" spc="50" dirty="0">
                <a:latin typeface="Arial"/>
                <a:cs typeface="Arial"/>
              </a:rPr>
              <a:t>yang </a:t>
            </a:r>
            <a:r>
              <a:rPr sz="1400" spc="65" dirty="0">
                <a:latin typeface="Arial"/>
                <a:cs typeface="Arial"/>
              </a:rPr>
              <a:t>bersifat  </a:t>
            </a:r>
            <a:r>
              <a:rPr sz="1400" spc="50" dirty="0">
                <a:latin typeface="Arial"/>
                <a:cs typeface="Arial"/>
              </a:rPr>
              <a:t>kedaerahan</a:t>
            </a:r>
            <a:r>
              <a:rPr sz="1600" spc="50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400">
              <a:latin typeface="Times New Roman"/>
              <a:cs typeface="Times New Roman"/>
            </a:endParaRPr>
          </a:p>
          <a:p>
            <a:pPr marL="45720">
              <a:lnSpc>
                <a:spcPct val="100000"/>
              </a:lnSpc>
            </a:pPr>
            <a:r>
              <a:rPr sz="1400" spc="-45" dirty="0">
                <a:latin typeface="Arial"/>
                <a:cs typeface="Arial"/>
              </a:rPr>
              <a:t>MENURUT </a:t>
            </a:r>
            <a:r>
              <a:rPr sz="1400" spc="-50" dirty="0">
                <a:latin typeface="Arial"/>
                <a:cs typeface="Arial"/>
              </a:rPr>
              <a:t>CYRIL </a:t>
            </a:r>
            <a:r>
              <a:rPr sz="1400" spc="-65" dirty="0">
                <a:latin typeface="Arial"/>
                <a:cs typeface="Arial"/>
              </a:rPr>
              <a:t>S.</a:t>
            </a:r>
            <a:r>
              <a:rPr sz="1400" spc="210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BELSHAW</a:t>
            </a:r>
            <a:endParaRPr sz="1400">
              <a:latin typeface="Arial"/>
              <a:cs typeface="Arial"/>
            </a:endParaRPr>
          </a:p>
          <a:p>
            <a:pPr marL="45720" marR="5080">
              <a:lnSpc>
                <a:spcPct val="115300"/>
              </a:lnSpc>
              <a:spcBef>
                <a:spcPts val="750"/>
              </a:spcBef>
            </a:pPr>
            <a:r>
              <a:rPr sz="1400" spc="40" dirty="0">
                <a:latin typeface="Arial"/>
                <a:cs typeface="Arial"/>
              </a:rPr>
              <a:t>Masyarakat </a:t>
            </a:r>
            <a:r>
              <a:rPr sz="1400" spc="85" dirty="0">
                <a:latin typeface="Arial"/>
                <a:cs typeface="Arial"/>
              </a:rPr>
              <a:t>majemuk </a:t>
            </a:r>
            <a:r>
              <a:rPr sz="1400" spc="70" dirty="0">
                <a:latin typeface="Arial"/>
                <a:cs typeface="Arial"/>
              </a:rPr>
              <a:t>merupakan </a:t>
            </a:r>
            <a:r>
              <a:rPr sz="1400" spc="65" dirty="0">
                <a:latin typeface="Arial"/>
                <a:cs typeface="Arial"/>
              </a:rPr>
              <a:t>suatu </a:t>
            </a:r>
            <a:r>
              <a:rPr sz="1400" spc="50" dirty="0">
                <a:latin typeface="Arial"/>
                <a:cs typeface="Arial"/>
              </a:rPr>
              <a:t>masyarakat </a:t>
            </a:r>
            <a:r>
              <a:rPr sz="1400" spc="60" dirty="0">
                <a:latin typeface="Arial"/>
                <a:cs typeface="Arial"/>
              </a:rPr>
              <a:t>yangg  </a:t>
            </a:r>
            <a:r>
              <a:rPr sz="1400" spc="70" dirty="0">
                <a:latin typeface="Arial"/>
                <a:cs typeface="Arial"/>
              </a:rPr>
              <a:t>dimana </a:t>
            </a:r>
            <a:r>
              <a:rPr sz="1400" spc="65" dirty="0">
                <a:latin typeface="Arial"/>
                <a:cs typeface="Arial"/>
              </a:rPr>
              <a:t>sistem </a:t>
            </a:r>
            <a:r>
              <a:rPr sz="1400" spc="75" dirty="0">
                <a:latin typeface="Arial"/>
                <a:cs typeface="Arial"/>
              </a:rPr>
              <a:t>nilai </a:t>
            </a:r>
            <a:r>
              <a:rPr sz="1400" spc="50" dirty="0">
                <a:latin typeface="Arial"/>
                <a:cs typeface="Arial"/>
              </a:rPr>
              <a:t>yang </a:t>
            </a:r>
            <a:r>
              <a:rPr sz="1400" spc="85" dirty="0">
                <a:latin typeface="Arial"/>
                <a:cs typeface="Arial"/>
              </a:rPr>
              <a:t>dianut </a:t>
            </a:r>
            <a:r>
              <a:rPr sz="1400" spc="65" dirty="0">
                <a:latin typeface="Arial"/>
                <a:cs typeface="Arial"/>
              </a:rPr>
              <a:t>oleh </a:t>
            </a:r>
            <a:r>
              <a:rPr sz="1400" spc="60" dirty="0">
                <a:latin typeface="Arial"/>
                <a:cs typeface="Arial"/>
              </a:rPr>
              <a:t>berbagai </a:t>
            </a:r>
            <a:r>
              <a:rPr sz="1400" spc="55" dirty="0">
                <a:latin typeface="Arial"/>
                <a:cs typeface="Arial"/>
              </a:rPr>
              <a:t>kesatuan </a:t>
            </a:r>
            <a:r>
              <a:rPr sz="1400" spc="50" dirty="0">
                <a:latin typeface="Arial"/>
                <a:cs typeface="Arial"/>
              </a:rPr>
              <a:t>sosial  yang </a:t>
            </a:r>
            <a:r>
              <a:rPr sz="1400" spc="85" dirty="0">
                <a:latin typeface="Arial"/>
                <a:cs typeface="Arial"/>
              </a:rPr>
              <a:t>mmenjadi </a:t>
            </a:r>
            <a:r>
              <a:rPr sz="1400" spc="105" dirty="0">
                <a:latin typeface="Arial"/>
                <a:cs typeface="Arial"/>
              </a:rPr>
              <a:t>bagian- </a:t>
            </a:r>
            <a:r>
              <a:rPr sz="1400" spc="60" dirty="0">
                <a:latin typeface="Arial"/>
                <a:cs typeface="Arial"/>
              </a:rPr>
              <a:t>bagian </a:t>
            </a:r>
            <a:r>
              <a:rPr sz="1400" spc="40" dirty="0">
                <a:latin typeface="Arial"/>
                <a:cs typeface="Arial"/>
              </a:rPr>
              <a:t>nya </a:t>
            </a:r>
            <a:r>
              <a:rPr sz="1400" spc="45" dirty="0">
                <a:latin typeface="Arial"/>
                <a:cs typeface="Arial"/>
              </a:rPr>
              <a:t>adalah </a:t>
            </a:r>
            <a:r>
              <a:rPr sz="1400" spc="60" dirty="0">
                <a:latin typeface="Arial"/>
                <a:cs typeface="Arial"/>
              </a:rPr>
              <a:t>sedemikian </a:t>
            </a:r>
            <a:r>
              <a:rPr sz="1400" spc="70" dirty="0">
                <a:latin typeface="Arial"/>
                <a:cs typeface="Arial"/>
              </a:rPr>
              <a:t>rupa  </a:t>
            </a:r>
            <a:r>
              <a:rPr sz="1400" spc="65" dirty="0">
                <a:latin typeface="Arial"/>
                <a:cs typeface="Arial"/>
              </a:rPr>
              <a:t>sedhingga </a:t>
            </a:r>
            <a:r>
              <a:rPr sz="1400" spc="50" dirty="0">
                <a:latin typeface="Arial"/>
                <a:cs typeface="Arial"/>
              </a:rPr>
              <a:t>para </a:t>
            </a:r>
            <a:r>
              <a:rPr sz="1400" spc="70" dirty="0">
                <a:latin typeface="Arial"/>
                <a:cs typeface="Arial"/>
              </a:rPr>
              <a:t>anggota </a:t>
            </a:r>
            <a:r>
              <a:rPr sz="1400" spc="50" dirty="0">
                <a:latin typeface="Arial"/>
                <a:cs typeface="Arial"/>
              </a:rPr>
              <a:t>masyarakat </a:t>
            </a:r>
            <a:r>
              <a:rPr sz="1400" spc="80" dirty="0">
                <a:latin typeface="Arial"/>
                <a:cs typeface="Arial"/>
              </a:rPr>
              <a:t>kurang </a:t>
            </a:r>
            <a:r>
              <a:rPr sz="1400" spc="95" dirty="0">
                <a:latin typeface="Arial"/>
                <a:cs typeface="Arial"/>
              </a:rPr>
              <a:t>memilki </a:t>
            </a:r>
            <a:r>
              <a:rPr sz="1400" spc="55" dirty="0">
                <a:latin typeface="Arial"/>
                <a:cs typeface="Arial"/>
              </a:rPr>
              <a:t>loyalitas  </a:t>
            </a:r>
            <a:r>
              <a:rPr sz="1400" spc="65" dirty="0">
                <a:latin typeface="Arial"/>
                <a:cs typeface="Arial"/>
              </a:rPr>
              <a:t>terhadap </a:t>
            </a:r>
            <a:r>
              <a:rPr sz="1400" spc="50" dirty="0">
                <a:latin typeface="Arial"/>
                <a:cs typeface="Arial"/>
              </a:rPr>
              <a:t>masyarakat </a:t>
            </a:r>
            <a:r>
              <a:rPr sz="1400" spc="45" dirty="0">
                <a:latin typeface="Arial"/>
                <a:cs typeface="Arial"/>
              </a:rPr>
              <a:t>sebagai </a:t>
            </a:r>
            <a:r>
              <a:rPr sz="1400" spc="60" dirty="0">
                <a:latin typeface="Arial"/>
                <a:cs typeface="Arial"/>
              </a:rPr>
              <a:t>keseluruhan </a:t>
            </a:r>
            <a:r>
              <a:rPr sz="1400" spc="55" dirty="0">
                <a:latin typeface="Arial"/>
                <a:cs typeface="Arial"/>
              </a:rPr>
              <a:t>, </a:t>
            </a:r>
            <a:r>
              <a:rPr sz="1400" spc="85" dirty="0">
                <a:latin typeface="Arial"/>
                <a:cs typeface="Arial"/>
              </a:rPr>
              <a:t>kurang </a:t>
            </a:r>
            <a:r>
              <a:rPr sz="1400" spc="90" dirty="0">
                <a:latin typeface="Arial"/>
                <a:cs typeface="Arial"/>
              </a:rPr>
              <a:t>memiliki  </a:t>
            </a:r>
            <a:r>
              <a:rPr sz="1400" spc="75" dirty="0">
                <a:latin typeface="Arial"/>
                <a:cs typeface="Arial"/>
              </a:rPr>
              <a:t>homogenitas </a:t>
            </a:r>
            <a:r>
              <a:rPr sz="1400" spc="50" dirty="0">
                <a:latin typeface="Arial"/>
                <a:cs typeface="Arial"/>
              </a:rPr>
              <a:t>kebudayaan </a:t>
            </a:r>
            <a:r>
              <a:rPr sz="1400" spc="55" dirty="0">
                <a:latin typeface="Arial"/>
                <a:cs typeface="Arial"/>
              </a:rPr>
              <a:t>atau </a:t>
            </a:r>
            <a:r>
              <a:rPr sz="1400" spc="65" dirty="0">
                <a:latin typeface="Arial"/>
                <a:cs typeface="Arial"/>
              </a:rPr>
              <a:t>bahkan </a:t>
            </a:r>
            <a:r>
              <a:rPr sz="1400" spc="80" dirty="0">
                <a:latin typeface="Arial"/>
                <a:cs typeface="Arial"/>
              </a:rPr>
              <a:t>kurang </a:t>
            </a:r>
            <a:r>
              <a:rPr sz="1400" spc="95" dirty="0">
                <a:latin typeface="Arial"/>
                <a:cs typeface="Arial"/>
              </a:rPr>
              <a:t>memilki </a:t>
            </a:r>
            <a:r>
              <a:rPr sz="1400" spc="40" dirty="0">
                <a:latin typeface="Arial"/>
                <a:cs typeface="Arial"/>
              </a:rPr>
              <a:t>dasar</a:t>
            </a:r>
            <a:r>
              <a:rPr sz="1400" spc="-220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–  </a:t>
            </a:r>
            <a:r>
              <a:rPr sz="1400" spc="40" dirty="0">
                <a:latin typeface="Arial"/>
                <a:cs typeface="Arial"/>
              </a:rPr>
              <a:t>dasar </a:t>
            </a:r>
            <a:r>
              <a:rPr sz="1400" spc="105" dirty="0">
                <a:latin typeface="Arial"/>
                <a:cs typeface="Arial"/>
              </a:rPr>
              <a:t>untuk </a:t>
            </a:r>
            <a:r>
              <a:rPr sz="1400" spc="65" dirty="0">
                <a:latin typeface="Arial"/>
                <a:cs typeface="Arial"/>
              </a:rPr>
              <a:t>saling </a:t>
            </a:r>
            <a:r>
              <a:rPr sz="1400" spc="75" dirty="0">
                <a:latin typeface="Arial"/>
                <a:cs typeface="Arial"/>
              </a:rPr>
              <a:t>memahami </a:t>
            </a:r>
            <a:r>
              <a:rPr sz="1400" spc="60" dirty="0">
                <a:latin typeface="Arial"/>
                <a:cs typeface="Arial"/>
              </a:rPr>
              <a:t>satu </a:t>
            </a:r>
            <a:r>
              <a:rPr sz="1400" spc="35" dirty="0">
                <a:latin typeface="Arial"/>
                <a:cs typeface="Arial"/>
              </a:rPr>
              <a:t>sama</a:t>
            </a:r>
            <a:r>
              <a:rPr sz="1400" spc="-195" dirty="0">
                <a:latin typeface="Arial"/>
                <a:cs typeface="Arial"/>
              </a:rPr>
              <a:t> </a:t>
            </a:r>
            <a:r>
              <a:rPr sz="1400" spc="65" dirty="0">
                <a:latin typeface="Arial"/>
                <a:cs typeface="Arial"/>
              </a:rPr>
              <a:t>lain.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6225" y="85725"/>
            <a:ext cx="6924675" cy="6572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14650" y="628650"/>
            <a:ext cx="3209925" cy="198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231260" y="925804"/>
            <a:ext cx="2586990" cy="1254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15199"/>
              </a:lnSpc>
              <a:spcBef>
                <a:spcPts val="95"/>
              </a:spcBef>
            </a:pPr>
            <a:r>
              <a:rPr sz="1400" spc="40" dirty="0">
                <a:latin typeface="Arial"/>
                <a:cs typeface="Arial"/>
              </a:rPr>
              <a:t>Masyarakat </a:t>
            </a:r>
            <a:r>
              <a:rPr sz="1400" spc="60" dirty="0">
                <a:latin typeface="Arial"/>
                <a:cs typeface="Arial"/>
              </a:rPr>
              <a:t>indonesia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75" dirty="0">
                <a:latin typeface="Arial"/>
                <a:cs typeface="Arial"/>
              </a:rPr>
              <a:t>disebut  </a:t>
            </a:r>
            <a:r>
              <a:rPr sz="1400" spc="45" dirty="0">
                <a:latin typeface="Arial"/>
                <a:cs typeface="Arial"/>
              </a:rPr>
              <a:t>daerah </a:t>
            </a:r>
            <a:r>
              <a:rPr sz="1400" spc="85" dirty="0">
                <a:latin typeface="Arial"/>
                <a:cs typeface="Arial"/>
              </a:rPr>
              <a:t>tropis </a:t>
            </a:r>
            <a:r>
              <a:rPr sz="1400" spc="70" dirty="0">
                <a:latin typeface="Arial"/>
                <a:cs typeface="Arial"/>
              </a:rPr>
              <a:t>dimana </a:t>
            </a:r>
            <a:r>
              <a:rPr sz="1400" spc="40" dirty="0">
                <a:latin typeface="Arial"/>
                <a:cs typeface="Arial"/>
              </a:rPr>
              <a:t>Mereka  </a:t>
            </a:r>
            <a:r>
              <a:rPr sz="1400" spc="50" dirty="0">
                <a:latin typeface="Arial"/>
                <a:cs typeface="Arial"/>
              </a:rPr>
              <a:t>yang </a:t>
            </a:r>
            <a:r>
              <a:rPr sz="1400" spc="55" dirty="0">
                <a:latin typeface="Arial"/>
                <a:cs typeface="Arial"/>
              </a:rPr>
              <a:t>menguasai </a:t>
            </a:r>
            <a:r>
              <a:rPr sz="1400" spc="60" dirty="0">
                <a:latin typeface="Arial"/>
                <a:cs typeface="Arial"/>
              </a:rPr>
              <a:t>dan </a:t>
            </a:r>
            <a:r>
              <a:rPr sz="1400" spc="50" dirty="0">
                <a:latin typeface="Arial"/>
                <a:cs typeface="Arial"/>
              </a:rPr>
              <a:t>yang  </a:t>
            </a:r>
            <a:r>
              <a:rPr sz="1400" spc="60" dirty="0">
                <a:latin typeface="Arial"/>
                <a:cs typeface="Arial"/>
              </a:rPr>
              <a:t>dikuasai </a:t>
            </a:r>
            <a:r>
              <a:rPr sz="1400" spc="95" dirty="0">
                <a:latin typeface="Arial"/>
                <a:cs typeface="Arial"/>
              </a:rPr>
              <a:t>memiliki </a:t>
            </a:r>
            <a:r>
              <a:rPr sz="1400" spc="55" dirty="0">
                <a:latin typeface="Arial"/>
                <a:cs typeface="Arial"/>
              </a:rPr>
              <a:t>perbedaan  </a:t>
            </a:r>
            <a:r>
              <a:rPr sz="1400" spc="40" dirty="0">
                <a:latin typeface="Arial"/>
                <a:cs typeface="Arial"/>
              </a:rPr>
              <a:t>ras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60694" y="2172080"/>
            <a:ext cx="608330" cy="866140"/>
          </a:xfrm>
          <a:custGeom>
            <a:avLst/>
            <a:gdLst/>
            <a:ahLst/>
            <a:cxnLst/>
            <a:rect l="l" t="t" r="r" b="b"/>
            <a:pathLst>
              <a:path w="608329" h="866139">
                <a:moveTo>
                  <a:pt x="0" y="0"/>
                </a:moveTo>
                <a:lnTo>
                  <a:pt x="37734" y="34360"/>
                </a:lnTo>
                <a:lnTo>
                  <a:pt x="74658" y="69503"/>
                </a:lnTo>
                <a:lnTo>
                  <a:pt x="110760" y="105414"/>
                </a:lnTo>
                <a:lnTo>
                  <a:pt x="146030" y="142078"/>
                </a:lnTo>
                <a:lnTo>
                  <a:pt x="180458" y="179480"/>
                </a:lnTo>
                <a:lnTo>
                  <a:pt x="214032" y="217604"/>
                </a:lnTo>
                <a:lnTo>
                  <a:pt x="246742" y="256436"/>
                </a:lnTo>
                <a:lnTo>
                  <a:pt x="278577" y="295960"/>
                </a:lnTo>
                <a:lnTo>
                  <a:pt x="309526" y="336161"/>
                </a:lnTo>
                <a:lnTo>
                  <a:pt x="339579" y="377025"/>
                </a:lnTo>
                <a:lnTo>
                  <a:pt x="368725" y="418535"/>
                </a:lnTo>
                <a:lnTo>
                  <a:pt x="396953" y="460677"/>
                </a:lnTo>
                <a:lnTo>
                  <a:pt x="424253" y="503436"/>
                </a:lnTo>
                <a:lnTo>
                  <a:pt x="450614" y="546796"/>
                </a:lnTo>
                <a:lnTo>
                  <a:pt x="476025" y="590742"/>
                </a:lnTo>
                <a:lnTo>
                  <a:pt x="500476" y="635260"/>
                </a:lnTo>
                <a:lnTo>
                  <a:pt x="523956" y="680333"/>
                </a:lnTo>
                <a:lnTo>
                  <a:pt x="546453" y="725948"/>
                </a:lnTo>
                <a:lnTo>
                  <a:pt x="567959" y="772088"/>
                </a:lnTo>
                <a:lnTo>
                  <a:pt x="588461" y="818739"/>
                </a:lnTo>
                <a:lnTo>
                  <a:pt x="607949" y="865886"/>
                </a:lnTo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33975" y="3009900"/>
            <a:ext cx="3390900" cy="1847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5821" y="3604615"/>
            <a:ext cx="2817495" cy="516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2205" marR="5080" indent="-1120140">
              <a:lnSpc>
                <a:spcPct val="114999"/>
              </a:lnSpc>
              <a:spcBef>
                <a:spcPts val="100"/>
              </a:spcBef>
            </a:pPr>
            <a:r>
              <a:rPr sz="1400" spc="40" dirty="0">
                <a:latin typeface="Arial"/>
                <a:cs typeface="Arial"/>
              </a:rPr>
              <a:t>Adanya </a:t>
            </a:r>
            <a:r>
              <a:rPr sz="1400" spc="65" dirty="0">
                <a:latin typeface="Arial"/>
                <a:cs typeface="Arial"/>
              </a:rPr>
              <a:t>pembagian </a:t>
            </a:r>
            <a:r>
              <a:rPr sz="1400" spc="40" dirty="0">
                <a:latin typeface="Arial"/>
                <a:cs typeface="Arial"/>
              </a:rPr>
              <a:t>kelas </a:t>
            </a:r>
            <a:r>
              <a:rPr sz="1400" spc="-80" dirty="0">
                <a:latin typeface="Arial"/>
                <a:cs typeface="Arial"/>
              </a:rPr>
              <a:t>– </a:t>
            </a:r>
            <a:r>
              <a:rPr sz="1400" spc="40" dirty="0">
                <a:latin typeface="Arial"/>
                <a:cs typeface="Arial"/>
              </a:rPr>
              <a:t>kelas  </a:t>
            </a:r>
            <a:r>
              <a:rPr sz="1400" spc="50" dirty="0">
                <a:latin typeface="Arial"/>
                <a:cs typeface="Arial"/>
              </a:rPr>
              <a:t>sosial.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286119" y="4753228"/>
            <a:ext cx="384175" cy="638175"/>
          </a:xfrm>
          <a:custGeom>
            <a:avLst/>
            <a:gdLst/>
            <a:ahLst/>
            <a:cxnLst/>
            <a:rect l="l" t="t" r="r" b="b"/>
            <a:pathLst>
              <a:path w="384175" h="638175">
                <a:moveTo>
                  <a:pt x="383794" y="0"/>
                </a:moveTo>
                <a:lnTo>
                  <a:pt x="364784" y="46181"/>
                </a:lnTo>
                <a:lnTo>
                  <a:pt x="344795" y="91904"/>
                </a:lnTo>
                <a:lnTo>
                  <a:pt x="323835" y="137154"/>
                </a:lnTo>
                <a:lnTo>
                  <a:pt x="301915" y="181917"/>
                </a:lnTo>
                <a:lnTo>
                  <a:pt x="279042" y="226177"/>
                </a:lnTo>
                <a:lnTo>
                  <a:pt x="255227" y="269920"/>
                </a:lnTo>
                <a:lnTo>
                  <a:pt x="230478" y="313132"/>
                </a:lnTo>
                <a:lnTo>
                  <a:pt x="204806" y="355797"/>
                </a:lnTo>
                <a:lnTo>
                  <a:pt x="178218" y="397901"/>
                </a:lnTo>
                <a:lnTo>
                  <a:pt x="150725" y="439429"/>
                </a:lnTo>
                <a:lnTo>
                  <a:pt x="122336" y="480367"/>
                </a:lnTo>
                <a:lnTo>
                  <a:pt x="93059" y="520700"/>
                </a:lnTo>
                <a:lnTo>
                  <a:pt x="62905" y="560412"/>
                </a:lnTo>
                <a:lnTo>
                  <a:pt x="31882" y="599491"/>
                </a:lnTo>
                <a:lnTo>
                  <a:pt x="0" y="637921"/>
                </a:lnTo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86050" y="5353050"/>
            <a:ext cx="3667125" cy="15049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919729" y="5545640"/>
            <a:ext cx="3211195" cy="1254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270" algn="ctr">
              <a:lnSpc>
                <a:spcPct val="115199"/>
              </a:lnSpc>
              <a:spcBef>
                <a:spcPts val="95"/>
              </a:spcBef>
            </a:pPr>
            <a:r>
              <a:rPr sz="1400" spc="65" dirty="0">
                <a:latin typeface="Arial"/>
                <a:cs typeface="Arial"/>
              </a:rPr>
              <a:t>Tidak </a:t>
            </a:r>
            <a:r>
              <a:rPr sz="1400" spc="35" dirty="0">
                <a:latin typeface="Arial"/>
                <a:cs typeface="Arial"/>
              </a:rPr>
              <a:t>adanya </a:t>
            </a:r>
            <a:r>
              <a:rPr sz="1400" spc="60" dirty="0">
                <a:latin typeface="Arial"/>
                <a:cs typeface="Arial"/>
              </a:rPr>
              <a:t>kehendak </a:t>
            </a:r>
            <a:r>
              <a:rPr sz="1400" spc="50" dirty="0">
                <a:latin typeface="Arial"/>
                <a:cs typeface="Arial"/>
              </a:rPr>
              <a:t>bersama  </a:t>
            </a:r>
            <a:r>
              <a:rPr sz="1400" spc="65" dirty="0">
                <a:latin typeface="Arial"/>
                <a:cs typeface="Arial"/>
              </a:rPr>
              <a:t>dalam </a:t>
            </a:r>
            <a:r>
              <a:rPr sz="1400" spc="75" dirty="0">
                <a:latin typeface="Arial"/>
                <a:cs typeface="Arial"/>
              </a:rPr>
              <a:t>kehidupan </a:t>
            </a:r>
            <a:r>
              <a:rPr sz="1400" spc="100" dirty="0">
                <a:latin typeface="Arial"/>
                <a:cs typeface="Arial"/>
              </a:rPr>
              <a:t>politik </a:t>
            </a:r>
            <a:r>
              <a:rPr sz="1400" spc="70" dirty="0">
                <a:latin typeface="Arial"/>
                <a:cs typeface="Arial"/>
              </a:rPr>
              <a:t>(common  </a:t>
            </a:r>
            <a:r>
              <a:rPr sz="1400" spc="65" dirty="0">
                <a:latin typeface="Arial"/>
                <a:cs typeface="Arial"/>
              </a:rPr>
              <a:t>will) </a:t>
            </a:r>
            <a:r>
              <a:rPr sz="1400" spc="45" dirty="0">
                <a:latin typeface="Arial"/>
                <a:cs typeface="Arial"/>
              </a:rPr>
              <a:t>sebab </a:t>
            </a:r>
            <a:r>
              <a:rPr sz="1400" spc="55" dirty="0">
                <a:latin typeface="Arial"/>
                <a:cs typeface="Arial"/>
              </a:rPr>
              <a:t>mereka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70" dirty="0">
                <a:latin typeface="Arial"/>
                <a:cs typeface="Arial"/>
              </a:rPr>
              <a:t>mempertahankan  </a:t>
            </a:r>
            <a:r>
              <a:rPr sz="1400" spc="55" dirty="0">
                <a:latin typeface="Arial"/>
                <a:cs typeface="Arial"/>
              </a:rPr>
              <a:t>atau </a:t>
            </a:r>
            <a:r>
              <a:rPr sz="1400" spc="65" dirty="0">
                <a:latin typeface="Arial"/>
                <a:cs typeface="Arial"/>
              </a:rPr>
              <a:t>memelihara </a:t>
            </a:r>
            <a:r>
              <a:rPr sz="1400" spc="125" dirty="0">
                <a:latin typeface="Arial"/>
                <a:cs typeface="Arial"/>
              </a:rPr>
              <a:t>pola- </a:t>
            </a:r>
            <a:r>
              <a:rPr sz="1400" spc="65" dirty="0">
                <a:latin typeface="Arial"/>
                <a:cs typeface="Arial"/>
              </a:rPr>
              <a:t>pola </a:t>
            </a:r>
            <a:r>
              <a:rPr sz="1400" spc="85" dirty="0">
                <a:latin typeface="Arial"/>
                <a:cs typeface="Arial"/>
              </a:rPr>
              <a:t>pikiran  </a:t>
            </a:r>
            <a:r>
              <a:rPr sz="1400" spc="60" dirty="0">
                <a:latin typeface="Arial"/>
                <a:cs typeface="Arial"/>
              </a:rPr>
              <a:t>dan </a:t>
            </a:r>
            <a:r>
              <a:rPr sz="1400" spc="25" dirty="0">
                <a:latin typeface="Arial"/>
                <a:cs typeface="Arial"/>
              </a:rPr>
              <a:t>cara </a:t>
            </a:r>
            <a:r>
              <a:rPr sz="1400" spc="95" dirty="0">
                <a:latin typeface="Arial"/>
                <a:cs typeface="Arial"/>
              </a:rPr>
              <a:t>hidup </a:t>
            </a:r>
            <a:r>
              <a:rPr sz="1400" spc="110" dirty="0">
                <a:latin typeface="Arial"/>
                <a:cs typeface="Arial"/>
              </a:rPr>
              <a:t>masing-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70" dirty="0">
                <a:latin typeface="Arial"/>
                <a:cs typeface="Arial"/>
              </a:rPr>
              <a:t>masing.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63851" y="4711700"/>
            <a:ext cx="400050" cy="679450"/>
          </a:xfrm>
          <a:custGeom>
            <a:avLst/>
            <a:gdLst/>
            <a:ahLst/>
            <a:cxnLst/>
            <a:rect l="l" t="t" r="r" b="b"/>
            <a:pathLst>
              <a:path w="400050" h="679450">
                <a:moveTo>
                  <a:pt x="399542" y="679069"/>
                </a:moveTo>
                <a:lnTo>
                  <a:pt x="367887" y="640907"/>
                </a:lnTo>
                <a:lnTo>
                  <a:pt x="337082" y="602108"/>
                </a:lnTo>
                <a:lnTo>
                  <a:pt x="307133" y="562685"/>
                </a:lnTo>
                <a:lnTo>
                  <a:pt x="278052" y="522654"/>
                </a:lnTo>
                <a:lnTo>
                  <a:pt x="249847" y="482028"/>
                </a:lnTo>
                <a:lnTo>
                  <a:pt x="222526" y="440822"/>
                </a:lnTo>
                <a:lnTo>
                  <a:pt x="196100" y="399050"/>
                </a:lnTo>
                <a:lnTo>
                  <a:pt x="170576" y="356727"/>
                </a:lnTo>
                <a:lnTo>
                  <a:pt x="145965" y="313866"/>
                </a:lnTo>
                <a:lnTo>
                  <a:pt x="122276" y="270482"/>
                </a:lnTo>
                <a:lnTo>
                  <a:pt x="99517" y="226590"/>
                </a:lnTo>
                <a:lnTo>
                  <a:pt x="77698" y="182203"/>
                </a:lnTo>
                <a:lnTo>
                  <a:pt x="56827" y="137336"/>
                </a:lnTo>
                <a:lnTo>
                  <a:pt x="36915" y="92004"/>
                </a:lnTo>
                <a:lnTo>
                  <a:pt x="17969" y="46220"/>
                </a:lnTo>
                <a:lnTo>
                  <a:pt x="0" y="0"/>
                </a:lnTo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9600" y="3048000"/>
            <a:ext cx="3200400" cy="17621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34948" y="3481806"/>
            <a:ext cx="2759710" cy="762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4999"/>
              </a:lnSpc>
              <a:spcBef>
                <a:spcPts val="100"/>
              </a:spcBef>
            </a:pPr>
            <a:r>
              <a:rPr sz="1400" spc="65" dirty="0">
                <a:latin typeface="Arial"/>
                <a:cs typeface="Arial"/>
              </a:rPr>
              <a:t>Tidak </a:t>
            </a:r>
            <a:r>
              <a:rPr sz="1400" spc="35" dirty="0">
                <a:latin typeface="Arial"/>
                <a:cs typeface="Arial"/>
              </a:rPr>
              <a:t>adanya </a:t>
            </a:r>
            <a:r>
              <a:rPr sz="1400" spc="70" dirty="0">
                <a:latin typeface="Arial"/>
                <a:cs typeface="Arial"/>
              </a:rPr>
              <a:t>permintaan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50" dirty="0">
                <a:latin typeface="Arial"/>
                <a:cs typeface="Arial"/>
              </a:rPr>
              <a:t>sosial  yang </a:t>
            </a:r>
            <a:r>
              <a:rPr sz="1400" spc="65" dirty="0">
                <a:latin typeface="Arial"/>
                <a:cs typeface="Arial"/>
              </a:rPr>
              <a:t>dihayati </a:t>
            </a:r>
            <a:r>
              <a:rPr sz="1400" spc="50" dirty="0">
                <a:latin typeface="Arial"/>
                <a:cs typeface="Arial"/>
              </a:rPr>
              <a:t>bersama </a:t>
            </a:r>
            <a:r>
              <a:rPr sz="1400" spc="60" dirty="0">
                <a:latin typeface="Arial"/>
                <a:cs typeface="Arial"/>
              </a:rPr>
              <a:t>oleh  </a:t>
            </a:r>
            <a:r>
              <a:rPr sz="1400" spc="70" dirty="0">
                <a:latin typeface="Arial"/>
                <a:cs typeface="Arial"/>
              </a:rPr>
              <a:t>seluruh </a:t>
            </a:r>
            <a:r>
              <a:rPr sz="1400" spc="50" dirty="0">
                <a:latin typeface="Arial"/>
                <a:cs typeface="Arial"/>
              </a:rPr>
              <a:t>elemen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50" dirty="0">
                <a:latin typeface="Arial"/>
                <a:cs typeface="Arial"/>
              </a:rPr>
              <a:t>masyarakat.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64867" y="2172461"/>
            <a:ext cx="624205" cy="907415"/>
          </a:xfrm>
          <a:custGeom>
            <a:avLst/>
            <a:gdLst/>
            <a:ahLst/>
            <a:cxnLst/>
            <a:rect l="l" t="t" r="r" b="b"/>
            <a:pathLst>
              <a:path w="624205" h="907414">
                <a:moveTo>
                  <a:pt x="0" y="907034"/>
                </a:moveTo>
                <a:lnTo>
                  <a:pt x="18484" y="859779"/>
                </a:lnTo>
                <a:lnTo>
                  <a:pt x="37979" y="813000"/>
                </a:lnTo>
                <a:lnTo>
                  <a:pt x="58473" y="766710"/>
                </a:lnTo>
                <a:lnTo>
                  <a:pt x="79955" y="720924"/>
                </a:lnTo>
                <a:lnTo>
                  <a:pt x="102417" y="675658"/>
                </a:lnTo>
                <a:lnTo>
                  <a:pt x="125847" y="630926"/>
                </a:lnTo>
                <a:lnTo>
                  <a:pt x="150235" y="586742"/>
                </a:lnTo>
                <a:lnTo>
                  <a:pt x="175571" y="543123"/>
                </a:lnTo>
                <a:lnTo>
                  <a:pt x="201843" y="500083"/>
                </a:lnTo>
                <a:lnTo>
                  <a:pt x="229043" y="457636"/>
                </a:lnTo>
                <a:lnTo>
                  <a:pt x="257159" y="415798"/>
                </a:lnTo>
                <a:lnTo>
                  <a:pt x="286181" y="374583"/>
                </a:lnTo>
                <a:lnTo>
                  <a:pt x="316098" y="334006"/>
                </a:lnTo>
                <a:lnTo>
                  <a:pt x="346901" y="294083"/>
                </a:lnTo>
                <a:lnTo>
                  <a:pt x="378579" y="254828"/>
                </a:lnTo>
                <a:lnTo>
                  <a:pt x="411121" y="216256"/>
                </a:lnTo>
                <a:lnTo>
                  <a:pt x="444518" y="178382"/>
                </a:lnTo>
                <a:lnTo>
                  <a:pt x="478758" y="141220"/>
                </a:lnTo>
                <a:lnTo>
                  <a:pt x="513832" y="104786"/>
                </a:lnTo>
                <a:lnTo>
                  <a:pt x="549729" y="69095"/>
                </a:lnTo>
                <a:lnTo>
                  <a:pt x="586439" y="34161"/>
                </a:lnTo>
                <a:lnTo>
                  <a:pt x="623951" y="0"/>
                </a:lnTo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1050" y="28575"/>
            <a:ext cx="7648575" cy="7334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19400" y="0"/>
            <a:ext cx="3409950" cy="133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148964" y="0"/>
            <a:ext cx="2752090" cy="1254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15199"/>
              </a:lnSpc>
              <a:spcBef>
                <a:spcPts val="95"/>
              </a:spcBef>
            </a:pPr>
            <a:r>
              <a:rPr sz="1400" spc="55" dirty="0">
                <a:latin typeface="Arial"/>
                <a:cs typeface="Arial"/>
              </a:rPr>
              <a:t>Terjadinya </a:t>
            </a:r>
            <a:r>
              <a:rPr sz="1400" spc="60" dirty="0">
                <a:latin typeface="Arial"/>
                <a:cs typeface="Arial"/>
              </a:rPr>
              <a:t>segmentasi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60" dirty="0">
                <a:latin typeface="Arial"/>
                <a:cs typeface="Arial"/>
              </a:rPr>
              <a:t>kedalam  </a:t>
            </a:r>
            <a:r>
              <a:rPr sz="1400" spc="90" dirty="0">
                <a:latin typeface="Arial"/>
                <a:cs typeface="Arial"/>
              </a:rPr>
              <a:t>bentuk </a:t>
            </a:r>
            <a:r>
              <a:rPr sz="1400" spc="110" dirty="0">
                <a:latin typeface="Arial"/>
                <a:cs typeface="Arial"/>
              </a:rPr>
              <a:t>kelom[pok- </a:t>
            </a:r>
            <a:r>
              <a:rPr sz="1400" spc="85" dirty="0">
                <a:latin typeface="Arial"/>
                <a:cs typeface="Arial"/>
              </a:rPr>
              <a:t>kelompok  </a:t>
            </a:r>
            <a:r>
              <a:rPr sz="1400" spc="50" dirty="0">
                <a:latin typeface="Arial"/>
                <a:cs typeface="Arial"/>
              </a:rPr>
              <a:t>yang </a:t>
            </a:r>
            <a:r>
              <a:rPr sz="1400" spc="65" dirty="0">
                <a:latin typeface="Arial"/>
                <a:cs typeface="Arial"/>
              </a:rPr>
              <a:t>sering </a:t>
            </a:r>
            <a:r>
              <a:rPr sz="1400" spc="70" dirty="0">
                <a:latin typeface="Arial"/>
                <a:cs typeface="Arial"/>
              </a:rPr>
              <a:t>kali </a:t>
            </a:r>
            <a:r>
              <a:rPr sz="1400" spc="95" dirty="0">
                <a:latin typeface="Arial"/>
                <a:cs typeface="Arial"/>
              </a:rPr>
              <a:t>memiliki </a:t>
            </a:r>
            <a:r>
              <a:rPr sz="1400" spc="70" dirty="0">
                <a:latin typeface="Arial"/>
                <a:cs typeface="Arial"/>
              </a:rPr>
              <a:t>sub  </a:t>
            </a:r>
            <a:r>
              <a:rPr sz="1400" spc="50" dirty="0">
                <a:latin typeface="Arial"/>
                <a:cs typeface="Arial"/>
              </a:rPr>
              <a:t>kebudayaan yang </a:t>
            </a:r>
            <a:r>
              <a:rPr sz="1400" spc="55" dirty="0">
                <a:latin typeface="Arial"/>
                <a:cs typeface="Arial"/>
              </a:rPr>
              <a:t>berbeda </a:t>
            </a:r>
            <a:r>
              <a:rPr sz="1400" spc="60" dirty="0">
                <a:latin typeface="Arial"/>
                <a:cs typeface="Arial"/>
              </a:rPr>
              <a:t>satu  </a:t>
            </a:r>
            <a:r>
              <a:rPr sz="1400" spc="35" dirty="0">
                <a:latin typeface="Arial"/>
                <a:cs typeface="Arial"/>
              </a:rPr>
              <a:t>sama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65" dirty="0">
                <a:latin typeface="Arial"/>
                <a:cs typeface="Arial"/>
              </a:rPr>
              <a:t>lain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25794" y="1178686"/>
            <a:ext cx="215645" cy="1821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38750" y="1381125"/>
            <a:ext cx="3457575" cy="13525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712714" y="1485366"/>
            <a:ext cx="2520315" cy="1009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5300"/>
              </a:lnSpc>
              <a:spcBef>
                <a:spcPts val="95"/>
              </a:spcBef>
            </a:pPr>
            <a:r>
              <a:rPr sz="1400" spc="80" dirty="0">
                <a:latin typeface="Arial"/>
                <a:cs typeface="Arial"/>
              </a:rPr>
              <a:t>Memiliki </a:t>
            </a:r>
            <a:r>
              <a:rPr sz="1400" spc="95" dirty="0">
                <a:latin typeface="Arial"/>
                <a:cs typeface="Arial"/>
              </a:rPr>
              <a:t>struktur </a:t>
            </a:r>
            <a:r>
              <a:rPr sz="1400" spc="50" dirty="0">
                <a:latin typeface="Arial"/>
                <a:cs typeface="Arial"/>
              </a:rPr>
              <a:t>sosial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spc="50" dirty="0">
                <a:latin typeface="Arial"/>
                <a:cs typeface="Arial"/>
              </a:rPr>
              <a:t>yang  </a:t>
            </a:r>
            <a:r>
              <a:rPr sz="1400" spc="75" dirty="0">
                <a:latin typeface="Arial"/>
                <a:cs typeface="Arial"/>
              </a:rPr>
              <a:t>terbagi </a:t>
            </a:r>
            <a:r>
              <a:rPr sz="1400" spc="60" dirty="0">
                <a:latin typeface="Arial"/>
                <a:cs typeface="Arial"/>
              </a:rPr>
              <a:t>kedalam lembaga </a:t>
            </a:r>
            <a:r>
              <a:rPr sz="1400" spc="-80" dirty="0">
                <a:latin typeface="Arial"/>
                <a:cs typeface="Arial"/>
              </a:rPr>
              <a:t>–  </a:t>
            </a:r>
            <a:r>
              <a:rPr sz="1400" spc="60" dirty="0">
                <a:latin typeface="Arial"/>
                <a:cs typeface="Arial"/>
              </a:rPr>
              <a:t>lembaga </a:t>
            </a:r>
            <a:r>
              <a:rPr sz="1400" spc="50" dirty="0">
                <a:latin typeface="Arial"/>
                <a:cs typeface="Arial"/>
              </a:rPr>
              <a:t>yang </a:t>
            </a:r>
            <a:r>
              <a:rPr sz="1400" spc="70" dirty="0">
                <a:latin typeface="Arial"/>
                <a:cs typeface="Arial"/>
              </a:rPr>
              <a:t>bersifat </a:t>
            </a:r>
            <a:r>
              <a:rPr sz="1400" spc="85" dirty="0">
                <a:latin typeface="Arial"/>
                <a:cs typeface="Arial"/>
              </a:rPr>
              <a:t>non  </a:t>
            </a:r>
            <a:r>
              <a:rPr sz="1400" spc="80" dirty="0">
                <a:latin typeface="Arial"/>
                <a:cs typeface="Arial"/>
              </a:rPr>
              <a:t>komplementer.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269860" y="2938907"/>
            <a:ext cx="102235" cy="994410"/>
          </a:xfrm>
          <a:custGeom>
            <a:avLst/>
            <a:gdLst/>
            <a:ahLst/>
            <a:cxnLst/>
            <a:rect l="l" t="t" r="r" b="b"/>
            <a:pathLst>
              <a:path w="102234" h="994410">
                <a:moveTo>
                  <a:pt x="8128" y="891920"/>
                </a:moveTo>
                <a:lnTo>
                  <a:pt x="4953" y="893190"/>
                </a:lnTo>
                <a:lnTo>
                  <a:pt x="1650" y="894333"/>
                </a:lnTo>
                <a:lnTo>
                  <a:pt x="0" y="898016"/>
                </a:lnTo>
                <a:lnTo>
                  <a:pt x="3382" y="906906"/>
                </a:lnTo>
                <a:lnTo>
                  <a:pt x="36322" y="994028"/>
                </a:lnTo>
                <a:lnTo>
                  <a:pt x="45827" y="982598"/>
                </a:lnTo>
                <a:lnTo>
                  <a:pt x="44704" y="982598"/>
                </a:lnTo>
                <a:lnTo>
                  <a:pt x="32131" y="980566"/>
                </a:lnTo>
                <a:lnTo>
                  <a:pt x="36049" y="957234"/>
                </a:lnTo>
                <a:lnTo>
                  <a:pt x="11811" y="893571"/>
                </a:lnTo>
                <a:lnTo>
                  <a:pt x="8128" y="891920"/>
                </a:lnTo>
                <a:close/>
              </a:path>
              <a:path w="102234" h="994410">
                <a:moveTo>
                  <a:pt x="36049" y="957234"/>
                </a:moveTo>
                <a:lnTo>
                  <a:pt x="32131" y="980566"/>
                </a:lnTo>
                <a:lnTo>
                  <a:pt x="44704" y="982598"/>
                </a:lnTo>
                <a:lnTo>
                  <a:pt x="45255" y="979296"/>
                </a:lnTo>
                <a:lnTo>
                  <a:pt x="44450" y="979296"/>
                </a:lnTo>
                <a:lnTo>
                  <a:pt x="33528" y="977518"/>
                </a:lnTo>
                <a:lnTo>
                  <a:pt x="40555" y="969067"/>
                </a:lnTo>
                <a:lnTo>
                  <a:pt x="36049" y="957234"/>
                </a:lnTo>
                <a:close/>
              </a:path>
              <a:path w="102234" h="994410">
                <a:moveTo>
                  <a:pt x="96266" y="906652"/>
                </a:moveTo>
                <a:lnTo>
                  <a:pt x="92202" y="906906"/>
                </a:lnTo>
                <a:lnTo>
                  <a:pt x="89916" y="909700"/>
                </a:lnTo>
                <a:lnTo>
                  <a:pt x="48577" y="959419"/>
                </a:lnTo>
                <a:lnTo>
                  <a:pt x="44704" y="982598"/>
                </a:lnTo>
                <a:lnTo>
                  <a:pt x="45827" y="982598"/>
                </a:lnTo>
                <a:lnTo>
                  <a:pt x="99695" y="917828"/>
                </a:lnTo>
                <a:lnTo>
                  <a:pt x="101981" y="915034"/>
                </a:lnTo>
                <a:lnTo>
                  <a:pt x="101600" y="911097"/>
                </a:lnTo>
                <a:lnTo>
                  <a:pt x="98933" y="908811"/>
                </a:lnTo>
                <a:lnTo>
                  <a:pt x="96266" y="906652"/>
                </a:lnTo>
                <a:close/>
              </a:path>
              <a:path w="102234" h="994410">
                <a:moveTo>
                  <a:pt x="40555" y="969067"/>
                </a:moveTo>
                <a:lnTo>
                  <a:pt x="33528" y="977518"/>
                </a:lnTo>
                <a:lnTo>
                  <a:pt x="44450" y="979296"/>
                </a:lnTo>
                <a:lnTo>
                  <a:pt x="40555" y="969067"/>
                </a:lnTo>
                <a:close/>
              </a:path>
              <a:path w="102234" h="994410">
                <a:moveTo>
                  <a:pt x="48577" y="959419"/>
                </a:moveTo>
                <a:lnTo>
                  <a:pt x="40555" y="969067"/>
                </a:lnTo>
                <a:lnTo>
                  <a:pt x="44450" y="979296"/>
                </a:lnTo>
                <a:lnTo>
                  <a:pt x="45255" y="979296"/>
                </a:lnTo>
                <a:lnTo>
                  <a:pt x="48577" y="959419"/>
                </a:lnTo>
                <a:close/>
              </a:path>
              <a:path w="102234" h="994410">
                <a:moveTo>
                  <a:pt x="42672" y="0"/>
                </a:moveTo>
                <a:lnTo>
                  <a:pt x="30099" y="2158"/>
                </a:lnTo>
                <a:lnTo>
                  <a:pt x="40386" y="63753"/>
                </a:lnTo>
                <a:lnTo>
                  <a:pt x="49403" y="125475"/>
                </a:lnTo>
                <a:lnTo>
                  <a:pt x="56896" y="187325"/>
                </a:lnTo>
                <a:lnTo>
                  <a:pt x="63119" y="249300"/>
                </a:lnTo>
                <a:lnTo>
                  <a:pt x="67818" y="311276"/>
                </a:lnTo>
                <a:lnTo>
                  <a:pt x="71247" y="373379"/>
                </a:lnTo>
                <a:lnTo>
                  <a:pt x="73406" y="435482"/>
                </a:lnTo>
                <a:lnTo>
                  <a:pt x="74041" y="497585"/>
                </a:lnTo>
                <a:lnTo>
                  <a:pt x="73397" y="559942"/>
                </a:lnTo>
                <a:lnTo>
                  <a:pt x="71225" y="622300"/>
                </a:lnTo>
                <a:lnTo>
                  <a:pt x="67818" y="683894"/>
                </a:lnTo>
                <a:lnTo>
                  <a:pt x="63119" y="745997"/>
                </a:lnTo>
                <a:lnTo>
                  <a:pt x="56896" y="807846"/>
                </a:lnTo>
                <a:lnTo>
                  <a:pt x="49275" y="869695"/>
                </a:lnTo>
                <a:lnTo>
                  <a:pt x="40386" y="931417"/>
                </a:lnTo>
                <a:lnTo>
                  <a:pt x="36049" y="957234"/>
                </a:lnTo>
                <a:lnTo>
                  <a:pt x="40555" y="969067"/>
                </a:lnTo>
                <a:lnTo>
                  <a:pt x="61975" y="871346"/>
                </a:lnTo>
                <a:lnTo>
                  <a:pt x="69596" y="809116"/>
                </a:lnTo>
                <a:lnTo>
                  <a:pt x="75819" y="747013"/>
                </a:lnTo>
                <a:lnTo>
                  <a:pt x="80518" y="684656"/>
                </a:lnTo>
                <a:lnTo>
                  <a:pt x="83960" y="621918"/>
                </a:lnTo>
                <a:lnTo>
                  <a:pt x="86108" y="559688"/>
                </a:lnTo>
                <a:lnTo>
                  <a:pt x="86741" y="497458"/>
                </a:lnTo>
                <a:lnTo>
                  <a:pt x="86106" y="434975"/>
                </a:lnTo>
                <a:lnTo>
                  <a:pt x="83947" y="372617"/>
                </a:lnTo>
                <a:lnTo>
                  <a:pt x="80518" y="310260"/>
                </a:lnTo>
                <a:lnTo>
                  <a:pt x="75692" y="248030"/>
                </a:lnTo>
                <a:lnTo>
                  <a:pt x="69596" y="185800"/>
                </a:lnTo>
                <a:lnTo>
                  <a:pt x="61849" y="123570"/>
                </a:lnTo>
                <a:lnTo>
                  <a:pt x="52959" y="61721"/>
                </a:lnTo>
                <a:lnTo>
                  <a:pt x="42672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72100" y="4210050"/>
            <a:ext cx="3190875" cy="13430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734050" y="4310608"/>
            <a:ext cx="2475865" cy="1008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05" algn="ctr">
              <a:lnSpc>
                <a:spcPct val="115199"/>
              </a:lnSpc>
              <a:spcBef>
                <a:spcPts val="95"/>
              </a:spcBef>
            </a:pPr>
            <a:r>
              <a:rPr sz="1400" spc="60" dirty="0">
                <a:latin typeface="Arial"/>
                <a:cs typeface="Arial"/>
              </a:rPr>
              <a:t>Kurang </a:t>
            </a:r>
            <a:r>
              <a:rPr sz="1400" spc="75" dirty="0">
                <a:latin typeface="Arial"/>
                <a:cs typeface="Arial"/>
              </a:rPr>
              <a:t>mengembangkan  </a:t>
            </a:r>
            <a:r>
              <a:rPr sz="1400" spc="55" dirty="0">
                <a:latin typeface="Arial"/>
                <a:cs typeface="Arial"/>
              </a:rPr>
              <a:t>konsensus </a:t>
            </a:r>
            <a:r>
              <a:rPr sz="1400" spc="65" dirty="0">
                <a:latin typeface="Arial"/>
                <a:cs typeface="Arial"/>
              </a:rPr>
              <a:t>diantara </a:t>
            </a:r>
            <a:r>
              <a:rPr sz="1400" spc="45" dirty="0">
                <a:latin typeface="Arial"/>
                <a:cs typeface="Arial"/>
              </a:rPr>
              <a:t>para  </a:t>
            </a:r>
            <a:r>
              <a:rPr sz="1400" spc="60" dirty="0">
                <a:latin typeface="Arial"/>
                <a:cs typeface="Arial"/>
              </a:rPr>
              <a:t>anggotanya </a:t>
            </a:r>
            <a:r>
              <a:rPr sz="1400" spc="65" dirty="0">
                <a:latin typeface="Arial"/>
                <a:cs typeface="Arial"/>
              </a:rPr>
              <a:t>.terhadap </a:t>
            </a:r>
            <a:r>
              <a:rPr sz="1400" spc="75" dirty="0">
                <a:latin typeface="Arial"/>
                <a:cs typeface="Arial"/>
              </a:rPr>
              <a:t>nilai</a:t>
            </a:r>
            <a:r>
              <a:rPr sz="1400" spc="-130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–  </a:t>
            </a:r>
            <a:r>
              <a:rPr sz="1400" spc="75" dirty="0">
                <a:latin typeface="Arial"/>
                <a:cs typeface="Arial"/>
              </a:rPr>
              <a:t>nilai </a:t>
            </a:r>
            <a:r>
              <a:rPr sz="1400" spc="50" dirty="0">
                <a:latin typeface="Arial"/>
                <a:cs typeface="Arial"/>
              </a:rPr>
              <a:t>yang </a:t>
            </a:r>
            <a:r>
              <a:rPr sz="1400" spc="70" dirty="0">
                <a:latin typeface="Arial"/>
                <a:cs typeface="Arial"/>
              </a:rPr>
              <a:t>bersifat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45" dirty="0">
                <a:latin typeface="Arial"/>
                <a:cs typeface="Arial"/>
              </a:rPr>
              <a:t>dasar.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24753" y="5548757"/>
            <a:ext cx="375285" cy="281940"/>
          </a:xfrm>
          <a:custGeom>
            <a:avLst/>
            <a:gdLst/>
            <a:ahLst/>
            <a:cxnLst/>
            <a:rect l="l" t="t" r="r" b="b"/>
            <a:pathLst>
              <a:path w="375285" h="281939">
                <a:moveTo>
                  <a:pt x="50546" y="189026"/>
                </a:moveTo>
                <a:lnTo>
                  <a:pt x="46736" y="190258"/>
                </a:lnTo>
                <a:lnTo>
                  <a:pt x="45085" y="193382"/>
                </a:lnTo>
                <a:lnTo>
                  <a:pt x="0" y="281609"/>
                </a:lnTo>
                <a:lnTo>
                  <a:pt x="34899" y="280149"/>
                </a:lnTo>
                <a:lnTo>
                  <a:pt x="13970" y="280149"/>
                </a:lnTo>
                <a:lnTo>
                  <a:pt x="7112" y="269455"/>
                </a:lnTo>
                <a:lnTo>
                  <a:pt x="26958" y="256754"/>
                </a:lnTo>
                <a:lnTo>
                  <a:pt x="56387" y="199161"/>
                </a:lnTo>
                <a:lnTo>
                  <a:pt x="58038" y="196037"/>
                </a:lnTo>
                <a:lnTo>
                  <a:pt x="56769" y="192214"/>
                </a:lnTo>
                <a:lnTo>
                  <a:pt x="53721" y="190614"/>
                </a:lnTo>
                <a:lnTo>
                  <a:pt x="50546" y="189026"/>
                </a:lnTo>
                <a:close/>
              </a:path>
              <a:path w="375285" h="281939">
                <a:moveTo>
                  <a:pt x="26958" y="256754"/>
                </a:moveTo>
                <a:lnTo>
                  <a:pt x="7112" y="269455"/>
                </a:lnTo>
                <a:lnTo>
                  <a:pt x="13970" y="280149"/>
                </a:lnTo>
                <a:lnTo>
                  <a:pt x="17803" y="277698"/>
                </a:lnTo>
                <a:lnTo>
                  <a:pt x="16256" y="277698"/>
                </a:lnTo>
                <a:lnTo>
                  <a:pt x="10287" y="268465"/>
                </a:lnTo>
                <a:lnTo>
                  <a:pt x="21207" y="268008"/>
                </a:lnTo>
                <a:lnTo>
                  <a:pt x="26958" y="256754"/>
                </a:lnTo>
                <a:close/>
              </a:path>
              <a:path w="375285" h="281939">
                <a:moveTo>
                  <a:pt x="101981" y="264629"/>
                </a:moveTo>
                <a:lnTo>
                  <a:pt x="33780" y="267482"/>
                </a:lnTo>
                <a:lnTo>
                  <a:pt x="13970" y="280149"/>
                </a:lnTo>
                <a:lnTo>
                  <a:pt x="34899" y="280149"/>
                </a:lnTo>
                <a:lnTo>
                  <a:pt x="102488" y="277329"/>
                </a:lnTo>
                <a:lnTo>
                  <a:pt x="105156" y="274370"/>
                </a:lnTo>
                <a:lnTo>
                  <a:pt x="104901" y="267360"/>
                </a:lnTo>
                <a:lnTo>
                  <a:pt x="101981" y="264629"/>
                </a:lnTo>
                <a:close/>
              </a:path>
              <a:path w="375285" h="281939">
                <a:moveTo>
                  <a:pt x="21207" y="268008"/>
                </a:moveTo>
                <a:lnTo>
                  <a:pt x="10287" y="268465"/>
                </a:lnTo>
                <a:lnTo>
                  <a:pt x="16256" y="277698"/>
                </a:lnTo>
                <a:lnTo>
                  <a:pt x="21207" y="268008"/>
                </a:lnTo>
                <a:close/>
              </a:path>
              <a:path w="375285" h="281939">
                <a:moveTo>
                  <a:pt x="33780" y="267482"/>
                </a:moveTo>
                <a:lnTo>
                  <a:pt x="21207" y="268008"/>
                </a:lnTo>
                <a:lnTo>
                  <a:pt x="16256" y="277698"/>
                </a:lnTo>
                <a:lnTo>
                  <a:pt x="17803" y="277698"/>
                </a:lnTo>
                <a:lnTo>
                  <a:pt x="33780" y="267482"/>
                </a:lnTo>
                <a:close/>
              </a:path>
              <a:path w="375285" h="281939">
                <a:moveTo>
                  <a:pt x="366522" y="0"/>
                </a:moveTo>
                <a:lnTo>
                  <a:pt x="322707" y="37846"/>
                </a:lnTo>
                <a:lnTo>
                  <a:pt x="278384" y="74777"/>
                </a:lnTo>
                <a:lnTo>
                  <a:pt x="233172" y="110693"/>
                </a:lnTo>
                <a:lnTo>
                  <a:pt x="187198" y="145770"/>
                </a:lnTo>
                <a:lnTo>
                  <a:pt x="140588" y="179781"/>
                </a:lnTo>
                <a:lnTo>
                  <a:pt x="93218" y="212953"/>
                </a:lnTo>
                <a:lnTo>
                  <a:pt x="45212" y="245071"/>
                </a:lnTo>
                <a:lnTo>
                  <a:pt x="26958" y="256754"/>
                </a:lnTo>
                <a:lnTo>
                  <a:pt x="21207" y="268008"/>
                </a:lnTo>
                <a:lnTo>
                  <a:pt x="100457" y="223354"/>
                </a:lnTo>
                <a:lnTo>
                  <a:pt x="148082" y="190042"/>
                </a:lnTo>
                <a:lnTo>
                  <a:pt x="194945" y="155854"/>
                </a:lnTo>
                <a:lnTo>
                  <a:pt x="241046" y="120637"/>
                </a:lnTo>
                <a:lnTo>
                  <a:pt x="286512" y="84543"/>
                </a:lnTo>
                <a:lnTo>
                  <a:pt x="331088" y="47510"/>
                </a:lnTo>
                <a:lnTo>
                  <a:pt x="374904" y="9652"/>
                </a:lnTo>
                <a:lnTo>
                  <a:pt x="366522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57525" y="5619748"/>
            <a:ext cx="2933700" cy="12382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258439" y="5723079"/>
            <a:ext cx="2534920" cy="10090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indent="-1270" algn="ctr">
              <a:lnSpc>
                <a:spcPct val="115300"/>
              </a:lnSpc>
              <a:spcBef>
                <a:spcPts val="90"/>
              </a:spcBef>
            </a:pPr>
            <a:r>
              <a:rPr sz="1400" spc="-10" dirty="0">
                <a:latin typeface="Arial"/>
                <a:cs typeface="Arial"/>
              </a:rPr>
              <a:t>Secara </a:t>
            </a:r>
            <a:r>
              <a:rPr sz="1400" spc="75" dirty="0">
                <a:latin typeface="Arial"/>
                <a:cs typeface="Arial"/>
              </a:rPr>
              <a:t>relatif </a:t>
            </a:r>
            <a:r>
              <a:rPr sz="1400" spc="70" dirty="0">
                <a:latin typeface="Arial"/>
                <a:cs typeface="Arial"/>
              </a:rPr>
              <a:t>seringkali  mengalami </a:t>
            </a:r>
            <a:r>
              <a:rPr sz="1400" spc="100" dirty="0">
                <a:latin typeface="Arial"/>
                <a:cs typeface="Arial"/>
              </a:rPr>
              <a:t>konflik </a:t>
            </a:r>
            <a:r>
              <a:rPr sz="1400" spc="-80" dirty="0">
                <a:latin typeface="Arial"/>
                <a:cs typeface="Arial"/>
              </a:rPr>
              <a:t>– </a:t>
            </a:r>
            <a:r>
              <a:rPr sz="1400" spc="100" dirty="0">
                <a:latin typeface="Arial"/>
                <a:cs typeface="Arial"/>
              </a:rPr>
              <a:t>konflik  </a:t>
            </a:r>
            <a:r>
              <a:rPr sz="1400" spc="65" dirty="0">
                <a:latin typeface="Arial"/>
                <a:cs typeface="Arial"/>
              </a:rPr>
              <a:t>diantara </a:t>
            </a:r>
            <a:r>
              <a:rPr sz="1400" spc="90" dirty="0">
                <a:latin typeface="Arial"/>
                <a:cs typeface="Arial"/>
              </a:rPr>
              <a:t>kelompok </a:t>
            </a:r>
            <a:r>
              <a:rPr sz="1400" spc="50" dirty="0">
                <a:latin typeface="Arial"/>
                <a:cs typeface="Arial"/>
              </a:rPr>
              <a:t>yang</a:t>
            </a:r>
            <a:r>
              <a:rPr sz="1400" spc="-145" dirty="0">
                <a:latin typeface="Arial"/>
                <a:cs typeface="Arial"/>
              </a:rPr>
              <a:t> </a:t>
            </a:r>
            <a:r>
              <a:rPr sz="1400" spc="60" dirty="0">
                <a:latin typeface="Arial"/>
                <a:cs typeface="Arial"/>
              </a:rPr>
              <a:t>satu  dengan </a:t>
            </a:r>
            <a:r>
              <a:rPr sz="1400" spc="90" dirty="0">
                <a:latin typeface="Arial"/>
                <a:cs typeface="Arial"/>
              </a:rPr>
              <a:t>kelompok </a:t>
            </a:r>
            <a:r>
              <a:rPr sz="1400" spc="50" dirty="0">
                <a:latin typeface="Arial"/>
                <a:cs typeface="Arial"/>
              </a:rPr>
              <a:t>yang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65" dirty="0">
                <a:latin typeface="Arial"/>
                <a:cs typeface="Arial"/>
              </a:rPr>
              <a:t>lain.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777617" y="5655157"/>
            <a:ext cx="285750" cy="201295"/>
          </a:xfrm>
          <a:custGeom>
            <a:avLst/>
            <a:gdLst/>
            <a:ahLst/>
            <a:cxnLst/>
            <a:rect l="l" t="t" r="r" b="b"/>
            <a:pathLst>
              <a:path w="285750" h="201295">
                <a:moveTo>
                  <a:pt x="20014" y="15318"/>
                </a:moveTo>
                <a:lnTo>
                  <a:pt x="64515" y="57391"/>
                </a:lnTo>
                <a:lnTo>
                  <a:pt x="134619" y="107492"/>
                </a:lnTo>
                <a:lnTo>
                  <a:pt x="206120" y="155511"/>
                </a:lnTo>
                <a:lnTo>
                  <a:pt x="278891" y="201231"/>
                </a:lnTo>
                <a:lnTo>
                  <a:pt x="285622" y="190487"/>
                </a:lnTo>
                <a:lnTo>
                  <a:pt x="212851" y="144767"/>
                </a:lnTo>
                <a:lnTo>
                  <a:pt x="141731" y="96951"/>
                </a:lnTo>
                <a:lnTo>
                  <a:pt x="72008" y="47053"/>
                </a:lnTo>
                <a:lnTo>
                  <a:pt x="32520" y="16885"/>
                </a:lnTo>
                <a:lnTo>
                  <a:pt x="20014" y="15318"/>
                </a:lnTo>
                <a:close/>
              </a:path>
              <a:path w="285750" h="201295">
                <a:moveTo>
                  <a:pt x="0" y="0"/>
                </a:moveTo>
                <a:lnTo>
                  <a:pt x="37591" y="91655"/>
                </a:lnTo>
                <a:lnTo>
                  <a:pt x="38988" y="94907"/>
                </a:lnTo>
                <a:lnTo>
                  <a:pt x="42671" y="96456"/>
                </a:lnTo>
                <a:lnTo>
                  <a:pt x="45974" y="95122"/>
                </a:lnTo>
                <a:lnTo>
                  <a:pt x="49149" y="93789"/>
                </a:lnTo>
                <a:lnTo>
                  <a:pt x="50672" y="90068"/>
                </a:lnTo>
                <a:lnTo>
                  <a:pt x="49402" y="86829"/>
                </a:lnTo>
                <a:lnTo>
                  <a:pt x="24827" y="27029"/>
                </a:lnTo>
                <a:lnTo>
                  <a:pt x="6095" y="12699"/>
                </a:lnTo>
                <a:lnTo>
                  <a:pt x="13843" y="2616"/>
                </a:lnTo>
                <a:lnTo>
                  <a:pt x="20897" y="2616"/>
                </a:lnTo>
                <a:lnTo>
                  <a:pt x="0" y="0"/>
                </a:lnTo>
                <a:close/>
              </a:path>
              <a:path w="285750" h="201295">
                <a:moveTo>
                  <a:pt x="13843" y="2616"/>
                </a:moveTo>
                <a:lnTo>
                  <a:pt x="6095" y="12699"/>
                </a:lnTo>
                <a:lnTo>
                  <a:pt x="24827" y="27029"/>
                </a:lnTo>
                <a:lnTo>
                  <a:pt x="20014" y="15318"/>
                </a:lnTo>
                <a:lnTo>
                  <a:pt x="9143" y="13957"/>
                </a:lnTo>
                <a:lnTo>
                  <a:pt x="15875" y="5245"/>
                </a:lnTo>
                <a:lnTo>
                  <a:pt x="17284" y="5245"/>
                </a:lnTo>
                <a:lnTo>
                  <a:pt x="13843" y="2616"/>
                </a:lnTo>
                <a:close/>
              </a:path>
              <a:path w="285750" h="201295">
                <a:moveTo>
                  <a:pt x="20897" y="2616"/>
                </a:moveTo>
                <a:lnTo>
                  <a:pt x="13843" y="2616"/>
                </a:lnTo>
                <a:lnTo>
                  <a:pt x="32520" y="16885"/>
                </a:lnTo>
                <a:lnTo>
                  <a:pt x="100202" y="25349"/>
                </a:lnTo>
                <a:lnTo>
                  <a:pt x="103377" y="22885"/>
                </a:lnTo>
                <a:lnTo>
                  <a:pt x="103758" y="19405"/>
                </a:lnTo>
                <a:lnTo>
                  <a:pt x="104266" y="15925"/>
                </a:lnTo>
                <a:lnTo>
                  <a:pt x="101726" y="12750"/>
                </a:lnTo>
                <a:lnTo>
                  <a:pt x="20897" y="2616"/>
                </a:lnTo>
                <a:close/>
              </a:path>
              <a:path w="285750" h="201295">
                <a:moveTo>
                  <a:pt x="17284" y="5245"/>
                </a:moveTo>
                <a:lnTo>
                  <a:pt x="15875" y="5245"/>
                </a:lnTo>
                <a:lnTo>
                  <a:pt x="20014" y="15318"/>
                </a:lnTo>
                <a:lnTo>
                  <a:pt x="32520" y="16885"/>
                </a:lnTo>
                <a:lnTo>
                  <a:pt x="17284" y="5245"/>
                </a:lnTo>
                <a:close/>
              </a:path>
              <a:path w="285750" h="201295">
                <a:moveTo>
                  <a:pt x="15875" y="5245"/>
                </a:moveTo>
                <a:lnTo>
                  <a:pt x="9143" y="13957"/>
                </a:lnTo>
                <a:lnTo>
                  <a:pt x="20014" y="15318"/>
                </a:lnTo>
                <a:lnTo>
                  <a:pt x="15875" y="5245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5300" y="4076700"/>
            <a:ext cx="3152775" cy="16097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30072" y="4187037"/>
            <a:ext cx="2498725" cy="1254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15199"/>
              </a:lnSpc>
              <a:spcBef>
                <a:spcPts val="95"/>
              </a:spcBef>
            </a:pPr>
            <a:r>
              <a:rPr sz="1400" spc="-10" dirty="0">
                <a:latin typeface="Arial"/>
                <a:cs typeface="Arial"/>
              </a:rPr>
              <a:t>Secara </a:t>
            </a:r>
            <a:r>
              <a:rPr sz="1400" spc="75" dirty="0">
                <a:latin typeface="Arial"/>
                <a:cs typeface="Arial"/>
              </a:rPr>
              <a:t>relatif </a:t>
            </a:r>
            <a:r>
              <a:rPr sz="1400" spc="70" dirty="0">
                <a:latin typeface="Arial"/>
                <a:cs typeface="Arial"/>
              </a:rPr>
              <a:t>integrasi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50" dirty="0">
                <a:latin typeface="Arial"/>
                <a:cs typeface="Arial"/>
              </a:rPr>
              <a:t>sosial  </a:t>
            </a:r>
            <a:r>
              <a:rPr sz="1400" spc="110" dirty="0">
                <a:latin typeface="Arial"/>
                <a:cs typeface="Arial"/>
              </a:rPr>
              <a:t>tumbuh </a:t>
            </a:r>
            <a:r>
              <a:rPr sz="1400" spc="55" dirty="0">
                <a:latin typeface="Arial"/>
                <a:cs typeface="Arial"/>
              </a:rPr>
              <a:t>diatas </a:t>
            </a:r>
            <a:r>
              <a:rPr sz="1400" spc="40" dirty="0">
                <a:latin typeface="Arial"/>
                <a:cs typeface="Arial"/>
              </a:rPr>
              <a:t>paksaan  </a:t>
            </a:r>
            <a:r>
              <a:rPr sz="1400" spc="45" dirty="0">
                <a:latin typeface="Arial"/>
                <a:cs typeface="Arial"/>
              </a:rPr>
              <a:t>(coercion)dan </a:t>
            </a:r>
            <a:r>
              <a:rPr sz="1400" spc="65" dirty="0">
                <a:latin typeface="Arial"/>
                <a:cs typeface="Arial"/>
              </a:rPr>
              <a:t>saling  </a:t>
            </a:r>
            <a:r>
              <a:rPr sz="1400" spc="75" dirty="0">
                <a:latin typeface="Arial"/>
                <a:cs typeface="Arial"/>
              </a:rPr>
              <a:t>ketergantungan didalam  </a:t>
            </a:r>
            <a:r>
              <a:rPr sz="1400" spc="80" dirty="0">
                <a:latin typeface="Arial"/>
                <a:cs typeface="Arial"/>
              </a:rPr>
              <a:t>bidang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80" dirty="0">
                <a:latin typeface="Arial"/>
                <a:cs typeface="Arial"/>
              </a:rPr>
              <a:t>ekonomi.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683385" y="2913760"/>
            <a:ext cx="102235" cy="909319"/>
          </a:xfrm>
          <a:custGeom>
            <a:avLst/>
            <a:gdLst/>
            <a:ahLst/>
            <a:cxnLst/>
            <a:rect l="l" t="t" r="r" b="b"/>
            <a:pathLst>
              <a:path w="102235" h="909320">
                <a:moveTo>
                  <a:pt x="62046" y="24802"/>
                </a:moveTo>
                <a:lnTo>
                  <a:pt x="41275" y="111887"/>
                </a:lnTo>
                <a:lnTo>
                  <a:pt x="33527" y="168401"/>
                </a:lnTo>
                <a:lnTo>
                  <a:pt x="26923" y="225298"/>
                </a:lnTo>
                <a:lnTo>
                  <a:pt x="21589" y="282193"/>
                </a:lnTo>
                <a:lnTo>
                  <a:pt x="17236" y="339725"/>
                </a:lnTo>
                <a:lnTo>
                  <a:pt x="14078" y="396621"/>
                </a:lnTo>
                <a:lnTo>
                  <a:pt x="12063" y="453389"/>
                </a:lnTo>
                <a:lnTo>
                  <a:pt x="11302" y="510286"/>
                </a:lnTo>
                <a:lnTo>
                  <a:pt x="11683" y="567436"/>
                </a:lnTo>
                <a:lnTo>
                  <a:pt x="13081" y="624459"/>
                </a:lnTo>
                <a:lnTo>
                  <a:pt x="15747" y="681609"/>
                </a:lnTo>
                <a:lnTo>
                  <a:pt x="19557" y="738505"/>
                </a:lnTo>
                <a:lnTo>
                  <a:pt x="24383" y="795527"/>
                </a:lnTo>
                <a:lnTo>
                  <a:pt x="30479" y="852424"/>
                </a:lnTo>
                <a:lnTo>
                  <a:pt x="37718" y="909193"/>
                </a:lnTo>
                <a:lnTo>
                  <a:pt x="50418" y="907541"/>
                </a:lnTo>
                <a:lnTo>
                  <a:pt x="43179" y="850900"/>
                </a:lnTo>
                <a:lnTo>
                  <a:pt x="37083" y="794257"/>
                </a:lnTo>
                <a:lnTo>
                  <a:pt x="32257" y="737488"/>
                </a:lnTo>
                <a:lnTo>
                  <a:pt x="28447" y="680719"/>
                </a:lnTo>
                <a:lnTo>
                  <a:pt x="25781" y="623951"/>
                </a:lnTo>
                <a:lnTo>
                  <a:pt x="24256" y="567054"/>
                </a:lnTo>
                <a:lnTo>
                  <a:pt x="24002" y="510286"/>
                </a:lnTo>
                <a:lnTo>
                  <a:pt x="24769" y="453263"/>
                </a:lnTo>
                <a:lnTo>
                  <a:pt x="26825" y="396113"/>
                </a:lnTo>
                <a:lnTo>
                  <a:pt x="30018" y="339089"/>
                </a:lnTo>
                <a:lnTo>
                  <a:pt x="34162" y="283083"/>
                </a:lnTo>
                <a:lnTo>
                  <a:pt x="39623" y="226440"/>
                </a:lnTo>
                <a:lnTo>
                  <a:pt x="46227" y="169925"/>
                </a:lnTo>
                <a:lnTo>
                  <a:pt x="53847" y="113537"/>
                </a:lnTo>
                <a:lnTo>
                  <a:pt x="62737" y="57276"/>
                </a:lnTo>
                <a:lnTo>
                  <a:pt x="66392" y="36608"/>
                </a:lnTo>
                <a:lnTo>
                  <a:pt x="62046" y="24802"/>
                </a:lnTo>
                <a:close/>
              </a:path>
              <a:path w="102235" h="909320">
                <a:moveTo>
                  <a:pt x="70590" y="11302"/>
                </a:moveTo>
                <a:lnTo>
                  <a:pt x="58038" y="11302"/>
                </a:lnTo>
                <a:lnTo>
                  <a:pt x="70484" y="13462"/>
                </a:lnTo>
                <a:lnTo>
                  <a:pt x="66392" y="36608"/>
                </a:lnTo>
                <a:lnTo>
                  <a:pt x="88772" y="97409"/>
                </a:lnTo>
                <a:lnTo>
                  <a:pt x="89915" y="100711"/>
                </a:lnTo>
                <a:lnTo>
                  <a:pt x="93598" y="102362"/>
                </a:lnTo>
                <a:lnTo>
                  <a:pt x="96900" y="101218"/>
                </a:lnTo>
                <a:lnTo>
                  <a:pt x="100202" y="99949"/>
                </a:lnTo>
                <a:lnTo>
                  <a:pt x="101853" y="96265"/>
                </a:lnTo>
                <a:lnTo>
                  <a:pt x="100710" y="92963"/>
                </a:lnTo>
                <a:lnTo>
                  <a:pt x="70590" y="11302"/>
                </a:lnTo>
                <a:close/>
              </a:path>
              <a:path w="102235" h="909320">
                <a:moveTo>
                  <a:pt x="66420" y="0"/>
                </a:moveTo>
                <a:lnTo>
                  <a:pt x="2285" y="75564"/>
                </a:lnTo>
                <a:lnTo>
                  <a:pt x="0" y="78231"/>
                </a:lnTo>
                <a:lnTo>
                  <a:pt x="381" y="82168"/>
                </a:lnTo>
                <a:lnTo>
                  <a:pt x="5714" y="86740"/>
                </a:lnTo>
                <a:lnTo>
                  <a:pt x="9778" y="86487"/>
                </a:lnTo>
                <a:lnTo>
                  <a:pt x="11937" y="83819"/>
                </a:lnTo>
                <a:lnTo>
                  <a:pt x="53915" y="34379"/>
                </a:lnTo>
                <a:lnTo>
                  <a:pt x="58038" y="11302"/>
                </a:lnTo>
                <a:lnTo>
                  <a:pt x="70590" y="11302"/>
                </a:lnTo>
                <a:lnTo>
                  <a:pt x="66420" y="0"/>
                </a:lnTo>
                <a:close/>
              </a:path>
              <a:path w="102235" h="909320">
                <a:moveTo>
                  <a:pt x="70282" y="14604"/>
                </a:moveTo>
                <a:lnTo>
                  <a:pt x="58292" y="14604"/>
                </a:lnTo>
                <a:lnTo>
                  <a:pt x="69087" y="16510"/>
                </a:lnTo>
                <a:lnTo>
                  <a:pt x="62046" y="24802"/>
                </a:lnTo>
                <a:lnTo>
                  <a:pt x="66392" y="36608"/>
                </a:lnTo>
                <a:lnTo>
                  <a:pt x="70282" y="14604"/>
                </a:lnTo>
                <a:close/>
              </a:path>
              <a:path w="102235" h="909320">
                <a:moveTo>
                  <a:pt x="58038" y="11302"/>
                </a:moveTo>
                <a:lnTo>
                  <a:pt x="53915" y="34379"/>
                </a:lnTo>
                <a:lnTo>
                  <a:pt x="62046" y="24802"/>
                </a:lnTo>
                <a:lnTo>
                  <a:pt x="58292" y="14604"/>
                </a:lnTo>
                <a:lnTo>
                  <a:pt x="70282" y="14604"/>
                </a:lnTo>
                <a:lnTo>
                  <a:pt x="70484" y="13462"/>
                </a:lnTo>
                <a:lnTo>
                  <a:pt x="58038" y="11302"/>
                </a:lnTo>
                <a:close/>
              </a:path>
              <a:path w="102235" h="909320">
                <a:moveTo>
                  <a:pt x="58292" y="14604"/>
                </a:moveTo>
                <a:lnTo>
                  <a:pt x="62046" y="24802"/>
                </a:lnTo>
                <a:lnTo>
                  <a:pt x="69087" y="16510"/>
                </a:lnTo>
                <a:lnTo>
                  <a:pt x="58292" y="14604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9575" y="1323975"/>
            <a:ext cx="3324225" cy="14097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35000" y="1409471"/>
            <a:ext cx="2889250" cy="1149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15300"/>
              </a:lnSpc>
              <a:spcBef>
                <a:spcPts val="95"/>
              </a:spcBef>
              <a:tabLst>
                <a:tab pos="1115695" algn="l"/>
              </a:tabLst>
            </a:pPr>
            <a:r>
              <a:rPr sz="1600" spc="40" dirty="0">
                <a:latin typeface="Arial"/>
                <a:cs typeface="Arial"/>
              </a:rPr>
              <a:t>Adanya </a:t>
            </a:r>
            <a:r>
              <a:rPr sz="1600" spc="80" dirty="0">
                <a:latin typeface="Arial"/>
                <a:cs typeface="Arial"/>
              </a:rPr>
              <a:t>dominasi </a:t>
            </a:r>
            <a:r>
              <a:rPr sz="1600" spc="110" dirty="0">
                <a:latin typeface="Arial"/>
                <a:cs typeface="Arial"/>
              </a:rPr>
              <a:t>politik</a:t>
            </a:r>
            <a:r>
              <a:rPr sz="1600" spc="70" dirty="0">
                <a:latin typeface="Arial"/>
                <a:cs typeface="Arial"/>
              </a:rPr>
              <a:t> </a:t>
            </a:r>
            <a:r>
              <a:rPr sz="1600" spc="65" dirty="0">
                <a:latin typeface="Arial"/>
                <a:cs typeface="Arial"/>
              </a:rPr>
              <a:t>oleh  </a:t>
            </a:r>
            <a:r>
              <a:rPr sz="1600" spc="70" dirty="0">
                <a:latin typeface="Arial"/>
                <a:cs typeface="Arial"/>
              </a:rPr>
              <a:t>suatu </a:t>
            </a:r>
            <a:r>
              <a:rPr sz="1600" spc="95" dirty="0">
                <a:latin typeface="Arial"/>
                <a:cs typeface="Arial"/>
              </a:rPr>
              <a:t>kelompok </a:t>
            </a:r>
            <a:r>
              <a:rPr sz="1600" spc="30" dirty="0">
                <a:latin typeface="Arial"/>
                <a:cs typeface="Arial"/>
              </a:rPr>
              <a:t>atas  </a:t>
            </a:r>
            <a:r>
              <a:rPr sz="1600" spc="95" dirty="0">
                <a:latin typeface="Arial"/>
                <a:cs typeface="Arial"/>
              </a:rPr>
              <a:t>kelompok	</a:t>
            </a:r>
            <a:r>
              <a:rPr sz="1600" spc="130" dirty="0">
                <a:latin typeface="Arial"/>
                <a:cs typeface="Arial"/>
              </a:rPr>
              <a:t>-kelompok </a:t>
            </a:r>
            <a:r>
              <a:rPr sz="1600" spc="50" dirty="0">
                <a:latin typeface="Arial"/>
                <a:cs typeface="Arial"/>
              </a:rPr>
              <a:t>yang  </a:t>
            </a:r>
            <a:r>
              <a:rPr sz="1600" spc="65" dirty="0">
                <a:latin typeface="Arial"/>
                <a:cs typeface="Arial"/>
              </a:rPr>
              <a:t>lain.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605658" y="1183766"/>
            <a:ext cx="215900" cy="1817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83764" y="2721864"/>
            <a:ext cx="3624072" cy="14904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93364" y="2932176"/>
            <a:ext cx="2404872" cy="9997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43200" y="2743200"/>
            <a:ext cx="3505200" cy="13716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43200" y="2743200"/>
            <a:ext cx="3505200" cy="1371600"/>
          </a:xfrm>
          <a:custGeom>
            <a:avLst/>
            <a:gdLst/>
            <a:ahLst/>
            <a:cxnLst/>
            <a:rect l="l" t="t" r="r" b="b"/>
            <a:pathLst>
              <a:path w="3505200" h="1371600">
                <a:moveTo>
                  <a:pt x="0" y="685800"/>
                </a:moveTo>
                <a:lnTo>
                  <a:pt x="5031" y="633444"/>
                </a:lnTo>
                <a:lnTo>
                  <a:pt x="19884" y="582161"/>
                </a:lnTo>
                <a:lnTo>
                  <a:pt x="44195" y="532092"/>
                </a:lnTo>
                <a:lnTo>
                  <a:pt x="77601" y="483378"/>
                </a:lnTo>
                <a:lnTo>
                  <a:pt x="119740" y="436164"/>
                </a:lnTo>
                <a:lnTo>
                  <a:pt x="170248" y="390589"/>
                </a:lnTo>
                <a:lnTo>
                  <a:pt x="228762" y="346797"/>
                </a:lnTo>
                <a:lnTo>
                  <a:pt x="260908" y="325615"/>
                </a:lnTo>
                <a:lnTo>
                  <a:pt x="294920" y="304931"/>
                </a:lnTo>
                <a:lnTo>
                  <a:pt x="330752" y="284763"/>
                </a:lnTo>
                <a:lnTo>
                  <a:pt x="368358" y="265131"/>
                </a:lnTo>
                <a:lnTo>
                  <a:pt x="407694" y="246050"/>
                </a:lnTo>
                <a:lnTo>
                  <a:pt x="448714" y="227540"/>
                </a:lnTo>
                <a:lnTo>
                  <a:pt x="491372" y="209617"/>
                </a:lnTo>
                <a:lnTo>
                  <a:pt x="535624" y="192300"/>
                </a:lnTo>
                <a:lnTo>
                  <a:pt x="581424" y="175606"/>
                </a:lnTo>
                <a:lnTo>
                  <a:pt x="628726" y="159554"/>
                </a:lnTo>
                <a:lnTo>
                  <a:pt x="677485" y="144160"/>
                </a:lnTo>
                <a:lnTo>
                  <a:pt x="727656" y="129443"/>
                </a:lnTo>
                <a:lnTo>
                  <a:pt x="779193" y="115420"/>
                </a:lnTo>
                <a:lnTo>
                  <a:pt x="832052" y="102110"/>
                </a:lnTo>
                <a:lnTo>
                  <a:pt x="886186" y="89530"/>
                </a:lnTo>
                <a:lnTo>
                  <a:pt x="941550" y="77697"/>
                </a:lnTo>
                <a:lnTo>
                  <a:pt x="998099" y="66630"/>
                </a:lnTo>
                <a:lnTo>
                  <a:pt x="1055788" y="56346"/>
                </a:lnTo>
                <a:lnTo>
                  <a:pt x="1114571" y="46863"/>
                </a:lnTo>
                <a:lnTo>
                  <a:pt x="1174403" y="38199"/>
                </a:lnTo>
                <a:lnTo>
                  <a:pt x="1235238" y="30371"/>
                </a:lnTo>
                <a:lnTo>
                  <a:pt x="1297032" y="23398"/>
                </a:lnTo>
                <a:lnTo>
                  <a:pt x="1359738" y="17297"/>
                </a:lnTo>
                <a:lnTo>
                  <a:pt x="1423311" y="12085"/>
                </a:lnTo>
                <a:lnTo>
                  <a:pt x="1487706" y="7782"/>
                </a:lnTo>
                <a:lnTo>
                  <a:pt x="1552878" y="4404"/>
                </a:lnTo>
                <a:lnTo>
                  <a:pt x="1618781" y="1969"/>
                </a:lnTo>
                <a:lnTo>
                  <a:pt x="1685370" y="495"/>
                </a:lnTo>
                <a:lnTo>
                  <a:pt x="1752600" y="0"/>
                </a:lnTo>
                <a:lnTo>
                  <a:pt x="1819829" y="495"/>
                </a:lnTo>
                <a:lnTo>
                  <a:pt x="1886418" y="1969"/>
                </a:lnTo>
                <a:lnTo>
                  <a:pt x="1952321" y="4404"/>
                </a:lnTo>
                <a:lnTo>
                  <a:pt x="2017493" y="7782"/>
                </a:lnTo>
                <a:lnTo>
                  <a:pt x="2081888" y="12085"/>
                </a:lnTo>
                <a:lnTo>
                  <a:pt x="2145461" y="17297"/>
                </a:lnTo>
                <a:lnTo>
                  <a:pt x="2208167" y="23398"/>
                </a:lnTo>
                <a:lnTo>
                  <a:pt x="2269961" y="30371"/>
                </a:lnTo>
                <a:lnTo>
                  <a:pt x="2330796" y="38199"/>
                </a:lnTo>
                <a:lnTo>
                  <a:pt x="2390628" y="46863"/>
                </a:lnTo>
                <a:lnTo>
                  <a:pt x="2449411" y="56346"/>
                </a:lnTo>
                <a:lnTo>
                  <a:pt x="2507100" y="66630"/>
                </a:lnTo>
                <a:lnTo>
                  <a:pt x="2563649" y="77697"/>
                </a:lnTo>
                <a:lnTo>
                  <a:pt x="2619013" y="89530"/>
                </a:lnTo>
                <a:lnTo>
                  <a:pt x="2673147" y="102110"/>
                </a:lnTo>
                <a:lnTo>
                  <a:pt x="2726006" y="115420"/>
                </a:lnTo>
                <a:lnTo>
                  <a:pt x="2777543" y="129443"/>
                </a:lnTo>
                <a:lnTo>
                  <a:pt x="2827714" y="144160"/>
                </a:lnTo>
                <a:lnTo>
                  <a:pt x="2876473" y="159554"/>
                </a:lnTo>
                <a:lnTo>
                  <a:pt x="2923775" y="175606"/>
                </a:lnTo>
                <a:lnTo>
                  <a:pt x="2969575" y="192300"/>
                </a:lnTo>
                <a:lnTo>
                  <a:pt x="3013827" y="209617"/>
                </a:lnTo>
                <a:lnTo>
                  <a:pt x="3056485" y="227540"/>
                </a:lnTo>
                <a:lnTo>
                  <a:pt x="3097505" y="246050"/>
                </a:lnTo>
                <a:lnTo>
                  <a:pt x="3136841" y="265131"/>
                </a:lnTo>
                <a:lnTo>
                  <a:pt x="3174447" y="284763"/>
                </a:lnTo>
                <a:lnTo>
                  <a:pt x="3210279" y="304931"/>
                </a:lnTo>
                <a:lnTo>
                  <a:pt x="3244291" y="325615"/>
                </a:lnTo>
                <a:lnTo>
                  <a:pt x="3276437" y="346797"/>
                </a:lnTo>
                <a:lnTo>
                  <a:pt x="3334951" y="390589"/>
                </a:lnTo>
                <a:lnTo>
                  <a:pt x="3385459" y="436164"/>
                </a:lnTo>
                <a:lnTo>
                  <a:pt x="3427598" y="483378"/>
                </a:lnTo>
                <a:lnTo>
                  <a:pt x="3461004" y="532092"/>
                </a:lnTo>
                <a:lnTo>
                  <a:pt x="3485315" y="582161"/>
                </a:lnTo>
                <a:lnTo>
                  <a:pt x="3500168" y="633444"/>
                </a:lnTo>
                <a:lnTo>
                  <a:pt x="3505200" y="685800"/>
                </a:lnTo>
                <a:lnTo>
                  <a:pt x="3503934" y="712102"/>
                </a:lnTo>
                <a:lnTo>
                  <a:pt x="3500168" y="738155"/>
                </a:lnTo>
                <a:lnTo>
                  <a:pt x="3485315" y="789438"/>
                </a:lnTo>
                <a:lnTo>
                  <a:pt x="3461004" y="839507"/>
                </a:lnTo>
                <a:lnTo>
                  <a:pt x="3427598" y="888221"/>
                </a:lnTo>
                <a:lnTo>
                  <a:pt x="3385459" y="935435"/>
                </a:lnTo>
                <a:lnTo>
                  <a:pt x="3334951" y="981010"/>
                </a:lnTo>
                <a:lnTo>
                  <a:pt x="3276437" y="1024802"/>
                </a:lnTo>
                <a:lnTo>
                  <a:pt x="3244291" y="1045984"/>
                </a:lnTo>
                <a:lnTo>
                  <a:pt x="3210279" y="1066668"/>
                </a:lnTo>
                <a:lnTo>
                  <a:pt x="3174447" y="1086836"/>
                </a:lnTo>
                <a:lnTo>
                  <a:pt x="3136841" y="1106468"/>
                </a:lnTo>
                <a:lnTo>
                  <a:pt x="3097505" y="1125549"/>
                </a:lnTo>
                <a:lnTo>
                  <a:pt x="3056485" y="1144059"/>
                </a:lnTo>
                <a:lnTo>
                  <a:pt x="3013827" y="1161982"/>
                </a:lnTo>
                <a:lnTo>
                  <a:pt x="2969575" y="1179299"/>
                </a:lnTo>
                <a:lnTo>
                  <a:pt x="2923775" y="1195993"/>
                </a:lnTo>
                <a:lnTo>
                  <a:pt x="2876473" y="1212045"/>
                </a:lnTo>
                <a:lnTo>
                  <a:pt x="2827714" y="1227439"/>
                </a:lnTo>
                <a:lnTo>
                  <a:pt x="2777543" y="1242156"/>
                </a:lnTo>
                <a:lnTo>
                  <a:pt x="2726006" y="1256179"/>
                </a:lnTo>
                <a:lnTo>
                  <a:pt x="2673147" y="1269489"/>
                </a:lnTo>
                <a:lnTo>
                  <a:pt x="2619013" y="1282069"/>
                </a:lnTo>
                <a:lnTo>
                  <a:pt x="2563649" y="1293902"/>
                </a:lnTo>
                <a:lnTo>
                  <a:pt x="2507100" y="1304969"/>
                </a:lnTo>
                <a:lnTo>
                  <a:pt x="2449411" y="1315253"/>
                </a:lnTo>
                <a:lnTo>
                  <a:pt x="2390628" y="1324736"/>
                </a:lnTo>
                <a:lnTo>
                  <a:pt x="2330796" y="1333400"/>
                </a:lnTo>
                <a:lnTo>
                  <a:pt x="2269961" y="1341228"/>
                </a:lnTo>
                <a:lnTo>
                  <a:pt x="2208167" y="1348201"/>
                </a:lnTo>
                <a:lnTo>
                  <a:pt x="2145461" y="1354302"/>
                </a:lnTo>
                <a:lnTo>
                  <a:pt x="2081888" y="1359514"/>
                </a:lnTo>
                <a:lnTo>
                  <a:pt x="2017493" y="1363817"/>
                </a:lnTo>
                <a:lnTo>
                  <a:pt x="1952321" y="1367195"/>
                </a:lnTo>
                <a:lnTo>
                  <a:pt x="1886418" y="1369630"/>
                </a:lnTo>
                <a:lnTo>
                  <a:pt x="1819829" y="1371104"/>
                </a:lnTo>
                <a:lnTo>
                  <a:pt x="1752600" y="1371600"/>
                </a:lnTo>
                <a:lnTo>
                  <a:pt x="1685370" y="1371104"/>
                </a:lnTo>
                <a:lnTo>
                  <a:pt x="1618781" y="1369630"/>
                </a:lnTo>
                <a:lnTo>
                  <a:pt x="1552878" y="1367195"/>
                </a:lnTo>
                <a:lnTo>
                  <a:pt x="1487706" y="1363817"/>
                </a:lnTo>
                <a:lnTo>
                  <a:pt x="1423311" y="1359514"/>
                </a:lnTo>
                <a:lnTo>
                  <a:pt x="1359738" y="1354302"/>
                </a:lnTo>
                <a:lnTo>
                  <a:pt x="1297032" y="1348201"/>
                </a:lnTo>
                <a:lnTo>
                  <a:pt x="1235238" y="1341228"/>
                </a:lnTo>
                <a:lnTo>
                  <a:pt x="1174403" y="1333400"/>
                </a:lnTo>
                <a:lnTo>
                  <a:pt x="1114571" y="1324736"/>
                </a:lnTo>
                <a:lnTo>
                  <a:pt x="1055788" y="1315253"/>
                </a:lnTo>
                <a:lnTo>
                  <a:pt x="998099" y="1304969"/>
                </a:lnTo>
                <a:lnTo>
                  <a:pt x="941550" y="1293902"/>
                </a:lnTo>
                <a:lnTo>
                  <a:pt x="886186" y="1282069"/>
                </a:lnTo>
                <a:lnTo>
                  <a:pt x="832052" y="1269489"/>
                </a:lnTo>
                <a:lnTo>
                  <a:pt x="779193" y="1256179"/>
                </a:lnTo>
                <a:lnTo>
                  <a:pt x="727656" y="1242156"/>
                </a:lnTo>
                <a:lnTo>
                  <a:pt x="677485" y="1227439"/>
                </a:lnTo>
                <a:lnTo>
                  <a:pt x="628726" y="1212045"/>
                </a:lnTo>
                <a:lnTo>
                  <a:pt x="581424" y="1195993"/>
                </a:lnTo>
                <a:lnTo>
                  <a:pt x="535624" y="1179299"/>
                </a:lnTo>
                <a:lnTo>
                  <a:pt x="491372" y="1161982"/>
                </a:lnTo>
                <a:lnTo>
                  <a:pt x="448714" y="1144059"/>
                </a:lnTo>
                <a:lnTo>
                  <a:pt x="407694" y="1125549"/>
                </a:lnTo>
                <a:lnTo>
                  <a:pt x="368358" y="1106468"/>
                </a:lnTo>
                <a:lnTo>
                  <a:pt x="330752" y="1086836"/>
                </a:lnTo>
                <a:lnTo>
                  <a:pt x="294920" y="1066668"/>
                </a:lnTo>
                <a:lnTo>
                  <a:pt x="260908" y="1045984"/>
                </a:lnTo>
                <a:lnTo>
                  <a:pt x="228762" y="1024802"/>
                </a:lnTo>
                <a:lnTo>
                  <a:pt x="170248" y="981010"/>
                </a:lnTo>
                <a:lnTo>
                  <a:pt x="119740" y="935435"/>
                </a:lnTo>
                <a:lnTo>
                  <a:pt x="77601" y="888221"/>
                </a:lnTo>
                <a:lnTo>
                  <a:pt x="44195" y="839507"/>
                </a:lnTo>
                <a:lnTo>
                  <a:pt x="19884" y="789438"/>
                </a:lnTo>
                <a:lnTo>
                  <a:pt x="5031" y="738155"/>
                </a:lnTo>
                <a:lnTo>
                  <a:pt x="0" y="685800"/>
                </a:lnTo>
                <a:close/>
              </a:path>
            </a:pathLst>
          </a:custGeom>
          <a:ln w="12700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471417" y="2971927"/>
            <a:ext cx="205041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1800" spc="75" dirty="0">
                <a:latin typeface="Arial"/>
                <a:cs typeface="Arial"/>
              </a:rPr>
              <a:t>Ciri </a:t>
            </a:r>
            <a:r>
              <a:rPr sz="1800" spc="45" dirty="0">
                <a:latin typeface="Arial"/>
                <a:cs typeface="Arial"/>
              </a:rPr>
              <a:t>Masyarakat  </a:t>
            </a:r>
            <a:r>
              <a:rPr sz="1800" spc="90" dirty="0">
                <a:latin typeface="Arial"/>
                <a:cs typeface="Arial"/>
              </a:rPr>
              <a:t>Majemuk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114" dirty="0">
                <a:latin typeface="Arial"/>
                <a:cs typeface="Arial"/>
              </a:rPr>
              <a:t>menurut  </a:t>
            </a:r>
            <a:r>
              <a:rPr sz="1800" spc="10" dirty="0">
                <a:latin typeface="Arial"/>
                <a:cs typeface="Arial"/>
              </a:rPr>
              <a:t>Piere L.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Barghe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38125"/>
            <a:ext cx="9144000" cy="3019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390900"/>
            <a:ext cx="9144000" cy="3009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1820" y="464667"/>
            <a:ext cx="8677275" cy="5263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300"/>
              </a:lnSpc>
              <a:spcBef>
                <a:spcPts val="100"/>
              </a:spcBef>
              <a:tabLst>
                <a:tab pos="1647825" algn="l"/>
                <a:tab pos="5583555" algn="l"/>
              </a:tabLst>
            </a:pPr>
            <a:r>
              <a:rPr sz="1700" spc="60" dirty="0">
                <a:latin typeface="Arial"/>
                <a:cs typeface="Arial"/>
              </a:rPr>
              <a:t>Furnivall </a:t>
            </a:r>
            <a:r>
              <a:rPr sz="1700" spc="95" dirty="0">
                <a:latin typeface="Arial"/>
                <a:cs typeface="Arial"/>
              </a:rPr>
              <a:t>melihat </a:t>
            </a:r>
            <a:r>
              <a:rPr sz="1700" spc="85" dirty="0">
                <a:latin typeface="Arial"/>
                <a:cs typeface="Arial"/>
              </a:rPr>
              <a:t>kemajemukan </a:t>
            </a:r>
            <a:r>
              <a:rPr sz="1700" spc="60" dirty="0">
                <a:latin typeface="Arial"/>
                <a:cs typeface="Arial"/>
              </a:rPr>
              <a:t>masyarakat </a:t>
            </a:r>
            <a:r>
              <a:rPr sz="1700" spc="70" dirty="0">
                <a:latin typeface="Arial"/>
                <a:cs typeface="Arial"/>
              </a:rPr>
              <a:t>indonesia </a:t>
            </a:r>
            <a:r>
              <a:rPr sz="1700" spc="55" dirty="0">
                <a:latin typeface="Arial"/>
                <a:cs typeface="Arial"/>
              </a:rPr>
              <a:t>pada </a:t>
            </a:r>
            <a:r>
              <a:rPr sz="1700" spc="40" dirty="0">
                <a:latin typeface="Arial"/>
                <a:cs typeface="Arial"/>
              </a:rPr>
              <a:t>masa </a:t>
            </a:r>
            <a:r>
              <a:rPr sz="1700" spc="95" dirty="0">
                <a:latin typeface="Arial"/>
                <a:cs typeface="Arial"/>
              </a:rPr>
              <a:t>kolonial </a:t>
            </a:r>
            <a:r>
              <a:rPr sz="1700" spc="135" dirty="0">
                <a:latin typeface="Arial"/>
                <a:cs typeface="Arial"/>
              </a:rPr>
              <a:t>hindia-  </a:t>
            </a:r>
            <a:r>
              <a:rPr sz="1700" spc="60" dirty="0">
                <a:latin typeface="Arial"/>
                <a:cs typeface="Arial"/>
              </a:rPr>
              <a:t>belanda </a:t>
            </a:r>
            <a:r>
              <a:rPr sz="1700" spc="75" dirty="0">
                <a:latin typeface="Arial"/>
                <a:cs typeface="Arial"/>
              </a:rPr>
              <a:t>,dimana </a:t>
            </a:r>
            <a:r>
              <a:rPr sz="1700" spc="60" dirty="0">
                <a:latin typeface="Arial"/>
                <a:cs typeface="Arial"/>
              </a:rPr>
              <a:t>masyarakat </a:t>
            </a:r>
            <a:r>
              <a:rPr sz="1700" spc="90" dirty="0">
                <a:latin typeface="Arial"/>
                <a:cs typeface="Arial"/>
              </a:rPr>
              <a:t>terbagi </a:t>
            </a:r>
            <a:r>
              <a:rPr sz="1700" spc="70" dirty="0">
                <a:latin typeface="Arial"/>
                <a:cs typeface="Arial"/>
              </a:rPr>
              <a:t>kedalam </a:t>
            </a:r>
            <a:r>
              <a:rPr sz="1700" spc="95" dirty="0">
                <a:latin typeface="Arial"/>
                <a:cs typeface="Arial"/>
              </a:rPr>
              <a:t>tiga </a:t>
            </a:r>
            <a:r>
              <a:rPr sz="1700" spc="50" dirty="0">
                <a:latin typeface="Arial"/>
                <a:cs typeface="Arial"/>
              </a:rPr>
              <a:t>kelas </a:t>
            </a:r>
            <a:r>
              <a:rPr sz="1700" spc="80" dirty="0">
                <a:latin typeface="Arial"/>
                <a:cs typeface="Arial"/>
              </a:rPr>
              <a:t>yaitu </a:t>
            </a:r>
            <a:r>
              <a:rPr sz="1700" spc="50" dirty="0">
                <a:latin typeface="Arial"/>
                <a:cs typeface="Arial"/>
              </a:rPr>
              <a:t>kelas </a:t>
            </a:r>
            <a:r>
              <a:rPr sz="1700" spc="85" dirty="0">
                <a:latin typeface="Arial"/>
                <a:cs typeface="Arial"/>
              </a:rPr>
              <a:t>eropa/belanda  </a:t>
            </a:r>
            <a:r>
              <a:rPr sz="1700" spc="45" dirty="0">
                <a:latin typeface="Arial"/>
                <a:cs typeface="Arial"/>
              </a:rPr>
              <a:t>sebagai </a:t>
            </a:r>
            <a:r>
              <a:rPr sz="1700" spc="50" dirty="0">
                <a:latin typeface="Arial"/>
                <a:cs typeface="Arial"/>
              </a:rPr>
              <a:t>kelas </a:t>
            </a:r>
            <a:r>
              <a:rPr sz="1700" spc="80" dirty="0">
                <a:latin typeface="Arial"/>
                <a:cs typeface="Arial"/>
              </a:rPr>
              <a:t>atas/kelas </a:t>
            </a:r>
            <a:r>
              <a:rPr sz="1700" spc="55" dirty="0">
                <a:latin typeface="Arial"/>
                <a:cs typeface="Arial"/>
              </a:rPr>
              <a:t>penguasa, </a:t>
            </a:r>
            <a:r>
              <a:rPr sz="1700" spc="85" dirty="0">
                <a:latin typeface="Arial"/>
                <a:cs typeface="Arial"/>
              </a:rPr>
              <a:t>orang </a:t>
            </a:r>
            <a:r>
              <a:rPr sz="1700" spc="-95" dirty="0">
                <a:latin typeface="Arial"/>
                <a:cs typeface="Arial"/>
              </a:rPr>
              <a:t>– </a:t>
            </a:r>
            <a:r>
              <a:rPr sz="1700" spc="85" dirty="0">
                <a:latin typeface="Arial"/>
                <a:cs typeface="Arial"/>
              </a:rPr>
              <a:t>orang </a:t>
            </a:r>
            <a:r>
              <a:rPr sz="1700" spc="100" dirty="0">
                <a:latin typeface="Arial"/>
                <a:cs typeface="Arial"/>
              </a:rPr>
              <a:t>tionghoa </a:t>
            </a:r>
            <a:r>
              <a:rPr sz="1700" spc="70" dirty="0">
                <a:latin typeface="Arial"/>
                <a:cs typeface="Arial"/>
              </a:rPr>
              <a:t>dan </a:t>
            </a:r>
            <a:r>
              <a:rPr sz="1700" spc="135" dirty="0">
                <a:latin typeface="Arial"/>
                <a:cs typeface="Arial"/>
              </a:rPr>
              <a:t>timur </a:t>
            </a:r>
            <a:r>
              <a:rPr sz="1700" spc="60" dirty="0">
                <a:latin typeface="Arial"/>
                <a:cs typeface="Arial"/>
              </a:rPr>
              <a:t>asing  </a:t>
            </a:r>
            <a:r>
              <a:rPr sz="1700" spc="45" dirty="0">
                <a:latin typeface="Arial"/>
                <a:cs typeface="Arial"/>
              </a:rPr>
              <a:t>sebagai </a:t>
            </a:r>
            <a:r>
              <a:rPr sz="1700" spc="50" dirty="0">
                <a:latin typeface="Arial"/>
                <a:cs typeface="Arial"/>
              </a:rPr>
              <a:t>kelas </a:t>
            </a:r>
            <a:r>
              <a:rPr sz="1700" spc="75" dirty="0">
                <a:latin typeface="Arial"/>
                <a:cs typeface="Arial"/>
              </a:rPr>
              <a:t>menengah </a:t>
            </a:r>
            <a:r>
              <a:rPr sz="1700" spc="70" dirty="0">
                <a:latin typeface="Arial"/>
                <a:cs typeface="Arial"/>
              </a:rPr>
              <a:t>dan </a:t>
            </a:r>
            <a:r>
              <a:rPr sz="1700" spc="85" dirty="0">
                <a:latin typeface="Arial"/>
                <a:cs typeface="Arial"/>
              </a:rPr>
              <a:t>orang </a:t>
            </a:r>
            <a:r>
              <a:rPr sz="1700" spc="-95" dirty="0">
                <a:latin typeface="Arial"/>
                <a:cs typeface="Arial"/>
              </a:rPr>
              <a:t>– </a:t>
            </a:r>
            <a:r>
              <a:rPr sz="1700" spc="85" dirty="0">
                <a:latin typeface="Arial"/>
                <a:cs typeface="Arial"/>
              </a:rPr>
              <a:t>orang </a:t>
            </a:r>
            <a:r>
              <a:rPr sz="1700" spc="70" dirty="0">
                <a:latin typeface="Arial"/>
                <a:cs typeface="Arial"/>
              </a:rPr>
              <a:t>indonesia </a:t>
            </a:r>
            <a:r>
              <a:rPr sz="1700" spc="120" dirty="0">
                <a:latin typeface="Arial"/>
                <a:cs typeface="Arial"/>
              </a:rPr>
              <a:t>pribumu </a:t>
            </a:r>
            <a:r>
              <a:rPr sz="1700" spc="45" dirty="0">
                <a:latin typeface="Arial"/>
                <a:cs typeface="Arial"/>
              </a:rPr>
              <a:t>sebagai </a:t>
            </a:r>
            <a:r>
              <a:rPr sz="1700" spc="50" dirty="0">
                <a:latin typeface="Arial"/>
                <a:cs typeface="Arial"/>
              </a:rPr>
              <a:t>kelas </a:t>
            </a:r>
            <a:r>
              <a:rPr sz="1700" spc="90" dirty="0">
                <a:latin typeface="Arial"/>
                <a:cs typeface="Arial"/>
              </a:rPr>
              <a:t>tiga.  </a:t>
            </a:r>
            <a:r>
              <a:rPr sz="1700" spc="70" dirty="0">
                <a:latin typeface="Arial"/>
                <a:cs typeface="Arial"/>
              </a:rPr>
              <a:t>Dimana </a:t>
            </a:r>
            <a:r>
              <a:rPr sz="1700" spc="85" dirty="0">
                <a:latin typeface="Arial"/>
                <a:cs typeface="Arial"/>
              </a:rPr>
              <a:t>ketiga </a:t>
            </a:r>
            <a:r>
              <a:rPr sz="1700" spc="50" dirty="0">
                <a:latin typeface="Arial"/>
                <a:cs typeface="Arial"/>
              </a:rPr>
              <a:t>kelas </a:t>
            </a:r>
            <a:r>
              <a:rPr sz="1700" spc="85" dirty="0">
                <a:latin typeface="Arial"/>
                <a:cs typeface="Arial"/>
              </a:rPr>
              <a:t>tersebut </a:t>
            </a:r>
            <a:r>
              <a:rPr sz="1700" spc="75" dirty="0">
                <a:latin typeface="Arial"/>
                <a:cs typeface="Arial"/>
              </a:rPr>
              <a:t>dalam </a:t>
            </a:r>
            <a:r>
              <a:rPr sz="1700" spc="70" dirty="0">
                <a:latin typeface="Arial"/>
                <a:cs typeface="Arial"/>
              </a:rPr>
              <a:t>hal </a:t>
            </a:r>
            <a:r>
              <a:rPr sz="1700" spc="105" dirty="0">
                <a:latin typeface="Arial"/>
                <a:cs typeface="Arial"/>
              </a:rPr>
              <a:t>ekonomi,politik </a:t>
            </a:r>
            <a:r>
              <a:rPr sz="1700" spc="60" dirty="0">
                <a:latin typeface="Arial"/>
                <a:cs typeface="Arial"/>
              </a:rPr>
              <a:t>,kebudayaan,  </a:t>
            </a:r>
            <a:r>
              <a:rPr sz="1700" spc="40" dirty="0">
                <a:latin typeface="Arial"/>
                <a:cs typeface="Arial"/>
              </a:rPr>
              <a:t>agama,bahasa	</a:t>
            </a:r>
            <a:r>
              <a:rPr sz="1700" spc="105" dirty="0">
                <a:latin typeface="Arial"/>
                <a:cs typeface="Arial"/>
              </a:rPr>
              <a:t>tidak </a:t>
            </a:r>
            <a:r>
              <a:rPr sz="1700" spc="35" dirty="0">
                <a:latin typeface="Arial"/>
                <a:cs typeface="Arial"/>
              </a:rPr>
              <a:t>ada </a:t>
            </a:r>
            <a:r>
              <a:rPr sz="1700" spc="80" dirty="0">
                <a:latin typeface="Arial"/>
                <a:cs typeface="Arial"/>
              </a:rPr>
              <a:t>pembauran </a:t>
            </a:r>
            <a:r>
              <a:rPr sz="1700" spc="55" dirty="0">
                <a:latin typeface="Arial"/>
                <a:cs typeface="Arial"/>
              </a:rPr>
              <a:t>karena </a:t>
            </a:r>
            <a:r>
              <a:rPr sz="1700" spc="85" dirty="0">
                <a:latin typeface="Arial"/>
                <a:cs typeface="Arial"/>
              </a:rPr>
              <a:t>masing </a:t>
            </a:r>
            <a:r>
              <a:rPr sz="1700" spc="-95" dirty="0">
                <a:latin typeface="Arial"/>
                <a:cs typeface="Arial"/>
              </a:rPr>
              <a:t>– </a:t>
            </a:r>
            <a:r>
              <a:rPr sz="1700" spc="85" dirty="0">
                <a:latin typeface="Arial"/>
                <a:cs typeface="Arial"/>
              </a:rPr>
              <a:t>masing mempertahankan  </a:t>
            </a:r>
            <a:r>
              <a:rPr sz="1700" spc="70" dirty="0">
                <a:latin typeface="Arial"/>
                <a:cs typeface="Arial"/>
              </a:rPr>
              <a:t>dan </a:t>
            </a:r>
            <a:r>
              <a:rPr sz="1700" spc="75" dirty="0">
                <a:latin typeface="Arial"/>
                <a:cs typeface="Arial"/>
              </a:rPr>
              <a:t>memelihara pola </a:t>
            </a:r>
            <a:r>
              <a:rPr sz="1700" spc="60" dirty="0">
                <a:latin typeface="Arial"/>
                <a:cs typeface="Arial"/>
              </a:rPr>
              <a:t>atau </a:t>
            </a:r>
            <a:r>
              <a:rPr sz="1700" spc="30" dirty="0">
                <a:latin typeface="Arial"/>
                <a:cs typeface="Arial"/>
              </a:rPr>
              <a:t>cara </a:t>
            </a:r>
            <a:r>
              <a:rPr sz="1700" spc="45" dirty="0">
                <a:latin typeface="Arial"/>
                <a:cs typeface="Arial"/>
              </a:rPr>
              <a:t>nya</a:t>
            </a:r>
            <a:r>
              <a:rPr sz="1700" spc="130" dirty="0">
                <a:latin typeface="Arial"/>
                <a:cs typeface="Arial"/>
              </a:rPr>
              <a:t> </a:t>
            </a:r>
            <a:r>
              <a:rPr sz="1700" spc="85" dirty="0">
                <a:latin typeface="Arial"/>
                <a:cs typeface="Arial"/>
              </a:rPr>
              <a:t>masing</a:t>
            </a:r>
            <a:r>
              <a:rPr sz="1700" spc="75" dirty="0">
                <a:latin typeface="Arial"/>
                <a:cs typeface="Arial"/>
              </a:rPr>
              <a:t> </a:t>
            </a:r>
            <a:r>
              <a:rPr sz="1700" spc="60" dirty="0">
                <a:latin typeface="Arial"/>
                <a:cs typeface="Arial"/>
              </a:rPr>
              <a:t>–masing	</a:t>
            </a:r>
            <a:r>
              <a:rPr sz="1700" spc="75" dirty="0">
                <a:latin typeface="Arial"/>
                <a:cs typeface="Arial"/>
              </a:rPr>
              <a:t>tanpa </a:t>
            </a:r>
            <a:r>
              <a:rPr sz="1700" spc="35" dirty="0">
                <a:latin typeface="Arial"/>
                <a:cs typeface="Arial"/>
              </a:rPr>
              <a:t>ada </a:t>
            </a:r>
            <a:r>
              <a:rPr sz="1700" spc="75" dirty="0">
                <a:latin typeface="Arial"/>
                <a:cs typeface="Arial"/>
              </a:rPr>
              <a:t>kehendak </a:t>
            </a:r>
            <a:r>
              <a:rPr sz="1700" spc="55" dirty="0">
                <a:latin typeface="Arial"/>
                <a:cs typeface="Arial"/>
              </a:rPr>
              <a:t>bersama  </a:t>
            </a:r>
            <a:r>
              <a:rPr sz="1700" spc="125" dirty="0">
                <a:latin typeface="Arial"/>
                <a:cs typeface="Arial"/>
              </a:rPr>
              <a:t>untuk </a:t>
            </a:r>
            <a:r>
              <a:rPr sz="1700" spc="110" dirty="0">
                <a:latin typeface="Arial"/>
                <a:cs typeface="Arial"/>
              </a:rPr>
              <a:t>membentuk </a:t>
            </a:r>
            <a:r>
              <a:rPr sz="1700" spc="75" dirty="0">
                <a:latin typeface="Arial"/>
                <a:cs typeface="Arial"/>
              </a:rPr>
              <a:t>sistem </a:t>
            </a:r>
            <a:r>
              <a:rPr sz="1700" spc="85" dirty="0">
                <a:latin typeface="Arial"/>
                <a:cs typeface="Arial"/>
              </a:rPr>
              <a:t>nilai </a:t>
            </a:r>
            <a:r>
              <a:rPr sz="1700" spc="60" dirty="0">
                <a:latin typeface="Arial"/>
                <a:cs typeface="Arial"/>
              </a:rPr>
              <a:t>masyarakat </a:t>
            </a:r>
            <a:r>
              <a:rPr sz="1700" spc="45" dirty="0">
                <a:latin typeface="Arial"/>
                <a:cs typeface="Arial"/>
              </a:rPr>
              <a:t>sebagai</a:t>
            </a:r>
            <a:r>
              <a:rPr sz="1700" spc="-125" dirty="0">
                <a:latin typeface="Arial"/>
                <a:cs typeface="Arial"/>
              </a:rPr>
              <a:t> </a:t>
            </a:r>
            <a:r>
              <a:rPr sz="1700" spc="70" dirty="0">
                <a:latin typeface="Arial"/>
                <a:cs typeface="Arial"/>
              </a:rPr>
              <a:t>keseluruhan.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Times New Roman"/>
              <a:cs typeface="Times New Roman"/>
            </a:endParaRPr>
          </a:p>
          <a:p>
            <a:pPr marL="212725" indent="-114300">
              <a:lnSpc>
                <a:spcPct val="100000"/>
              </a:lnSpc>
              <a:buSzPct val="92307"/>
              <a:buChar char="•"/>
              <a:tabLst>
                <a:tab pos="213360" algn="l"/>
              </a:tabLst>
            </a:pPr>
            <a:r>
              <a:rPr sz="1300" spc="-40" dirty="0">
                <a:latin typeface="Arial"/>
                <a:cs typeface="Arial"/>
              </a:rPr>
              <a:t>ANALISIS </a:t>
            </a:r>
            <a:r>
              <a:rPr sz="1300" spc="-125" dirty="0">
                <a:latin typeface="Arial"/>
                <a:cs typeface="Arial"/>
              </a:rPr>
              <a:t>J.S</a:t>
            </a:r>
            <a:r>
              <a:rPr sz="1300" spc="-114" dirty="0">
                <a:latin typeface="Arial"/>
                <a:cs typeface="Arial"/>
              </a:rPr>
              <a:t> </a:t>
            </a:r>
            <a:r>
              <a:rPr sz="1300" spc="-35" dirty="0">
                <a:latin typeface="Arial"/>
                <a:cs typeface="Arial"/>
              </a:rPr>
              <a:t>FURNIVALL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59690">
              <a:lnSpc>
                <a:spcPct val="115300"/>
              </a:lnSpc>
              <a:tabLst>
                <a:tab pos="725805" algn="l"/>
                <a:tab pos="2902585" algn="l"/>
              </a:tabLst>
            </a:pPr>
            <a:r>
              <a:rPr sz="1700" spc="5" dirty="0">
                <a:latin typeface="Arial"/>
                <a:cs typeface="Arial"/>
              </a:rPr>
              <a:t>Pieree </a:t>
            </a:r>
            <a:r>
              <a:rPr sz="1700" spc="-40" dirty="0">
                <a:latin typeface="Arial"/>
                <a:cs typeface="Arial"/>
              </a:rPr>
              <a:t>L </a:t>
            </a:r>
            <a:r>
              <a:rPr sz="1700" spc="65" dirty="0">
                <a:latin typeface="Arial"/>
                <a:cs typeface="Arial"/>
              </a:rPr>
              <a:t>. </a:t>
            </a:r>
            <a:r>
              <a:rPr sz="1700" spc="25" dirty="0">
                <a:latin typeface="Arial"/>
                <a:cs typeface="Arial"/>
              </a:rPr>
              <a:t>Van </a:t>
            </a:r>
            <a:r>
              <a:rPr sz="1700" spc="75" dirty="0">
                <a:latin typeface="Arial"/>
                <a:cs typeface="Arial"/>
              </a:rPr>
              <a:t>den berghe </a:t>
            </a:r>
            <a:r>
              <a:rPr sz="1700" spc="95" dirty="0">
                <a:latin typeface="Arial"/>
                <a:cs typeface="Arial"/>
              </a:rPr>
              <a:t>melihat </a:t>
            </a:r>
            <a:r>
              <a:rPr sz="1700" spc="85" dirty="0">
                <a:latin typeface="Arial"/>
                <a:cs typeface="Arial"/>
              </a:rPr>
              <a:t>kemajemukan </a:t>
            </a:r>
            <a:r>
              <a:rPr sz="1700" spc="70" dirty="0">
                <a:latin typeface="Arial"/>
                <a:cs typeface="Arial"/>
              </a:rPr>
              <a:t>indonesia </a:t>
            </a:r>
            <a:r>
              <a:rPr sz="1700" spc="45" dirty="0">
                <a:latin typeface="Arial"/>
                <a:cs typeface="Arial"/>
              </a:rPr>
              <a:t>sebagai </a:t>
            </a:r>
            <a:r>
              <a:rPr sz="1700" spc="75" dirty="0">
                <a:latin typeface="Arial"/>
                <a:cs typeface="Arial"/>
              </a:rPr>
              <a:t>suatu  </a:t>
            </a:r>
            <a:r>
              <a:rPr sz="1700" spc="60" dirty="0">
                <a:latin typeface="Arial"/>
                <a:cs typeface="Arial"/>
              </a:rPr>
              <a:t>masyarakat yang </a:t>
            </a:r>
            <a:r>
              <a:rPr sz="1700" spc="90" dirty="0">
                <a:latin typeface="Arial"/>
                <a:cs typeface="Arial"/>
              </a:rPr>
              <a:t>terbagi </a:t>
            </a:r>
            <a:r>
              <a:rPr sz="1700" spc="70" dirty="0">
                <a:latin typeface="Arial"/>
                <a:cs typeface="Arial"/>
              </a:rPr>
              <a:t>kedalam </a:t>
            </a:r>
            <a:r>
              <a:rPr sz="1700" spc="110" dirty="0">
                <a:latin typeface="Arial"/>
                <a:cs typeface="Arial"/>
              </a:rPr>
              <a:t>kelompok </a:t>
            </a:r>
            <a:r>
              <a:rPr sz="1700" spc="85" dirty="0">
                <a:latin typeface="Arial"/>
                <a:cs typeface="Arial"/>
              </a:rPr>
              <a:t>–kelompok </a:t>
            </a:r>
            <a:r>
              <a:rPr sz="1700" spc="95" dirty="0">
                <a:latin typeface="Arial"/>
                <a:cs typeface="Arial"/>
              </a:rPr>
              <a:t>namun </a:t>
            </a:r>
            <a:r>
              <a:rPr sz="1700" spc="65" dirty="0">
                <a:latin typeface="Arial"/>
                <a:cs typeface="Arial"/>
              </a:rPr>
              <a:t>berdasarkan </a:t>
            </a:r>
            <a:r>
              <a:rPr sz="1700" spc="75" dirty="0">
                <a:latin typeface="Arial"/>
                <a:cs typeface="Arial"/>
              </a:rPr>
              <a:t>garis  </a:t>
            </a:r>
            <a:r>
              <a:rPr sz="1700" spc="90" dirty="0">
                <a:latin typeface="Arial"/>
                <a:cs typeface="Arial"/>
              </a:rPr>
              <a:t>keturunan </a:t>
            </a:r>
            <a:r>
              <a:rPr sz="1700" spc="95" dirty="0">
                <a:latin typeface="Arial"/>
                <a:cs typeface="Arial"/>
              </a:rPr>
              <a:t>tunggal. </a:t>
            </a:r>
            <a:r>
              <a:rPr sz="1700" spc="90" dirty="0">
                <a:latin typeface="Arial"/>
                <a:cs typeface="Arial"/>
              </a:rPr>
              <a:t>Kelompok </a:t>
            </a:r>
            <a:r>
              <a:rPr sz="1700" spc="-95" dirty="0">
                <a:latin typeface="Arial"/>
                <a:cs typeface="Arial"/>
              </a:rPr>
              <a:t>– </a:t>
            </a:r>
            <a:r>
              <a:rPr sz="1700" spc="110" dirty="0">
                <a:latin typeface="Arial"/>
                <a:cs typeface="Arial"/>
              </a:rPr>
              <a:t>kelompok </a:t>
            </a:r>
            <a:r>
              <a:rPr sz="1700" spc="85" dirty="0">
                <a:latin typeface="Arial"/>
                <a:cs typeface="Arial"/>
              </a:rPr>
              <a:t>tersebut </a:t>
            </a:r>
            <a:r>
              <a:rPr sz="1700" spc="100" dirty="0">
                <a:latin typeface="Arial"/>
                <a:cs typeface="Arial"/>
              </a:rPr>
              <a:t>mulai </a:t>
            </a:r>
            <a:r>
              <a:rPr sz="1700" spc="80" dirty="0">
                <a:latin typeface="Arial"/>
                <a:cs typeface="Arial"/>
              </a:rPr>
              <a:t>berinteraksi </a:t>
            </a:r>
            <a:r>
              <a:rPr sz="1700" spc="75" dirty="0">
                <a:latin typeface="Arial"/>
                <a:cs typeface="Arial"/>
              </a:rPr>
              <a:t>dalam  </a:t>
            </a:r>
            <a:r>
              <a:rPr sz="1700" spc="85" dirty="0">
                <a:latin typeface="Arial"/>
                <a:cs typeface="Arial"/>
              </a:rPr>
              <a:t>kehidupan </a:t>
            </a:r>
            <a:r>
              <a:rPr sz="1700" spc="105" dirty="0">
                <a:latin typeface="Arial"/>
                <a:cs typeface="Arial"/>
              </a:rPr>
              <a:t>politik,ekonomi </a:t>
            </a:r>
            <a:r>
              <a:rPr sz="1700" spc="55" dirty="0">
                <a:latin typeface="Arial"/>
                <a:cs typeface="Arial"/>
              </a:rPr>
              <a:t>akan </a:t>
            </a:r>
            <a:r>
              <a:rPr sz="1700" spc="90" dirty="0">
                <a:latin typeface="Arial"/>
                <a:cs typeface="Arial"/>
              </a:rPr>
              <a:t>tetapi </a:t>
            </a:r>
            <a:r>
              <a:rPr sz="1700" spc="75" dirty="0">
                <a:latin typeface="Arial"/>
                <a:cs typeface="Arial"/>
              </a:rPr>
              <a:t>tanpa </a:t>
            </a:r>
            <a:r>
              <a:rPr sz="1700" spc="70" dirty="0">
                <a:latin typeface="Arial"/>
                <a:cs typeface="Arial"/>
              </a:rPr>
              <a:t>didasari </a:t>
            </a:r>
            <a:r>
              <a:rPr sz="1700" spc="65" dirty="0">
                <a:latin typeface="Arial"/>
                <a:cs typeface="Arial"/>
              </a:rPr>
              <a:t>konsensus </a:t>
            </a:r>
            <a:r>
              <a:rPr sz="1700" spc="55" dirty="0">
                <a:latin typeface="Arial"/>
                <a:cs typeface="Arial"/>
              </a:rPr>
              <a:t>bersama  </a:t>
            </a:r>
            <a:r>
              <a:rPr sz="1700" spc="75" dirty="0">
                <a:latin typeface="Arial"/>
                <a:cs typeface="Arial"/>
              </a:rPr>
              <a:t>terhadap </a:t>
            </a:r>
            <a:r>
              <a:rPr sz="1700" spc="85" dirty="0">
                <a:latin typeface="Arial"/>
                <a:cs typeface="Arial"/>
              </a:rPr>
              <a:t>nilai </a:t>
            </a:r>
            <a:r>
              <a:rPr sz="1700" spc="-95" dirty="0">
                <a:latin typeface="Arial"/>
                <a:cs typeface="Arial"/>
              </a:rPr>
              <a:t>– </a:t>
            </a:r>
            <a:r>
              <a:rPr sz="1700" spc="85" dirty="0">
                <a:latin typeface="Arial"/>
                <a:cs typeface="Arial"/>
              </a:rPr>
              <a:t>nilai </a:t>
            </a:r>
            <a:r>
              <a:rPr sz="1700" spc="60" dirty="0">
                <a:latin typeface="Arial"/>
                <a:cs typeface="Arial"/>
              </a:rPr>
              <a:t>yang </a:t>
            </a:r>
            <a:r>
              <a:rPr sz="1700" spc="80" dirty="0">
                <a:latin typeface="Arial"/>
                <a:cs typeface="Arial"/>
              </a:rPr>
              <a:t>bersifat </a:t>
            </a:r>
            <a:r>
              <a:rPr sz="1700" spc="45" dirty="0">
                <a:latin typeface="Arial"/>
                <a:cs typeface="Arial"/>
              </a:rPr>
              <a:t>dasar </a:t>
            </a:r>
            <a:r>
              <a:rPr sz="1700" spc="65" dirty="0">
                <a:latin typeface="Arial"/>
                <a:cs typeface="Arial"/>
              </a:rPr>
              <a:t>,sehingga </a:t>
            </a:r>
            <a:r>
              <a:rPr sz="1700" spc="90" dirty="0">
                <a:latin typeface="Arial"/>
                <a:cs typeface="Arial"/>
              </a:rPr>
              <a:t>relatif terjadi </a:t>
            </a:r>
            <a:r>
              <a:rPr sz="1700" spc="120" dirty="0">
                <a:latin typeface="Arial"/>
                <a:cs typeface="Arial"/>
              </a:rPr>
              <a:t>konflik </a:t>
            </a:r>
            <a:r>
              <a:rPr sz="1700" spc="85" dirty="0">
                <a:latin typeface="Arial"/>
                <a:cs typeface="Arial"/>
              </a:rPr>
              <a:t>,dominasi  </a:t>
            </a:r>
            <a:r>
              <a:rPr sz="1700" spc="75" dirty="0">
                <a:latin typeface="Arial"/>
                <a:cs typeface="Arial"/>
              </a:rPr>
              <a:t>suatu	</a:t>
            </a:r>
            <a:r>
              <a:rPr sz="1700" spc="110" dirty="0">
                <a:latin typeface="Arial"/>
                <a:cs typeface="Arial"/>
              </a:rPr>
              <a:t>kelompok</a:t>
            </a:r>
            <a:r>
              <a:rPr sz="1700" spc="60" dirty="0">
                <a:latin typeface="Arial"/>
                <a:cs typeface="Arial"/>
              </a:rPr>
              <a:t> </a:t>
            </a:r>
            <a:r>
              <a:rPr sz="1700" spc="75" dirty="0">
                <a:latin typeface="Arial"/>
                <a:cs typeface="Arial"/>
              </a:rPr>
              <a:t>terhadap	</a:t>
            </a:r>
            <a:r>
              <a:rPr sz="1700" spc="110" dirty="0">
                <a:latin typeface="Arial"/>
                <a:cs typeface="Arial"/>
              </a:rPr>
              <a:t>kelompok </a:t>
            </a:r>
            <a:r>
              <a:rPr sz="1700" spc="75" dirty="0">
                <a:latin typeface="Arial"/>
                <a:cs typeface="Arial"/>
              </a:rPr>
              <a:t>lain </a:t>
            </a:r>
            <a:r>
              <a:rPr sz="1700" spc="70" dirty="0">
                <a:latin typeface="Arial"/>
                <a:cs typeface="Arial"/>
              </a:rPr>
              <a:t>dan </a:t>
            </a:r>
            <a:r>
              <a:rPr sz="1700" spc="80" dirty="0">
                <a:latin typeface="Arial"/>
                <a:cs typeface="Arial"/>
              </a:rPr>
              <a:t>integrasi </a:t>
            </a:r>
            <a:r>
              <a:rPr sz="1700" spc="130" dirty="0">
                <a:latin typeface="Arial"/>
                <a:cs typeface="Arial"/>
              </a:rPr>
              <a:t>tumbuh </a:t>
            </a:r>
            <a:r>
              <a:rPr sz="1700" spc="60" dirty="0">
                <a:latin typeface="Arial"/>
                <a:cs typeface="Arial"/>
              </a:rPr>
              <a:t>diatas</a:t>
            </a:r>
            <a:r>
              <a:rPr sz="1700" spc="-110" dirty="0">
                <a:latin typeface="Arial"/>
                <a:cs typeface="Arial"/>
              </a:rPr>
              <a:t> </a:t>
            </a:r>
            <a:r>
              <a:rPr sz="1700" spc="50" dirty="0">
                <a:latin typeface="Arial"/>
                <a:cs typeface="Arial"/>
              </a:rPr>
              <a:t>paksaan.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7774" y="6300317"/>
            <a:ext cx="26308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95"/>
              </a:spcBef>
              <a:buSzPct val="92307"/>
              <a:buChar char="•"/>
              <a:tabLst>
                <a:tab pos="127000" algn="l"/>
              </a:tabLst>
            </a:pPr>
            <a:r>
              <a:rPr sz="1300" spc="-40" dirty="0">
                <a:latin typeface="Arial"/>
                <a:cs typeface="Arial"/>
              </a:rPr>
              <a:t>ANALISIS </a:t>
            </a:r>
            <a:r>
              <a:rPr sz="1300" spc="-120" dirty="0">
                <a:latin typeface="Arial"/>
                <a:cs typeface="Arial"/>
              </a:rPr>
              <a:t>PIERRE </a:t>
            </a:r>
            <a:r>
              <a:rPr sz="1300" spc="-35" dirty="0">
                <a:latin typeface="Arial"/>
                <a:cs typeface="Arial"/>
              </a:rPr>
              <a:t>L </a:t>
            </a:r>
            <a:r>
              <a:rPr sz="1300" spc="10" dirty="0">
                <a:latin typeface="Arial"/>
                <a:cs typeface="Arial"/>
              </a:rPr>
              <a:t>VAN</a:t>
            </a:r>
            <a:r>
              <a:rPr sz="1300" spc="90" dirty="0">
                <a:latin typeface="Arial"/>
                <a:cs typeface="Arial"/>
              </a:rPr>
              <a:t> </a:t>
            </a:r>
            <a:r>
              <a:rPr sz="1300" spc="-110" dirty="0">
                <a:latin typeface="Arial"/>
                <a:cs typeface="Arial"/>
              </a:rPr>
              <a:t>BERGHE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81300" y="0"/>
            <a:ext cx="3543300" cy="1571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12185" y="73889"/>
            <a:ext cx="3058795" cy="1254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15300"/>
              </a:lnSpc>
              <a:spcBef>
                <a:spcPts val="95"/>
              </a:spcBef>
            </a:pPr>
            <a:r>
              <a:rPr sz="1400" spc="45" dirty="0">
                <a:latin typeface="Arial"/>
                <a:cs typeface="Arial"/>
              </a:rPr>
              <a:t>Pluralitas </a:t>
            </a:r>
            <a:r>
              <a:rPr sz="1400" spc="80" dirty="0">
                <a:latin typeface="Arial"/>
                <a:cs typeface="Arial"/>
              </a:rPr>
              <a:t>suku </a:t>
            </a:r>
            <a:r>
              <a:rPr sz="1400" spc="50" dirty="0">
                <a:latin typeface="Arial"/>
                <a:cs typeface="Arial"/>
              </a:rPr>
              <a:t>bangsa </a:t>
            </a:r>
            <a:r>
              <a:rPr sz="1400" spc="55" dirty="0">
                <a:latin typeface="Arial"/>
                <a:cs typeface="Arial"/>
              </a:rPr>
              <a:t>: </a:t>
            </a:r>
            <a:r>
              <a:rPr sz="1400" spc="80" dirty="0">
                <a:latin typeface="Arial"/>
                <a:cs typeface="Arial"/>
              </a:rPr>
              <a:t>suku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spc="30" dirty="0">
                <a:latin typeface="Arial"/>
                <a:cs typeface="Arial"/>
              </a:rPr>
              <a:t>aceh,  </a:t>
            </a:r>
            <a:r>
              <a:rPr sz="1400" spc="65" dirty="0">
                <a:latin typeface="Arial"/>
                <a:cs typeface="Arial"/>
              </a:rPr>
              <a:t>batak, </a:t>
            </a:r>
            <a:r>
              <a:rPr sz="1400" spc="55" dirty="0">
                <a:latin typeface="Arial"/>
                <a:cs typeface="Arial"/>
              </a:rPr>
              <a:t>melayu, </a:t>
            </a:r>
            <a:r>
              <a:rPr sz="1400" spc="70" dirty="0">
                <a:latin typeface="Arial"/>
                <a:cs typeface="Arial"/>
              </a:rPr>
              <a:t>minangkabau,  </a:t>
            </a:r>
            <a:r>
              <a:rPr sz="1400" spc="60" dirty="0">
                <a:latin typeface="Arial"/>
                <a:cs typeface="Arial"/>
              </a:rPr>
              <a:t>sunda, betawi, sunda, </a:t>
            </a:r>
            <a:r>
              <a:rPr sz="1400" spc="45" dirty="0">
                <a:latin typeface="Arial"/>
                <a:cs typeface="Arial"/>
              </a:rPr>
              <a:t>jawa, </a:t>
            </a:r>
            <a:r>
              <a:rPr sz="1400" spc="65" dirty="0">
                <a:latin typeface="Arial"/>
                <a:cs typeface="Arial"/>
              </a:rPr>
              <a:t>bali,  </a:t>
            </a:r>
            <a:r>
              <a:rPr sz="1400" spc="80" dirty="0">
                <a:latin typeface="Arial"/>
                <a:cs typeface="Arial"/>
              </a:rPr>
              <a:t>ambon, </a:t>
            </a:r>
            <a:r>
              <a:rPr sz="1400" spc="45" dirty="0">
                <a:latin typeface="Arial"/>
                <a:cs typeface="Arial"/>
              </a:rPr>
              <a:t>dayak, </a:t>
            </a:r>
            <a:r>
              <a:rPr sz="1400" spc="30" dirty="0">
                <a:latin typeface="Arial"/>
                <a:cs typeface="Arial"/>
              </a:rPr>
              <a:t>sasak, </a:t>
            </a:r>
            <a:r>
              <a:rPr sz="1400" spc="70" dirty="0">
                <a:latin typeface="Arial"/>
                <a:cs typeface="Arial"/>
              </a:rPr>
              <a:t>toraja,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80" dirty="0">
                <a:latin typeface="Arial"/>
                <a:cs typeface="Arial"/>
              </a:rPr>
              <a:t>bugis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sz="1400" spc="55" dirty="0">
                <a:latin typeface="Arial"/>
                <a:cs typeface="Arial"/>
              </a:rPr>
              <a:t>,</a:t>
            </a:r>
            <a:r>
              <a:rPr sz="1400" spc="475" dirty="0">
                <a:latin typeface="Arial"/>
                <a:cs typeface="Arial"/>
              </a:rPr>
              <a:t> </a:t>
            </a:r>
            <a:r>
              <a:rPr sz="1400" spc="90" dirty="0">
                <a:latin typeface="Arial"/>
                <a:cs typeface="Arial"/>
              </a:rPr>
              <a:t>dll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02959" y="1403985"/>
            <a:ext cx="499745" cy="531495"/>
          </a:xfrm>
          <a:custGeom>
            <a:avLst/>
            <a:gdLst/>
            <a:ahLst/>
            <a:cxnLst/>
            <a:rect l="l" t="t" r="r" b="b"/>
            <a:pathLst>
              <a:path w="499745" h="531494">
                <a:moveTo>
                  <a:pt x="409574" y="480060"/>
                </a:moveTo>
                <a:lnTo>
                  <a:pt x="405891" y="481584"/>
                </a:lnTo>
                <a:lnTo>
                  <a:pt x="404494" y="484886"/>
                </a:lnTo>
                <a:lnTo>
                  <a:pt x="403224" y="488061"/>
                </a:lnTo>
                <a:lnTo>
                  <a:pt x="404748" y="491743"/>
                </a:lnTo>
                <a:lnTo>
                  <a:pt x="407923" y="493140"/>
                </a:lnTo>
                <a:lnTo>
                  <a:pt x="499363" y="531367"/>
                </a:lnTo>
                <a:lnTo>
                  <a:pt x="498624" y="525144"/>
                </a:lnTo>
                <a:lnTo>
                  <a:pt x="486663" y="525144"/>
                </a:lnTo>
                <a:lnTo>
                  <a:pt x="472550" y="506441"/>
                </a:lnTo>
                <a:lnTo>
                  <a:pt x="409574" y="480060"/>
                </a:lnTo>
                <a:close/>
              </a:path>
              <a:path w="499745" h="531494">
                <a:moveTo>
                  <a:pt x="472550" y="506441"/>
                </a:moveTo>
                <a:lnTo>
                  <a:pt x="486663" y="525144"/>
                </a:lnTo>
                <a:lnTo>
                  <a:pt x="490727" y="522097"/>
                </a:lnTo>
                <a:lnTo>
                  <a:pt x="485393" y="522097"/>
                </a:lnTo>
                <a:lnTo>
                  <a:pt x="484125" y="511290"/>
                </a:lnTo>
                <a:lnTo>
                  <a:pt x="472550" y="506441"/>
                </a:lnTo>
                <a:close/>
              </a:path>
              <a:path w="499745" h="531494">
                <a:moveTo>
                  <a:pt x="484123" y="426974"/>
                </a:moveTo>
                <a:lnTo>
                  <a:pt x="480567" y="427481"/>
                </a:lnTo>
                <a:lnTo>
                  <a:pt x="477138" y="427863"/>
                </a:lnTo>
                <a:lnTo>
                  <a:pt x="474598" y="431038"/>
                </a:lnTo>
                <a:lnTo>
                  <a:pt x="475107" y="434466"/>
                </a:lnTo>
                <a:lnTo>
                  <a:pt x="482650" y="498729"/>
                </a:lnTo>
                <a:lnTo>
                  <a:pt x="496823" y="517525"/>
                </a:lnTo>
                <a:lnTo>
                  <a:pt x="486663" y="525144"/>
                </a:lnTo>
                <a:lnTo>
                  <a:pt x="498624" y="525144"/>
                </a:lnTo>
                <a:lnTo>
                  <a:pt x="487680" y="433069"/>
                </a:lnTo>
                <a:lnTo>
                  <a:pt x="487298" y="429513"/>
                </a:lnTo>
                <a:lnTo>
                  <a:pt x="484123" y="426974"/>
                </a:lnTo>
                <a:close/>
              </a:path>
              <a:path w="499745" h="531494">
                <a:moveTo>
                  <a:pt x="484125" y="511290"/>
                </a:moveTo>
                <a:lnTo>
                  <a:pt x="485393" y="522097"/>
                </a:lnTo>
                <a:lnTo>
                  <a:pt x="494157" y="515492"/>
                </a:lnTo>
                <a:lnTo>
                  <a:pt x="484125" y="511290"/>
                </a:lnTo>
                <a:close/>
              </a:path>
              <a:path w="499745" h="531494">
                <a:moveTo>
                  <a:pt x="482650" y="498729"/>
                </a:moveTo>
                <a:lnTo>
                  <a:pt x="484125" y="511290"/>
                </a:lnTo>
                <a:lnTo>
                  <a:pt x="494157" y="515492"/>
                </a:lnTo>
                <a:lnTo>
                  <a:pt x="485393" y="522097"/>
                </a:lnTo>
                <a:lnTo>
                  <a:pt x="490727" y="522097"/>
                </a:lnTo>
                <a:lnTo>
                  <a:pt x="496823" y="517525"/>
                </a:lnTo>
                <a:lnTo>
                  <a:pt x="482650" y="498729"/>
                </a:lnTo>
                <a:close/>
              </a:path>
              <a:path w="499745" h="531494">
                <a:moveTo>
                  <a:pt x="8254" y="0"/>
                </a:moveTo>
                <a:lnTo>
                  <a:pt x="0" y="9651"/>
                </a:lnTo>
                <a:lnTo>
                  <a:pt x="68833" y="68579"/>
                </a:lnTo>
                <a:lnTo>
                  <a:pt x="135636" y="129412"/>
                </a:lnTo>
                <a:lnTo>
                  <a:pt x="200533" y="192404"/>
                </a:lnTo>
                <a:lnTo>
                  <a:pt x="263524" y="257175"/>
                </a:lnTo>
                <a:lnTo>
                  <a:pt x="324358" y="323976"/>
                </a:lnTo>
                <a:lnTo>
                  <a:pt x="383159" y="392556"/>
                </a:lnTo>
                <a:lnTo>
                  <a:pt x="439800" y="463041"/>
                </a:lnTo>
                <a:lnTo>
                  <a:pt x="472550" y="506441"/>
                </a:lnTo>
                <a:lnTo>
                  <a:pt x="484125" y="511290"/>
                </a:lnTo>
                <a:lnTo>
                  <a:pt x="449707" y="455040"/>
                </a:lnTo>
                <a:lnTo>
                  <a:pt x="392811" y="384301"/>
                </a:lnTo>
                <a:lnTo>
                  <a:pt x="333756" y="315340"/>
                </a:lnTo>
                <a:lnTo>
                  <a:pt x="272668" y="248412"/>
                </a:lnTo>
                <a:lnTo>
                  <a:pt x="209422" y="183261"/>
                </a:lnTo>
                <a:lnTo>
                  <a:pt x="144271" y="120141"/>
                </a:lnTo>
                <a:lnTo>
                  <a:pt x="77088" y="59054"/>
                </a:lnTo>
                <a:lnTo>
                  <a:pt x="8254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72150" y="1857375"/>
            <a:ext cx="3095625" cy="1762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319265" y="1983739"/>
            <a:ext cx="2005964" cy="1502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539">
              <a:lnSpc>
                <a:spcPct val="100000"/>
              </a:lnSpc>
              <a:spcBef>
                <a:spcPts val="95"/>
              </a:spcBef>
            </a:pPr>
            <a:r>
              <a:rPr sz="1600" spc="45" dirty="0">
                <a:latin typeface="Arial"/>
                <a:cs typeface="Arial"/>
              </a:rPr>
              <a:t>Pluralitas </a:t>
            </a:r>
            <a:r>
              <a:rPr sz="1600" spc="40" dirty="0">
                <a:latin typeface="Arial"/>
                <a:cs typeface="Arial"/>
              </a:rPr>
              <a:t>agama</a:t>
            </a:r>
            <a:r>
              <a:rPr sz="1600" spc="95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 marL="186055" marR="177800" indent="635" algn="ctr">
              <a:lnSpc>
                <a:spcPct val="115300"/>
              </a:lnSpc>
              <a:spcBef>
                <a:spcPts val="860"/>
              </a:spcBef>
            </a:pPr>
            <a:r>
              <a:rPr sz="1600" spc="50" dirty="0">
                <a:latin typeface="Arial"/>
                <a:cs typeface="Arial"/>
              </a:rPr>
              <a:t>Islam, </a:t>
            </a:r>
            <a:r>
              <a:rPr sz="1600" spc="85" dirty="0">
                <a:latin typeface="Arial"/>
                <a:cs typeface="Arial"/>
              </a:rPr>
              <a:t>kristen  </a:t>
            </a:r>
            <a:r>
              <a:rPr sz="1600" spc="90" dirty="0">
                <a:latin typeface="Arial"/>
                <a:cs typeface="Arial"/>
              </a:rPr>
              <a:t>katolik, </a:t>
            </a:r>
            <a:r>
              <a:rPr sz="1600" spc="85" dirty="0">
                <a:latin typeface="Arial"/>
                <a:cs typeface="Arial"/>
              </a:rPr>
              <a:t>kristen  </a:t>
            </a:r>
            <a:r>
              <a:rPr sz="1600" spc="75" dirty="0">
                <a:latin typeface="Arial"/>
                <a:cs typeface="Arial"/>
              </a:rPr>
              <a:t>protestan,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100" dirty="0">
                <a:latin typeface="Arial"/>
                <a:cs typeface="Arial"/>
              </a:rPr>
              <a:t>hindu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1600" spc="60" dirty="0">
                <a:latin typeface="Arial"/>
                <a:cs typeface="Arial"/>
              </a:rPr>
              <a:t>, </a:t>
            </a:r>
            <a:r>
              <a:rPr sz="1600" spc="75" dirty="0">
                <a:latin typeface="Arial"/>
                <a:cs typeface="Arial"/>
              </a:rPr>
              <a:t>budha,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90" dirty="0">
                <a:latin typeface="Arial"/>
                <a:cs typeface="Arial"/>
              </a:rPr>
              <a:t>konghuchu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264781" y="3728973"/>
            <a:ext cx="215900" cy="1057275"/>
          </a:xfrm>
          <a:custGeom>
            <a:avLst/>
            <a:gdLst/>
            <a:ahLst/>
            <a:cxnLst/>
            <a:rect l="l" t="t" r="r" b="b"/>
            <a:pathLst>
              <a:path w="215900" h="1057275">
                <a:moveTo>
                  <a:pt x="9144" y="951357"/>
                </a:moveTo>
                <a:lnTo>
                  <a:pt x="2286" y="952626"/>
                </a:lnTo>
                <a:lnTo>
                  <a:pt x="0" y="955801"/>
                </a:lnTo>
                <a:lnTo>
                  <a:pt x="508" y="959357"/>
                </a:lnTo>
                <a:lnTo>
                  <a:pt x="17907" y="1056894"/>
                </a:lnTo>
                <a:lnTo>
                  <a:pt x="29598" y="1047242"/>
                </a:lnTo>
                <a:lnTo>
                  <a:pt x="28194" y="1047242"/>
                </a:lnTo>
                <a:lnTo>
                  <a:pt x="16255" y="1042924"/>
                </a:lnTo>
                <a:lnTo>
                  <a:pt x="24435" y="1020730"/>
                </a:lnTo>
                <a:lnTo>
                  <a:pt x="13080" y="957071"/>
                </a:lnTo>
                <a:lnTo>
                  <a:pt x="12446" y="953643"/>
                </a:lnTo>
                <a:lnTo>
                  <a:pt x="9144" y="951357"/>
                </a:lnTo>
                <a:close/>
              </a:path>
              <a:path w="215900" h="1057275">
                <a:moveTo>
                  <a:pt x="24435" y="1020730"/>
                </a:moveTo>
                <a:lnTo>
                  <a:pt x="16255" y="1042924"/>
                </a:lnTo>
                <a:lnTo>
                  <a:pt x="28194" y="1047242"/>
                </a:lnTo>
                <a:lnTo>
                  <a:pt x="29407" y="1043939"/>
                </a:lnTo>
                <a:lnTo>
                  <a:pt x="28575" y="1043939"/>
                </a:lnTo>
                <a:lnTo>
                  <a:pt x="18288" y="1040130"/>
                </a:lnTo>
                <a:lnTo>
                  <a:pt x="26661" y="1033212"/>
                </a:lnTo>
                <a:lnTo>
                  <a:pt x="24435" y="1020730"/>
                </a:lnTo>
                <a:close/>
              </a:path>
              <a:path w="215900" h="1057275">
                <a:moveTo>
                  <a:pt x="88900" y="981709"/>
                </a:moveTo>
                <a:lnTo>
                  <a:pt x="86233" y="983995"/>
                </a:lnTo>
                <a:lnTo>
                  <a:pt x="36270" y="1025273"/>
                </a:lnTo>
                <a:lnTo>
                  <a:pt x="28194" y="1047242"/>
                </a:lnTo>
                <a:lnTo>
                  <a:pt x="29598" y="1047242"/>
                </a:lnTo>
                <a:lnTo>
                  <a:pt x="94361" y="993775"/>
                </a:lnTo>
                <a:lnTo>
                  <a:pt x="97027" y="991488"/>
                </a:lnTo>
                <a:lnTo>
                  <a:pt x="97409" y="987551"/>
                </a:lnTo>
                <a:lnTo>
                  <a:pt x="92964" y="982090"/>
                </a:lnTo>
                <a:lnTo>
                  <a:pt x="88900" y="981709"/>
                </a:lnTo>
                <a:close/>
              </a:path>
              <a:path w="215900" h="1057275">
                <a:moveTo>
                  <a:pt x="26661" y="1033212"/>
                </a:moveTo>
                <a:lnTo>
                  <a:pt x="18288" y="1040130"/>
                </a:lnTo>
                <a:lnTo>
                  <a:pt x="28575" y="1043939"/>
                </a:lnTo>
                <a:lnTo>
                  <a:pt x="26661" y="1033212"/>
                </a:lnTo>
                <a:close/>
              </a:path>
              <a:path w="215900" h="1057275">
                <a:moveTo>
                  <a:pt x="36270" y="1025273"/>
                </a:moveTo>
                <a:lnTo>
                  <a:pt x="26661" y="1033212"/>
                </a:lnTo>
                <a:lnTo>
                  <a:pt x="28575" y="1043939"/>
                </a:lnTo>
                <a:lnTo>
                  <a:pt x="29407" y="1043939"/>
                </a:lnTo>
                <a:lnTo>
                  <a:pt x="36270" y="1025273"/>
                </a:lnTo>
                <a:close/>
              </a:path>
              <a:path w="215900" h="1057275">
                <a:moveTo>
                  <a:pt x="203200" y="0"/>
                </a:moveTo>
                <a:lnTo>
                  <a:pt x="202819" y="67690"/>
                </a:lnTo>
                <a:lnTo>
                  <a:pt x="200893" y="135508"/>
                </a:lnTo>
                <a:lnTo>
                  <a:pt x="197230" y="202437"/>
                </a:lnTo>
                <a:lnTo>
                  <a:pt x="192150" y="269620"/>
                </a:lnTo>
                <a:lnTo>
                  <a:pt x="185547" y="336676"/>
                </a:lnTo>
                <a:lnTo>
                  <a:pt x="177419" y="403351"/>
                </a:lnTo>
                <a:lnTo>
                  <a:pt x="167640" y="470026"/>
                </a:lnTo>
                <a:lnTo>
                  <a:pt x="156464" y="536320"/>
                </a:lnTo>
                <a:lnTo>
                  <a:pt x="143637" y="602233"/>
                </a:lnTo>
                <a:lnTo>
                  <a:pt x="129413" y="668019"/>
                </a:lnTo>
                <a:lnTo>
                  <a:pt x="113538" y="733425"/>
                </a:lnTo>
                <a:lnTo>
                  <a:pt x="96266" y="798576"/>
                </a:lnTo>
                <a:lnTo>
                  <a:pt x="77470" y="863219"/>
                </a:lnTo>
                <a:lnTo>
                  <a:pt x="57150" y="927481"/>
                </a:lnTo>
                <a:lnTo>
                  <a:pt x="35212" y="991488"/>
                </a:lnTo>
                <a:lnTo>
                  <a:pt x="24435" y="1020730"/>
                </a:lnTo>
                <a:lnTo>
                  <a:pt x="26661" y="1033212"/>
                </a:lnTo>
                <a:lnTo>
                  <a:pt x="47244" y="995426"/>
                </a:lnTo>
                <a:lnTo>
                  <a:pt x="69215" y="931290"/>
                </a:lnTo>
                <a:lnTo>
                  <a:pt x="89662" y="866648"/>
                </a:lnTo>
                <a:lnTo>
                  <a:pt x="108585" y="801751"/>
                </a:lnTo>
                <a:lnTo>
                  <a:pt x="125984" y="736345"/>
                </a:lnTo>
                <a:lnTo>
                  <a:pt x="141732" y="670687"/>
                </a:lnTo>
                <a:lnTo>
                  <a:pt x="156083" y="604646"/>
                </a:lnTo>
                <a:lnTo>
                  <a:pt x="169037" y="538480"/>
                </a:lnTo>
                <a:lnTo>
                  <a:pt x="180213" y="471805"/>
                </a:lnTo>
                <a:lnTo>
                  <a:pt x="189992" y="404875"/>
                </a:lnTo>
                <a:lnTo>
                  <a:pt x="198120" y="337819"/>
                </a:lnTo>
                <a:lnTo>
                  <a:pt x="204850" y="270509"/>
                </a:lnTo>
                <a:lnTo>
                  <a:pt x="209930" y="203073"/>
                </a:lnTo>
                <a:lnTo>
                  <a:pt x="213498" y="135127"/>
                </a:lnTo>
                <a:lnTo>
                  <a:pt x="215519" y="67690"/>
                </a:lnTo>
                <a:lnTo>
                  <a:pt x="215900" y="126"/>
                </a:lnTo>
                <a:lnTo>
                  <a:pt x="203200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72050" y="5067300"/>
            <a:ext cx="3181350" cy="1609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404484" y="5376417"/>
            <a:ext cx="2321560" cy="883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0">
              <a:lnSpc>
                <a:spcPct val="100000"/>
              </a:lnSpc>
              <a:spcBef>
                <a:spcPts val="100"/>
              </a:spcBef>
            </a:pPr>
            <a:r>
              <a:rPr sz="1500" spc="45" dirty="0">
                <a:latin typeface="Arial"/>
                <a:cs typeface="Arial"/>
              </a:rPr>
              <a:t>Pluralitas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Bahasa</a:t>
            </a:r>
            <a:endParaRPr sz="1500">
              <a:latin typeface="Arial"/>
              <a:cs typeface="Arial"/>
            </a:endParaRPr>
          </a:p>
          <a:p>
            <a:pPr marL="12065" marR="5080" algn="ctr">
              <a:lnSpc>
                <a:spcPct val="115300"/>
              </a:lnSpc>
              <a:spcBef>
                <a:spcPts val="805"/>
              </a:spcBef>
            </a:pPr>
            <a:r>
              <a:rPr sz="1500" spc="40" dirty="0">
                <a:latin typeface="Arial"/>
                <a:cs typeface="Arial"/>
              </a:rPr>
              <a:t>Keanekaragaman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30" dirty="0">
                <a:latin typeface="Arial"/>
                <a:cs typeface="Arial"/>
              </a:rPr>
              <a:t>bahasa  </a:t>
            </a:r>
            <a:r>
              <a:rPr sz="1500" spc="45" dirty="0">
                <a:latin typeface="Arial"/>
                <a:cs typeface="Arial"/>
              </a:rPr>
              <a:t>daerah</a:t>
            </a:r>
            <a:r>
              <a:rPr sz="1500" spc="35" dirty="0">
                <a:latin typeface="Arial"/>
                <a:cs typeface="Arial"/>
              </a:rPr>
              <a:t> </a:t>
            </a:r>
            <a:r>
              <a:rPr sz="1500" spc="55" dirty="0"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78757" y="6559791"/>
            <a:ext cx="657225" cy="102870"/>
          </a:xfrm>
          <a:custGeom>
            <a:avLst/>
            <a:gdLst/>
            <a:ahLst/>
            <a:cxnLst/>
            <a:rect l="l" t="t" r="r" b="b"/>
            <a:pathLst>
              <a:path w="657225" h="102870">
                <a:moveTo>
                  <a:pt x="93471" y="0"/>
                </a:moveTo>
                <a:lnTo>
                  <a:pt x="0" y="42176"/>
                </a:lnTo>
                <a:lnTo>
                  <a:pt x="82676" y="102831"/>
                </a:lnTo>
                <a:lnTo>
                  <a:pt x="86613" y="102222"/>
                </a:lnTo>
                <a:lnTo>
                  <a:pt x="35184" y="52248"/>
                </a:lnTo>
                <a:lnTo>
                  <a:pt x="11810" y="49796"/>
                </a:lnTo>
                <a:lnTo>
                  <a:pt x="13080" y="37172"/>
                </a:lnTo>
                <a:lnTo>
                  <a:pt x="41947" y="37172"/>
                </a:lnTo>
                <a:lnTo>
                  <a:pt x="98678" y="11569"/>
                </a:lnTo>
                <a:lnTo>
                  <a:pt x="100075" y="7810"/>
                </a:lnTo>
                <a:lnTo>
                  <a:pt x="97281" y="1422"/>
                </a:lnTo>
                <a:lnTo>
                  <a:pt x="93471" y="0"/>
                </a:lnTo>
                <a:close/>
              </a:path>
              <a:path w="657225" h="102870">
                <a:moveTo>
                  <a:pt x="36518" y="39621"/>
                </a:moveTo>
                <a:lnTo>
                  <a:pt x="25031" y="44802"/>
                </a:lnTo>
                <a:lnTo>
                  <a:pt x="35184" y="52248"/>
                </a:lnTo>
                <a:lnTo>
                  <a:pt x="40258" y="52781"/>
                </a:lnTo>
                <a:lnTo>
                  <a:pt x="81279" y="56603"/>
                </a:lnTo>
                <a:lnTo>
                  <a:pt x="122427" y="59753"/>
                </a:lnTo>
                <a:lnTo>
                  <a:pt x="163448" y="62331"/>
                </a:lnTo>
                <a:lnTo>
                  <a:pt x="204596" y="64338"/>
                </a:lnTo>
                <a:lnTo>
                  <a:pt x="245744" y="65760"/>
                </a:lnTo>
                <a:lnTo>
                  <a:pt x="286892" y="66624"/>
                </a:lnTo>
                <a:lnTo>
                  <a:pt x="328167" y="67005"/>
                </a:lnTo>
                <a:lnTo>
                  <a:pt x="369315" y="66624"/>
                </a:lnTo>
                <a:lnTo>
                  <a:pt x="410463" y="65760"/>
                </a:lnTo>
                <a:lnTo>
                  <a:pt x="451612" y="64325"/>
                </a:lnTo>
                <a:lnTo>
                  <a:pt x="492759" y="62318"/>
                </a:lnTo>
                <a:lnTo>
                  <a:pt x="533780" y="59740"/>
                </a:lnTo>
                <a:lnTo>
                  <a:pt x="574928" y="56591"/>
                </a:lnTo>
                <a:lnTo>
                  <a:pt x="599541" y="54305"/>
                </a:lnTo>
                <a:lnTo>
                  <a:pt x="328040" y="54305"/>
                </a:lnTo>
                <a:lnTo>
                  <a:pt x="287019" y="53924"/>
                </a:lnTo>
                <a:lnTo>
                  <a:pt x="245998" y="53060"/>
                </a:lnTo>
                <a:lnTo>
                  <a:pt x="205104" y="51638"/>
                </a:lnTo>
                <a:lnTo>
                  <a:pt x="164083" y="49644"/>
                </a:lnTo>
                <a:lnTo>
                  <a:pt x="123189" y="47078"/>
                </a:lnTo>
                <a:lnTo>
                  <a:pt x="82295" y="43941"/>
                </a:lnTo>
                <a:lnTo>
                  <a:pt x="41401" y="40131"/>
                </a:lnTo>
                <a:lnTo>
                  <a:pt x="36518" y="39621"/>
                </a:lnTo>
                <a:close/>
              </a:path>
              <a:path w="657225" h="102870">
                <a:moveTo>
                  <a:pt x="655446" y="35864"/>
                </a:moveTo>
                <a:lnTo>
                  <a:pt x="614679" y="40144"/>
                </a:lnTo>
                <a:lnTo>
                  <a:pt x="573785" y="43941"/>
                </a:lnTo>
                <a:lnTo>
                  <a:pt x="532764" y="47078"/>
                </a:lnTo>
                <a:lnTo>
                  <a:pt x="491870" y="49644"/>
                </a:lnTo>
                <a:lnTo>
                  <a:pt x="450976" y="51638"/>
                </a:lnTo>
                <a:lnTo>
                  <a:pt x="409955" y="53073"/>
                </a:lnTo>
                <a:lnTo>
                  <a:pt x="369062" y="53924"/>
                </a:lnTo>
                <a:lnTo>
                  <a:pt x="328040" y="54305"/>
                </a:lnTo>
                <a:lnTo>
                  <a:pt x="599541" y="54305"/>
                </a:lnTo>
                <a:lnTo>
                  <a:pt x="615950" y="52781"/>
                </a:lnTo>
                <a:lnTo>
                  <a:pt x="656843" y="48488"/>
                </a:lnTo>
                <a:lnTo>
                  <a:pt x="655446" y="35864"/>
                </a:lnTo>
                <a:close/>
              </a:path>
              <a:path w="657225" h="102870">
                <a:moveTo>
                  <a:pt x="13080" y="37172"/>
                </a:moveTo>
                <a:lnTo>
                  <a:pt x="11810" y="49796"/>
                </a:lnTo>
                <a:lnTo>
                  <a:pt x="35184" y="52248"/>
                </a:lnTo>
                <a:lnTo>
                  <a:pt x="31131" y="49275"/>
                </a:lnTo>
                <a:lnTo>
                  <a:pt x="15112" y="49275"/>
                </a:lnTo>
                <a:lnTo>
                  <a:pt x="16255" y="38366"/>
                </a:lnTo>
                <a:lnTo>
                  <a:pt x="24506" y="38366"/>
                </a:lnTo>
                <a:lnTo>
                  <a:pt x="13080" y="37172"/>
                </a:lnTo>
                <a:close/>
              </a:path>
              <a:path w="657225" h="102870">
                <a:moveTo>
                  <a:pt x="16255" y="38366"/>
                </a:moveTo>
                <a:lnTo>
                  <a:pt x="15112" y="49275"/>
                </a:lnTo>
                <a:lnTo>
                  <a:pt x="25031" y="44802"/>
                </a:lnTo>
                <a:lnTo>
                  <a:pt x="16255" y="38366"/>
                </a:lnTo>
                <a:close/>
              </a:path>
              <a:path w="657225" h="102870">
                <a:moveTo>
                  <a:pt x="25031" y="44802"/>
                </a:moveTo>
                <a:lnTo>
                  <a:pt x="15112" y="49275"/>
                </a:lnTo>
                <a:lnTo>
                  <a:pt x="31131" y="49275"/>
                </a:lnTo>
                <a:lnTo>
                  <a:pt x="25031" y="44802"/>
                </a:lnTo>
                <a:close/>
              </a:path>
              <a:path w="657225" h="102870">
                <a:moveTo>
                  <a:pt x="24506" y="38366"/>
                </a:moveTo>
                <a:lnTo>
                  <a:pt x="16255" y="38366"/>
                </a:lnTo>
                <a:lnTo>
                  <a:pt x="25031" y="44802"/>
                </a:lnTo>
                <a:lnTo>
                  <a:pt x="36518" y="39621"/>
                </a:lnTo>
                <a:lnTo>
                  <a:pt x="24506" y="38366"/>
                </a:lnTo>
                <a:close/>
              </a:path>
              <a:path w="657225" h="102870">
                <a:moveTo>
                  <a:pt x="41947" y="37172"/>
                </a:moveTo>
                <a:lnTo>
                  <a:pt x="13080" y="37172"/>
                </a:lnTo>
                <a:lnTo>
                  <a:pt x="36518" y="39621"/>
                </a:lnTo>
                <a:lnTo>
                  <a:pt x="41947" y="37172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4850" y="5067300"/>
            <a:ext cx="3686175" cy="16097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65352" y="5376417"/>
            <a:ext cx="2776220" cy="883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4695">
              <a:lnSpc>
                <a:spcPct val="100000"/>
              </a:lnSpc>
              <a:spcBef>
                <a:spcPts val="100"/>
              </a:spcBef>
            </a:pPr>
            <a:r>
              <a:rPr sz="1500" spc="45" dirty="0">
                <a:latin typeface="Arial"/>
                <a:cs typeface="Arial"/>
              </a:rPr>
              <a:t>Pluralitas</a:t>
            </a:r>
            <a:r>
              <a:rPr sz="1500" spc="30" dirty="0">
                <a:latin typeface="Arial"/>
                <a:cs typeface="Arial"/>
              </a:rPr>
              <a:t> </a:t>
            </a:r>
            <a:r>
              <a:rPr sz="1500" spc="55" dirty="0">
                <a:latin typeface="Arial"/>
                <a:cs typeface="Arial"/>
              </a:rPr>
              <a:t>adat</a:t>
            </a:r>
            <a:endParaRPr sz="1500">
              <a:latin typeface="Arial"/>
              <a:cs typeface="Arial"/>
            </a:endParaRPr>
          </a:p>
          <a:p>
            <a:pPr marL="12065" marR="5080" algn="ctr">
              <a:lnSpc>
                <a:spcPct val="115300"/>
              </a:lnSpc>
              <a:spcBef>
                <a:spcPts val="805"/>
              </a:spcBef>
            </a:pPr>
            <a:r>
              <a:rPr sz="1500" spc="55" dirty="0">
                <a:latin typeface="Arial"/>
                <a:cs typeface="Arial"/>
              </a:rPr>
              <a:t>Masing </a:t>
            </a:r>
            <a:r>
              <a:rPr sz="1500" spc="-85" dirty="0">
                <a:latin typeface="Arial"/>
                <a:cs typeface="Arial"/>
              </a:rPr>
              <a:t>– </a:t>
            </a:r>
            <a:r>
              <a:rPr sz="1500" spc="75" dirty="0">
                <a:latin typeface="Arial"/>
                <a:cs typeface="Arial"/>
              </a:rPr>
              <a:t>masing </a:t>
            </a:r>
            <a:r>
              <a:rPr sz="1500" spc="105" dirty="0">
                <a:latin typeface="Arial"/>
                <a:cs typeface="Arial"/>
              </a:rPr>
              <a:t>memiki</a:t>
            </a:r>
            <a:r>
              <a:rPr sz="1500" spc="-270" dirty="0">
                <a:latin typeface="Arial"/>
                <a:cs typeface="Arial"/>
              </a:rPr>
              <a:t> </a:t>
            </a:r>
            <a:r>
              <a:rPr sz="1500" spc="55" dirty="0">
                <a:latin typeface="Arial"/>
                <a:cs typeface="Arial"/>
              </a:rPr>
              <a:t>adat  </a:t>
            </a:r>
            <a:r>
              <a:rPr sz="1500" spc="70" dirty="0">
                <a:latin typeface="Arial"/>
                <a:cs typeface="Arial"/>
              </a:rPr>
              <a:t>istiadat </a:t>
            </a:r>
            <a:r>
              <a:rPr sz="1500" spc="50" dirty="0">
                <a:latin typeface="Arial"/>
                <a:cs typeface="Arial"/>
              </a:rPr>
              <a:t>yang </a:t>
            </a:r>
            <a:r>
              <a:rPr sz="1500" spc="100" dirty="0">
                <a:latin typeface="Arial"/>
                <a:cs typeface="Arial"/>
              </a:rPr>
              <a:t>berbeda-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50" dirty="0">
                <a:latin typeface="Arial"/>
                <a:cs typeface="Arial"/>
              </a:rPr>
              <a:t>beda.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80539" y="3833748"/>
            <a:ext cx="113030" cy="967740"/>
          </a:xfrm>
          <a:custGeom>
            <a:avLst/>
            <a:gdLst/>
            <a:ahLst/>
            <a:cxnLst/>
            <a:rect l="l" t="t" r="r" b="b"/>
            <a:pathLst>
              <a:path w="113030" h="967739">
                <a:moveTo>
                  <a:pt x="58306" y="25116"/>
                </a:moveTo>
                <a:lnTo>
                  <a:pt x="42799" y="120650"/>
                </a:lnTo>
                <a:lnTo>
                  <a:pt x="38735" y="181356"/>
                </a:lnTo>
                <a:lnTo>
                  <a:pt x="35931" y="242569"/>
                </a:lnTo>
                <a:lnTo>
                  <a:pt x="34417" y="303021"/>
                </a:lnTo>
                <a:lnTo>
                  <a:pt x="34162" y="363855"/>
                </a:lnTo>
                <a:lnTo>
                  <a:pt x="35052" y="424561"/>
                </a:lnTo>
                <a:lnTo>
                  <a:pt x="37337" y="485394"/>
                </a:lnTo>
                <a:lnTo>
                  <a:pt x="40767" y="545973"/>
                </a:lnTo>
                <a:lnTo>
                  <a:pt x="45593" y="606551"/>
                </a:lnTo>
                <a:lnTo>
                  <a:pt x="51562" y="667131"/>
                </a:lnTo>
                <a:lnTo>
                  <a:pt x="58928" y="727456"/>
                </a:lnTo>
                <a:lnTo>
                  <a:pt x="67437" y="787781"/>
                </a:lnTo>
                <a:lnTo>
                  <a:pt x="77216" y="847725"/>
                </a:lnTo>
                <a:lnTo>
                  <a:pt x="88265" y="907795"/>
                </a:lnTo>
                <a:lnTo>
                  <a:pt x="100584" y="967232"/>
                </a:lnTo>
                <a:lnTo>
                  <a:pt x="112903" y="964692"/>
                </a:lnTo>
                <a:lnTo>
                  <a:pt x="100711" y="905128"/>
                </a:lnTo>
                <a:lnTo>
                  <a:pt x="89789" y="845438"/>
                </a:lnTo>
                <a:lnTo>
                  <a:pt x="80010" y="785749"/>
                </a:lnTo>
                <a:lnTo>
                  <a:pt x="71501" y="725805"/>
                </a:lnTo>
                <a:lnTo>
                  <a:pt x="64135" y="665607"/>
                </a:lnTo>
                <a:lnTo>
                  <a:pt x="58166" y="605282"/>
                </a:lnTo>
                <a:lnTo>
                  <a:pt x="53467" y="544957"/>
                </a:lnTo>
                <a:lnTo>
                  <a:pt x="50037" y="484631"/>
                </a:lnTo>
                <a:lnTo>
                  <a:pt x="47752" y="424052"/>
                </a:lnTo>
                <a:lnTo>
                  <a:pt x="46736" y="363600"/>
                </a:lnTo>
                <a:lnTo>
                  <a:pt x="47117" y="303021"/>
                </a:lnTo>
                <a:lnTo>
                  <a:pt x="48657" y="242188"/>
                </a:lnTo>
                <a:lnTo>
                  <a:pt x="51308" y="181990"/>
                </a:lnTo>
                <a:lnTo>
                  <a:pt x="55499" y="121538"/>
                </a:lnTo>
                <a:lnTo>
                  <a:pt x="60833" y="61087"/>
                </a:lnTo>
                <a:lnTo>
                  <a:pt x="63481" y="36729"/>
                </a:lnTo>
                <a:lnTo>
                  <a:pt x="58306" y="25116"/>
                </a:lnTo>
                <a:close/>
              </a:path>
              <a:path w="113030" h="967739">
                <a:moveTo>
                  <a:pt x="66411" y="11937"/>
                </a:moveTo>
                <a:lnTo>
                  <a:pt x="53340" y="11937"/>
                </a:lnTo>
                <a:lnTo>
                  <a:pt x="66040" y="13207"/>
                </a:lnTo>
                <a:lnTo>
                  <a:pt x="63481" y="36729"/>
                </a:lnTo>
                <a:lnTo>
                  <a:pt x="89789" y="95757"/>
                </a:lnTo>
                <a:lnTo>
                  <a:pt x="91312" y="98932"/>
                </a:lnTo>
                <a:lnTo>
                  <a:pt x="94996" y="100330"/>
                </a:lnTo>
                <a:lnTo>
                  <a:pt x="98171" y="98932"/>
                </a:lnTo>
                <a:lnTo>
                  <a:pt x="101473" y="97536"/>
                </a:lnTo>
                <a:lnTo>
                  <a:pt x="102870" y="93725"/>
                </a:lnTo>
                <a:lnTo>
                  <a:pt x="101473" y="90550"/>
                </a:lnTo>
                <a:lnTo>
                  <a:pt x="66411" y="11937"/>
                </a:lnTo>
                <a:close/>
              </a:path>
              <a:path w="113030" h="967739">
                <a:moveTo>
                  <a:pt x="61087" y="0"/>
                </a:moveTo>
                <a:lnTo>
                  <a:pt x="2159" y="79756"/>
                </a:lnTo>
                <a:lnTo>
                  <a:pt x="0" y="82550"/>
                </a:lnTo>
                <a:lnTo>
                  <a:pt x="635" y="86487"/>
                </a:lnTo>
                <a:lnTo>
                  <a:pt x="3429" y="88645"/>
                </a:lnTo>
                <a:lnTo>
                  <a:pt x="6350" y="90677"/>
                </a:lnTo>
                <a:lnTo>
                  <a:pt x="10287" y="90169"/>
                </a:lnTo>
                <a:lnTo>
                  <a:pt x="12318" y="87249"/>
                </a:lnTo>
                <a:lnTo>
                  <a:pt x="50812" y="35240"/>
                </a:lnTo>
                <a:lnTo>
                  <a:pt x="53340" y="11937"/>
                </a:lnTo>
                <a:lnTo>
                  <a:pt x="66411" y="11937"/>
                </a:lnTo>
                <a:lnTo>
                  <a:pt x="61087" y="0"/>
                </a:lnTo>
                <a:close/>
              </a:path>
              <a:path w="113030" h="967739">
                <a:moveTo>
                  <a:pt x="65832" y="15112"/>
                </a:moveTo>
                <a:lnTo>
                  <a:pt x="53848" y="15112"/>
                </a:lnTo>
                <a:lnTo>
                  <a:pt x="64770" y="16382"/>
                </a:lnTo>
                <a:lnTo>
                  <a:pt x="58306" y="25116"/>
                </a:lnTo>
                <a:lnTo>
                  <a:pt x="63481" y="36729"/>
                </a:lnTo>
                <a:lnTo>
                  <a:pt x="65832" y="15112"/>
                </a:lnTo>
                <a:close/>
              </a:path>
              <a:path w="113030" h="967739">
                <a:moveTo>
                  <a:pt x="53340" y="11937"/>
                </a:moveTo>
                <a:lnTo>
                  <a:pt x="50812" y="35240"/>
                </a:lnTo>
                <a:lnTo>
                  <a:pt x="58306" y="25116"/>
                </a:lnTo>
                <a:lnTo>
                  <a:pt x="53848" y="15112"/>
                </a:lnTo>
                <a:lnTo>
                  <a:pt x="65832" y="15112"/>
                </a:lnTo>
                <a:lnTo>
                  <a:pt x="66040" y="13207"/>
                </a:lnTo>
                <a:lnTo>
                  <a:pt x="53340" y="11937"/>
                </a:lnTo>
                <a:close/>
              </a:path>
              <a:path w="113030" h="967739">
                <a:moveTo>
                  <a:pt x="53848" y="15112"/>
                </a:moveTo>
                <a:lnTo>
                  <a:pt x="58306" y="25116"/>
                </a:lnTo>
                <a:lnTo>
                  <a:pt x="64770" y="16382"/>
                </a:lnTo>
                <a:lnTo>
                  <a:pt x="53848" y="15112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2450" y="2019300"/>
            <a:ext cx="2962275" cy="16097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68730" y="2195829"/>
            <a:ext cx="1941195" cy="1147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240">
              <a:lnSpc>
                <a:spcPct val="100000"/>
              </a:lnSpc>
              <a:spcBef>
                <a:spcPts val="100"/>
              </a:spcBef>
            </a:pPr>
            <a:r>
              <a:rPr sz="1500" spc="45" dirty="0">
                <a:latin typeface="Arial"/>
                <a:cs typeface="Arial"/>
              </a:rPr>
              <a:t>Pluralitas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70" dirty="0">
                <a:latin typeface="Arial"/>
                <a:cs typeface="Arial"/>
              </a:rPr>
              <a:t>regional</a:t>
            </a:r>
            <a:endParaRPr sz="1500">
              <a:latin typeface="Arial"/>
              <a:cs typeface="Arial"/>
            </a:endParaRPr>
          </a:p>
          <a:p>
            <a:pPr marL="12065" marR="5080" algn="ctr">
              <a:lnSpc>
                <a:spcPct val="115300"/>
              </a:lnSpc>
              <a:spcBef>
                <a:spcPts val="805"/>
              </a:spcBef>
            </a:pPr>
            <a:r>
              <a:rPr sz="1500" spc="40" dirty="0">
                <a:latin typeface="Arial"/>
                <a:cs typeface="Arial"/>
              </a:rPr>
              <a:t>Adanya </a:t>
            </a:r>
            <a:r>
              <a:rPr sz="1500" spc="65" dirty="0">
                <a:latin typeface="Arial"/>
                <a:cs typeface="Arial"/>
              </a:rPr>
              <a:t>tanah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110" dirty="0">
                <a:latin typeface="Arial"/>
                <a:cs typeface="Arial"/>
              </a:rPr>
              <a:t>untuk  </a:t>
            </a:r>
            <a:r>
              <a:rPr sz="1500" spc="65" dirty="0">
                <a:latin typeface="Arial"/>
                <a:cs typeface="Arial"/>
              </a:rPr>
              <a:t>pertanian </a:t>
            </a:r>
            <a:r>
              <a:rPr sz="1500" spc="30" dirty="0">
                <a:latin typeface="Arial"/>
                <a:cs typeface="Arial"/>
              </a:rPr>
              <a:t>sawah </a:t>
            </a:r>
            <a:r>
              <a:rPr sz="1500" spc="60" dirty="0">
                <a:latin typeface="Arial"/>
                <a:cs typeface="Arial"/>
              </a:rPr>
              <a:t>dan  </a:t>
            </a:r>
            <a:r>
              <a:rPr sz="1500" spc="65" dirty="0">
                <a:latin typeface="Arial"/>
                <a:cs typeface="Arial"/>
              </a:rPr>
              <a:t>pertanian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60" dirty="0">
                <a:latin typeface="Arial"/>
                <a:cs typeface="Arial"/>
              </a:rPr>
              <a:t>ladang.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92629" y="1410842"/>
            <a:ext cx="266700" cy="481330"/>
          </a:xfrm>
          <a:custGeom>
            <a:avLst/>
            <a:gdLst/>
            <a:ahLst/>
            <a:cxnLst/>
            <a:rect l="l" t="t" r="r" b="b"/>
            <a:pathLst>
              <a:path w="266700" h="481330">
                <a:moveTo>
                  <a:pt x="252655" y="21089"/>
                </a:moveTo>
                <a:lnTo>
                  <a:pt x="223646" y="53721"/>
                </a:lnTo>
                <a:lnTo>
                  <a:pt x="187451" y="111760"/>
                </a:lnTo>
                <a:lnTo>
                  <a:pt x="152781" y="170687"/>
                </a:lnTo>
                <a:lnTo>
                  <a:pt x="119379" y="230251"/>
                </a:lnTo>
                <a:lnTo>
                  <a:pt x="87375" y="290576"/>
                </a:lnTo>
                <a:lnTo>
                  <a:pt x="56768" y="351663"/>
                </a:lnTo>
                <a:lnTo>
                  <a:pt x="27558" y="413512"/>
                </a:lnTo>
                <a:lnTo>
                  <a:pt x="0" y="475869"/>
                </a:lnTo>
                <a:lnTo>
                  <a:pt x="11556" y="480949"/>
                </a:lnTo>
                <a:lnTo>
                  <a:pt x="39243" y="418592"/>
                </a:lnTo>
                <a:lnTo>
                  <a:pt x="68325" y="357124"/>
                </a:lnTo>
                <a:lnTo>
                  <a:pt x="98678" y="296291"/>
                </a:lnTo>
                <a:lnTo>
                  <a:pt x="130556" y="236093"/>
                </a:lnTo>
                <a:lnTo>
                  <a:pt x="163829" y="176784"/>
                </a:lnTo>
                <a:lnTo>
                  <a:pt x="198373" y="118237"/>
                </a:lnTo>
                <a:lnTo>
                  <a:pt x="234441" y="60452"/>
                </a:lnTo>
                <a:lnTo>
                  <a:pt x="251982" y="33702"/>
                </a:lnTo>
                <a:lnTo>
                  <a:pt x="252655" y="21089"/>
                </a:lnTo>
                <a:close/>
              </a:path>
              <a:path w="266700" h="481330">
                <a:moveTo>
                  <a:pt x="266078" y="6985"/>
                </a:moveTo>
                <a:lnTo>
                  <a:pt x="254253" y="6985"/>
                </a:lnTo>
                <a:lnTo>
                  <a:pt x="264921" y="13970"/>
                </a:lnTo>
                <a:lnTo>
                  <a:pt x="251982" y="33702"/>
                </a:lnTo>
                <a:lnTo>
                  <a:pt x="248538" y="98298"/>
                </a:lnTo>
                <a:lnTo>
                  <a:pt x="248412" y="101727"/>
                </a:lnTo>
                <a:lnTo>
                  <a:pt x="251078" y="104775"/>
                </a:lnTo>
                <a:lnTo>
                  <a:pt x="254634" y="104902"/>
                </a:lnTo>
                <a:lnTo>
                  <a:pt x="258063" y="105156"/>
                </a:lnTo>
                <a:lnTo>
                  <a:pt x="261112" y="102489"/>
                </a:lnTo>
                <a:lnTo>
                  <a:pt x="261272" y="98298"/>
                </a:lnTo>
                <a:lnTo>
                  <a:pt x="266078" y="6985"/>
                </a:lnTo>
                <a:close/>
              </a:path>
              <a:path w="266700" h="481330">
                <a:moveTo>
                  <a:pt x="266445" y="0"/>
                </a:moveTo>
                <a:lnTo>
                  <a:pt x="177800" y="44196"/>
                </a:lnTo>
                <a:lnTo>
                  <a:pt x="174625" y="45720"/>
                </a:lnTo>
                <a:lnTo>
                  <a:pt x="173354" y="49530"/>
                </a:lnTo>
                <a:lnTo>
                  <a:pt x="174878" y="52705"/>
                </a:lnTo>
                <a:lnTo>
                  <a:pt x="176529" y="55753"/>
                </a:lnTo>
                <a:lnTo>
                  <a:pt x="180339" y="57023"/>
                </a:lnTo>
                <a:lnTo>
                  <a:pt x="241332" y="26715"/>
                </a:lnTo>
                <a:lnTo>
                  <a:pt x="254253" y="6985"/>
                </a:lnTo>
                <a:lnTo>
                  <a:pt x="266078" y="6985"/>
                </a:lnTo>
                <a:lnTo>
                  <a:pt x="266445" y="0"/>
                </a:lnTo>
                <a:close/>
              </a:path>
              <a:path w="266700" h="481330">
                <a:moveTo>
                  <a:pt x="259103" y="10160"/>
                </a:moveTo>
                <a:lnTo>
                  <a:pt x="253237" y="10160"/>
                </a:lnTo>
                <a:lnTo>
                  <a:pt x="262381" y="16256"/>
                </a:lnTo>
                <a:lnTo>
                  <a:pt x="252655" y="21089"/>
                </a:lnTo>
                <a:lnTo>
                  <a:pt x="251982" y="33702"/>
                </a:lnTo>
                <a:lnTo>
                  <a:pt x="264921" y="13970"/>
                </a:lnTo>
                <a:lnTo>
                  <a:pt x="259103" y="10160"/>
                </a:lnTo>
                <a:close/>
              </a:path>
              <a:path w="266700" h="481330">
                <a:moveTo>
                  <a:pt x="254253" y="6985"/>
                </a:moveTo>
                <a:lnTo>
                  <a:pt x="241332" y="26715"/>
                </a:lnTo>
                <a:lnTo>
                  <a:pt x="252655" y="21089"/>
                </a:lnTo>
                <a:lnTo>
                  <a:pt x="253237" y="10160"/>
                </a:lnTo>
                <a:lnTo>
                  <a:pt x="259103" y="10160"/>
                </a:lnTo>
                <a:lnTo>
                  <a:pt x="254253" y="6985"/>
                </a:lnTo>
                <a:close/>
              </a:path>
              <a:path w="266700" h="481330">
                <a:moveTo>
                  <a:pt x="253237" y="10160"/>
                </a:moveTo>
                <a:lnTo>
                  <a:pt x="252655" y="21089"/>
                </a:lnTo>
                <a:lnTo>
                  <a:pt x="262381" y="16256"/>
                </a:lnTo>
                <a:lnTo>
                  <a:pt x="253237" y="1016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88564" y="3026664"/>
            <a:ext cx="3090672" cy="18714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48000" y="3048000"/>
            <a:ext cx="2971800" cy="17526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048000" y="3048000"/>
            <a:ext cx="2971800" cy="1752600"/>
          </a:xfrm>
          <a:prstGeom prst="rect">
            <a:avLst/>
          </a:prstGeom>
          <a:ln w="12700">
            <a:solidFill>
              <a:srgbClr val="2CA1BE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307340" marR="299720" algn="ctr">
              <a:lnSpc>
                <a:spcPct val="100000"/>
              </a:lnSpc>
            </a:pPr>
            <a:r>
              <a:rPr sz="1800" spc="50" dirty="0">
                <a:latin typeface="Arial"/>
                <a:cs typeface="Arial"/>
              </a:rPr>
              <a:t>Pluralitas </a:t>
            </a:r>
            <a:r>
              <a:rPr sz="1800" spc="60" dirty="0">
                <a:latin typeface="Arial"/>
                <a:cs typeface="Arial"/>
              </a:rPr>
              <a:t>masyarakat  Indonesia </a:t>
            </a:r>
            <a:r>
              <a:rPr sz="1800" spc="20" dirty="0">
                <a:latin typeface="Arial"/>
                <a:cs typeface="Arial"/>
              </a:rPr>
              <a:t>secara  </a:t>
            </a:r>
            <a:r>
              <a:rPr sz="1800" spc="95" dirty="0">
                <a:latin typeface="Arial"/>
                <a:cs typeface="Arial"/>
              </a:rPr>
              <a:t>Horizontal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57600" y="889"/>
            <a:ext cx="5486400" cy="3265170"/>
          </a:xfrm>
          <a:custGeom>
            <a:avLst/>
            <a:gdLst/>
            <a:ahLst/>
            <a:cxnLst/>
            <a:rect l="l" t="t" r="r" b="b"/>
            <a:pathLst>
              <a:path w="5486400" h="3265170">
                <a:moveTo>
                  <a:pt x="3853942" y="0"/>
                </a:moveTo>
                <a:lnTo>
                  <a:pt x="3853942" y="408050"/>
                </a:lnTo>
                <a:lnTo>
                  <a:pt x="0" y="408050"/>
                </a:lnTo>
                <a:lnTo>
                  <a:pt x="0" y="2856737"/>
                </a:lnTo>
                <a:lnTo>
                  <a:pt x="3853942" y="2856737"/>
                </a:lnTo>
                <a:lnTo>
                  <a:pt x="3853942" y="3264915"/>
                </a:lnTo>
                <a:lnTo>
                  <a:pt x="5486400" y="1632457"/>
                </a:lnTo>
                <a:lnTo>
                  <a:pt x="3853942" y="0"/>
                </a:lnTo>
                <a:close/>
              </a:path>
            </a:pathLst>
          </a:custGeom>
          <a:solidFill>
            <a:srgbClr val="CDDF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57600" y="889"/>
            <a:ext cx="5486400" cy="3265170"/>
          </a:xfrm>
          <a:custGeom>
            <a:avLst/>
            <a:gdLst/>
            <a:ahLst/>
            <a:cxnLst/>
            <a:rect l="l" t="t" r="r" b="b"/>
            <a:pathLst>
              <a:path w="5486400" h="3265170">
                <a:moveTo>
                  <a:pt x="0" y="408050"/>
                </a:moveTo>
                <a:lnTo>
                  <a:pt x="3853942" y="408050"/>
                </a:lnTo>
                <a:lnTo>
                  <a:pt x="3853942" y="0"/>
                </a:lnTo>
                <a:lnTo>
                  <a:pt x="5486400" y="1632457"/>
                </a:lnTo>
                <a:lnTo>
                  <a:pt x="3853942" y="3264915"/>
                </a:lnTo>
                <a:lnTo>
                  <a:pt x="3853942" y="2856737"/>
                </a:lnTo>
                <a:lnTo>
                  <a:pt x="0" y="2856737"/>
                </a:lnTo>
                <a:lnTo>
                  <a:pt x="0" y="408050"/>
                </a:lnTo>
                <a:close/>
              </a:path>
            </a:pathLst>
          </a:custGeom>
          <a:ln w="12700">
            <a:solidFill>
              <a:srgbClr val="CDDF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57346" y="359181"/>
            <a:ext cx="4072254" cy="2084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5080" indent="-172085">
              <a:lnSpc>
                <a:spcPct val="115300"/>
              </a:lnSpc>
              <a:spcBef>
                <a:spcPts val="100"/>
              </a:spcBef>
              <a:buChar char="•"/>
              <a:tabLst>
                <a:tab pos="185420" algn="l"/>
              </a:tabLst>
            </a:pPr>
            <a:r>
              <a:rPr sz="1900" spc="80" dirty="0">
                <a:latin typeface="Arial"/>
                <a:cs typeface="Arial"/>
              </a:rPr>
              <a:t>Ekonomi </a:t>
            </a:r>
            <a:r>
              <a:rPr sz="1900" spc="95" dirty="0">
                <a:latin typeface="Arial"/>
                <a:cs typeface="Arial"/>
              </a:rPr>
              <a:t>tradisional</a:t>
            </a:r>
            <a:r>
              <a:rPr sz="1900" spc="20" dirty="0">
                <a:latin typeface="Arial"/>
                <a:cs typeface="Arial"/>
              </a:rPr>
              <a:t> </a:t>
            </a:r>
            <a:r>
              <a:rPr sz="1900" spc="90" dirty="0">
                <a:latin typeface="Arial"/>
                <a:cs typeface="Arial"/>
              </a:rPr>
              <a:t>(keuntungan  </a:t>
            </a:r>
            <a:r>
              <a:rPr sz="1900" spc="114" dirty="0">
                <a:latin typeface="Arial"/>
                <a:cs typeface="Arial"/>
              </a:rPr>
              <a:t>minimal,di </a:t>
            </a:r>
            <a:r>
              <a:rPr sz="1900" spc="35" dirty="0">
                <a:latin typeface="Arial"/>
                <a:cs typeface="Arial"/>
              </a:rPr>
              <a:t>desa, </a:t>
            </a:r>
            <a:r>
              <a:rPr sz="1900" spc="120" dirty="0">
                <a:latin typeface="Arial"/>
                <a:cs typeface="Arial"/>
              </a:rPr>
              <a:t>miskin </a:t>
            </a:r>
            <a:r>
              <a:rPr sz="1900" spc="114" dirty="0">
                <a:latin typeface="Arial"/>
                <a:cs typeface="Arial"/>
              </a:rPr>
              <a:t>tidak  </a:t>
            </a:r>
            <a:r>
              <a:rPr sz="1900" spc="85" dirty="0">
                <a:latin typeface="Arial"/>
                <a:cs typeface="Arial"/>
              </a:rPr>
              <a:t>berpendidikan)</a:t>
            </a:r>
            <a:endParaRPr sz="19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790"/>
              </a:spcBef>
              <a:buChar char="•"/>
              <a:tabLst>
                <a:tab pos="185420" algn="l"/>
              </a:tabLst>
            </a:pPr>
            <a:r>
              <a:rPr sz="1900" spc="80" dirty="0">
                <a:latin typeface="Arial"/>
                <a:cs typeface="Arial"/>
              </a:rPr>
              <a:t>Ekonomi</a:t>
            </a:r>
            <a:r>
              <a:rPr sz="1900" spc="75" dirty="0">
                <a:latin typeface="Arial"/>
                <a:cs typeface="Arial"/>
              </a:rPr>
              <a:t> </a:t>
            </a:r>
            <a:r>
              <a:rPr sz="1900" spc="90" dirty="0">
                <a:latin typeface="Arial"/>
                <a:cs typeface="Arial"/>
              </a:rPr>
              <a:t>moderen(keuntungan</a:t>
            </a:r>
            <a:endParaRPr sz="1900">
              <a:latin typeface="Arial"/>
              <a:cs typeface="Arial"/>
            </a:endParaRPr>
          </a:p>
          <a:p>
            <a:pPr marL="184785">
              <a:lnSpc>
                <a:spcPct val="100000"/>
              </a:lnSpc>
              <a:spcBef>
                <a:spcPts val="350"/>
              </a:spcBef>
            </a:pPr>
            <a:r>
              <a:rPr sz="1900" spc="95" dirty="0">
                <a:latin typeface="Arial"/>
                <a:cs typeface="Arial"/>
              </a:rPr>
              <a:t>maksimal, </a:t>
            </a:r>
            <a:r>
              <a:rPr sz="1900" spc="125" dirty="0">
                <a:latin typeface="Arial"/>
                <a:cs typeface="Arial"/>
              </a:rPr>
              <a:t>di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70" dirty="0">
                <a:latin typeface="Arial"/>
                <a:cs typeface="Arial"/>
              </a:rPr>
              <a:t>kota,kaya</a:t>
            </a:r>
            <a:endParaRPr sz="1900">
              <a:latin typeface="Arial"/>
              <a:cs typeface="Arial"/>
            </a:endParaRPr>
          </a:p>
          <a:p>
            <a:pPr marL="184785">
              <a:lnSpc>
                <a:spcPct val="100000"/>
              </a:lnSpc>
              <a:spcBef>
                <a:spcPts val="350"/>
              </a:spcBef>
            </a:pPr>
            <a:r>
              <a:rPr sz="1900" spc="85" dirty="0">
                <a:latin typeface="Arial"/>
                <a:cs typeface="Arial"/>
              </a:rPr>
              <a:t>,berpendidikan)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3724275" cy="3371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90194" y="133863"/>
            <a:ext cx="2477770" cy="1641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40080">
              <a:lnSpc>
                <a:spcPct val="115300"/>
              </a:lnSpc>
              <a:spcBef>
                <a:spcPts val="95"/>
              </a:spcBef>
            </a:pPr>
            <a:r>
              <a:rPr sz="4600" spc="5" dirty="0"/>
              <a:t>Segi  </a:t>
            </a:r>
            <a:r>
              <a:rPr sz="4600" spc="200" dirty="0"/>
              <a:t>Ekonomi</a:t>
            </a:r>
            <a:endParaRPr sz="4600"/>
          </a:p>
        </p:txBody>
      </p:sp>
      <p:sp>
        <p:nvSpPr>
          <p:cNvPr id="7" name="object 7"/>
          <p:cNvSpPr/>
          <p:nvPr/>
        </p:nvSpPr>
        <p:spPr>
          <a:xfrm>
            <a:off x="3657600" y="3592195"/>
            <a:ext cx="5486400" cy="3265170"/>
          </a:xfrm>
          <a:custGeom>
            <a:avLst/>
            <a:gdLst/>
            <a:ahLst/>
            <a:cxnLst/>
            <a:rect l="l" t="t" r="r" b="b"/>
            <a:pathLst>
              <a:path w="5486400" h="3265170">
                <a:moveTo>
                  <a:pt x="3853942" y="0"/>
                </a:moveTo>
                <a:lnTo>
                  <a:pt x="3853942" y="408177"/>
                </a:lnTo>
                <a:lnTo>
                  <a:pt x="0" y="408177"/>
                </a:lnTo>
                <a:lnTo>
                  <a:pt x="0" y="2856852"/>
                </a:lnTo>
                <a:lnTo>
                  <a:pt x="3853942" y="2856852"/>
                </a:lnTo>
                <a:lnTo>
                  <a:pt x="3853942" y="3264965"/>
                </a:lnTo>
                <a:lnTo>
                  <a:pt x="5486400" y="1632457"/>
                </a:lnTo>
                <a:lnTo>
                  <a:pt x="3853942" y="0"/>
                </a:lnTo>
                <a:close/>
              </a:path>
            </a:pathLst>
          </a:custGeom>
          <a:solidFill>
            <a:srgbClr val="CDDF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57600" y="3592195"/>
            <a:ext cx="5486400" cy="3265170"/>
          </a:xfrm>
          <a:custGeom>
            <a:avLst/>
            <a:gdLst/>
            <a:ahLst/>
            <a:cxnLst/>
            <a:rect l="l" t="t" r="r" b="b"/>
            <a:pathLst>
              <a:path w="5486400" h="3265170">
                <a:moveTo>
                  <a:pt x="0" y="408177"/>
                </a:moveTo>
                <a:lnTo>
                  <a:pt x="3853942" y="408177"/>
                </a:lnTo>
                <a:lnTo>
                  <a:pt x="3853942" y="0"/>
                </a:lnTo>
                <a:lnTo>
                  <a:pt x="5486400" y="1632457"/>
                </a:lnTo>
                <a:lnTo>
                  <a:pt x="3853942" y="3264965"/>
                </a:lnTo>
                <a:lnTo>
                  <a:pt x="3853942" y="2856852"/>
                </a:lnTo>
                <a:lnTo>
                  <a:pt x="0" y="2856852"/>
                </a:lnTo>
                <a:lnTo>
                  <a:pt x="0" y="408177"/>
                </a:lnTo>
                <a:close/>
              </a:path>
            </a:pathLst>
          </a:custGeom>
          <a:ln w="12700">
            <a:solidFill>
              <a:srgbClr val="CDDF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657346" y="3951249"/>
            <a:ext cx="3759835" cy="141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5080" indent="-172085">
              <a:lnSpc>
                <a:spcPct val="115300"/>
              </a:lnSpc>
              <a:spcBef>
                <a:spcPts val="100"/>
              </a:spcBef>
              <a:buChar char="•"/>
              <a:tabLst>
                <a:tab pos="185420" algn="l"/>
              </a:tabLst>
            </a:pPr>
            <a:r>
              <a:rPr sz="1900" spc="70" dirty="0">
                <a:latin typeface="Arial"/>
                <a:cs typeface="Arial"/>
              </a:rPr>
              <a:t>Orang </a:t>
            </a:r>
            <a:r>
              <a:rPr sz="1900" spc="50" dirty="0">
                <a:latin typeface="Arial"/>
                <a:cs typeface="Arial"/>
              </a:rPr>
              <a:t>jawa </a:t>
            </a:r>
            <a:r>
              <a:rPr sz="1900" spc="105" dirty="0">
                <a:latin typeface="Arial"/>
                <a:cs typeface="Arial"/>
              </a:rPr>
              <a:t>diberi </a:t>
            </a:r>
            <a:r>
              <a:rPr sz="1900" spc="70" dirty="0">
                <a:latin typeface="Arial"/>
                <a:cs typeface="Arial"/>
              </a:rPr>
              <a:t>kesempatan  </a:t>
            </a:r>
            <a:r>
              <a:rPr sz="1900" spc="55" dirty="0">
                <a:latin typeface="Arial"/>
                <a:cs typeface="Arial"/>
              </a:rPr>
              <a:t>sebagai</a:t>
            </a:r>
            <a:r>
              <a:rPr sz="1900" spc="70" dirty="0">
                <a:latin typeface="Arial"/>
                <a:cs typeface="Arial"/>
              </a:rPr>
              <a:t> </a:t>
            </a:r>
            <a:r>
              <a:rPr sz="1900" spc="114" dirty="0">
                <a:latin typeface="Arial"/>
                <a:cs typeface="Arial"/>
              </a:rPr>
              <a:t>birokrat</a:t>
            </a:r>
            <a:endParaRPr sz="19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790"/>
              </a:spcBef>
              <a:buChar char="•"/>
              <a:tabLst>
                <a:tab pos="185420" algn="l"/>
              </a:tabLst>
            </a:pPr>
            <a:r>
              <a:rPr sz="1900" spc="45" dirty="0">
                <a:latin typeface="Arial"/>
                <a:cs typeface="Arial"/>
              </a:rPr>
              <a:t>Luar </a:t>
            </a:r>
            <a:r>
              <a:rPr sz="1900" spc="50" dirty="0">
                <a:latin typeface="Arial"/>
                <a:cs typeface="Arial"/>
              </a:rPr>
              <a:t>jawa </a:t>
            </a:r>
            <a:r>
              <a:rPr sz="1900" spc="114" dirty="0">
                <a:latin typeface="Arial"/>
                <a:cs typeface="Arial"/>
              </a:rPr>
              <a:t>tidak</a:t>
            </a:r>
            <a:r>
              <a:rPr sz="1900" spc="130" dirty="0">
                <a:latin typeface="Arial"/>
                <a:cs typeface="Arial"/>
              </a:rPr>
              <a:t> </a:t>
            </a:r>
            <a:r>
              <a:rPr sz="1900" spc="105" dirty="0">
                <a:latin typeface="Arial"/>
                <a:cs typeface="Arial"/>
              </a:rPr>
              <a:t>diberi</a:t>
            </a:r>
            <a:endParaRPr sz="1900">
              <a:latin typeface="Arial"/>
              <a:cs typeface="Arial"/>
            </a:endParaRPr>
          </a:p>
          <a:p>
            <a:pPr marL="184785">
              <a:lnSpc>
                <a:spcPct val="100000"/>
              </a:lnSpc>
              <a:spcBef>
                <a:spcPts val="350"/>
              </a:spcBef>
            </a:pPr>
            <a:r>
              <a:rPr sz="1900" spc="75" dirty="0">
                <a:latin typeface="Arial"/>
                <a:cs typeface="Arial"/>
              </a:rPr>
              <a:t>kesempatan.</a:t>
            </a:r>
            <a:endParaRPr sz="19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552823"/>
            <a:ext cx="3724275" cy="33051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42238" y="4287271"/>
            <a:ext cx="1774825" cy="1641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88290">
              <a:lnSpc>
                <a:spcPct val="115300"/>
              </a:lnSpc>
              <a:spcBef>
                <a:spcPts val="95"/>
              </a:spcBef>
            </a:pPr>
            <a:r>
              <a:rPr sz="4600" spc="5" dirty="0">
                <a:latin typeface="Arial"/>
                <a:cs typeface="Arial"/>
              </a:rPr>
              <a:t>Segi  </a:t>
            </a:r>
            <a:r>
              <a:rPr sz="4600" spc="210" dirty="0">
                <a:latin typeface="Arial"/>
                <a:cs typeface="Arial"/>
              </a:rPr>
              <a:t>Politik</a:t>
            </a:r>
            <a:endParaRPr sz="4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26764" y="2874264"/>
            <a:ext cx="3395472" cy="11856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86200" y="2895600"/>
            <a:ext cx="3276600" cy="1066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886200" y="2895600"/>
            <a:ext cx="3276600" cy="1066800"/>
          </a:xfrm>
          <a:prstGeom prst="rect">
            <a:avLst/>
          </a:prstGeom>
          <a:ln w="12700">
            <a:solidFill>
              <a:srgbClr val="2CA1BE"/>
            </a:solidFill>
          </a:ln>
        </p:spPr>
        <p:txBody>
          <a:bodyPr vert="horz" wrap="square" lIns="0" tIns="226060" rIns="0" bIns="0" rtlCol="0">
            <a:spAutoFit/>
          </a:bodyPr>
          <a:lstStyle/>
          <a:p>
            <a:pPr marL="840740" marR="460375" indent="-372110">
              <a:lnSpc>
                <a:spcPct val="100000"/>
              </a:lnSpc>
              <a:spcBef>
                <a:spcPts val="1780"/>
              </a:spcBef>
            </a:pPr>
            <a:r>
              <a:rPr sz="1800" spc="50" dirty="0">
                <a:latin typeface="Arial"/>
                <a:cs typeface="Arial"/>
              </a:rPr>
              <a:t>Pluralitas </a:t>
            </a:r>
            <a:r>
              <a:rPr sz="1800" spc="45" dirty="0">
                <a:latin typeface="Arial"/>
                <a:cs typeface="Arial"/>
              </a:rPr>
              <a:t>Masyarakat  </a:t>
            </a:r>
            <a:r>
              <a:rPr sz="1800" spc="20" dirty="0">
                <a:latin typeface="Arial"/>
                <a:cs typeface="Arial"/>
              </a:rPr>
              <a:t>secara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85" dirty="0">
                <a:latin typeface="Arial"/>
                <a:cs typeface="Arial"/>
              </a:rPr>
              <a:t>vertikal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38675" cy="3533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52803" y="137540"/>
            <a:ext cx="186626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20" dirty="0">
                <a:latin typeface="Arial"/>
                <a:cs typeface="Arial"/>
              </a:rPr>
              <a:t>Keadaan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50" dirty="0">
                <a:latin typeface="Arial"/>
                <a:cs typeface="Arial"/>
              </a:rPr>
              <a:t>Geografis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984" y="770001"/>
            <a:ext cx="4320540" cy="187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960" marR="179705" algn="ctr">
              <a:lnSpc>
                <a:spcPct val="114999"/>
              </a:lnSpc>
              <a:spcBef>
                <a:spcPts val="100"/>
              </a:spcBef>
            </a:pPr>
            <a:r>
              <a:rPr sz="1200" spc="40" dirty="0">
                <a:latin typeface="Arial"/>
                <a:cs typeface="Arial"/>
              </a:rPr>
              <a:t>Nenek </a:t>
            </a:r>
            <a:r>
              <a:rPr sz="1200" spc="55" dirty="0">
                <a:latin typeface="Arial"/>
                <a:cs typeface="Arial"/>
              </a:rPr>
              <a:t>moyang </a:t>
            </a:r>
            <a:r>
              <a:rPr sz="1200" spc="35" dirty="0">
                <a:latin typeface="Arial"/>
                <a:cs typeface="Arial"/>
              </a:rPr>
              <a:t>bangsa </a:t>
            </a:r>
            <a:r>
              <a:rPr sz="1200" spc="50" dirty="0">
                <a:latin typeface="Arial"/>
                <a:cs typeface="Arial"/>
              </a:rPr>
              <a:t>indonesia </a:t>
            </a:r>
            <a:r>
              <a:rPr sz="1200" spc="55" dirty="0">
                <a:latin typeface="Arial"/>
                <a:cs typeface="Arial"/>
              </a:rPr>
              <a:t>dikenal </a:t>
            </a:r>
            <a:r>
              <a:rPr sz="1200" spc="30" dirty="0">
                <a:latin typeface="Arial"/>
                <a:cs typeface="Arial"/>
              </a:rPr>
              <a:t>berasal </a:t>
            </a:r>
            <a:r>
              <a:rPr sz="1200" spc="55" dirty="0">
                <a:latin typeface="Arial"/>
                <a:cs typeface="Arial"/>
              </a:rPr>
              <a:t>dari  </a:t>
            </a:r>
            <a:r>
              <a:rPr sz="1200" spc="35" dirty="0">
                <a:latin typeface="Arial"/>
                <a:cs typeface="Arial"/>
              </a:rPr>
              <a:t>daerah </a:t>
            </a:r>
            <a:r>
              <a:rPr sz="1200" spc="65" dirty="0">
                <a:latin typeface="Arial"/>
                <a:cs typeface="Arial"/>
              </a:rPr>
              <a:t>tionghoa </a:t>
            </a:r>
            <a:r>
              <a:rPr sz="1200" spc="60" dirty="0">
                <a:latin typeface="Arial"/>
                <a:cs typeface="Arial"/>
              </a:rPr>
              <a:t>kira </a:t>
            </a:r>
            <a:r>
              <a:rPr sz="1200" spc="-70" dirty="0">
                <a:latin typeface="Arial"/>
                <a:cs typeface="Arial"/>
              </a:rPr>
              <a:t>– </a:t>
            </a:r>
            <a:r>
              <a:rPr sz="1200" spc="60" dirty="0">
                <a:latin typeface="Arial"/>
                <a:cs typeface="Arial"/>
              </a:rPr>
              <a:t>kira </a:t>
            </a:r>
            <a:r>
              <a:rPr sz="1200" spc="85" dirty="0">
                <a:latin typeface="Arial"/>
                <a:cs typeface="Arial"/>
              </a:rPr>
              <a:t>2000 </a:t>
            </a:r>
            <a:r>
              <a:rPr sz="1200" spc="-65" dirty="0">
                <a:latin typeface="Arial"/>
                <a:cs typeface="Arial"/>
              </a:rPr>
              <a:t>SM </a:t>
            </a:r>
            <a:r>
              <a:rPr sz="1200" spc="10" dirty="0">
                <a:latin typeface="Arial"/>
                <a:cs typeface="Arial"/>
              </a:rPr>
              <a:t>secara  </a:t>
            </a:r>
            <a:r>
              <a:rPr sz="1200" spc="60" dirty="0">
                <a:latin typeface="Arial"/>
                <a:cs typeface="Arial"/>
              </a:rPr>
              <a:t>bergelombang</a:t>
            </a:r>
            <a:r>
              <a:rPr sz="1200" spc="409" dirty="0">
                <a:latin typeface="Arial"/>
                <a:cs typeface="Arial"/>
              </a:rPr>
              <a:t> </a:t>
            </a:r>
            <a:r>
              <a:rPr sz="1200" spc="40" dirty="0">
                <a:latin typeface="Arial"/>
                <a:cs typeface="Arial"/>
              </a:rPr>
              <a:t>ke</a:t>
            </a:r>
            <a:endParaRPr sz="1200">
              <a:latin typeface="Arial"/>
              <a:cs typeface="Arial"/>
            </a:endParaRPr>
          </a:p>
          <a:p>
            <a:pPr marL="12700" marR="5080" algn="ctr">
              <a:lnSpc>
                <a:spcPct val="115300"/>
              </a:lnSpc>
              <a:spcBef>
                <a:spcPts val="640"/>
              </a:spcBef>
            </a:pPr>
            <a:r>
              <a:rPr sz="1200" spc="40" dirty="0">
                <a:latin typeface="Arial"/>
                <a:cs typeface="Arial"/>
              </a:rPr>
              <a:t>Indonesia yang </a:t>
            </a:r>
            <a:r>
              <a:rPr sz="1200" spc="75" dirty="0">
                <a:latin typeface="Arial"/>
                <a:cs typeface="Arial"/>
              </a:rPr>
              <a:t>memiliki </a:t>
            </a:r>
            <a:r>
              <a:rPr sz="1200" spc="60" dirty="0">
                <a:latin typeface="Arial"/>
                <a:cs typeface="Arial"/>
              </a:rPr>
              <a:t>lebih </a:t>
            </a:r>
            <a:r>
              <a:rPr sz="1200" spc="85" dirty="0">
                <a:latin typeface="Arial"/>
                <a:cs typeface="Arial"/>
              </a:rPr>
              <a:t>3000 </a:t>
            </a:r>
            <a:r>
              <a:rPr sz="1200" spc="45" dirty="0">
                <a:latin typeface="Arial"/>
                <a:cs typeface="Arial"/>
              </a:rPr>
              <a:t>pulaua </a:t>
            </a:r>
            <a:r>
              <a:rPr sz="1200" spc="40" dirty="0">
                <a:latin typeface="Arial"/>
                <a:cs typeface="Arial"/>
              </a:rPr>
              <a:t>yang </a:t>
            </a:r>
            <a:r>
              <a:rPr sz="1200" spc="45" dirty="0">
                <a:latin typeface="Arial"/>
                <a:cs typeface="Arial"/>
              </a:rPr>
              <a:t>tersebar  </a:t>
            </a:r>
            <a:r>
              <a:rPr sz="1200" spc="40" dirty="0">
                <a:latin typeface="Arial"/>
                <a:cs typeface="Arial"/>
              </a:rPr>
              <a:t>sepanjang </a:t>
            </a:r>
            <a:r>
              <a:rPr sz="1200" spc="85" dirty="0">
                <a:latin typeface="Arial"/>
                <a:cs typeface="Arial"/>
              </a:rPr>
              <a:t>3000 </a:t>
            </a:r>
            <a:r>
              <a:rPr sz="1200" spc="90" dirty="0">
                <a:latin typeface="Arial"/>
                <a:cs typeface="Arial"/>
              </a:rPr>
              <a:t>mil </a:t>
            </a:r>
            <a:r>
              <a:rPr sz="1200" spc="60" dirty="0">
                <a:latin typeface="Arial"/>
                <a:cs typeface="Arial"/>
              </a:rPr>
              <a:t>dari </a:t>
            </a:r>
            <a:r>
              <a:rPr sz="1200" spc="90" dirty="0">
                <a:latin typeface="Arial"/>
                <a:cs typeface="Arial"/>
              </a:rPr>
              <a:t>timur </a:t>
            </a:r>
            <a:r>
              <a:rPr sz="1200" spc="45" dirty="0">
                <a:latin typeface="Arial"/>
                <a:cs typeface="Arial"/>
              </a:rPr>
              <a:t>ke </a:t>
            </a:r>
            <a:r>
              <a:rPr sz="1200" spc="50" dirty="0">
                <a:latin typeface="Arial"/>
                <a:cs typeface="Arial"/>
              </a:rPr>
              <a:t>barat dan </a:t>
            </a:r>
            <a:r>
              <a:rPr sz="1200" spc="85" dirty="0">
                <a:latin typeface="Arial"/>
                <a:cs typeface="Arial"/>
              </a:rPr>
              <a:t>1000 mil  </a:t>
            </a:r>
            <a:r>
              <a:rPr sz="1200" spc="60" dirty="0">
                <a:latin typeface="Arial"/>
                <a:cs typeface="Arial"/>
              </a:rPr>
              <a:t>dari </a:t>
            </a:r>
            <a:r>
              <a:rPr sz="1200" spc="50" dirty="0">
                <a:latin typeface="Arial"/>
                <a:cs typeface="Arial"/>
              </a:rPr>
              <a:t>utara </a:t>
            </a:r>
            <a:r>
              <a:rPr sz="1200" spc="45" dirty="0">
                <a:latin typeface="Arial"/>
                <a:cs typeface="Arial"/>
              </a:rPr>
              <a:t>ke </a:t>
            </a:r>
            <a:r>
              <a:rPr sz="1200" spc="35" dirty="0">
                <a:latin typeface="Arial"/>
                <a:cs typeface="Arial"/>
              </a:rPr>
              <a:t>selatan </a:t>
            </a:r>
            <a:r>
              <a:rPr sz="1200" spc="45" dirty="0">
                <a:latin typeface="Arial"/>
                <a:cs typeface="Arial"/>
              </a:rPr>
              <a:t>, mereka </a:t>
            </a:r>
            <a:r>
              <a:rPr sz="1200" spc="50" dirty="0">
                <a:latin typeface="Arial"/>
                <a:cs typeface="Arial"/>
              </a:rPr>
              <a:t>terisolasi dan </a:t>
            </a:r>
            <a:r>
              <a:rPr sz="1200" spc="55" dirty="0">
                <a:latin typeface="Arial"/>
                <a:cs typeface="Arial"/>
              </a:rPr>
              <a:t>menetap  </a:t>
            </a:r>
            <a:r>
              <a:rPr sz="1200" spc="45" dirty="0">
                <a:latin typeface="Arial"/>
                <a:cs typeface="Arial"/>
              </a:rPr>
              <a:t>sehingga </a:t>
            </a:r>
            <a:r>
              <a:rPr sz="1200" spc="60" dirty="0">
                <a:latin typeface="Arial"/>
                <a:cs typeface="Arial"/>
              </a:rPr>
              <a:t>menjadi suku </a:t>
            </a:r>
            <a:r>
              <a:rPr sz="1200" spc="-70" dirty="0">
                <a:latin typeface="Arial"/>
                <a:cs typeface="Arial"/>
              </a:rPr>
              <a:t>– </a:t>
            </a:r>
            <a:r>
              <a:rPr sz="1200" spc="60" dirty="0">
                <a:latin typeface="Arial"/>
                <a:cs typeface="Arial"/>
              </a:rPr>
              <a:t>suku</a:t>
            </a:r>
            <a:r>
              <a:rPr sz="1200" spc="-135" dirty="0">
                <a:latin typeface="Arial"/>
                <a:cs typeface="Arial"/>
              </a:rPr>
              <a:t> </a:t>
            </a:r>
            <a:r>
              <a:rPr sz="1200" spc="35" dirty="0">
                <a:latin typeface="Arial"/>
                <a:cs typeface="Arial"/>
              </a:rPr>
              <a:t>bangsa.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65"/>
              </a:spcBef>
            </a:pPr>
            <a:r>
              <a:rPr sz="1200" spc="25" dirty="0">
                <a:latin typeface="Arial"/>
                <a:cs typeface="Arial"/>
              </a:rPr>
              <a:t>Sehingga </a:t>
            </a:r>
            <a:r>
              <a:rPr sz="1200" spc="60" dirty="0">
                <a:latin typeface="Arial"/>
                <a:cs typeface="Arial"/>
              </a:rPr>
              <a:t>terjadi </a:t>
            </a:r>
            <a:r>
              <a:rPr sz="1200" spc="55" dirty="0">
                <a:latin typeface="Arial"/>
                <a:cs typeface="Arial"/>
              </a:rPr>
              <a:t>pluralitas </a:t>
            </a:r>
            <a:r>
              <a:rPr sz="1200" spc="60" dirty="0">
                <a:latin typeface="Arial"/>
                <a:cs typeface="Arial"/>
              </a:rPr>
              <a:t>suku </a:t>
            </a:r>
            <a:r>
              <a:rPr sz="1200" spc="35" dirty="0">
                <a:latin typeface="Arial"/>
                <a:cs typeface="Arial"/>
              </a:rPr>
              <a:t>bangsa </a:t>
            </a:r>
            <a:r>
              <a:rPr sz="1200" spc="80" dirty="0">
                <a:latin typeface="Arial"/>
                <a:cs typeface="Arial"/>
              </a:rPr>
              <a:t>di</a:t>
            </a:r>
            <a:r>
              <a:rPr sz="1200" spc="50" dirty="0">
                <a:latin typeface="Arial"/>
                <a:cs typeface="Arial"/>
              </a:rPr>
              <a:t> indonesia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48175" y="0"/>
            <a:ext cx="4695825" cy="3533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631182" y="48513"/>
            <a:ext cx="4206875" cy="2545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799"/>
              </a:lnSpc>
              <a:spcBef>
                <a:spcPts val="100"/>
              </a:spcBef>
            </a:pPr>
            <a:r>
              <a:rPr sz="1200" spc="30" dirty="0">
                <a:latin typeface="Arial"/>
                <a:cs typeface="Arial"/>
              </a:rPr>
              <a:t>Letak </a:t>
            </a:r>
            <a:r>
              <a:rPr sz="1200" spc="50" dirty="0">
                <a:latin typeface="Arial"/>
                <a:cs typeface="Arial"/>
              </a:rPr>
              <a:t>indonesia </a:t>
            </a:r>
            <a:r>
              <a:rPr sz="1200" spc="45" dirty="0">
                <a:latin typeface="Arial"/>
                <a:cs typeface="Arial"/>
              </a:rPr>
              <a:t>diantara samudera </a:t>
            </a:r>
            <a:r>
              <a:rPr sz="1200" spc="65" dirty="0">
                <a:latin typeface="Arial"/>
                <a:cs typeface="Arial"/>
              </a:rPr>
              <a:t>fasifik </a:t>
            </a:r>
            <a:r>
              <a:rPr sz="1200" spc="50" dirty="0">
                <a:latin typeface="Arial"/>
                <a:cs typeface="Arial"/>
              </a:rPr>
              <a:t>dan </a:t>
            </a:r>
            <a:r>
              <a:rPr sz="1200" spc="45" dirty="0">
                <a:latin typeface="Arial"/>
                <a:cs typeface="Arial"/>
              </a:rPr>
              <a:t>samudera  </a:t>
            </a:r>
            <a:r>
              <a:rPr sz="1200" spc="50" dirty="0">
                <a:latin typeface="Arial"/>
                <a:cs typeface="Arial"/>
              </a:rPr>
              <a:t>indonesia</a:t>
            </a:r>
            <a:endParaRPr sz="1200">
              <a:latin typeface="Arial"/>
              <a:cs typeface="Arial"/>
            </a:endParaRPr>
          </a:p>
          <a:p>
            <a:pPr marL="12700" marR="154940" algn="just">
              <a:lnSpc>
                <a:spcPct val="115300"/>
              </a:lnSpc>
              <a:spcBef>
                <a:spcPts val="645"/>
              </a:spcBef>
            </a:pPr>
            <a:r>
              <a:rPr sz="1200" spc="25" dirty="0">
                <a:latin typeface="Arial"/>
                <a:cs typeface="Arial"/>
              </a:rPr>
              <a:t>Hal </a:t>
            </a:r>
            <a:r>
              <a:rPr sz="1200" spc="75" dirty="0">
                <a:latin typeface="Arial"/>
                <a:cs typeface="Arial"/>
              </a:rPr>
              <a:t>ini mendukung </a:t>
            </a:r>
            <a:r>
              <a:rPr sz="1200" spc="50" dirty="0">
                <a:latin typeface="Arial"/>
                <a:cs typeface="Arial"/>
              </a:rPr>
              <a:t>indonesia </a:t>
            </a:r>
            <a:r>
              <a:rPr sz="1200" spc="30" dirty="0">
                <a:latin typeface="Arial"/>
                <a:cs typeface="Arial"/>
              </a:rPr>
              <a:t>sebagai </a:t>
            </a:r>
            <a:r>
              <a:rPr sz="1200" spc="90" dirty="0">
                <a:latin typeface="Arial"/>
                <a:cs typeface="Arial"/>
              </a:rPr>
              <a:t>titik </a:t>
            </a:r>
            <a:r>
              <a:rPr sz="1200" spc="50" dirty="0">
                <a:latin typeface="Arial"/>
                <a:cs typeface="Arial"/>
              </a:rPr>
              <a:t>tengah lalu  </a:t>
            </a:r>
            <a:r>
              <a:rPr sz="1200" spc="55" dirty="0">
                <a:latin typeface="Arial"/>
                <a:cs typeface="Arial"/>
              </a:rPr>
              <a:t>lintas </a:t>
            </a:r>
            <a:r>
              <a:rPr sz="1200" spc="45" dirty="0">
                <a:latin typeface="Arial"/>
                <a:cs typeface="Arial"/>
              </a:rPr>
              <a:t>perdagangan </a:t>
            </a:r>
            <a:r>
              <a:rPr sz="1200" spc="50" dirty="0">
                <a:latin typeface="Arial"/>
                <a:cs typeface="Arial"/>
              </a:rPr>
              <a:t>internasional </a:t>
            </a:r>
            <a:r>
              <a:rPr sz="1200" spc="60" dirty="0">
                <a:latin typeface="Arial"/>
                <a:cs typeface="Arial"/>
              </a:rPr>
              <a:t>dari </a:t>
            </a:r>
            <a:r>
              <a:rPr sz="1200" spc="45" dirty="0">
                <a:latin typeface="Arial"/>
                <a:cs typeface="Arial"/>
              </a:rPr>
              <a:t>pedagang </a:t>
            </a:r>
            <a:r>
              <a:rPr sz="1200" spc="40" dirty="0">
                <a:latin typeface="Arial"/>
                <a:cs typeface="Arial"/>
              </a:rPr>
              <a:t>asing  </a:t>
            </a:r>
            <a:r>
              <a:rPr sz="1200" spc="45" dirty="0">
                <a:latin typeface="Arial"/>
                <a:cs typeface="Arial"/>
              </a:rPr>
              <a:t>sehingga </a:t>
            </a:r>
            <a:r>
              <a:rPr sz="1200" spc="60" dirty="0">
                <a:latin typeface="Arial"/>
                <a:cs typeface="Arial"/>
              </a:rPr>
              <a:t>terjadi </a:t>
            </a:r>
            <a:r>
              <a:rPr sz="1200" spc="55" dirty="0">
                <a:latin typeface="Arial"/>
                <a:cs typeface="Arial"/>
              </a:rPr>
              <a:t>pengaruh </a:t>
            </a:r>
            <a:r>
              <a:rPr sz="1200" spc="35" dirty="0">
                <a:latin typeface="Arial"/>
                <a:cs typeface="Arial"/>
              </a:rPr>
              <a:t>kebudayaan </a:t>
            </a:r>
            <a:r>
              <a:rPr sz="1200" spc="45" dirty="0">
                <a:latin typeface="Arial"/>
                <a:cs typeface="Arial"/>
              </a:rPr>
              <a:t>asing </a:t>
            </a:r>
            <a:r>
              <a:rPr sz="1200" spc="50" dirty="0">
                <a:latin typeface="Arial"/>
                <a:cs typeface="Arial"/>
              </a:rPr>
              <a:t>terhadap  indonesia </a:t>
            </a:r>
            <a:r>
              <a:rPr sz="1200" spc="60" dirty="0">
                <a:latin typeface="Arial"/>
                <a:cs typeface="Arial"/>
              </a:rPr>
              <a:t>sperti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30" dirty="0">
                <a:latin typeface="Arial"/>
                <a:cs typeface="Arial"/>
              </a:rPr>
              <a:t>agama.</a:t>
            </a:r>
            <a:endParaRPr sz="1200">
              <a:latin typeface="Arial"/>
              <a:cs typeface="Arial"/>
            </a:endParaRPr>
          </a:p>
          <a:p>
            <a:pPr marL="12700" marR="736600">
              <a:lnSpc>
                <a:spcPct val="160000"/>
              </a:lnSpc>
            </a:pPr>
            <a:r>
              <a:rPr sz="1200" spc="60" dirty="0">
                <a:latin typeface="Arial"/>
                <a:cs typeface="Arial"/>
              </a:rPr>
              <a:t>Hindhu </a:t>
            </a:r>
            <a:r>
              <a:rPr sz="1200" spc="50" dirty="0">
                <a:latin typeface="Arial"/>
                <a:cs typeface="Arial"/>
              </a:rPr>
              <a:t>dan </a:t>
            </a:r>
            <a:r>
              <a:rPr sz="1200" spc="60" dirty="0">
                <a:latin typeface="Arial"/>
                <a:cs typeface="Arial"/>
              </a:rPr>
              <a:t>budha </a:t>
            </a:r>
            <a:r>
              <a:rPr sz="1200" spc="45" dirty="0">
                <a:latin typeface="Arial"/>
                <a:cs typeface="Arial"/>
              </a:rPr>
              <a:t>: </a:t>
            </a:r>
            <a:r>
              <a:rPr sz="1200" spc="60" dirty="0">
                <a:latin typeface="Arial"/>
                <a:cs typeface="Arial"/>
              </a:rPr>
              <a:t>india </a:t>
            </a:r>
            <a:r>
              <a:rPr sz="1200" spc="85" dirty="0">
                <a:latin typeface="Arial"/>
                <a:cs typeface="Arial"/>
              </a:rPr>
              <a:t>400 </a:t>
            </a:r>
            <a:r>
              <a:rPr sz="1200" spc="35" dirty="0">
                <a:latin typeface="Arial"/>
                <a:cs typeface="Arial"/>
              </a:rPr>
              <a:t>sesudah </a:t>
            </a:r>
            <a:r>
              <a:rPr sz="1200" spc="40" dirty="0">
                <a:latin typeface="Arial"/>
                <a:cs typeface="Arial"/>
              </a:rPr>
              <a:t>masehi  Islam </a:t>
            </a:r>
            <a:r>
              <a:rPr sz="1200" spc="45" dirty="0">
                <a:latin typeface="Arial"/>
                <a:cs typeface="Arial"/>
              </a:rPr>
              <a:t>: </a:t>
            </a:r>
            <a:r>
              <a:rPr sz="1200" spc="35" dirty="0">
                <a:latin typeface="Arial"/>
                <a:cs typeface="Arial"/>
              </a:rPr>
              <a:t>arab </a:t>
            </a:r>
            <a:r>
              <a:rPr sz="1200" spc="45" dirty="0">
                <a:latin typeface="Arial"/>
                <a:cs typeface="Arial"/>
              </a:rPr>
              <a:t>, </a:t>
            </a:r>
            <a:r>
              <a:rPr sz="1200" spc="40" dirty="0">
                <a:latin typeface="Arial"/>
                <a:cs typeface="Arial"/>
              </a:rPr>
              <a:t>persia </a:t>
            </a:r>
            <a:r>
              <a:rPr sz="1200" spc="35" dirty="0">
                <a:latin typeface="Arial"/>
                <a:cs typeface="Arial"/>
              </a:rPr>
              <a:t>abad </a:t>
            </a:r>
            <a:r>
              <a:rPr sz="1200" spc="85" dirty="0">
                <a:latin typeface="Arial"/>
                <a:cs typeface="Arial"/>
              </a:rPr>
              <a:t>13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30" dirty="0">
                <a:latin typeface="Arial"/>
                <a:cs typeface="Arial"/>
              </a:rPr>
              <a:t>M</a:t>
            </a:r>
            <a:endParaRPr sz="1200">
              <a:latin typeface="Arial"/>
              <a:cs typeface="Arial"/>
            </a:endParaRPr>
          </a:p>
          <a:p>
            <a:pPr marL="12700" marR="1992630">
              <a:lnSpc>
                <a:spcPct val="160000"/>
              </a:lnSpc>
            </a:pPr>
            <a:r>
              <a:rPr sz="1200" spc="55" dirty="0">
                <a:latin typeface="Arial"/>
                <a:cs typeface="Arial"/>
              </a:rPr>
              <a:t>Katolik </a:t>
            </a:r>
            <a:r>
              <a:rPr sz="1200" spc="45" dirty="0">
                <a:latin typeface="Arial"/>
                <a:cs typeface="Arial"/>
              </a:rPr>
              <a:t>: </a:t>
            </a:r>
            <a:r>
              <a:rPr sz="1200" spc="70" dirty="0">
                <a:latin typeface="Arial"/>
                <a:cs typeface="Arial"/>
              </a:rPr>
              <a:t>portugis </a:t>
            </a:r>
            <a:r>
              <a:rPr sz="1200" spc="35" dirty="0">
                <a:latin typeface="Arial"/>
                <a:cs typeface="Arial"/>
              </a:rPr>
              <a:t>abad </a:t>
            </a:r>
            <a:r>
              <a:rPr sz="1200" spc="45" dirty="0">
                <a:latin typeface="Arial"/>
                <a:cs typeface="Arial"/>
              </a:rPr>
              <a:t>ke </a:t>
            </a:r>
            <a:r>
              <a:rPr sz="1200" spc="85" dirty="0">
                <a:latin typeface="Arial"/>
                <a:cs typeface="Arial"/>
              </a:rPr>
              <a:t>16  </a:t>
            </a:r>
            <a:r>
              <a:rPr sz="1200" spc="35" dirty="0">
                <a:latin typeface="Arial"/>
                <a:cs typeface="Arial"/>
              </a:rPr>
              <a:t>Protestan</a:t>
            </a:r>
            <a:r>
              <a:rPr sz="1200" spc="40" dirty="0">
                <a:latin typeface="Arial"/>
                <a:cs typeface="Arial"/>
              </a:rPr>
              <a:t> :belanda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90898"/>
            <a:ext cx="4638675" cy="34670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4875" y="4394942"/>
            <a:ext cx="3759835" cy="191452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39065">
              <a:lnSpc>
                <a:spcPct val="100000"/>
              </a:lnSpc>
              <a:spcBef>
                <a:spcPts val="375"/>
              </a:spcBef>
            </a:pPr>
            <a:r>
              <a:rPr sz="1500" spc="25" dirty="0">
                <a:latin typeface="Arial"/>
                <a:cs typeface="Arial"/>
              </a:rPr>
              <a:t>Perbedaan </a:t>
            </a:r>
            <a:r>
              <a:rPr sz="1500" spc="110" dirty="0">
                <a:latin typeface="Arial"/>
                <a:cs typeface="Arial"/>
              </a:rPr>
              <a:t>iklim </a:t>
            </a:r>
            <a:r>
              <a:rPr sz="1500" spc="55" dirty="0">
                <a:latin typeface="Arial"/>
                <a:cs typeface="Arial"/>
              </a:rPr>
              <a:t>, </a:t>
            </a:r>
            <a:r>
              <a:rPr sz="1500" spc="100" dirty="0">
                <a:latin typeface="Arial"/>
                <a:cs typeface="Arial"/>
              </a:rPr>
              <a:t>struktur </a:t>
            </a:r>
            <a:r>
              <a:rPr sz="1500" spc="65" dirty="0">
                <a:latin typeface="Arial"/>
                <a:cs typeface="Arial"/>
              </a:rPr>
              <a:t>tanah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50" dirty="0">
                <a:latin typeface="Arial"/>
                <a:cs typeface="Arial"/>
              </a:rPr>
              <a:t>yang</a:t>
            </a:r>
            <a:endParaRPr sz="1500">
              <a:latin typeface="Arial"/>
              <a:cs typeface="Arial"/>
            </a:endParaRPr>
          </a:p>
          <a:p>
            <a:pPr marL="502920">
              <a:lnSpc>
                <a:spcPct val="100000"/>
              </a:lnSpc>
              <a:spcBef>
                <a:spcPts val="280"/>
              </a:spcBef>
            </a:pPr>
            <a:r>
              <a:rPr sz="1500" spc="70" dirty="0">
                <a:latin typeface="Arial"/>
                <a:cs typeface="Arial"/>
              </a:rPr>
              <a:t>berbeda(lingkungan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60" dirty="0">
                <a:latin typeface="Arial"/>
                <a:cs typeface="Arial"/>
              </a:rPr>
              <a:t>ekologis)</a:t>
            </a:r>
            <a:endParaRPr sz="1500">
              <a:latin typeface="Arial"/>
              <a:cs typeface="Arial"/>
            </a:endParaRPr>
          </a:p>
          <a:p>
            <a:pPr marL="12700" indent="220979">
              <a:lnSpc>
                <a:spcPct val="100000"/>
              </a:lnSpc>
              <a:spcBef>
                <a:spcPts val="1080"/>
              </a:spcBef>
              <a:buChar char="-"/>
              <a:tabLst>
                <a:tab pos="403225" algn="l"/>
              </a:tabLst>
            </a:pPr>
            <a:r>
              <a:rPr sz="1500" spc="35" dirty="0">
                <a:latin typeface="Arial"/>
                <a:cs typeface="Arial"/>
              </a:rPr>
              <a:t>Pertanian </a:t>
            </a:r>
            <a:r>
              <a:rPr sz="1500" spc="30" dirty="0">
                <a:latin typeface="Arial"/>
                <a:cs typeface="Arial"/>
              </a:rPr>
              <a:t>sawah </a:t>
            </a:r>
            <a:r>
              <a:rPr sz="1500" spc="55" dirty="0">
                <a:latin typeface="Arial"/>
                <a:cs typeface="Arial"/>
              </a:rPr>
              <a:t>: </a:t>
            </a:r>
            <a:r>
              <a:rPr sz="1500" spc="75" dirty="0">
                <a:latin typeface="Arial"/>
                <a:cs typeface="Arial"/>
              </a:rPr>
              <a:t>pulau </a:t>
            </a:r>
            <a:r>
              <a:rPr sz="1500" spc="45" dirty="0">
                <a:latin typeface="Arial"/>
                <a:cs typeface="Arial"/>
              </a:rPr>
              <a:t>jawa,</a:t>
            </a:r>
            <a:r>
              <a:rPr sz="1500" spc="70" dirty="0">
                <a:latin typeface="Arial"/>
                <a:cs typeface="Arial"/>
              </a:rPr>
              <a:t> bali</a:t>
            </a:r>
            <a:endParaRPr sz="1500">
              <a:latin typeface="Arial"/>
              <a:cs typeface="Arial"/>
            </a:endParaRPr>
          </a:p>
          <a:p>
            <a:pPr marL="12700" marR="5080" indent="185420">
              <a:lnSpc>
                <a:spcPct val="160000"/>
              </a:lnSpc>
              <a:buChar char="-"/>
              <a:tabLst>
                <a:tab pos="368300" algn="l"/>
              </a:tabLst>
            </a:pPr>
            <a:r>
              <a:rPr sz="1500" spc="35" dirty="0">
                <a:latin typeface="Arial"/>
                <a:cs typeface="Arial"/>
              </a:rPr>
              <a:t>Pertanian </a:t>
            </a:r>
            <a:r>
              <a:rPr sz="1500" spc="60" dirty="0">
                <a:latin typeface="Arial"/>
                <a:cs typeface="Arial"/>
              </a:rPr>
              <a:t>ladang </a:t>
            </a:r>
            <a:r>
              <a:rPr sz="1500" spc="55" dirty="0">
                <a:latin typeface="Arial"/>
                <a:cs typeface="Arial"/>
              </a:rPr>
              <a:t>: </a:t>
            </a:r>
            <a:r>
              <a:rPr sz="1500" spc="70" dirty="0">
                <a:latin typeface="Arial"/>
                <a:cs typeface="Arial"/>
              </a:rPr>
              <a:t>luar </a:t>
            </a:r>
            <a:r>
              <a:rPr sz="1500" spc="75" dirty="0">
                <a:latin typeface="Arial"/>
                <a:cs typeface="Arial"/>
              </a:rPr>
              <a:t>pulau </a:t>
            </a:r>
            <a:r>
              <a:rPr sz="1500" spc="40" dirty="0">
                <a:latin typeface="Arial"/>
                <a:cs typeface="Arial"/>
              </a:rPr>
              <a:t>jawa  </a:t>
            </a:r>
            <a:r>
              <a:rPr sz="1500" spc="75" dirty="0">
                <a:latin typeface="Arial"/>
                <a:cs typeface="Arial"/>
              </a:rPr>
              <a:t>Mempengaruhi kuantitas</a:t>
            </a:r>
            <a:r>
              <a:rPr sz="1500" spc="-65" dirty="0">
                <a:latin typeface="Arial"/>
                <a:cs typeface="Arial"/>
              </a:rPr>
              <a:t> </a:t>
            </a:r>
            <a:r>
              <a:rPr sz="1500" spc="80" dirty="0">
                <a:latin typeface="Arial"/>
                <a:cs typeface="Arial"/>
              </a:rPr>
              <a:t>kependudukan</a:t>
            </a:r>
            <a:endParaRPr sz="15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275"/>
              </a:spcBef>
            </a:pPr>
            <a:r>
              <a:rPr sz="1500" spc="85" dirty="0">
                <a:latin typeface="Arial"/>
                <a:cs typeface="Arial"/>
              </a:rPr>
              <a:t>,ekonomi </a:t>
            </a:r>
            <a:r>
              <a:rPr sz="1500" spc="60" dirty="0">
                <a:latin typeface="Arial"/>
                <a:cs typeface="Arial"/>
              </a:rPr>
              <a:t>dan </a:t>
            </a:r>
            <a:r>
              <a:rPr sz="1500" spc="50" dirty="0">
                <a:latin typeface="Arial"/>
                <a:cs typeface="Arial"/>
              </a:rPr>
              <a:t>sosial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55" dirty="0">
                <a:latin typeface="Arial"/>
                <a:cs typeface="Arial"/>
              </a:rPr>
              <a:t>budaya.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95800" y="3390898"/>
            <a:ext cx="4648200" cy="34670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51959" y="4880863"/>
            <a:ext cx="4215130" cy="1292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2540" algn="ctr">
              <a:lnSpc>
                <a:spcPct val="115399"/>
              </a:lnSpc>
              <a:spcBef>
                <a:spcPts val="100"/>
              </a:spcBef>
            </a:pPr>
            <a:r>
              <a:rPr sz="1800" spc="65" dirty="0">
                <a:latin typeface="Arial"/>
                <a:cs typeface="Arial"/>
              </a:rPr>
              <a:t>Faktor </a:t>
            </a:r>
            <a:r>
              <a:rPr sz="1800" spc="85" dirty="0">
                <a:latin typeface="Arial"/>
                <a:cs typeface="Arial"/>
              </a:rPr>
              <a:t>keterbukaan </a:t>
            </a:r>
            <a:r>
              <a:rPr sz="1800" spc="75" dirty="0">
                <a:latin typeface="Arial"/>
                <a:cs typeface="Arial"/>
              </a:rPr>
              <a:t>indonesia dalam  </a:t>
            </a:r>
            <a:r>
              <a:rPr sz="1800" spc="90" dirty="0">
                <a:latin typeface="Arial"/>
                <a:cs typeface="Arial"/>
              </a:rPr>
              <a:t>menghadapi </a:t>
            </a:r>
            <a:r>
              <a:rPr sz="1800" spc="60" dirty="0">
                <a:latin typeface="Arial"/>
                <a:cs typeface="Arial"/>
              </a:rPr>
              <a:t>budaya yang </a:t>
            </a:r>
            <a:r>
              <a:rPr sz="1800" spc="80" dirty="0">
                <a:latin typeface="Arial"/>
                <a:cs typeface="Arial"/>
              </a:rPr>
              <a:t>datang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dari  </a:t>
            </a:r>
            <a:r>
              <a:rPr sz="1800" spc="80" dirty="0">
                <a:latin typeface="Arial"/>
                <a:cs typeface="Arial"/>
              </a:rPr>
              <a:t>luar, </a:t>
            </a:r>
            <a:r>
              <a:rPr sz="1800" spc="85" dirty="0">
                <a:latin typeface="Arial"/>
                <a:cs typeface="Arial"/>
              </a:rPr>
              <a:t>menambah </a:t>
            </a:r>
            <a:r>
              <a:rPr sz="1800" spc="90" dirty="0">
                <a:latin typeface="Arial"/>
                <a:cs typeface="Arial"/>
              </a:rPr>
              <a:t>kemajemukan  </a:t>
            </a:r>
            <a:r>
              <a:rPr sz="1800" spc="70" dirty="0">
                <a:latin typeface="Arial"/>
                <a:cs typeface="Arial"/>
              </a:rPr>
              <a:t>indonesia</a:t>
            </a:r>
            <a:r>
              <a:rPr sz="1400" spc="70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09875" y="2771775"/>
            <a:ext cx="3514725" cy="13811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022854" y="3115437"/>
            <a:ext cx="3096260" cy="553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3985">
              <a:lnSpc>
                <a:spcPct val="115300"/>
              </a:lnSpc>
              <a:spcBef>
                <a:spcPts val="100"/>
              </a:spcBef>
            </a:pPr>
            <a:r>
              <a:rPr sz="1500" spc="-40" dirty="0">
                <a:latin typeface="Arial"/>
                <a:cs typeface="Arial"/>
              </a:rPr>
              <a:t>FAKTOR </a:t>
            </a:r>
            <a:r>
              <a:rPr sz="1500" spc="-105" dirty="0">
                <a:latin typeface="Arial"/>
                <a:cs typeface="Arial"/>
              </a:rPr>
              <a:t>PENYEBAB </a:t>
            </a:r>
            <a:r>
              <a:rPr sz="1500" spc="-30" dirty="0">
                <a:latin typeface="Arial"/>
                <a:cs typeface="Arial"/>
              </a:rPr>
              <a:t>INDONESIA  </a:t>
            </a:r>
            <a:r>
              <a:rPr sz="1500" spc="-45" dirty="0">
                <a:latin typeface="Arial"/>
                <a:cs typeface="Arial"/>
              </a:rPr>
              <a:t>MENJADI </a:t>
            </a:r>
            <a:r>
              <a:rPr sz="1500" spc="-25" dirty="0">
                <a:latin typeface="Arial"/>
                <a:cs typeface="Arial"/>
              </a:rPr>
              <a:t>MASYARAKAT</a:t>
            </a:r>
            <a:r>
              <a:rPr sz="1500" spc="70" dirty="0">
                <a:latin typeface="Arial"/>
                <a:cs typeface="Arial"/>
              </a:rPr>
              <a:t> </a:t>
            </a:r>
            <a:r>
              <a:rPr sz="1500" spc="-60" dirty="0">
                <a:latin typeface="Arial"/>
                <a:cs typeface="Arial"/>
              </a:rPr>
              <a:t>MAJEMUK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63851" y="777240"/>
            <a:ext cx="2746248" cy="2744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17573" y="792098"/>
            <a:ext cx="2638552" cy="26385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63851" y="3415284"/>
            <a:ext cx="2746248" cy="2744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17573" y="3430651"/>
            <a:ext cx="2638552" cy="26385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00371" y="3412235"/>
            <a:ext cx="2712720" cy="27477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53711" y="3427984"/>
            <a:ext cx="2606166" cy="26412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00371" y="777240"/>
            <a:ext cx="2712720" cy="2743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53711" y="792098"/>
            <a:ext cx="2606166" cy="26361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67075" y="2171700"/>
            <a:ext cx="2571750" cy="25812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719829" y="2868681"/>
            <a:ext cx="1674495" cy="1027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300"/>
              </a:lnSpc>
              <a:spcBef>
                <a:spcPts val="100"/>
              </a:spcBef>
            </a:pPr>
            <a:r>
              <a:rPr sz="1900" spc="-135" dirty="0">
                <a:latin typeface="Arial"/>
                <a:cs typeface="Arial"/>
              </a:rPr>
              <a:t>K</a:t>
            </a:r>
            <a:r>
              <a:rPr sz="1900" spc="-130" dirty="0">
                <a:latin typeface="Arial"/>
                <a:cs typeface="Arial"/>
              </a:rPr>
              <a:t>E</a:t>
            </a:r>
            <a:r>
              <a:rPr sz="1900" dirty="0">
                <a:latin typeface="Arial"/>
                <a:cs typeface="Arial"/>
              </a:rPr>
              <a:t>UNT</a:t>
            </a:r>
            <a:r>
              <a:rPr sz="1900" spc="-15" dirty="0">
                <a:latin typeface="Arial"/>
                <a:cs typeface="Arial"/>
              </a:rPr>
              <a:t>UNGAN  </a:t>
            </a:r>
            <a:r>
              <a:rPr sz="1900" spc="-35" dirty="0">
                <a:latin typeface="Arial"/>
                <a:cs typeface="Arial"/>
              </a:rPr>
              <a:t>MASYARAKAT  </a:t>
            </a:r>
            <a:r>
              <a:rPr sz="1900" spc="-85" dirty="0">
                <a:latin typeface="Arial"/>
                <a:cs typeface="Arial"/>
              </a:rPr>
              <a:t>MAJEMUK</a:t>
            </a:r>
            <a:endParaRPr sz="19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24200" y="0"/>
            <a:ext cx="2857500" cy="19621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607434" y="68428"/>
            <a:ext cx="1896110" cy="149987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200025">
              <a:lnSpc>
                <a:spcPct val="100000"/>
              </a:lnSpc>
              <a:spcBef>
                <a:spcPts val="350"/>
              </a:spcBef>
            </a:pPr>
            <a:r>
              <a:rPr sz="1400" spc="-10" dirty="0">
                <a:latin typeface="Arial"/>
                <a:cs typeface="Arial"/>
              </a:rPr>
              <a:t>Secara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85" dirty="0">
                <a:latin typeface="Arial"/>
                <a:cs typeface="Arial"/>
              </a:rPr>
              <a:t>horizontal</a:t>
            </a:r>
            <a:endParaRPr sz="1400">
              <a:latin typeface="Arial"/>
              <a:cs typeface="Arial"/>
            </a:endParaRPr>
          </a:p>
          <a:p>
            <a:pPr marL="78105">
              <a:lnSpc>
                <a:spcPct val="100000"/>
              </a:lnSpc>
              <a:spcBef>
                <a:spcPts val="250"/>
              </a:spcBef>
            </a:pPr>
            <a:r>
              <a:rPr sz="1400" spc="55" dirty="0">
                <a:latin typeface="Arial"/>
                <a:cs typeface="Arial"/>
              </a:rPr>
              <a:t>, </a:t>
            </a:r>
            <a:r>
              <a:rPr sz="1400" spc="60" dirty="0">
                <a:latin typeface="Arial"/>
                <a:cs typeface="Arial"/>
              </a:rPr>
              <a:t>indonesia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95" dirty="0">
                <a:latin typeface="Arial"/>
                <a:cs typeface="Arial"/>
              </a:rPr>
              <a:t>memiliki</a:t>
            </a:r>
            <a:endParaRPr sz="1400">
              <a:latin typeface="Arial"/>
              <a:cs typeface="Arial"/>
            </a:endParaRPr>
          </a:p>
          <a:p>
            <a:pPr marL="158750" indent="53340">
              <a:lnSpc>
                <a:spcPct val="100000"/>
              </a:lnSpc>
              <a:spcBef>
                <a:spcPts val="254"/>
              </a:spcBef>
            </a:pPr>
            <a:r>
              <a:rPr sz="1400" spc="50" dirty="0">
                <a:latin typeface="Arial"/>
                <a:cs typeface="Arial"/>
              </a:rPr>
              <a:t>keanekaragaman</a:t>
            </a:r>
            <a:endParaRPr sz="1400">
              <a:latin typeface="Arial"/>
              <a:cs typeface="Arial"/>
            </a:endParaRPr>
          </a:p>
          <a:p>
            <a:pPr marL="12065" marR="5080" indent="1905" algn="ctr">
              <a:lnSpc>
                <a:spcPct val="114999"/>
              </a:lnSpc>
              <a:spcBef>
                <a:spcPts val="15"/>
              </a:spcBef>
            </a:pPr>
            <a:r>
              <a:rPr sz="1400" spc="60" dirty="0">
                <a:latin typeface="Arial"/>
                <a:cs typeface="Arial"/>
              </a:rPr>
              <a:t>sehingga </a:t>
            </a:r>
            <a:r>
              <a:rPr sz="1400" spc="95" dirty="0">
                <a:latin typeface="Arial"/>
                <a:cs typeface="Arial"/>
              </a:rPr>
              <a:t>memiliki  </a:t>
            </a:r>
            <a:r>
              <a:rPr sz="1400" spc="30" dirty="0">
                <a:latin typeface="Arial"/>
                <a:cs typeface="Arial"/>
              </a:rPr>
              <a:t>daya </a:t>
            </a:r>
            <a:r>
              <a:rPr sz="1400" spc="90" dirty="0">
                <a:latin typeface="Arial"/>
                <a:cs typeface="Arial"/>
              </a:rPr>
              <a:t>tarik </a:t>
            </a:r>
            <a:r>
              <a:rPr sz="1400" spc="70" dirty="0">
                <a:latin typeface="Arial"/>
                <a:cs typeface="Arial"/>
              </a:rPr>
              <a:t>tersendiri  </a:t>
            </a:r>
            <a:r>
              <a:rPr sz="1400" spc="40" dirty="0">
                <a:latin typeface="Arial"/>
                <a:cs typeface="Arial"/>
              </a:rPr>
              <a:t>sebagai </a:t>
            </a:r>
            <a:r>
              <a:rPr sz="1400" spc="65" dirty="0">
                <a:latin typeface="Arial"/>
                <a:cs typeface="Arial"/>
              </a:rPr>
              <a:t>suatu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50" dirty="0">
                <a:latin typeface="Arial"/>
                <a:cs typeface="Arial"/>
              </a:rPr>
              <a:t>bangsa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876925" y="2066925"/>
            <a:ext cx="2438400" cy="275272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323203" y="2151735"/>
            <a:ext cx="1550670" cy="2484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ctr">
              <a:lnSpc>
                <a:spcPct val="115300"/>
              </a:lnSpc>
              <a:spcBef>
                <a:spcPts val="95"/>
              </a:spcBef>
            </a:pPr>
            <a:r>
              <a:rPr sz="1400" spc="85" dirty="0">
                <a:latin typeface="Arial"/>
                <a:cs typeface="Arial"/>
              </a:rPr>
              <a:t>muncul </a:t>
            </a:r>
            <a:r>
              <a:rPr sz="1400" spc="25" dirty="0">
                <a:latin typeface="Arial"/>
                <a:cs typeface="Arial"/>
              </a:rPr>
              <a:t>cara </a:t>
            </a:r>
            <a:r>
              <a:rPr sz="1400" spc="-80" dirty="0">
                <a:latin typeface="Arial"/>
                <a:cs typeface="Arial"/>
              </a:rPr>
              <a:t>–  </a:t>
            </a:r>
            <a:r>
              <a:rPr sz="1400" spc="25" dirty="0">
                <a:latin typeface="Arial"/>
                <a:cs typeface="Arial"/>
              </a:rPr>
              <a:t>cara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80" dirty="0">
                <a:latin typeface="Arial"/>
                <a:cs typeface="Arial"/>
              </a:rPr>
              <a:t>mewujudkan  </a:t>
            </a:r>
            <a:r>
              <a:rPr sz="1400" spc="60" dirty="0">
                <a:latin typeface="Arial"/>
                <a:cs typeface="Arial"/>
              </a:rPr>
              <a:t>dan      </a:t>
            </a:r>
            <a:r>
              <a:rPr sz="1400" spc="135" dirty="0">
                <a:latin typeface="Arial"/>
                <a:cs typeface="Arial"/>
              </a:rPr>
              <a:t>m</a:t>
            </a:r>
            <a:r>
              <a:rPr sz="1400" spc="25" dirty="0">
                <a:latin typeface="Arial"/>
                <a:cs typeface="Arial"/>
              </a:rPr>
              <a:t>enye</a:t>
            </a:r>
            <a:r>
              <a:rPr sz="1400" spc="55" dirty="0">
                <a:latin typeface="Arial"/>
                <a:cs typeface="Arial"/>
              </a:rPr>
              <a:t>lenggar</a:t>
            </a:r>
            <a:r>
              <a:rPr sz="1400" spc="60" dirty="0">
                <a:latin typeface="Arial"/>
                <a:cs typeface="Arial"/>
              </a:rPr>
              <a:t>a</a:t>
            </a:r>
            <a:r>
              <a:rPr sz="1400" spc="110" dirty="0">
                <a:latin typeface="Arial"/>
                <a:cs typeface="Arial"/>
              </a:rPr>
              <a:t>k</a:t>
            </a:r>
            <a:r>
              <a:rPr sz="1400" spc="-5" dirty="0">
                <a:latin typeface="Arial"/>
                <a:cs typeface="Arial"/>
              </a:rPr>
              <a:t>a  </a:t>
            </a:r>
            <a:r>
              <a:rPr sz="1400" spc="90" dirty="0">
                <a:latin typeface="Arial"/>
                <a:cs typeface="Arial"/>
              </a:rPr>
              <a:t>n </a:t>
            </a:r>
            <a:r>
              <a:rPr sz="1400" spc="75" dirty="0">
                <a:latin typeface="Arial"/>
                <a:cs typeface="Arial"/>
              </a:rPr>
              <a:t>kehidupan  </a:t>
            </a:r>
            <a:r>
              <a:rPr sz="1400" spc="55" dirty="0">
                <a:latin typeface="Arial"/>
                <a:cs typeface="Arial"/>
              </a:rPr>
              <a:t>berbangsa </a:t>
            </a:r>
            <a:r>
              <a:rPr sz="1400" spc="60" dirty="0">
                <a:latin typeface="Arial"/>
                <a:cs typeface="Arial"/>
              </a:rPr>
              <a:t>dan  </a:t>
            </a:r>
            <a:r>
              <a:rPr sz="1400" spc="50" dirty="0">
                <a:latin typeface="Arial"/>
                <a:cs typeface="Arial"/>
              </a:rPr>
              <a:t>bernegara yang  </a:t>
            </a:r>
            <a:r>
              <a:rPr sz="1400" spc="35" dirty="0">
                <a:latin typeface="Arial"/>
                <a:cs typeface="Arial"/>
              </a:rPr>
              <a:t>sesuai </a:t>
            </a:r>
            <a:r>
              <a:rPr sz="1400" spc="60" dirty="0">
                <a:latin typeface="Arial"/>
                <a:cs typeface="Arial"/>
              </a:rPr>
              <a:t>dengan  </a:t>
            </a:r>
            <a:r>
              <a:rPr sz="1400" spc="80" dirty="0">
                <a:latin typeface="Arial"/>
                <a:cs typeface="Arial"/>
              </a:rPr>
              <a:t>kondisi </a:t>
            </a:r>
            <a:r>
              <a:rPr sz="1400" spc="85" dirty="0">
                <a:latin typeface="Arial"/>
                <a:cs typeface="Arial"/>
              </a:rPr>
              <a:t>majemuk  </a:t>
            </a:r>
            <a:r>
              <a:rPr sz="1400" spc="50" dirty="0">
                <a:latin typeface="Arial"/>
                <a:cs typeface="Arial"/>
              </a:rPr>
              <a:t>bangsa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60" dirty="0">
                <a:latin typeface="Arial"/>
                <a:cs typeface="Arial"/>
              </a:rPr>
              <a:t>indonesia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33700" y="4972050"/>
            <a:ext cx="3228975" cy="18859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584828" y="5223201"/>
            <a:ext cx="1945005" cy="147764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indent="-1905" algn="ctr">
              <a:lnSpc>
                <a:spcPct val="115300"/>
              </a:lnSpc>
              <a:spcBef>
                <a:spcPts val="150"/>
              </a:spcBef>
            </a:pPr>
            <a:r>
              <a:rPr sz="1800" spc="45" dirty="0">
                <a:latin typeface="Arial"/>
                <a:cs typeface="Arial"/>
              </a:rPr>
              <a:t>Adanya </a:t>
            </a:r>
            <a:r>
              <a:rPr sz="1600" spc="65" dirty="0">
                <a:latin typeface="Arial"/>
                <a:cs typeface="Arial"/>
              </a:rPr>
              <a:t>saling  </a:t>
            </a:r>
            <a:r>
              <a:rPr sz="1600" spc="80" dirty="0">
                <a:latin typeface="Arial"/>
                <a:cs typeface="Arial"/>
              </a:rPr>
              <a:t>ketergantungan  </a:t>
            </a:r>
            <a:r>
              <a:rPr sz="1600" spc="65" dirty="0">
                <a:latin typeface="Arial"/>
                <a:cs typeface="Arial"/>
              </a:rPr>
              <a:t>dalam </a:t>
            </a:r>
            <a:r>
              <a:rPr sz="1600" spc="80" dirty="0">
                <a:latin typeface="Arial"/>
                <a:cs typeface="Arial"/>
              </a:rPr>
              <a:t>bidang  </a:t>
            </a:r>
            <a:r>
              <a:rPr sz="1600" spc="90" dirty="0">
                <a:latin typeface="Arial"/>
                <a:cs typeface="Arial"/>
              </a:rPr>
              <a:t>ekonomi </a:t>
            </a:r>
            <a:r>
              <a:rPr sz="1600" spc="95" dirty="0">
                <a:latin typeface="Arial"/>
                <a:cs typeface="Arial"/>
              </a:rPr>
              <a:t>,memiliki  sdm </a:t>
            </a:r>
            <a:r>
              <a:rPr sz="1600" spc="50" dirty="0">
                <a:latin typeface="Arial"/>
                <a:cs typeface="Arial"/>
              </a:rPr>
              <a:t>yang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70" dirty="0">
                <a:latin typeface="Arial"/>
                <a:cs typeface="Arial"/>
              </a:rPr>
              <a:t>potensial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90575" y="2124075"/>
            <a:ext cx="2371725" cy="267652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204975" y="2400401"/>
            <a:ext cx="1545590" cy="1991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ctr">
              <a:lnSpc>
                <a:spcPct val="115199"/>
              </a:lnSpc>
              <a:spcBef>
                <a:spcPts val="95"/>
              </a:spcBef>
            </a:pPr>
            <a:r>
              <a:rPr sz="1400" spc="40" dirty="0">
                <a:latin typeface="Arial"/>
                <a:cs typeface="Arial"/>
              </a:rPr>
              <a:t>Adanya </a:t>
            </a:r>
            <a:r>
              <a:rPr sz="1400" spc="55" dirty="0">
                <a:latin typeface="Arial"/>
                <a:cs typeface="Arial"/>
              </a:rPr>
              <a:t>loyalitas  ganda </a:t>
            </a:r>
            <a:r>
              <a:rPr sz="1400" spc="65" dirty="0">
                <a:latin typeface="Arial"/>
                <a:cs typeface="Arial"/>
              </a:rPr>
              <a:t>yaitu  </a:t>
            </a:r>
            <a:r>
              <a:rPr sz="1400" spc="70" dirty="0">
                <a:latin typeface="Arial"/>
                <a:cs typeface="Arial"/>
              </a:rPr>
              <a:t>ikatan bersifat  </a:t>
            </a:r>
            <a:r>
              <a:rPr sz="1400" spc="90" dirty="0">
                <a:latin typeface="Arial"/>
                <a:cs typeface="Arial"/>
              </a:rPr>
              <a:t>primordial </a:t>
            </a:r>
            <a:r>
              <a:rPr sz="1400" spc="60" dirty="0">
                <a:latin typeface="Arial"/>
                <a:cs typeface="Arial"/>
              </a:rPr>
              <a:t>dan  </a:t>
            </a:r>
            <a:r>
              <a:rPr sz="1400" spc="70" dirty="0">
                <a:latin typeface="Arial"/>
                <a:cs typeface="Arial"/>
              </a:rPr>
              <a:t>ikatan </a:t>
            </a:r>
            <a:r>
              <a:rPr sz="1400" spc="40" dirty="0">
                <a:latin typeface="Arial"/>
                <a:cs typeface="Arial"/>
              </a:rPr>
              <a:t>sebagai  </a:t>
            </a:r>
            <a:r>
              <a:rPr sz="1400" spc="65" dirty="0">
                <a:latin typeface="Arial"/>
                <a:cs typeface="Arial"/>
              </a:rPr>
              <a:t>suatu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50" dirty="0">
                <a:latin typeface="Arial"/>
                <a:cs typeface="Arial"/>
              </a:rPr>
              <a:t>masyarakat  </a:t>
            </a:r>
            <a:r>
              <a:rPr sz="1400" spc="20" dirty="0">
                <a:latin typeface="Arial"/>
                <a:cs typeface="Arial"/>
              </a:rPr>
              <a:t>secara  </a:t>
            </a:r>
            <a:r>
              <a:rPr sz="1400" spc="60" dirty="0">
                <a:latin typeface="Arial"/>
                <a:cs typeface="Arial"/>
              </a:rPr>
              <a:t>keseluruhan.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1173</Words>
  <Application>Microsoft Office PowerPoint</Application>
  <PresentationFormat>On-screen Show (4:3)</PresentationFormat>
  <Paragraphs>138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Segi  Ekonomi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Suatu masyarakat senantiasa terintegrasi di atas tumbuhnya  konsensus (kesepakatan) di antara sebagian besar anggota  masyarakat tentang nilai-nilai kemasyarakatan yang bersifat  fundamental (mendasar)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Junior Zamrud Pahalmas</cp:lastModifiedBy>
  <cp:revision>2</cp:revision>
  <dcterms:created xsi:type="dcterms:W3CDTF">2019-11-21T13:27:56Z</dcterms:created>
  <dcterms:modified xsi:type="dcterms:W3CDTF">2019-11-21T13:33:54Z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2014-03-28T00:00:00Z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2019-11-21T00:00:00Z</vt:filetime>
  </property>
</Properties>
</file>