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89" r:id="rId3"/>
    <p:sldId id="257" r:id="rId4"/>
    <p:sldId id="264" r:id="rId5"/>
    <p:sldId id="263" r:id="rId6"/>
    <p:sldId id="258" r:id="rId7"/>
    <p:sldId id="294" r:id="rId8"/>
    <p:sldId id="296" r:id="rId9"/>
    <p:sldId id="265" r:id="rId10"/>
    <p:sldId id="266" r:id="rId11"/>
    <p:sldId id="293" r:id="rId12"/>
    <p:sldId id="292" r:id="rId13"/>
    <p:sldId id="267" r:id="rId14"/>
    <p:sldId id="268" r:id="rId15"/>
    <p:sldId id="269" r:id="rId16"/>
    <p:sldId id="270" r:id="rId17"/>
    <p:sldId id="279" r:id="rId18"/>
    <p:sldId id="278" r:id="rId19"/>
    <p:sldId id="273" r:id="rId20"/>
    <p:sldId id="272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288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82"/>
    <p:restoredTop sz="94698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8A1A-C8D8-324D-8D4E-3131D7DB6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251" y="1028700"/>
            <a:ext cx="7459762" cy="3541341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ARTICLES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928EBA-39E3-B049-B2A0-D27B7771D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50" y="3892480"/>
            <a:ext cx="7315200" cy="914400"/>
          </a:xfrm>
        </p:spPr>
        <p:txBody>
          <a:bodyPr>
            <a:normAutofit/>
          </a:bodyPr>
          <a:lstStyle/>
          <a:p>
            <a:r>
              <a:rPr lang="en-US" sz="2400" b="1" dirty="0"/>
              <a:t>By Ma’am Ira </a:t>
            </a:r>
            <a:r>
              <a:rPr lang="en-US" sz="2400" b="1" dirty="0" err="1"/>
              <a:t>Septiana</a:t>
            </a:r>
            <a:r>
              <a:rPr lang="en-US" sz="2400" b="1" dirty="0"/>
              <a:t>., </a:t>
            </a:r>
            <a:r>
              <a:rPr lang="en-US" sz="2400" b="1" dirty="0" err="1"/>
              <a:t>M.Pd.,M.M</a:t>
            </a:r>
            <a:r>
              <a:rPr lang="en-US" sz="2400" b="1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3438F9-F658-5543-88E3-0C838A4FF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270" y="2166020"/>
            <a:ext cx="2545389" cy="252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97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110F-372E-8C47-8D77-40ABCD9D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6.A Few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4F18D-85CA-3642-8C13-1509DDA01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6. A Few </a:t>
            </a:r>
            <a:br>
              <a:rPr lang="en-US" dirty="0"/>
            </a:br>
            <a:r>
              <a:rPr lang="en-US" dirty="0"/>
              <a:t>A few </a:t>
            </a:r>
            <a:r>
              <a:rPr lang="en-US" dirty="0" err="1"/>
              <a:t>atau</a:t>
            </a:r>
            <a:r>
              <a:rPr lang="en-US" dirty="0"/>
              <a:t> Little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.  A few </a:t>
            </a:r>
            <a:r>
              <a:rPr lang="en-US" dirty="0" err="1"/>
              <a:t>untuk</a:t>
            </a:r>
            <a:r>
              <a:rPr lang="en-US" dirty="0"/>
              <a:t> kata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: </a:t>
            </a:r>
            <a:r>
              <a:rPr lang="en-US" b="1" dirty="0">
                <a:solidFill>
                  <a:schemeClr val="accent6"/>
                </a:solidFill>
              </a:rPr>
              <a:t>Pen, pencil, eraser, shoes ,bag, air </a:t>
            </a:r>
            <a:r>
              <a:rPr lang="en-US" b="1" dirty="0" err="1">
                <a:solidFill>
                  <a:schemeClr val="accent6"/>
                </a:solidFill>
              </a:rPr>
              <a:t>conditioner,table</a:t>
            </a:r>
            <a:r>
              <a:rPr lang="en-US" b="1" dirty="0">
                <a:solidFill>
                  <a:schemeClr val="accent6"/>
                </a:solidFill>
              </a:rPr>
              <a:t> ( countable noun)</a:t>
            </a:r>
            <a:br>
              <a:rPr lang="en-US" dirty="0"/>
            </a:br>
            <a:r>
              <a:rPr lang="en-US" dirty="0"/>
              <a:t>- I have got a few friends in a day.</a:t>
            </a:r>
            <a:br>
              <a:rPr lang="en-US" dirty="0"/>
            </a:br>
            <a:r>
              <a:rPr lang="en-US" dirty="0"/>
              <a:t>- I have saved a little money in this month.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/>
              <a:t>He broke a few chair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/>
              <a:t>I have a few pencil in my pencil  case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2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EC51-4D99-E949-A909-AFBA810C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THE BEST ANSWER : A LITTLE OR A FEW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79F706-DCD7-C044-A451-E07688703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48886"/>
              </p:ext>
            </p:extLst>
          </p:nvPr>
        </p:nvGraphicFramePr>
        <p:xfrm>
          <a:off x="3615559" y="882868"/>
          <a:ext cx="6947338" cy="5076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3669">
                  <a:extLst>
                    <a:ext uri="{9D8B030D-6E8A-4147-A177-3AD203B41FA5}">
                      <a16:colId xmlns:a16="http://schemas.microsoft.com/office/drawing/2014/main" val="525872506"/>
                    </a:ext>
                  </a:extLst>
                </a:gridCol>
                <a:gridCol w="3473669">
                  <a:extLst>
                    <a:ext uri="{9D8B030D-6E8A-4147-A177-3AD203B41FA5}">
                      <a16:colId xmlns:a16="http://schemas.microsoft.com/office/drawing/2014/main" val="548960967"/>
                    </a:ext>
                  </a:extLst>
                </a:gridCol>
              </a:tblGrid>
              <a:tr h="889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 I've got ……… money. Let's have coffee.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3397947780"/>
                  </a:ext>
                </a:extLst>
              </a:tr>
              <a:tr h="1517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 They made …….. mistakes, but it was OK.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2519282118"/>
                  </a:ext>
                </a:extLst>
              </a:tr>
              <a:tr h="889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 Let's go outside for …….. fresh air.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209544899"/>
                  </a:ext>
                </a:extLst>
              </a:tr>
              <a:tr h="889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 I saw ………. films at the weekend.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2359016389"/>
                  </a:ext>
                </a:extLst>
              </a:tr>
              <a:tr h="889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 He has very ……. patience with me.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0528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79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EC51-4D99-E949-A909-AFBA810C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THE BEST ANSWER : A LITTLE OR A FEW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79F706-DCD7-C044-A451-E07688703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799058"/>
              </p:ext>
            </p:extLst>
          </p:nvPr>
        </p:nvGraphicFramePr>
        <p:xfrm>
          <a:off x="3615559" y="882868"/>
          <a:ext cx="6947338" cy="5076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3669">
                  <a:extLst>
                    <a:ext uri="{9D8B030D-6E8A-4147-A177-3AD203B41FA5}">
                      <a16:colId xmlns:a16="http://schemas.microsoft.com/office/drawing/2014/main" val="525872506"/>
                    </a:ext>
                  </a:extLst>
                </a:gridCol>
                <a:gridCol w="3473669">
                  <a:extLst>
                    <a:ext uri="{9D8B030D-6E8A-4147-A177-3AD203B41FA5}">
                      <a16:colId xmlns:a16="http://schemas.microsoft.com/office/drawing/2014/main" val="548960967"/>
                    </a:ext>
                  </a:extLst>
                </a:gridCol>
              </a:tblGrid>
              <a:tr h="889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 I've got ……… money. Let's have coffee.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AnswerA</a:t>
                      </a:r>
                      <a:r>
                        <a:rPr lang="en-US" sz="1600" dirty="0">
                          <a:effectLst/>
                        </a:rPr>
                        <a:t> little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3397947780"/>
                  </a:ext>
                </a:extLst>
              </a:tr>
              <a:tr h="15177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 They made …….. mistakes, but it was OK.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AnswerA</a:t>
                      </a:r>
                      <a:r>
                        <a:rPr lang="en-US" sz="1600" dirty="0">
                          <a:effectLst/>
                        </a:rPr>
                        <a:t> few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2519282118"/>
                  </a:ext>
                </a:extLst>
              </a:tr>
              <a:tr h="889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 Let's go outside for …….. fresh air.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AnswerA</a:t>
                      </a:r>
                      <a:r>
                        <a:rPr lang="en-US" sz="1600" dirty="0">
                          <a:effectLst/>
                        </a:rPr>
                        <a:t> little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209544899"/>
                  </a:ext>
                </a:extLst>
              </a:tr>
              <a:tr h="889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 I saw ………. films at the weekend.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Answer Few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2359016389"/>
                  </a:ext>
                </a:extLst>
              </a:tr>
              <a:tr h="889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 He has very ……. patience with me.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Little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0528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522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110F-372E-8C47-8D77-40ABCD9D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PERBEDAAN PENGGUNAAN ARTICLE A, AN, DAN THE 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4F18D-85CA-3642-8C13-1509DDA01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PERBEDAAN PENGGUNAAN ARTICLE A, AN, DAN THE </a:t>
            </a:r>
            <a:endParaRPr lang="en-US" dirty="0"/>
          </a:p>
          <a:p>
            <a:pPr fontAlgn="base"/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article a, an, dan the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paling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fontAlgn="base"/>
            <a:r>
              <a:rPr lang="en-US" dirty="0"/>
              <a:t>a dan an : </a:t>
            </a:r>
            <a:r>
              <a:rPr lang="en-US" dirty="0" err="1"/>
              <a:t>indifinite</a:t>
            </a:r>
            <a:r>
              <a:rPr lang="en-US" dirty="0"/>
              <a:t> article</a:t>
            </a:r>
            <a:br>
              <a:rPr lang="en-US" dirty="0"/>
            </a:br>
            <a:r>
              <a:rPr lang="en-US" dirty="0"/>
              <a:t>the : definite article</a:t>
            </a:r>
          </a:p>
          <a:p>
            <a:pPr fontAlgn="base"/>
            <a:r>
              <a:rPr lang="en-US" dirty="0" err="1"/>
              <a:t>Dengan</a:t>
            </a:r>
            <a:r>
              <a:rPr lang="en-US" dirty="0"/>
              <a:t> kata lain, article “the”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 speaker dan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mengetahuinya</a:t>
            </a:r>
            <a:r>
              <a:rPr lang="en-US" dirty="0"/>
              <a:t>. </a:t>
            </a:r>
          </a:p>
          <a:p>
            <a:pPr fontAlgn="base"/>
            <a:r>
              <a:rPr lang="en-US" dirty="0" err="1"/>
              <a:t>Sedangkan</a:t>
            </a:r>
            <a:r>
              <a:rPr lang="en-US" dirty="0"/>
              <a:t> article “a/an”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nouns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“general/</a:t>
            </a:r>
            <a:r>
              <a:rPr lang="en-US" dirty="0" err="1"/>
              <a:t>umum”atau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spesifik</a:t>
            </a:r>
            <a:endParaRPr lang="en-US" dirty="0"/>
          </a:p>
          <a:p>
            <a:r>
              <a:rPr lang="en-US" dirty="0"/>
              <a:t>Ex : an </a:t>
            </a:r>
            <a:r>
              <a:rPr lang="en-US" dirty="0">
                <a:solidFill>
                  <a:schemeClr val="accent6"/>
                </a:solidFill>
              </a:rPr>
              <a:t>U</a:t>
            </a:r>
            <a:r>
              <a:rPr lang="en-US" dirty="0"/>
              <a:t>mbrella , a </a:t>
            </a:r>
            <a:r>
              <a:rPr lang="en-US" dirty="0">
                <a:solidFill>
                  <a:schemeClr val="accent6"/>
                </a:solidFill>
              </a:rPr>
              <a:t>c</a:t>
            </a:r>
            <a:r>
              <a:rPr lang="en-US" dirty="0"/>
              <a:t>ar </a:t>
            </a:r>
          </a:p>
          <a:p>
            <a:r>
              <a:rPr lang="en-US" dirty="0"/>
              <a:t>The  = the car ( tau </a:t>
            </a:r>
            <a:r>
              <a:rPr lang="en-US" dirty="0" err="1"/>
              <a:t>warna</a:t>
            </a:r>
            <a:r>
              <a:rPr lang="en-US" dirty="0"/>
              <a:t> dan </a:t>
            </a:r>
            <a:r>
              <a:rPr lang="en-US" dirty="0" err="1"/>
              <a:t>jumlahnya</a:t>
            </a:r>
            <a:r>
              <a:rPr lang="en-US" dirty="0"/>
              <a:t> dan </a:t>
            </a:r>
            <a:r>
              <a:rPr lang="en-US" dirty="0" err="1"/>
              <a:t>modelnya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155803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110F-372E-8C47-8D77-40ABCD9D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Peraturan</a:t>
            </a:r>
            <a:r>
              <a:rPr lang="en-US" b="1" dirty="0"/>
              <a:t> Article </a:t>
            </a:r>
            <a:r>
              <a:rPr lang="en-US" b="1" dirty="0" err="1"/>
              <a:t>Dalam</a:t>
            </a:r>
            <a:r>
              <a:rPr lang="en-US" b="1" dirty="0"/>
              <a:t> Bahasa </a:t>
            </a:r>
            <a:r>
              <a:rPr lang="en-US" b="1" dirty="0" err="1"/>
              <a:t>Inggris</a:t>
            </a:r>
            <a:r>
              <a:rPr lang="en-US" b="1" dirty="0"/>
              <a:t> : A, An, The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4F18D-85CA-3642-8C13-1509DDA01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/>
              <a:t>Peraturan</a:t>
            </a:r>
            <a:r>
              <a:rPr lang="en-US" b="1" dirty="0"/>
              <a:t> Article </a:t>
            </a:r>
            <a:r>
              <a:rPr lang="en-US" b="1" dirty="0" err="1"/>
              <a:t>Dalam</a:t>
            </a:r>
            <a:r>
              <a:rPr lang="en-US" b="1" dirty="0"/>
              <a:t> Bahasa </a:t>
            </a:r>
            <a:r>
              <a:rPr lang="en-US" b="1" dirty="0" err="1"/>
              <a:t>Inggris</a:t>
            </a:r>
            <a:r>
              <a:rPr lang="en-US" b="1" dirty="0"/>
              <a:t> : A, An, The</a:t>
            </a:r>
            <a:br>
              <a:rPr lang="en-US" dirty="0"/>
            </a:br>
            <a:r>
              <a:rPr lang="en-US" dirty="0" err="1"/>
              <a:t>Penggunaan</a:t>
            </a:r>
            <a:r>
              <a:rPr lang="en-US" dirty="0"/>
              <a:t> A dan An</a:t>
            </a:r>
            <a:br>
              <a:rPr lang="en-US" dirty="0"/>
            </a:br>
            <a:r>
              <a:rPr lang="en-US" dirty="0"/>
              <a:t>– A/An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indifinite</a:t>
            </a:r>
            <a:r>
              <a:rPr lang="en-US" dirty="0"/>
              <a:t> article.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kali. </a:t>
            </a:r>
            <a:r>
              <a:rPr lang="en-US" dirty="0" err="1"/>
              <a:t>Dua-duanya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singular countable nouns. 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52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110F-372E-8C47-8D77-40ABCD9D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 </a:t>
            </a:r>
            <a:r>
              <a:rPr lang="en-US" dirty="0" err="1"/>
              <a:t>an,a</a:t>
            </a:r>
            <a:r>
              <a:rPr lang="en-US" dirty="0"/>
              <a:t>, the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4F18D-85CA-3642-8C13-1509DDA01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kalimatnya</a:t>
            </a:r>
            <a:r>
              <a:rPr lang="en-US" dirty="0"/>
              <a:t> :</a:t>
            </a:r>
          </a:p>
          <a:p>
            <a:pPr>
              <a:lnSpc>
                <a:spcPct val="100000"/>
              </a:lnSpc>
            </a:pPr>
            <a:r>
              <a:rPr lang="en-US" b="1" i="1" dirty="0"/>
              <a:t> Can you play me a music?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Artinya</a:t>
            </a:r>
            <a:r>
              <a:rPr lang="en-US" dirty="0"/>
              <a:t> :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menyuruh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.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dimaikan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pop, rock, metal,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dangdut. Yang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b="1" i="1" dirty="0"/>
              <a:t>There is a policeman and a policewoman in front of your house.</a:t>
            </a:r>
          </a:p>
          <a:p>
            <a:pPr>
              <a:lnSpc>
                <a:spcPct val="100000"/>
              </a:lnSpc>
            </a:pPr>
            <a:r>
              <a:rPr lang="en-US" b="1" i="1" dirty="0"/>
              <a:t>The policeman is wearing a brown shirt.</a:t>
            </a:r>
            <a:br>
              <a:rPr lang="en-US" b="1" i="1" dirty="0"/>
            </a:br>
            <a:endParaRPr lang="en-US" b="1" i="1" dirty="0"/>
          </a:p>
          <a:p>
            <a:pPr>
              <a:lnSpc>
                <a:spcPct val="100000"/>
              </a:lnSpc>
            </a:pPr>
            <a:r>
              <a:rPr lang="en-US" dirty="0" err="1"/>
              <a:t>Artinya</a:t>
            </a:r>
            <a:r>
              <a:rPr lang="en-US" dirty="0"/>
              <a:t> : </a:t>
            </a:r>
            <a:r>
              <a:rPr lang="en-US" dirty="0" err="1"/>
              <a:t>Ingat</a:t>
            </a:r>
            <a:r>
              <a:rPr lang="en-US" dirty="0"/>
              <a:t> article a/an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. Di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dan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 dan </a:t>
            </a:r>
            <a:r>
              <a:rPr lang="en-US" dirty="0" err="1"/>
              <a:t>polwan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.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unutk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didepan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article “the”.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89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4F18D-85CA-3642-8C13-1509DDA0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8" y="864107"/>
            <a:ext cx="10942730" cy="5137299"/>
          </a:xfrm>
        </p:spPr>
        <p:txBody>
          <a:bodyPr/>
          <a:lstStyle/>
          <a:p>
            <a:pPr fontAlgn="base"/>
            <a:r>
              <a:rPr lang="en-US" dirty="0">
                <a:solidFill>
                  <a:schemeClr val="tx1"/>
                </a:solidFill>
              </a:rPr>
              <a:t>Article</a:t>
            </a:r>
            <a:r>
              <a:rPr lang="en-US" b="1" dirty="0">
                <a:solidFill>
                  <a:srgbClr val="FF0000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nouns yang </a:t>
            </a:r>
            <a:r>
              <a:rPr lang="en-US" dirty="0" err="1">
                <a:solidFill>
                  <a:schemeClr val="tx1"/>
                </a:solidFill>
              </a:rPr>
              <a:t>berawalan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lafal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bunyi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konsonan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Contohnya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b="1" i="1" dirty="0">
                <a:solidFill>
                  <a:srgbClr val="FF0000"/>
                </a:solidFill>
              </a:rPr>
              <a:t>a man, a woman, a car, a university, </a:t>
            </a:r>
            <a:r>
              <a:rPr lang="en-US" b="1" i="1" dirty="0" err="1">
                <a:solidFill>
                  <a:srgbClr val="FF0000"/>
                </a:solidFill>
              </a:rPr>
              <a:t>dll</a:t>
            </a:r>
            <a:r>
              <a:rPr lang="en-US" b="1" i="1" dirty="0">
                <a:solidFill>
                  <a:srgbClr val="FF0000"/>
                </a:solidFill>
              </a:rPr>
              <a:t>.</a:t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– Article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nouns yang </a:t>
            </a:r>
            <a:r>
              <a:rPr lang="en-US" dirty="0" err="1">
                <a:solidFill>
                  <a:schemeClr val="tx1"/>
                </a:solidFill>
              </a:rPr>
              <a:t>berawalan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lafal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bunyi</a:t>
            </a:r>
            <a:r>
              <a:rPr lang="en-US" dirty="0">
                <a:solidFill>
                  <a:schemeClr val="tx1"/>
                </a:solidFill>
              </a:rPr>
              <a:t> vowel/</a:t>
            </a:r>
            <a:r>
              <a:rPr lang="en-US" dirty="0" err="1">
                <a:solidFill>
                  <a:schemeClr val="tx1"/>
                </a:solidFill>
              </a:rPr>
              <a:t>vokal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Contohnya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b="1" i="1" dirty="0">
                <a:solidFill>
                  <a:srgbClr val="FF0000"/>
                </a:solidFill>
              </a:rPr>
              <a:t>an umbrella, an ant, an egg, an hour, </a:t>
            </a:r>
            <a:r>
              <a:rPr lang="en-US" b="1" i="1" dirty="0" err="1">
                <a:solidFill>
                  <a:srgbClr val="FF0000"/>
                </a:solidFill>
              </a:rPr>
              <a:t>dll</a:t>
            </a:r>
            <a:r>
              <a:rPr lang="en-US" b="1" i="1" dirty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-Pada </a:t>
            </a:r>
            <a:r>
              <a:rPr lang="en-US" dirty="0" err="1">
                <a:solidFill>
                  <a:schemeClr val="tx1"/>
                </a:solidFill>
              </a:rPr>
              <a:t>dasarnya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penggunaan</a:t>
            </a:r>
            <a:r>
              <a:rPr lang="en-US" dirty="0">
                <a:solidFill>
                  <a:schemeClr val="tx1"/>
                </a:solidFill>
              </a:rPr>
              <a:t> a/an </a:t>
            </a:r>
            <a:r>
              <a:rPr lang="en-US" dirty="0" err="1">
                <a:solidFill>
                  <a:schemeClr val="tx1"/>
                </a:solidFill>
              </a:rPr>
              <a:t>bertujuan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mempermudah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pengucapannya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Coba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bayangan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kalau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mengucapkan</a:t>
            </a:r>
            <a:r>
              <a:rPr lang="en-US" dirty="0">
                <a:solidFill>
                  <a:schemeClr val="tx1"/>
                </a:solidFill>
              </a:rPr>
              <a:t> an ant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a ant?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a woman di </a:t>
            </a:r>
            <a:r>
              <a:rPr lang="en-US" dirty="0" err="1">
                <a:solidFill>
                  <a:schemeClr val="tx1"/>
                </a:solidFill>
              </a:rPr>
              <a:t>ucap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an woman? Akan </a:t>
            </a:r>
            <a:r>
              <a:rPr lang="en-US" dirty="0" err="1">
                <a:solidFill>
                  <a:schemeClr val="tx1"/>
                </a:solidFill>
              </a:rPr>
              <a:t>terasa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sulit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01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400E8F-0475-7146-93E4-5595AD9E8F93}"/>
              </a:ext>
            </a:extLst>
          </p:cNvPr>
          <p:cNvSpPr/>
          <p:nvPr/>
        </p:nvSpPr>
        <p:spPr>
          <a:xfrm>
            <a:off x="578069" y="588579"/>
            <a:ext cx="11235560" cy="557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400" dirty="0"/>
              <a:t>Article</a:t>
            </a:r>
            <a:r>
              <a:rPr lang="en-US" sz="2400" b="1" dirty="0">
                <a:solidFill>
                  <a:srgbClr val="FF0000"/>
                </a:solidFill>
              </a:rPr>
              <a:t> A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nouns yang </a:t>
            </a:r>
            <a:r>
              <a:rPr lang="en-US" sz="2400" dirty="0" err="1"/>
              <a:t>berawalan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lafal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bunyi</a:t>
            </a:r>
            <a:r>
              <a:rPr lang="en-US" sz="2400" dirty="0"/>
              <a:t> </a:t>
            </a:r>
            <a:r>
              <a:rPr lang="en-US" sz="2400" dirty="0" err="1"/>
              <a:t>konsonan</a:t>
            </a:r>
            <a:r>
              <a:rPr lang="en-US" sz="2400" dirty="0"/>
              <a:t>. </a:t>
            </a:r>
          </a:p>
          <a:p>
            <a:pPr fontAlgn="base">
              <a:lnSpc>
                <a:spcPct val="150000"/>
              </a:lnSpc>
            </a:pPr>
            <a:r>
              <a:rPr lang="en-US" sz="2400" dirty="0" err="1"/>
              <a:t>Contohnya</a:t>
            </a:r>
            <a:r>
              <a:rPr lang="en-US" sz="2400" dirty="0"/>
              <a:t> : </a:t>
            </a:r>
            <a:r>
              <a:rPr lang="en-US" sz="2400" b="1" i="1" dirty="0">
                <a:solidFill>
                  <a:srgbClr val="FF0000"/>
                </a:solidFill>
              </a:rPr>
              <a:t>a man, a woman, a car, a university, </a:t>
            </a:r>
            <a:r>
              <a:rPr lang="en-US" sz="2400" b="1" i="1" dirty="0" err="1">
                <a:solidFill>
                  <a:srgbClr val="FF0000"/>
                </a:solidFill>
              </a:rPr>
              <a:t>dll</a:t>
            </a:r>
            <a:r>
              <a:rPr lang="en-US" sz="2400" b="1" i="1" dirty="0">
                <a:solidFill>
                  <a:srgbClr val="FF0000"/>
                </a:solidFill>
              </a:rPr>
              <a:t>.</a:t>
            </a:r>
            <a:br>
              <a:rPr lang="en-US" sz="2400" b="1" i="1" dirty="0">
                <a:solidFill>
                  <a:srgbClr val="FF0000"/>
                </a:solidFill>
              </a:rPr>
            </a:br>
            <a:endParaRPr lang="en-US" sz="2400" b="1" i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sz="2400" dirty="0"/>
              <a:t>– Article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nouns yang </a:t>
            </a:r>
            <a:r>
              <a:rPr lang="en-US" sz="2400" dirty="0" err="1"/>
              <a:t>berawalan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lafal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bunyi</a:t>
            </a:r>
            <a:r>
              <a:rPr lang="en-US" sz="2400" dirty="0"/>
              <a:t> vowel/</a:t>
            </a:r>
            <a:r>
              <a:rPr lang="en-US" sz="2400" dirty="0" err="1"/>
              <a:t>vokal</a:t>
            </a:r>
            <a:r>
              <a:rPr lang="en-US" sz="2400" dirty="0"/>
              <a:t>. </a:t>
            </a:r>
          </a:p>
          <a:p>
            <a:pPr fontAlgn="base">
              <a:lnSpc>
                <a:spcPct val="150000"/>
              </a:lnSpc>
            </a:pPr>
            <a:r>
              <a:rPr lang="en-US" sz="2400" dirty="0" err="1"/>
              <a:t>Contohnya</a:t>
            </a:r>
            <a:r>
              <a:rPr lang="en-US" sz="2400" dirty="0"/>
              <a:t> : </a:t>
            </a:r>
            <a:r>
              <a:rPr lang="en-US" sz="2400" b="1" i="1" dirty="0">
                <a:solidFill>
                  <a:srgbClr val="FF0000"/>
                </a:solidFill>
              </a:rPr>
              <a:t>an umbrella, an ant, an egg, an hour, </a:t>
            </a:r>
            <a:r>
              <a:rPr lang="en-US" sz="2400" b="1" i="1" dirty="0" err="1">
                <a:solidFill>
                  <a:srgbClr val="FF0000"/>
                </a:solidFill>
              </a:rPr>
              <a:t>dll</a:t>
            </a:r>
            <a:r>
              <a:rPr lang="en-US" sz="2400" b="1" i="1" dirty="0">
                <a:solidFill>
                  <a:srgbClr val="FF0000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sz="2400" dirty="0"/>
              <a:t>-Pada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a/an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mempermudah</a:t>
            </a:r>
            <a:r>
              <a:rPr lang="en-US" sz="2400" dirty="0"/>
              <a:t> </a:t>
            </a:r>
            <a:r>
              <a:rPr lang="en-US" sz="2400" dirty="0" err="1"/>
              <a:t>pengucapannya</a:t>
            </a:r>
            <a:r>
              <a:rPr lang="en-US" sz="2400" dirty="0"/>
              <a:t>. </a:t>
            </a:r>
          </a:p>
          <a:p>
            <a:pPr fontAlgn="base">
              <a:lnSpc>
                <a:spcPct val="150000"/>
              </a:lnSpc>
            </a:pP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bayangan</a:t>
            </a:r>
            <a:r>
              <a:rPr lang="en-US" sz="2400" dirty="0"/>
              <a:t>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mengucapkan</a:t>
            </a:r>
            <a:r>
              <a:rPr lang="en-US" sz="2400" dirty="0"/>
              <a:t> an ant </a:t>
            </a:r>
            <a:r>
              <a:rPr lang="en-US" sz="2400" dirty="0" err="1"/>
              <a:t>dengan</a:t>
            </a:r>
            <a:r>
              <a:rPr lang="en-US" sz="2400" dirty="0"/>
              <a:t> a ant? </a:t>
            </a:r>
            <a:r>
              <a:rPr lang="en-US" sz="2400" dirty="0" err="1"/>
              <a:t>Atau</a:t>
            </a:r>
            <a:r>
              <a:rPr lang="en-US" sz="2400" dirty="0"/>
              <a:t> a woman di </a:t>
            </a:r>
            <a:r>
              <a:rPr lang="en-US" sz="2400" dirty="0" err="1"/>
              <a:t>ucap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an woman? Akan </a:t>
            </a:r>
            <a:r>
              <a:rPr lang="en-US" sz="2400" dirty="0" err="1"/>
              <a:t>terasa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44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097379-BF6E-8C4A-A00C-1ADC807D00F2}"/>
              </a:ext>
            </a:extLst>
          </p:cNvPr>
          <p:cNvSpPr/>
          <p:nvPr/>
        </p:nvSpPr>
        <p:spPr>
          <a:xfrm>
            <a:off x="1187669" y="211565"/>
            <a:ext cx="8944303" cy="6097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/>
              <a:t>Penggunaan</a:t>
            </a:r>
            <a:r>
              <a:rPr lang="en-US" sz="2800" b="1" dirty="0"/>
              <a:t> “ The”</a:t>
            </a:r>
            <a:br>
              <a:rPr lang="en-US" dirty="0"/>
            </a:br>
            <a:r>
              <a:rPr lang="en-US" dirty="0"/>
              <a:t>– The </a:t>
            </a:r>
            <a:r>
              <a:rPr lang="en-US" dirty="0" err="1"/>
              <a:t>adalah</a:t>
            </a:r>
            <a:r>
              <a:rPr lang="en-US" dirty="0"/>
              <a:t> definite article. “The”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singular dan plural nouns. Article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digunakan</a:t>
            </a:r>
            <a:r>
              <a:rPr lang="en-US" dirty="0"/>
              <a:t> pada countable dan uncountable nouns. Kata the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dan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Contoh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– </a:t>
            </a:r>
            <a:r>
              <a:rPr lang="en-US" b="1" i="1" dirty="0">
                <a:solidFill>
                  <a:srgbClr val="FF0000"/>
                </a:solidFill>
              </a:rPr>
              <a:t>Can you play the video?</a:t>
            </a:r>
            <a:br>
              <a:rPr lang="en-US" dirty="0"/>
            </a:br>
            <a:r>
              <a:rPr lang="en-US" dirty="0" err="1"/>
              <a:t>Artinya</a:t>
            </a:r>
            <a:r>
              <a:rPr lang="en-US" dirty="0"/>
              <a:t> : Video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dimainkan</a:t>
            </a:r>
            <a:r>
              <a:rPr lang="en-US" dirty="0"/>
              <a:t> oleh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video yang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oleh </a:t>
            </a:r>
            <a:r>
              <a:rPr lang="en-US" dirty="0" err="1"/>
              <a:t>pembicara</a:t>
            </a:r>
            <a:r>
              <a:rPr lang="en-US" dirty="0"/>
              <a:t> dan </a:t>
            </a:r>
            <a:r>
              <a:rPr lang="en-US" dirty="0" err="1"/>
              <a:t>pendengar</a:t>
            </a:r>
            <a:r>
              <a:rPr lang="en-US" dirty="0"/>
              <a:t>. Dan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dan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video mana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dimainkan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bilang</a:t>
            </a:r>
            <a:r>
              <a:rPr lang="en-US" dirty="0"/>
              <a:t> ….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solidFill>
                  <a:srgbClr val="FF0000"/>
                </a:solidFill>
              </a:rPr>
              <a:t>“Can you play a video” </a:t>
            </a:r>
            <a:r>
              <a:rPr lang="en-US" dirty="0"/>
              <a:t>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video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dan </a:t>
            </a:r>
            <a:r>
              <a:rPr lang="en-US" dirty="0" err="1"/>
              <a:t>terserah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video yang mana.</a:t>
            </a:r>
          </a:p>
        </p:txBody>
      </p:sp>
    </p:spTree>
    <p:extLst>
      <p:ext uri="{BB962C8B-B14F-4D97-AF65-F5344CB8AC3E}">
        <p14:creationId xmlns:p14="http://schemas.microsoft.com/office/powerpoint/2010/main" val="2244392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7EC8C-45CC-AE44-8456-096FA3C9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me some example for </a:t>
            </a:r>
            <a:r>
              <a:rPr lang="en-US" dirty="0" err="1"/>
              <a:t>an,a</a:t>
            </a:r>
            <a:r>
              <a:rPr lang="en-US" dirty="0"/>
              <a:t>, and The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F9A91-1A66-1149-8B5A-3EEEC0515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An : ex : 1) I want to get an umbrella </a:t>
            </a:r>
          </a:p>
          <a:p>
            <a:pPr marL="960120" lvl="2" indent="0">
              <a:lnSpc>
                <a:spcPct val="150000"/>
              </a:lnSpc>
              <a:buNone/>
            </a:pPr>
            <a:r>
              <a:rPr lang="en-US" sz="2000" dirty="0"/>
              <a:t>2) my mother bought an orange </a:t>
            </a:r>
          </a:p>
          <a:p>
            <a:pPr>
              <a:lnSpc>
                <a:spcPct val="150000"/>
              </a:lnSpc>
            </a:pPr>
            <a:r>
              <a:rPr lang="en-US" dirty="0"/>
              <a:t>A   : ex : 1 ) I got a new handphone </a:t>
            </a:r>
          </a:p>
          <a:p>
            <a:pPr marL="502920" lvl="1" indent="0">
              <a:lnSpc>
                <a:spcPct val="150000"/>
              </a:lnSpc>
              <a:buNone/>
            </a:pPr>
            <a:r>
              <a:rPr lang="en-US" dirty="0"/>
              <a:t>	  </a:t>
            </a:r>
            <a:r>
              <a:rPr lang="en-US" sz="2000" dirty="0"/>
              <a:t>2)  Palembang a beautiful city </a:t>
            </a:r>
          </a:p>
          <a:p>
            <a:pPr>
              <a:lnSpc>
                <a:spcPct val="150000"/>
              </a:lnSpc>
            </a:pPr>
            <a:r>
              <a:rPr lang="en-US" dirty="0"/>
              <a:t>The :  ex : 1 ) the sunshine brightly today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      2) the virus spread world wide </a:t>
            </a:r>
          </a:p>
        </p:txBody>
      </p:sp>
    </p:spTree>
    <p:extLst>
      <p:ext uri="{BB962C8B-B14F-4D97-AF65-F5344CB8AC3E}">
        <p14:creationId xmlns:p14="http://schemas.microsoft.com/office/powerpoint/2010/main" val="258156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8A1A-C8D8-324D-8D4E-3131D7DB6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251" y="1028700"/>
            <a:ext cx="7459762" cy="3541341"/>
          </a:xfrm>
        </p:spPr>
        <p:txBody>
          <a:bodyPr anchor="b"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300" dirty="0"/>
              <a:t>PERBEDAAN PENGGUNAAN SOME, ANY, MUCH, MANY, </a:t>
            </a:r>
            <a:br>
              <a:rPr lang="en-US" sz="5300" dirty="0"/>
            </a:br>
            <a:r>
              <a:rPr lang="en-US" sz="5300" dirty="0"/>
              <a:t>A LOT OF, A FEW</a:t>
            </a:r>
            <a:br>
              <a:rPr lang="en-US" sz="53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928EBA-39E3-B049-B2A0-D27B7771D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Ma’am Ira </a:t>
            </a:r>
            <a:r>
              <a:rPr lang="en-US" dirty="0" err="1"/>
              <a:t>Septiana</a:t>
            </a:r>
            <a:r>
              <a:rPr lang="en-US" dirty="0"/>
              <a:t>., </a:t>
            </a:r>
            <a:r>
              <a:rPr lang="en-US" dirty="0" err="1"/>
              <a:t>M.Pd.,M.M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3438F9-F658-5543-88E3-0C838A4FF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271" y="1012371"/>
            <a:ext cx="2102478" cy="20864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AAE568-EAC3-544C-9B26-6059534C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657" y="3744296"/>
            <a:ext cx="3015343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05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110F-372E-8C47-8D77-40ABCD9D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4F18D-85CA-3642-8C13-1509DDA0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509047"/>
            <a:ext cx="7315200" cy="5475701"/>
          </a:xfrm>
        </p:spPr>
        <p:txBody>
          <a:bodyPr>
            <a:normAutofit fontScale="250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en-US" sz="8000" i="1" dirty="0">
                <a:solidFill>
                  <a:srgbClr val="0070C0"/>
                </a:solidFill>
              </a:rPr>
              <a:t>CONTOH PENGGUNAAN A, AN, DAN THE</a:t>
            </a:r>
            <a:br>
              <a:rPr lang="en-US" sz="8000" i="1" dirty="0">
                <a:solidFill>
                  <a:srgbClr val="0070C0"/>
                </a:solidFill>
              </a:rPr>
            </a:br>
            <a:endParaRPr lang="en-US" sz="8000" i="1" dirty="0">
              <a:solidFill>
                <a:srgbClr val="0070C0"/>
              </a:solidFill>
            </a:endParaRPr>
          </a:p>
          <a:p>
            <a:pPr fontAlgn="base">
              <a:lnSpc>
                <a:spcPct val="120000"/>
              </a:lnSpc>
            </a:pPr>
            <a:r>
              <a:rPr lang="en-US" sz="8000" i="1" dirty="0">
                <a:solidFill>
                  <a:srgbClr val="0070C0"/>
                </a:solidFill>
              </a:rPr>
              <a:t>The</a:t>
            </a:r>
            <a:br>
              <a:rPr lang="en-US" sz="8000" i="1" dirty="0">
                <a:solidFill>
                  <a:srgbClr val="0070C0"/>
                </a:solidFill>
              </a:rPr>
            </a:br>
            <a:r>
              <a:rPr lang="en-US" sz="8000" i="1" dirty="0">
                <a:solidFill>
                  <a:srgbClr val="0070C0"/>
                </a:solidFill>
              </a:rPr>
              <a:t>• Jakarta is the capital city of Indonesia.</a:t>
            </a:r>
            <a:br>
              <a:rPr lang="en-US" sz="8000" i="1" dirty="0">
                <a:solidFill>
                  <a:srgbClr val="0070C0"/>
                </a:solidFill>
              </a:rPr>
            </a:br>
            <a:r>
              <a:rPr lang="en-US" sz="8000" i="1" dirty="0">
                <a:solidFill>
                  <a:srgbClr val="0070C0"/>
                </a:solidFill>
              </a:rPr>
              <a:t>• Monument Nasional is Indonesia’s national monument.</a:t>
            </a:r>
            <a:br>
              <a:rPr lang="en-US" sz="8000" i="1" dirty="0">
                <a:solidFill>
                  <a:srgbClr val="0070C0"/>
                </a:solidFill>
              </a:rPr>
            </a:br>
            <a:r>
              <a:rPr lang="en-US" sz="8000" i="1" dirty="0">
                <a:solidFill>
                  <a:srgbClr val="0070C0"/>
                </a:solidFill>
              </a:rPr>
              <a:t>• I found the glasses you were looking for.</a:t>
            </a:r>
            <a:br>
              <a:rPr lang="en-US" sz="8000" i="1" dirty="0">
                <a:solidFill>
                  <a:srgbClr val="0070C0"/>
                </a:solidFill>
              </a:rPr>
            </a:br>
            <a:r>
              <a:rPr lang="en-US" sz="8000" i="1" dirty="0">
                <a:solidFill>
                  <a:srgbClr val="0070C0"/>
                </a:solidFill>
              </a:rPr>
              <a:t>• Have you looked at the brief I gave you?</a:t>
            </a:r>
            <a:br>
              <a:rPr lang="en-US" sz="8000" i="1" dirty="0">
                <a:solidFill>
                  <a:srgbClr val="0070C0"/>
                </a:solidFill>
              </a:rPr>
            </a:br>
            <a:r>
              <a:rPr lang="en-US" sz="8000" i="1" dirty="0">
                <a:solidFill>
                  <a:srgbClr val="0070C0"/>
                </a:solidFill>
              </a:rPr>
              <a:t>• Switch the computer off when you’re done.</a:t>
            </a:r>
            <a:br>
              <a:rPr lang="en-US" sz="8000" i="1" dirty="0">
                <a:solidFill>
                  <a:srgbClr val="0070C0"/>
                </a:solidFill>
              </a:rPr>
            </a:br>
            <a:endParaRPr lang="en-US" sz="8000" i="1" dirty="0">
              <a:solidFill>
                <a:srgbClr val="0070C0"/>
              </a:solidFill>
            </a:endParaRPr>
          </a:p>
          <a:p>
            <a:pPr fontAlgn="base">
              <a:lnSpc>
                <a:spcPct val="120000"/>
              </a:lnSpc>
            </a:pPr>
            <a:r>
              <a:rPr lang="en-US" sz="8000" i="1" dirty="0">
                <a:solidFill>
                  <a:srgbClr val="0070C0"/>
                </a:solidFill>
              </a:rPr>
              <a:t>A/An</a:t>
            </a:r>
            <a:br>
              <a:rPr lang="en-US" sz="8000" i="1" dirty="0">
                <a:solidFill>
                  <a:srgbClr val="0070C0"/>
                </a:solidFill>
              </a:rPr>
            </a:br>
            <a:r>
              <a:rPr lang="en-US" sz="8000" i="1" dirty="0">
                <a:solidFill>
                  <a:srgbClr val="0070C0"/>
                </a:solidFill>
              </a:rPr>
              <a:t>• I saw a star tonight.</a:t>
            </a:r>
            <a:br>
              <a:rPr lang="en-US" sz="8000" i="1" dirty="0">
                <a:solidFill>
                  <a:srgbClr val="0070C0"/>
                </a:solidFill>
              </a:rPr>
            </a:br>
            <a:r>
              <a:rPr lang="en-US" sz="8000" i="1" dirty="0">
                <a:solidFill>
                  <a:srgbClr val="0070C0"/>
                </a:solidFill>
              </a:rPr>
              <a:t>• I had an </a:t>
            </a:r>
            <a:r>
              <a:rPr lang="en-US" sz="8000" i="1" dirty="0" err="1">
                <a:solidFill>
                  <a:srgbClr val="0070C0"/>
                </a:solidFill>
              </a:rPr>
              <a:t>omelette</a:t>
            </a:r>
            <a:r>
              <a:rPr lang="en-US" sz="8000" i="1" dirty="0">
                <a:solidFill>
                  <a:srgbClr val="0070C0"/>
                </a:solidFill>
              </a:rPr>
              <a:t> for breakfast today.</a:t>
            </a:r>
            <a:br>
              <a:rPr lang="en-US" sz="8000" i="1" dirty="0">
                <a:solidFill>
                  <a:srgbClr val="0070C0"/>
                </a:solidFill>
              </a:rPr>
            </a:br>
            <a:r>
              <a:rPr lang="en-US" sz="8000" i="1" dirty="0">
                <a:solidFill>
                  <a:srgbClr val="0070C0"/>
                </a:solidFill>
              </a:rPr>
              <a:t>• She ordered a drink inside the restaurant.</a:t>
            </a:r>
            <a:br>
              <a:rPr lang="en-US" sz="8000" i="1" dirty="0">
                <a:solidFill>
                  <a:srgbClr val="0070C0"/>
                </a:solidFill>
              </a:rPr>
            </a:br>
            <a:r>
              <a:rPr lang="en-US" sz="8000" i="1" dirty="0">
                <a:solidFill>
                  <a:srgbClr val="0070C0"/>
                </a:solidFill>
              </a:rPr>
              <a:t>• Do you have a pen?</a:t>
            </a:r>
            <a:br>
              <a:rPr lang="en-US" sz="8000" i="1" dirty="0">
                <a:solidFill>
                  <a:srgbClr val="0070C0"/>
                </a:solidFill>
              </a:rPr>
            </a:br>
            <a:r>
              <a:rPr lang="en-US" sz="8000" i="1" dirty="0">
                <a:solidFill>
                  <a:srgbClr val="0070C0"/>
                </a:solidFill>
              </a:rPr>
              <a:t>• We want to buy a notebook</a:t>
            </a:r>
          </a:p>
          <a:p>
            <a:r>
              <a:rPr lang="en-US" i="1" dirty="0">
                <a:solidFill>
                  <a:srgbClr val="0070C0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04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8A1A-C8D8-324D-8D4E-3131D7DB6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251" y="1028700"/>
            <a:ext cx="7459762" cy="3541341"/>
          </a:xfrm>
        </p:spPr>
        <p:txBody>
          <a:bodyPr anchor="b"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300" dirty="0"/>
              <a:t>PERBEDAAN PENGGUNAAN OTHER, OTHERS, THE OTHERS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928EBA-39E3-B049-B2A0-D27B7771D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Ma’am Ira </a:t>
            </a:r>
            <a:r>
              <a:rPr lang="en-US" dirty="0" err="1"/>
              <a:t>Septiana</a:t>
            </a:r>
            <a:r>
              <a:rPr lang="en-US" dirty="0"/>
              <a:t>., </a:t>
            </a:r>
            <a:r>
              <a:rPr lang="en-US" dirty="0" err="1"/>
              <a:t>M.Pd.,M.M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3438F9-F658-5543-88E3-0C838A4FF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271" y="1012371"/>
            <a:ext cx="2102478" cy="20864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AAE568-EAC3-544C-9B26-6059534C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657" y="3744296"/>
            <a:ext cx="3015343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129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A1BD-F5AF-AC49-B120-535F651F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BA814-C136-C149-9749-3AB2744D0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Arti Kata Other</a:t>
            </a:r>
            <a:br>
              <a:rPr lang="en-US" dirty="0"/>
            </a:b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pada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, </a:t>
            </a:r>
            <a:r>
              <a:rPr lang="en-US" dirty="0" err="1"/>
              <a:t>alangkah</a:t>
            </a:r>
            <a:r>
              <a:rPr lang="en-US" dirty="0"/>
              <a:t> </a:t>
            </a:r>
            <a:r>
              <a:rPr lang="en-US" dirty="0" err="1"/>
              <a:t>baiknya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seksama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other, others, the other, the others, dan another. </a:t>
            </a:r>
            <a:r>
              <a:rPr lang="en-US" dirty="0" err="1"/>
              <a:t>Setiap</a:t>
            </a:r>
            <a:r>
              <a:rPr lang="en-US" dirty="0"/>
              <a:t> kata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“lain/</a:t>
            </a:r>
            <a:r>
              <a:rPr lang="en-US" dirty="0" err="1"/>
              <a:t>lainnya</a:t>
            </a:r>
            <a:r>
              <a:rPr lang="en-US" dirty="0"/>
              <a:t>”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maknanya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5478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8901-7C34-154B-ABAD-EECD9C64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8D6D82-1D3E-FC41-B943-9A17B41D5E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78338" y="1183957"/>
          <a:ext cx="6096000" cy="448056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13612878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262027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862924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Other/another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Contoh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Maksudnya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902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Another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Another bag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Maksudnya ada satu tambahan tas lainnya terlepas dari tas yang sebelumnya.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402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Other/others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Other bags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Maksudnya ada beberapa tambahan tas lainnya terlepas dari tas yang sebelumnya.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522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The other/the others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The other bag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Sisa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tas</a:t>
                      </a:r>
                      <a:r>
                        <a:rPr lang="en-US" dirty="0">
                          <a:effectLst/>
                        </a:rPr>
                        <a:t> yang </a:t>
                      </a:r>
                      <a:r>
                        <a:rPr lang="en-US" dirty="0" err="1">
                          <a:effectLst/>
                        </a:rPr>
                        <a:t>ada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selain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tas</a:t>
                      </a:r>
                      <a:r>
                        <a:rPr lang="en-US" dirty="0">
                          <a:effectLst/>
                        </a:rPr>
                        <a:t> yang </a:t>
                      </a:r>
                      <a:r>
                        <a:rPr lang="en-US" dirty="0" err="1">
                          <a:effectLst/>
                        </a:rPr>
                        <a:t>sebelumnya</a:t>
                      </a:r>
                      <a:r>
                        <a:rPr lang="en-US" dirty="0">
                          <a:effectLst/>
                        </a:rPr>
                        <a:t>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7087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604342E-95B5-1A4B-BFC7-7D90E4E58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169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BA480-055E-0445-B654-486FE35E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Penggunaan</a:t>
            </a:r>
            <a:r>
              <a:rPr lang="en-US" b="1" dirty="0"/>
              <a:t> Kata Other dan Another</a:t>
            </a:r>
            <a:br>
              <a:rPr lang="en-US" dirty="0"/>
            </a:br>
            <a:r>
              <a:rPr lang="en-US" sz="2000" i="1" dirty="0" err="1"/>
              <a:t>Untuk</a:t>
            </a:r>
            <a:r>
              <a:rPr lang="en-US" sz="2000" i="1" dirty="0"/>
              <a:t> </a:t>
            </a:r>
            <a:r>
              <a:rPr lang="en-US" sz="2000" i="1" dirty="0" err="1"/>
              <a:t>menjelaskan</a:t>
            </a:r>
            <a:r>
              <a:rPr lang="en-US" sz="2000" i="1" dirty="0"/>
              <a:t> </a:t>
            </a:r>
            <a:r>
              <a:rPr lang="en-US" sz="2000" i="1" dirty="0" err="1"/>
              <a:t>letak</a:t>
            </a:r>
            <a:r>
              <a:rPr lang="en-US" sz="2000" i="1" dirty="0"/>
              <a:t> </a:t>
            </a:r>
            <a:r>
              <a:rPr lang="en-US" sz="2000" i="1" dirty="0" err="1"/>
              <a:t>perbedaannya</a:t>
            </a:r>
            <a:r>
              <a:rPr lang="en-US" sz="2000" i="1" dirty="0"/>
              <a:t> </a:t>
            </a:r>
            <a:r>
              <a:rPr lang="en-US" sz="2000" i="1" dirty="0" err="1"/>
              <a:t>dari</a:t>
            </a:r>
            <a:r>
              <a:rPr lang="en-US" sz="2000" i="1" dirty="0"/>
              <a:t> </a:t>
            </a:r>
            <a:r>
              <a:rPr lang="en-US" sz="2000" i="1" dirty="0" err="1"/>
              <a:t>setiap</a:t>
            </a:r>
            <a:r>
              <a:rPr lang="en-US" sz="2000" i="1" dirty="0"/>
              <a:t> kata, </a:t>
            </a:r>
            <a:r>
              <a:rPr lang="en-US" sz="2000" i="1" dirty="0" err="1"/>
              <a:t>akan</a:t>
            </a:r>
            <a:r>
              <a:rPr lang="en-US" sz="2000" i="1" dirty="0"/>
              <a:t> </a:t>
            </a:r>
            <a:r>
              <a:rPr lang="en-US" sz="2000" i="1" dirty="0" err="1"/>
              <a:t>lebih</a:t>
            </a:r>
            <a:r>
              <a:rPr lang="en-US" sz="2000" i="1" dirty="0"/>
              <a:t> </a:t>
            </a:r>
            <a:r>
              <a:rPr lang="en-US" sz="2000" i="1" dirty="0" err="1"/>
              <a:t>mudah</a:t>
            </a:r>
            <a:r>
              <a:rPr lang="en-US" sz="2000" i="1" dirty="0"/>
              <a:t> </a:t>
            </a:r>
            <a:r>
              <a:rPr lang="en-US" sz="2000" i="1" dirty="0" err="1"/>
              <a:t>jika</a:t>
            </a:r>
            <a:r>
              <a:rPr lang="en-US" sz="2000" i="1" dirty="0"/>
              <a:t> </a:t>
            </a:r>
            <a:r>
              <a:rPr lang="en-US" sz="2000" i="1" dirty="0" err="1"/>
              <a:t>anda</a:t>
            </a:r>
            <a:r>
              <a:rPr lang="en-US" sz="2000" i="1" dirty="0"/>
              <a:t> </a:t>
            </a:r>
            <a:r>
              <a:rPr lang="en-US" sz="2000" i="1" dirty="0" err="1"/>
              <a:t>mempelajari</a:t>
            </a:r>
            <a:r>
              <a:rPr lang="en-US" sz="2000" i="1" dirty="0"/>
              <a:t> </a:t>
            </a:r>
            <a:r>
              <a:rPr lang="en-US" sz="2000" i="1" dirty="0" err="1"/>
              <a:t>masing-masing</a:t>
            </a:r>
            <a:r>
              <a:rPr lang="en-US" sz="2000" i="1" dirty="0"/>
              <a:t> </a:t>
            </a:r>
            <a:r>
              <a:rPr lang="en-US" sz="2000" i="1" dirty="0" err="1"/>
              <a:t>penggunaannya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2E7E1-5899-964F-A388-0D0C1BAF4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Di </a:t>
            </a:r>
            <a:r>
              <a:rPr lang="en-US" sz="2800" b="1" dirty="0" err="1">
                <a:solidFill>
                  <a:srgbClr val="0070C0"/>
                </a:solidFill>
              </a:rPr>
              <a:t>Gunakan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Sebagai</a:t>
            </a:r>
            <a:r>
              <a:rPr lang="en-US" sz="2800" b="1" dirty="0">
                <a:solidFill>
                  <a:srgbClr val="0070C0"/>
                </a:solidFill>
              </a:rPr>
              <a:t> Kata </a:t>
            </a:r>
            <a:r>
              <a:rPr lang="en-US" sz="2800" b="1" dirty="0" err="1">
                <a:solidFill>
                  <a:srgbClr val="0070C0"/>
                </a:solidFill>
              </a:rPr>
              <a:t>Sifat</a:t>
            </a:r>
            <a:r>
              <a:rPr lang="en-US" sz="2800" b="1" dirty="0">
                <a:solidFill>
                  <a:srgbClr val="0070C0"/>
                </a:solidFill>
              </a:rPr>
              <a:t> (Adjective)</a:t>
            </a:r>
            <a:br>
              <a:rPr lang="en-US" dirty="0"/>
            </a:br>
            <a:endParaRPr lang="en-US" dirty="0"/>
          </a:p>
          <a:p>
            <a:pPr>
              <a:lnSpc>
                <a:spcPct val="160000"/>
              </a:lnSpc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kata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sifat</a:t>
            </a:r>
            <a:r>
              <a:rPr lang="en-US" dirty="0"/>
              <a:t>, kata other yang </a:t>
            </a:r>
            <a:r>
              <a:rPr lang="en-US" dirty="0" err="1"/>
              <a:t>bisa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kata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kata another, other, dan kata the other.</a:t>
            </a:r>
          </a:p>
          <a:p>
            <a:pPr>
              <a:lnSpc>
                <a:spcPct val="160000"/>
              </a:lnSpc>
            </a:pPr>
            <a:r>
              <a:rPr lang="en-US" dirty="0"/>
              <a:t>Kata-kata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ikuti</a:t>
            </a:r>
            <a:r>
              <a:rPr lang="en-US" dirty="0"/>
              <a:t> oleh noun (kata </a:t>
            </a:r>
            <a:r>
              <a:rPr lang="en-US" dirty="0" err="1"/>
              <a:t>benda</a:t>
            </a:r>
            <a:r>
              <a:rPr lang="en-US" dirty="0">
                <a:solidFill>
                  <a:srgbClr val="002060"/>
                </a:solidFill>
              </a:rPr>
              <a:t>), another </a:t>
            </a:r>
            <a:r>
              <a:rPr lang="en-US" dirty="0" err="1">
                <a:solidFill>
                  <a:srgbClr val="002060"/>
                </a:solidFill>
              </a:rPr>
              <a:t>untuk</a:t>
            </a:r>
            <a:r>
              <a:rPr lang="en-US" dirty="0">
                <a:solidFill>
                  <a:srgbClr val="002060"/>
                </a:solidFill>
              </a:rPr>
              <a:t> singular noun (</a:t>
            </a:r>
            <a:r>
              <a:rPr lang="en-US" dirty="0" err="1">
                <a:solidFill>
                  <a:srgbClr val="002060"/>
                </a:solidFill>
              </a:rPr>
              <a:t>tunggal</a:t>
            </a:r>
            <a:r>
              <a:rPr lang="en-US" dirty="0">
                <a:solidFill>
                  <a:srgbClr val="002060"/>
                </a:solidFill>
              </a:rPr>
              <a:t>)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other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plural noun (</a:t>
            </a:r>
            <a:r>
              <a:rPr lang="en-US" dirty="0" err="1">
                <a:solidFill>
                  <a:srgbClr val="FF0000"/>
                </a:solidFill>
              </a:rPr>
              <a:t>jamak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dirty="0" err="1"/>
              <a:t>sedangkan</a:t>
            </a:r>
            <a:r>
              <a:rPr lang="en-US" dirty="0"/>
              <a:t> the other </a:t>
            </a:r>
            <a:r>
              <a:rPr lang="en-US" dirty="0" err="1"/>
              <a:t>bisa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singular noun </a:t>
            </a:r>
            <a:r>
              <a:rPr lang="en-US" dirty="0" err="1"/>
              <a:t>maupun</a:t>
            </a:r>
            <a:r>
              <a:rPr lang="en-US" dirty="0"/>
              <a:t> plural noun.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r>
              <a:rPr lang="en-US" dirty="0"/>
              <a:t>Another cat</a:t>
            </a:r>
          </a:p>
          <a:p>
            <a:r>
              <a:rPr lang="en-US" dirty="0"/>
              <a:t>Other cats</a:t>
            </a:r>
          </a:p>
          <a:p>
            <a:r>
              <a:rPr lang="en-US" dirty="0"/>
              <a:t>The other cat</a:t>
            </a:r>
          </a:p>
          <a:p>
            <a:r>
              <a:rPr lang="en-US" dirty="0"/>
              <a:t>The other cats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75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1E844-933E-CB45-92EF-CC65B6B18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07FD-DFF5-2340-8C32-84911073C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>
                <a:solidFill>
                  <a:srgbClr val="0070C0"/>
                </a:solidFill>
              </a:rPr>
              <a:t>” In my house there are six cats, one belongs to my brother, </a:t>
            </a:r>
            <a:r>
              <a:rPr lang="en-US" dirty="0">
                <a:solidFill>
                  <a:srgbClr val="FF0000"/>
                </a:solidFill>
              </a:rPr>
              <a:t>another cat </a:t>
            </a:r>
            <a:r>
              <a:rPr lang="en-US" dirty="0">
                <a:solidFill>
                  <a:srgbClr val="0070C0"/>
                </a:solidFill>
              </a:rPr>
              <a:t>belongs to my mother, </a:t>
            </a:r>
            <a:r>
              <a:rPr lang="en-US" dirty="0">
                <a:solidFill>
                  <a:srgbClr val="FF0000"/>
                </a:solidFill>
              </a:rPr>
              <a:t>other cats</a:t>
            </a:r>
            <a:r>
              <a:rPr lang="en-US" dirty="0">
                <a:solidFill>
                  <a:srgbClr val="0070C0"/>
                </a:solidFill>
              </a:rPr>
              <a:t> belongs to my sister, and </a:t>
            </a:r>
            <a:r>
              <a:rPr lang="en-US" dirty="0">
                <a:solidFill>
                  <a:srgbClr val="FF0000"/>
                </a:solidFill>
              </a:rPr>
              <a:t>the other cat </a:t>
            </a:r>
            <a:r>
              <a:rPr lang="en-US" dirty="0">
                <a:solidFill>
                  <a:srgbClr val="0070C0"/>
                </a:solidFill>
              </a:rPr>
              <a:t>belongs to me</a:t>
            </a:r>
            <a:r>
              <a:rPr lang="en-US" dirty="0"/>
              <a:t>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 (Di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kucing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di </a:t>
            </a:r>
            <a:r>
              <a:rPr lang="en-US" dirty="0" err="1"/>
              <a:t>miliki</a:t>
            </a:r>
            <a:r>
              <a:rPr lang="en-US" dirty="0"/>
              <a:t> oleh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kucing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di </a:t>
            </a:r>
            <a:r>
              <a:rPr lang="en-US" dirty="0" err="1"/>
              <a:t>miliki</a:t>
            </a:r>
            <a:r>
              <a:rPr lang="en-US" dirty="0"/>
              <a:t> oleh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kucing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di </a:t>
            </a:r>
            <a:r>
              <a:rPr lang="en-US" dirty="0" err="1"/>
              <a:t>miliki</a:t>
            </a:r>
            <a:r>
              <a:rPr lang="en-US" dirty="0"/>
              <a:t> oleh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 dan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sisanya</a:t>
            </a:r>
            <a:r>
              <a:rPr lang="en-US" dirty="0"/>
              <a:t> di </a:t>
            </a:r>
            <a:r>
              <a:rPr lang="en-US" dirty="0" err="1"/>
              <a:t>miliki</a:t>
            </a:r>
            <a:r>
              <a:rPr lang="en-US" dirty="0"/>
              <a:t> oleh </a:t>
            </a:r>
            <a:r>
              <a:rPr lang="en-US" dirty="0" err="1"/>
              <a:t>saya</a:t>
            </a:r>
            <a:r>
              <a:rPr lang="en-US" dirty="0"/>
              <a:t>.)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/>
              <a:t>Perhatikan</a:t>
            </a:r>
            <a:r>
              <a:rPr lang="en-US" dirty="0"/>
              <a:t> pada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“and the other cat belongs to me”,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kucing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.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“and the other cats belongs to me”,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kucing</a:t>
            </a:r>
            <a:r>
              <a:rPr lang="en-US" dirty="0"/>
              <a:t> (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)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85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297E-06D1-A248-8365-A9E95ECB6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GUNAKAN SEBAGAI KATA GANTI (PRONOUN)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D0C59-6E13-084B-8F2B-2D4C56C09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7918" y="263951"/>
            <a:ext cx="7696550" cy="623111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Kata yang </a:t>
            </a:r>
            <a:r>
              <a:rPr lang="en-US" sz="1800" dirty="0" err="1"/>
              <a:t>bisa</a:t>
            </a:r>
            <a:r>
              <a:rPr lang="en-US" sz="1800" dirty="0"/>
              <a:t> di </a:t>
            </a:r>
            <a:r>
              <a:rPr lang="en-US" sz="1800" dirty="0" err="1"/>
              <a:t>gunakan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kata </a:t>
            </a:r>
            <a:r>
              <a:rPr lang="en-US" sz="1800" dirty="0" err="1"/>
              <a:t>ganti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kata another, others, the other, dan juga kata the others. 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kata </a:t>
            </a:r>
            <a:r>
              <a:rPr lang="en-US" sz="1800" dirty="0" err="1"/>
              <a:t>ganti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di </a:t>
            </a:r>
            <a:r>
              <a:rPr lang="en-US" sz="1800" dirty="0" err="1"/>
              <a:t>ikuti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noun, </a:t>
            </a: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justru</a:t>
            </a:r>
            <a:r>
              <a:rPr lang="en-US" sz="1800" dirty="0"/>
              <a:t> </a:t>
            </a:r>
            <a:r>
              <a:rPr lang="en-US" sz="1800" dirty="0" err="1"/>
              <a:t>mengganti</a:t>
            </a:r>
            <a:r>
              <a:rPr lang="en-US" sz="1800" dirty="0"/>
              <a:t> </a:t>
            </a:r>
            <a:r>
              <a:rPr lang="en-US" sz="1800" dirty="0" err="1"/>
              <a:t>keberadaan</a:t>
            </a:r>
            <a:r>
              <a:rPr lang="en-US" sz="1800" dirty="0"/>
              <a:t> noun.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002060"/>
                </a:solidFill>
              </a:rPr>
              <a:t>Another </a:t>
            </a:r>
            <a:r>
              <a:rPr lang="en-US" sz="1800" dirty="0" err="1">
                <a:solidFill>
                  <a:srgbClr val="002060"/>
                </a:solidFill>
              </a:rPr>
              <a:t>untuk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mengganti</a:t>
            </a:r>
            <a:r>
              <a:rPr lang="en-US" sz="1800" dirty="0">
                <a:solidFill>
                  <a:srgbClr val="002060"/>
                </a:solidFill>
              </a:rPr>
              <a:t> noun </a:t>
            </a:r>
            <a:r>
              <a:rPr lang="en-US" sz="1800" dirty="0" err="1">
                <a:solidFill>
                  <a:srgbClr val="002060"/>
                </a:solidFill>
              </a:rPr>
              <a:t>tunggal</a:t>
            </a:r>
            <a:r>
              <a:rPr lang="en-US" sz="1800" dirty="0"/>
              <a:t>,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FF0000"/>
                </a:solidFill>
              </a:rPr>
              <a:t>others </a:t>
            </a:r>
            <a:r>
              <a:rPr lang="en-US" sz="1800" dirty="0" err="1">
                <a:solidFill>
                  <a:srgbClr val="FF0000"/>
                </a:solidFill>
              </a:rPr>
              <a:t>untuk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jamak</a:t>
            </a:r>
            <a:r>
              <a:rPr lang="en-US" sz="1800" dirty="0"/>
              <a:t>,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B0F0"/>
                </a:solidFill>
              </a:rPr>
              <a:t>the other </a:t>
            </a:r>
            <a:r>
              <a:rPr lang="en-US" sz="1800" dirty="0" err="1">
                <a:solidFill>
                  <a:srgbClr val="00B0F0"/>
                </a:solidFill>
              </a:rPr>
              <a:t>untuk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tunggal</a:t>
            </a:r>
            <a:r>
              <a:rPr lang="en-US" sz="1800" dirty="0"/>
              <a:t>,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7030A0"/>
                </a:solidFill>
              </a:rPr>
              <a:t>dan the others </a:t>
            </a:r>
            <a:r>
              <a:rPr lang="en-US" sz="1800" dirty="0" err="1">
                <a:solidFill>
                  <a:srgbClr val="7030A0"/>
                </a:solidFill>
              </a:rPr>
              <a:t>untuk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jamak</a:t>
            </a:r>
            <a:r>
              <a:rPr lang="en-US" sz="18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adjective di </a:t>
            </a:r>
            <a:r>
              <a:rPr lang="en-US" sz="1800" dirty="0" err="1"/>
              <a:t>atas</a:t>
            </a:r>
            <a:r>
              <a:rPr lang="en-US" sz="1800" dirty="0"/>
              <a:t> di </a:t>
            </a:r>
            <a:r>
              <a:rPr lang="en-US" sz="1800" dirty="0" err="1"/>
              <a:t>contohkan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noun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cat,dalam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cat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hilang</a:t>
            </a:r>
            <a:r>
              <a:rPr lang="en-US" sz="1800" dirty="0"/>
              <a:t> </a:t>
            </a:r>
            <a:r>
              <a:rPr lang="en-US" sz="1800" dirty="0" err="1"/>
              <a:t>tanpa</a:t>
            </a:r>
            <a:r>
              <a:rPr lang="en-US" sz="1800" dirty="0"/>
              <a:t> </a:t>
            </a:r>
            <a:r>
              <a:rPr lang="en-US" sz="1800" dirty="0" err="1"/>
              <a:t>menghilangkan</a:t>
            </a:r>
            <a:r>
              <a:rPr lang="en-US" sz="1800" dirty="0"/>
              <a:t> </a:t>
            </a:r>
            <a:r>
              <a:rPr lang="en-US" sz="1800" dirty="0" err="1"/>
              <a:t>maknanya</a:t>
            </a:r>
            <a:r>
              <a:rPr lang="en-US" sz="18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contoh</a:t>
            </a:r>
            <a:r>
              <a:rPr lang="en-US" sz="1800" dirty="0"/>
              <a:t>:</a:t>
            </a:r>
            <a:br>
              <a:rPr lang="en-US" sz="1800" dirty="0"/>
            </a:br>
            <a:r>
              <a:rPr lang="en-US" sz="1800" b="1" i="1" dirty="0">
                <a:solidFill>
                  <a:srgbClr val="FF0000"/>
                </a:solidFill>
              </a:rPr>
              <a:t>In my house there are six cats, one belongs to my brother, another belongs to my mother, others belongs to my sister, and the others belongs to me.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Pada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terakhir</a:t>
            </a:r>
            <a:r>
              <a:rPr lang="en-US" sz="1800" dirty="0"/>
              <a:t> “and the others belongs to me”, </a:t>
            </a:r>
            <a:r>
              <a:rPr lang="en-US" sz="1800" dirty="0" err="1"/>
              <a:t>artinya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sisa</a:t>
            </a:r>
            <a:r>
              <a:rPr lang="en-US" sz="1800" dirty="0"/>
              <a:t> </a:t>
            </a:r>
            <a:r>
              <a:rPr lang="en-US" sz="1800" dirty="0" err="1"/>
              <a:t>kucing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 yang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milik</a:t>
            </a:r>
            <a:r>
              <a:rPr lang="en-US" sz="1800" dirty="0"/>
              <a:t> </a:t>
            </a:r>
            <a:r>
              <a:rPr lang="en-US" sz="1800" dirty="0" err="1"/>
              <a:t>saya</a:t>
            </a:r>
            <a:r>
              <a:rPr lang="en-US" sz="1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74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4D30F-F7DC-0347-A76D-01FC2A85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132472" cy="1937415"/>
          </a:xfrm>
        </p:spPr>
        <p:txBody>
          <a:bodyPr>
            <a:noAutofit/>
          </a:bodyPr>
          <a:lstStyle/>
          <a:p>
            <a:r>
              <a:rPr lang="en-US" altLang="en-US" sz="2400" b="1" dirty="0" err="1">
                <a:solidFill>
                  <a:srgbClr val="111111"/>
                </a:solidFill>
                <a:latin typeface="Noto Sans"/>
              </a:rPr>
              <a:t>Lebih</a:t>
            </a:r>
            <a:r>
              <a:rPr lang="en-US" altLang="en-US" sz="2400" b="1" dirty="0">
                <a:solidFill>
                  <a:srgbClr val="111111"/>
                </a:solidFill>
                <a:latin typeface="Noto Sans"/>
              </a:rPr>
              <a:t> Banyak </a:t>
            </a:r>
            <a:r>
              <a:rPr lang="en-US" altLang="en-US" sz="2400" b="1" dirty="0" err="1">
                <a:solidFill>
                  <a:srgbClr val="111111"/>
                </a:solidFill>
                <a:latin typeface="Noto Sans"/>
              </a:rPr>
              <a:t>Contoh</a:t>
            </a:r>
            <a:r>
              <a:rPr lang="en-US" altLang="en-US" sz="2400" b="1" dirty="0">
                <a:solidFill>
                  <a:srgbClr val="111111"/>
                </a:solidFill>
                <a:latin typeface="Noto Sans"/>
              </a:rPr>
              <a:t> </a:t>
            </a:r>
            <a:r>
              <a:rPr lang="en-US" altLang="en-US" sz="2400" b="1" dirty="0" err="1">
                <a:solidFill>
                  <a:srgbClr val="111111"/>
                </a:solidFill>
                <a:latin typeface="Noto Sans"/>
              </a:rPr>
              <a:t>Kalimat</a:t>
            </a:r>
            <a:r>
              <a:rPr lang="en-US" altLang="en-US" sz="2400" b="1" dirty="0">
                <a:solidFill>
                  <a:srgbClr val="111111"/>
                </a:solidFill>
                <a:latin typeface="Noto Sans"/>
              </a:rPr>
              <a:t> Other Another</a:t>
            </a:r>
            <a:b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62A678-8CB6-CC46-B17F-37597CF890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659125"/>
              </p:ext>
            </p:extLst>
          </p:nvPr>
        </p:nvGraphicFramePr>
        <p:xfrm>
          <a:off x="2226365" y="113845"/>
          <a:ext cx="9965635" cy="6744157"/>
        </p:xfrm>
        <a:graphic>
          <a:graphicData uri="http://schemas.openxmlformats.org/drawingml/2006/table">
            <a:tbl>
              <a:tblPr/>
              <a:tblGrid>
                <a:gridCol w="4948920">
                  <a:extLst>
                    <a:ext uri="{9D8B030D-6E8A-4147-A177-3AD203B41FA5}">
                      <a16:colId xmlns:a16="http://schemas.microsoft.com/office/drawing/2014/main" val="3536980953"/>
                    </a:ext>
                  </a:extLst>
                </a:gridCol>
                <a:gridCol w="5016715">
                  <a:extLst>
                    <a:ext uri="{9D8B030D-6E8A-4147-A177-3AD203B41FA5}">
                      <a16:colId xmlns:a16="http://schemas.microsoft.com/office/drawing/2014/main" val="3111978470"/>
                    </a:ext>
                  </a:extLst>
                </a:gridCol>
              </a:tblGrid>
              <a:tr h="303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Other/another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Arti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743921"/>
                  </a:ext>
                </a:extLst>
              </a:tr>
              <a:tr h="405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We saw elephants and lions, among other animals.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kami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melihat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gajah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dan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singa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, di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antara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hewan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lainnya</a:t>
                      </a:r>
                      <a:endParaRPr lang="en-US" sz="160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37068"/>
                  </a:ext>
                </a:extLst>
              </a:tr>
              <a:tr h="753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There are some other familiar faces within the cast, but no one overtly famous.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Ada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beberapa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wajah-wajah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lain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dalam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pemain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tapi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tidak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ada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yang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terang-terangan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terkenal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700386"/>
                  </a:ext>
                </a:extLst>
              </a:tr>
              <a:tr h="405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A couple of her other friends.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Beberapa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teman-temannya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yang lain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75406"/>
                  </a:ext>
                </a:extLst>
              </a:tr>
              <a:tr h="8166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He said he hoped to spend the night with his daughter before seeking another home this morning.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mengatakan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berharap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untuk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menghabiskan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malam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dengan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putrinya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sebelum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mencari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rumah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lain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pagi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ini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344385"/>
                  </a:ext>
                </a:extLst>
              </a:tr>
              <a:tr h="405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His wife left him for another man.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Istrinya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meninggalkan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untuk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pria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lain.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745567"/>
                  </a:ext>
                </a:extLst>
              </a:tr>
              <a:tr h="405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Moving from one place to another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Bergerak dari satu tempat ke tempat lain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978181"/>
                  </a:ext>
                </a:extLst>
              </a:tr>
              <a:tr h="405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>
                          <a:solidFill>
                            <a:srgbClr val="002060"/>
                          </a:solidFill>
                          <a:effectLst/>
                        </a:rPr>
                        <a:t>I saw one girl whispering to another.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Aku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melihat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seorang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gadis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berbisik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ke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yang lain.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464209"/>
                  </a:ext>
                </a:extLst>
              </a:tr>
              <a:tr h="579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He blew out one of the candles and moved the other one.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meniup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salah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satu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lilin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dan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pindah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meniup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) yang lain (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satu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yang lain).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640355"/>
                  </a:ext>
                </a:extLst>
              </a:tr>
              <a:tr h="753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They had two little daughters, one a baby, the other a girl of twelve.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Mereka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memiliki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dua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anak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perempuan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kecil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satu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bayi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, yang lain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seorang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gadis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dua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belas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tahun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740266"/>
                  </a:ext>
                </a:extLst>
              </a:tr>
              <a:tr h="9276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First, concentrate only on the important tasks, then move on to the others.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Pertama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berkonsentrasi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hanya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pada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tugas-tugas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penting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kemudian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beralih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ke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yang lain (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hal-hal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yang lain –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banyak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).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593108"/>
                  </a:ext>
                </a:extLst>
              </a:tr>
              <a:tr h="579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>
                          <a:solidFill>
                            <a:srgbClr val="002060"/>
                          </a:solidFill>
                          <a:effectLst/>
                        </a:rPr>
                        <a:t>The couple had one biological child and adopted three others.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Pasangan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ini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memiliki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satu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anak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biologis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dan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mengadopsi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tiga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orang </a:t>
                      </a:r>
                      <a:r>
                        <a:rPr lang="en-US" sz="1600" b="1" i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lainnya</a:t>
                      </a:r>
                      <a:r>
                        <a:rPr lang="en-US" sz="1600" b="1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</a:t>
                      </a:r>
                    </a:p>
                  </a:txBody>
                  <a:tcPr marL="44923" marR="44923" marT="22462" marB="22462" anchor="ctr">
                    <a:lnL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92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9864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9E420-493C-8149-ABDF-F4403AA5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Give some Example </a:t>
            </a:r>
            <a:r>
              <a:rPr lang="en-US" sz="3200" dirty="0" err="1"/>
              <a:t>other,the</a:t>
            </a:r>
            <a:r>
              <a:rPr lang="en-US" sz="3200" dirty="0"/>
              <a:t> other, another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F9AB3-4FC5-4244-AFA4-B72CDBD76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6</a:t>
            </a:r>
          </a:p>
          <a:p>
            <a:r>
              <a:rPr lang="en-US" dirty="0"/>
              <a:t>7</a:t>
            </a:r>
          </a:p>
          <a:p>
            <a:r>
              <a:rPr lang="en-US" dirty="0"/>
              <a:t>8</a:t>
            </a:r>
          </a:p>
          <a:p>
            <a:r>
              <a:rPr lang="en-US" dirty="0"/>
              <a:t>9</a:t>
            </a:r>
          </a:p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44753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313B9-DCBD-6343-B7E3-0B9CE9AC9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/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344265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A194-C646-ED48-83FD-E8A7FBDB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1. Some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53B8B-F7BF-9742-A872-DEA122C94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="1" dirty="0"/>
          </a:p>
          <a:p>
            <a:r>
              <a:rPr lang="en-US" b="1" dirty="0"/>
              <a:t>1. Some</a:t>
            </a:r>
            <a:br>
              <a:rPr lang="en-US" dirty="0"/>
            </a:br>
            <a:endParaRPr lang="en-US" dirty="0"/>
          </a:p>
          <a:p>
            <a:pPr>
              <a:lnSpc>
                <a:spcPct val="170000"/>
              </a:lnSpc>
            </a:pPr>
            <a:r>
              <a:rPr lang="en-US" dirty="0"/>
              <a:t>Some/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pada kata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[countable noun]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[uncountable noun]. </a:t>
            </a:r>
          </a:p>
          <a:p>
            <a:pPr>
              <a:lnSpc>
                <a:spcPct val="170000"/>
              </a:lnSpc>
            </a:pP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/Affirmative/</a:t>
            </a:r>
            <a:r>
              <a:rPr lang="en-US" dirty="0" err="1"/>
              <a:t>Pernyataan</a:t>
            </a:r>
            <a:r>
              <a:rPr lang="en-US" dirty="0"/>
              <a:t>, </a:t>
            </a:r>
            <a:r>
              <a:rPr lang="en-US" dirty="0" err="1"/>
              <a:t>Penawaran</a:t>
            </a:r>
            <a:r>
              <a:rPr lang="en-US" dirty="0"/>
              <a:t>, </a:t>
            </a:r>
            <a:r>
              <a:rPr lang="en-US" dirty="0" err="1"/>
              <a:t>permintaan</a:t>
            </a:r>
            <a:r>
              <a:rPr lang="en-US" dirty="0"/>
              <a:t>, dan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pertanyaannya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“Yes/</a:t>
            </a:r>
            <a:r>
              <a:rPr lang="en-US" sz="2400" b="1" dirty="0" err="1">
                <a:solidFill>
                  <a:srgbClr val="FF0000"/>
                </a:solidFill>
              </a:rPr>
              <a:t>ya</a:t>
            </a:r>
            <a:r>
              <a:rPr lang="en-US" sz="2400" b="1" dirty="0">
                <a:solidFill>
                  <a:srgbClr val="FF0000"/>
                </a:solidFill>
              </a:rPr>
              <a:t>”.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i="1" dirty="0"/>
              <a:t>I have some friends to be visited next week.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i="1" dirty="0"/>
              <a:t>The seller pour some milk into the porridge. 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i="1" dirty="0"/>
              <a:t>Will you lend me some money ?  </a:t>
            </a:r>
            <a:r>
              <a:rPr lang="en-US" sz="2100" b="1" i="1" dirty="0">
                <a:solidFill>
                  <a:schemeClr val="accent6"/>
                </a:solidFill>
              </a:rPr>
              <a:t>Yes</a:t>
            </a:r>
            <a:r>
              <a:rPr lang="en-US" b="1" i="1" dirty="0"/>
              <a:t>, I will lend you some money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4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A194-C646-ED48-83FD-E8A7FBDB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2. Any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53B8B-F7BF-9742-A872-DEA122C94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 fontAlgn="base">
              <a:lnSpc>
                <a:spcPct val="150000"/>
              </a:lnSpc>
            </a:pPr>
            <a:r>
              <a:rPr lang="en-US" b="1" dirty="0"/>
              <a:t>2. Any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Any/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pada kata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[countable noun]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[uncountable noun].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fontAlgn="base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i="1" dirty="0"/>
              <a:t>Have you got any bananas? No, we haven’t got any. But we’ve got some oranges.</a:t>
            </a:r>
          </a:p>
          <a:p>
            <a:pPr fontAlgn="base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i="1" dirty="0"/>
              <a:t>Do you have any idea to solve this problem?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8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A194-C646-ED48-83FD-E8A7FBDB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800" b="1" dirty="0"/>
              <a:t>3. Much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53B8B-F7BF-9742-A872-DEA122C94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b="1" dirty="0"/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b="1" dirty="0"/>
              <a:t>3. Much</a:t>
            </a:r>
            <a:br>
              <a:rPr lang="en-US" dirty="0"/>
            </a:br>
            <a:r>
              <a:rPr lang="en-US" dirty="0"/>
              <a:t>Much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, dan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menghitungnya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takaran</a:t>
            </a:r>
            <a:r>
              <a:rPr lang="en-US" dirty="0"/>
              <a:t>/</a:t>
            </a:r>
            <a:r>
              <a:rPr lang="en-US" dirty="0" err="1"/>
              <a:t>timbangan</a:t>
            </a:r>
            <a:r>
              <a:rPr lang="en-US" dirty="0"/>
              <a:t> dan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pPr fontAlgn="base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/>
              <a:t>Patokan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bantu. </a:t>
            </a:r>
            <a:r>
              <a:rPr lang="en-US" dirty="0" err="1"/>
              <a:t>seperti</a:t>
            </a:r>
            <a:r>
              <a:rPr lang="en-US" dirty="0"/>
              <a:t> liter, rupiah, kilogram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b="1" dirty="0">
                <a:solidFill>
                  <a:schemeClr val="accent6"/>
                </a:solidFill>
              </a:rPr>
              <a:t>Oil, sugar, salt, money, butter, coffee, milk, cereal, cheese, creamer, rice, water , sand</a:t>
            </a:r>
          </a:p>
          <a:p>
            <a:pPr fontAlgn="base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You took too much sugar in your tea, it’s not good for your health.</a:t>
            </a:r>
          </a:p>
          <a:p>
            <a:pPr fontAlgn="base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We need much sand to build a big building.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7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110F-372E-8C47-8D77-40ABCD9D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4. Many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4F18D-85CA-3642-8C13-1509DDA01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/>
              <a:t>4. Many</a:t>
            </a:r>
            <a:br>
              <a:rPr lang="en-US" dirty="0"/>
            </a:br>
            <a:r>
              <a:rPr lang="en-US" dirty="0"/>
              <a:t>Many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(countable noun)</a:t>
            </a:r>
            <a:br>
              <a:rPr lang="en-US" dirty="0"/>
            </a:br>
            <a:r>
              <a:rPr lang="en-US" dirty="0" err="1"/>
              <a:t>Contoh</a:t>
            </a:r>
            <a:r>
              <a:rPr lang="en-US" dirty="0"/>
              <a:t>:  </a:t>
            </a:r>
            <a:r>
              <a:rPr lang="en-US" b="1" dirty="0">
                <a:solidFill>
                  <a:schemeClr val="accent6"/>
                </a:solidFill>
              </a:rPr>
              <a:t>many book, many friends, many students</a:t>
            </a:r>
            <a:br>
              <a:rPr lang="en-US" dirty="0"/>
            </a:br>
            <a:r>
              <a:rPr lang="en-US" dirty="0"/>
              <a:t>o How many fruit you take from refrigerator?</a:t>
            </a:r>
            <a:br>
              <a:rPr lang="en-US" dirty="0"/>
            </a:br>
            <a:r>
              <a:rPr lang="en-US" dirty="0"/>
              <a:t>o Many people asked me if I have got married or 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3433-30AD-F24A-AF2B-B9F3EE21C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THE BEST ANSWER : MUCH or MANY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272A74-FE28-3A4D-A1C7-CCC70D18DA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055775"/>
              </p:ext>
            </p:extLst>
          </p:nvPr>
        </p:nvGraphicFramePr>
        <p:xfrm>
          <a:off x="3594537" y="777767"/>
          <a:ext cx="7104994" cy="5234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2497">
                  <a:extLst>
                    <a:ext uri="{9D8B030D-6E8A-4147-A177-3AD203B41FA5}">
                      <a16:colId xmlns:a16="http://schemas.microsoft.com/office/drawing/2014/main" val="2619283231"/>
                    </a:ext>
                  </a:extLst>
                </a:gridCol>
                <a:gridCol w="3552497">
                  <a:extLst>
                    <a:ext uri="{9D8B030D-6E8A-4147-A177-3AD203B41FA5}">
                      <a16:colId xmlns:a16="http://schemas.microsoft.com/office/drawing/2014/main" val="2779696626"/>
                    </a:ext>
                  </a:extLst>
                </a:gridCol>
              </a:tblGrid>
              <a:tr h="12544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How Choose Many Much apples did you buy?.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4214425959"/>
                  </a:ext>
                </a:extLst>
              </a:tr>
              <a:tr h="12544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 There wasn't …………. traffic on the motorway.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4285535406"/>
                  </a:ext>
                </a:extLst>
              </a:tr>
              <a:tr h="12544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 I don't receive …………. letters nowadays.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758567180"/>
                  </a:ext>
                </a:extLst>
              </a:tr>
              <a:tr h="735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 I put too …………. salt in the soup.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3513501883"/>
                  </a:ext>
                </a:extLst>
              </a:tr>
              <a:tr h="735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 How …………. rice do you eat per week?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287068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92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3433-30AD-F24A-AF2B-B9F3EE21C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272A74-FE28-3A4D-A1C7-CCC70D18DA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065644"/>
              </p:ext>
            </p:extLst>
          </p:nvPr>
        </p:nvGraphicFramePr>
        <p:xfrm>
          <a:off x="3541986" y="807353"/>
          <a:ext cx="6915807" cy="5234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3310">
                  <a:extLst>
                    <a:ext uri="{9D8B030D-6E8A-4147-A177-3AD203B41FA5}">
                      <a16:colId xmlns:a16="http://schemas.microsoft.com/office/drawing/2014/main" val="2619283231"/>
                    </a:ext>
                  </a:extLst>
                </a:gridCol>
                <a:gridCol w="3552497">
                  <a:extLst>
                    <a:ext uri="{9D8B030D-6E8A-4147-A177-3AD203B41FA5}">
                      <a16:colId xmlns:a16="http://schemas.microsoft.com/office/drawing/2014/main" val="2779696626"/>
                    </a:ext>
                  </a:extLst>
                </a:gridCol>
              </a:tblGrid>
              <a:tr h="12544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How Choose Many Much apples did you buy?.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AnswerMany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4214425959"/>
                  </a:ext>
                </a:extLst>
              </a:tr>
              <a:tr h="12544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 There wasn't …………. traffic on the motorway.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AnswerMuch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4285535406"/>
                  </a:ext>
                </a:extLst>
              </a:tr>
              <a:tr h="12544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 I don't receive …………. letters nowadays.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AnswerMany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758567180"/>
                  </a:ext>
                </a:extLst>
              </a:tr>
              <a:tr h="735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 I put too …………. salt in the soup.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AnswerMuch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3513501883"/>
                  </a:ext>
                </a:extLst>
              </a:tr>
              <a:tr h="7353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 How …………. rice do you eat per week?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AnswerMuch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287068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42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110F-372E-8C47-8D77-40ABCD9D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5. A lot of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4F18D-85CA-3642-8C13-1509DDA01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5. A lot of</a:t>
            </a:r>
            <a:br>
              <a:rPr lang="en-US" dirty="0"/>
            </a:br>
            <a:r>
              <a:rPr lang="en-US" dirty="0"/>
              <a:t>A lot of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Many.</a:t>
            </a:r>
            <a:br>
              <a:rPr lang="en-US" dirty="0"/>
            </a:br>
            <a:r>
              <a:rPr lang="en-US" dirty="0"/>
              <a:t>Yang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Many dan Much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b="1" dirty="0">
                <a:solidFill>
                  <a:schemeClr val="accent6"/>
                </a:solidFill>
              </a:rPr>
              <a:t> chair, pencil, pen , sugar, love, sand </a:t>
            </a:r>
            <a:br>
              <a:rPr lang="en-US" dirty="0"/>
            </a:br>
            <a:r>
              <a:rPr lang="en-US" dirty="0"/>
              <a:t>o I have a lot of friends who always stand by me.</a:t>
            </a:r>
            <a:br>
              <a:rPr lang="en-US" dirty="0"/>
            </a:br>
            <a:r>
              <a:rPr lang="en-US" dirty="0"/>
              <a:t>o How much money do you have? I have a lot of money.</a:t>
            </a:r>
          </a:p>
          <a:p>
            <a:pPr>
              <a:lnSpc>
                <a:spcPct val="150000"/>
              </a:lnSpc>
            </a:pPr>
            <a:r>
              <a:rPr lang="en-US" dirty="0"/>
              <a:t>They have a lot of pencil in the table.</a:t>
            </a:r>
          </a:p>
          <a:p>
            <a:pPr>
              <a:lnSpc>
                <a:spcPct val="150000"/>
              </a:lnSpc>
            </a:pPr>
            <a:r>
              <a:rPr lang="en-US" dirty="0"/>
              <a:t>I don’t have a lot of sugar in my house.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2931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812</TotalTime>
  <Words>2507</Words>
  <Application>Microsoft Macintosh PowerPoint</Application>
  <PresentationFormat>Widescreen</PresentationFormat>
  <Paragraphs>195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Corbel</vt:lpstr>
      <vt:lpstr>Noto Sans</vt:lpstr>
      <vt:lpstr>Tahoma</vt:lpstr>
      <vt:lpstr>Times New Roman</vt:lpstr>
      <vt:lpstr>Wingdings</vt:lpstr>
      <vt:lpstr>Wingdings 2</vt:lpstr>
      <vt:lpstr>Frame</vt:lpstr>
      <vt:lpstr>ARTICLES </vt:lpstr>
      <vt:lpstr>    PERBEDAAN PENGGUNAAN SOME, ANY, MUCH, MANY,  A LOT OF, A FEW </vt:lpstr>
      <vt:lpstr>1. Some</vt:lpstr>
      <vt:lpstr>2. Any</vt:lpstr>
      <vt:lpstr>3. Much</vt:lpstr>
      <vt:lpstr>4. Many </vt:lpstr>
      <vt:lpstr>CHOOSE THE BEST ANSWER : MUCH or MANY</vt:lpstr>
      <vt:lpstr>PowerPoint Presentation</vt:lpstr>
      <vt:lpstr>5. A lot of</vt:lpstr>
      <vt:lpstr>6.A Few</vt:lpstr>
      <vt:lpstr>CHOOSE THE BEST ANSWER : A LITTLE OR A FEW </vt:lpstr>
      <vt:lpstr>CHOOSE THE BEST ANSWER : A LITTLE OR A FEW </vt:lpstr>
      <vt:lpstr>PERBEDAAN PENGGUNAAN ARTICLE A, AN, DAN THE </vt:lpstr>
      <vt:lpstr>Peraturan Article Dalam Bahasa Inggris : A, An, The</vt:lpstr>
      <vt:lpstr>Contoh kalimat  an,a, the </vt:lpstr>
      <vt:lpstr>PowerPoint Presentation</vt:lpstr>
      <vt:lpstr>PowerPoint Presentation</vt:lpstr>
      <vt:lpstr>PowerPoint Presentation</vt:lpstr>
      <vt:lpstr>Give me some example for an,a, and The ?</vt:lpstr>
      <vt:lpstr>PowerPoint Presentation</vt:lpstr>
      <vt:lpstr>    PERBEDAAN PENGGUNAAN OTHER, OTHERS, THE OTHERS</vt:lpstr>
      <vt:lpstr>PowerPoint Presentation</vt:lpstr>
      <vt:lpstr>PowerPoint Presentation</vt:lpstr>
      <vt:lpstr>Perbedaan Penggunaan Kata Other dan Another Untuk menjelaskan letak perbedaannya dari setiap kata, akan lebih mudah jika anda mempelajari masing-masing penggunaannya</vt:lpstr>
      <vt:lpstr>PowerPoint Presentation</vt:lpstr>
      <vt:lpstr>DI GUNAKAN SEBAGAI KATA GANTI (PRONOUN)</vt:lpstr>
      <vt:lpstr>Lebih Banyak Contoh Kalimat Other Another </vt:lpstr>
      <vt:lpstr>Give some Example other,the other, another 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PERBEDAAN PENGGUNAAN SOME, ANY, MUCH, MANY,  A LOT OF, A FEW DAN CONTOHNYA </dc:title>
  <dc:creator>Microsoft Office User</dc:creator>
  <cp:lastModifiedBy>Microsoft Office User</cp:lastModifiedBy>
  <cp:revision>18</cp:revision>
  <dcterms:created xsi:type="dcterms:W3CDTF">2020-03-18T16:49:32Z</dcterms:created>
  <dcterms:modified xsi:type="dcterms:W3CDTF">2020-03-20T03:19:07Z</dcterms:modified>
</cp:coreProperties>
</file>