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AAA9E9-BC84-436F-931E-1B4DC115D445}"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10A3EB7-097F-48E7-8EE6-195D46066E6E}" type="slidenum">
              <a:rPr lang="en-US" smtClean="0"/>
              <a:t>‹#›</a:t>
            </a:fld>
            <a:endParaRPr lang="en-US"/>
          </a:p>
        </p:txBody>
      </p:sp>
    </p:spTree>
    <p:extLst>
      <p:ext uri="{BB962C8B-B14F-4D97-AF65-F5344CB8AC3E}">
        <p14:creationId xmlns:p14="http://schemas.microsoft.com/office/powerpoint/2010/main" val="30278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AA9E9-BC84-436F-931E-1B4DC115D445}"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37666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AA9E9-BC84-436F-931E-1B4DC115D445}"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3469098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AA9E9-BC84-436F-931E-1B4DC115D445}"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360342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5EAAA9E9-BC84-436F-931E-1B4DC115D445}" type="datetimeFigureOut">
              <a:rPr lang="en-US" smtClean="0"/>
              <a:t>12/14/2020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10A3EB7-097F-48E7-8EE6-195D46066E6E}" type="slidenum">
              <a:rPr lang="en-US" smtClean="0"/>
              <a:t>‹#›</a:t>
            </a:fld>
            <a:endParaRPr lang="en-US"/>
          </a:p>
        </p:txBody>
      </p:sp>
    </p:spTree>
    <p:extLst>
      <p:ext uri="{BB962C8B-B14F-4D97-AF65-F5344CB8AC3E}">
        <p14:creationId xmlns:p14="http://schemas.microsoft.com/office/powerpoint/2010/main" val="322464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AAA9E9-BC84-436F-931E-1B4DC115D445}"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11789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AA9E9-BC84-436F-931E-1B4DC115D445}"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54209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AAA9E9-BC84-436F-931E-1B4DC115D445}"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390700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AA9E9-BC84-436F-931E-1B4DC115D445}"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244055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AA9E9-BC84-436F-931E-1B4DC115D445}"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128981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AA9E9-BC84-436F-931E-1B4DC115D445}" type="datetimeFigureOut">
              <a:rPr lang="en-US" smtClean="0"/>
              <a:t>12/14/2020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10A3EB7-097F-48E7-8EE6-195D46066E6E}" type="slidenum">
              <a:rPr lang="en-US" smtClean="0"/>
              <a:t>‹#›</a:t>
            </a:fld>
            <a:endParaRPr lang="en-US"/>
          </a:p>
        </p:txBody>
      </p:sp>
    </p:spTree>
    <p:extLst>
      <p:ext uri="{BB962C8B-B14F-4D97-AF65-F5344CB8AC3E}">
        <p14:creationId xmlns:p14="http://schemas.microsoft.com/office/powerpoint/2010/main" val="90158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EAAA9E9-BC84-436F-931E-1B4DC115D445}" type="datetimeFigureOut">
              <a:rPr lang="en-US" smtClean="0"/>
              <a:t>12/14/2020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10A3EB7-097F-48E7-8EE6-195D46066E6E}" type="slidenum">
              <a:rPr lang="en-US" smtClean="0"/>
              <a:t>‹#›</a:t>
            </a:fld>
            <a:endParaRPr lang="en-US"/>
          </a:p>
        </p:txBody>
      </p:sp>
    </p:spTree>
    <p:extLst>
      <p:ext uri="{BB962C8B-B14F-4D97-AF65-F5344CB8AC3E}">
        <p14:creationId xmlns:p14="http://schemas.microsoft.com/office/powerpoint/2010/main" val="8649395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65737-1A37-4F65-B160-74392491D34C}"/>
              </a:ext>
            </a:extLst>
          </p:cNvPr>
          <p:cNvSpPr>
            <a:spLocks noGrp="1"/>
          </p:cNvSpPr>
          <p:nvPr>
            <p:ph type="ctrTitle"/>
          </p:nvPr>
        </p:nvSpPr>
        <p:spPr/>
        <p:txBody>
          <a:bodyPr>
            <a:normAutofit fontScale="90000"/>
          </a:bodyPr>
          <a:lstStyle/>
          <a:p>
            <a:r>
              <a:rPr lang="en-US" b="1" i="0" dirty="0">
                <a:solidFill>
                  <a:srgbClr val="5D6769"/>
                </a:solidFill>
                <a:effectLst/>
                <a:latin typeface="Roboto Slab"/>
              </a:rPr>
              <a:t>TOEFL Listening Introduction</a:t>
            </a:r>
            <a:br>
              <a:rPr lang="en-US" b="1" i="0" dirty="0">
                <a:solidFill>
                  <a:srgbClr val="5D6769"/>
                </a:solidFill>
                <a:effectLst/>
                <a:latin typeface="Roboto Slab"/>
              </a:rPr>
            </a:br>
            <a:endParaRPr lang="en-US" dirty="0"/>
          </a:p>
        </p:txBody>
      </p:sp>
      <p:sp>
        <p:nvSpPr>
          <p:cNvPr id="3" name="Subtitle 2">
            <a:extLst>
              <a:ext uri="{FF2B5EF4-FFF2-40B4-BE49-F238E27FC236}">
                <a16:creationId xmlns:a16="http://schemas.microsoft.com/office/drawing/2014/main" id="{476FEF85-14FB-4EB3-B4F3-E600CB21A38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622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0FCE-EC72-4435-96AD-6EA37C230CC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7EDB9E-B39A-4686-9A3A-DECC0D622529}"/>
              </a:ext>
            </a:extLst>
          </p:cNvPr>
          <p:cNvSpPr>
            <a:spLocks noGrp="1"/>
          </p:cNvSpPr>
          <p:nvPr>
            <p:ph idx="1"/>
          </p:nvPr>
        </p:nvSpPr>
        <p:spPr/>
        <p:txBody>
          <a:bodyPr/>
          <a:lstStyle/>
          <a:p>
            <a:pPr marL="0" indent="0">
              <a:buNone/>
            </a:pPr>
            <a:r>
              <a:rPr lang="en-US" b="0" i="0" dirty="0">
                <a:solidFill>
                  <a:srgbClr val="40494A"/>
                </a:solidFill>
                <a:effectLst/>
                <a:latin typeface="Roboto Regular"/>
              </a:rPr>
              <a:t>The listening section is the second section of the TOEFL </a:t>
            </a:r>
            <a:r>
              <a:rPr lang="en-US" b="0" i="0" dirty="0" err="1">
                <a:solidFill>
                  <a:srgbClr val="40494A"/>
                </a:solidFill>
                <a:effectLst/>
                <a:latin typeface="Roboto Regular"/>
              </a:rPr>
              <a:t>iBT</a:t>
            </a:r>
            <a:r>
              <a:rPr lang="en-US" b="0" i="0" dirty="0">
                <a:solidFill>
                  <a:srgbClr val="40494A"/>
                </a:solidFill>
                <a:effectLst/>
                <a:latin typeface="Roboto Regular"/>
              </a:rPr>
              <a:t> test. It normally contains 3 conversations and 4 lectures.</a:t>
            </a:r>
          </a:p>
          <a:p>
            <a:pPr marL="0" indent="0">
              <a:buNone/>
            </a:pPr>
            <a:endParaRPr lang="en-US" dirty="0">
              <a:solidFill>
                <a:srgbClr val="40494A"/>
              </a:solidFill>
              <a:latin typeface="Roboto Regular"/>
            </a:endParaRPr>
          </a:p>
          <a:p>
            <a:pPr>
              <a:buFontTx/>
              <a:buChar char="-"/>
            </a:pPr>
            <a:r>
              <a:rPr lang="en-US" b="0" i="0" dirty="0">
                <a:solidFill>
                  <a:srgbClr val="40494A"/>
                </a:solidFill>
                <a:effectLst/>
                <a:latin typeface="Roboto Regular"/>
              </a:rPr>
              <a:t>Conversation: 2-3 minutes between two people</a:t>
            </a:r>
          </a:p>
          <a:p>
            <a:pPr>
              <a:buFontTx/>
              <a:buChar char="-"/>
            </a:pPr>
            <a:r>
              <a:rPr lang="en-US" b="0" i="0" dirty="0">
                <a:solidFill>
                  <a:srgbClr val="40494A"/>
                </a:solidFill>
                <a:effectLst/>
                <a:latin typeface="Roboto Regular"/>
              </a:rPr>
              <a:t>Lecture: 4-6 minutes of either a professor delivering a speech or a professor interacting with students.</a:t>
            </a:r>
          </a:p>
          <a:p>
            <a:pPr>
              <a:buFontTx/>
              <a:buChar char="-"/>
            </a:pPr>
            <a:endParaRPr lang="en-US" dirty="0">
              <a:solidFill>
                <a:srgbClr val="40494A"/>
              </a:solidFill>
              <a:latin typeface="Roboto Regular"/>
            </a:endParaRPr>
          </a:p>
          <a:p>
            <a:pPr>
              <a:buFontTx/>
              <a:buChar char="-"/>
            </a:pPr>
            <a:r>
              <a:rPr lang="en-US" b="0" i="0" dirty="0">
                <a:solidFill>
                  <a:srgbClr val="40494A"/>
                </a:solidFill>
                <a:effectLst/>
                <a:latin typeface="Roboto Regular"/>
              </a:rPr>
              <a:t>Each listening audio will follow with a set number of questions:</a:t>
            </a:r>
          </a:p>
          <a:p>
            <a:pPr>
              <a:buFontTx/>
              <a:buChar char="-"/>
            </a:pPr>
            <a:r>
              <a:rPr lang="en-US" b="0" i="0" dirty="0">
                <a:solidFill>
                  <a:srgbClr val="40494A"/>
                </a:solidFill>
                <a:effectLst/>
                <a:latin typeface="Roboto Regular"/>
              </a:rPr>
              <a:t>conversation: 5 questions</a:t>
            </a:r>
            <a:endParaRPr lang="en-US" dirty="0">
              <a:solidFill>
                <a:srgbClr val="40494A"/>
              </a:solidFill>
              <a:latin typeface="Roboto Regular"/>
            </a:endParaRPr>
          </a:p>
          <a:p>
            <a:pPr>
              <a:buFontTx/>
              <a:buChar char="-"/>
            </a:pPr>
            <a:r>
              <a:rPr lang="en-US" b="0" i="0" dirty="0">
                <a:solidFill>
                  <a:srgbClr val="40494A"/>
                </a:solidFill>
                <a:effectLst/>
                <a:latin typeface="Roboto Regular"/>
              </a:rPr>
              <a:t>lecture: 6 questions</a:t>
            </a:r>
          </a:p>
          <a:p>
            <a:pPr>
              <a:buFontTx/>
              <a:buChar char="-"/>
            </a:pPr>
            <a:endParaRPr lang="en-US" dirty="0"/>
          </a:p>
        </p:txBody>
      </p:sp>
    </p:spTree>
    <p:extLst>
      <p:ext uri="{BB962C8B-B14F-4D97-AF65-F5344CB8AC3E}">
        <p14:creationId xmlns:p14="http://schemas.microsoft.com/office/powerpoint/2010/main" val="312928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6AC18C-0129-48AD-8C8A-5D4B14673DA0}"/>
              </a:ext>
            </a:extLst>
          </p:cNvPr>
          <p:cNvSpPr>
            <a:spLocks noGrp="1"/>
          </p:cNvSpPr>
          <p:nvPr>
            <p:ph idx="1"/>
          </p:nvPr>
        </p:nvSpPr>
        <p:spPr>
          <a:xfrm>
            <a:off x="1069847" y="575187"/>
            <a:ext cx="10153675" cy="5597013"/>
          </a:xfrm>
        </p:spPr>
        <p:txBody>
          <a:bodyPr>
            <a:normAutofit fontScale="92500" lnSpcReduction="10000"/>
          </a:bodyPr>
          <a:lstStyle/>
          <a:p>
            <a:pPr algn="l"/>
            <a:r>
              <a:rPr lang="en-US" sz="2800" b="0" i="0" dirty="0">
                <a:solidFill>
                  <a:srgbClr val="40494A"/>
                </a:solidFill>
                <a:effectLst/>
                <a:latin typeface="Roboto Regular"/>
              </a:rPr>
              <a:t>Some test may include an extra conversation and 2 extra lectures. These extra conversation and lectures contain 17 experimental questions (12 of them are from lectures and 5 of them are from the conversation), which aren't scored or worth any points. You won’t know which section has experimental questions until you get your test. The experimental questions will affect the time length of whichever section they appear in.</a:t>
            </a:r>
          </a:p>
          <a:p>
            <a:pPr marL="0" indent="0" algn="l">
              <a:buNone/>
            </a:pPr>
            <a:endParaRPr lang="en-US" sz="2800" b="0" i="0" dirty="0">
              <a:solidFill>
                <a:srgbClr val="40494A"/>
              </a:solidFill>
              <a:effectLst/>
              <a:latin typeface="Roboto Regular"/>
            </a:endParaRPr>
          </a:p>
          <a:p>
            <a:pPr algn="l"/>
            <a:r>
              <a:rPr lang="en-US" sz="2800" b="0" i="0" dirty="0">
                <a:solidFill>
                  <a:srgbClr val="40494A"/>
                </a:solidFill>
                <a:effectLst/>
                <a:latin typeface="Roboto Regular"/>
              </a:rPr>
              <a:t>Normally, there are a total of 34 questions in the entire listening section and you will have 20 minutes in which to complete these 34 questions. This does not include the time you spend on listening to the lectures or the conversation. However, if you encounter a test that include 17 experimental questions, you will have 30 minutes in which to complete all 51 questions. Again, this does not include the time you spend on listening to the lectures or the conversation.</a:t>
            </a:r>
          </a:p>
          <a:p>
            <a:pPr marL="0" indent="0">
              <a:buNone/>
            </a:pPr>
            <a:endParaRPr lang="en-US" sz="2800" dirty="0"/>
          </a:p>
        </p:txBody>
      </p:sp>
    </p:spTree>
    <p:extLst>
      <p:ext uri="{BB962C8B-B14F-4D97-AF65-F5344CB8AC3E}">
        <p14:creationId xmlns:p14="http://schemas.microsoft.com/office/powerpoint/2010/main" val="275240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2BF6-C4F1-4D74-9C81-372E72FEBD26}"/>
              </a:ext>
            </a:extLst>
          </p:cNvPr>
          <p:cNvSpPr>
            <a:spLocks noGrp="1"/>
          </p:cNvSpPr>
          <p:nvPr>
            <p:ph type="title"/>
          </p:nvPr>
        </p:nvSpPr>
        <p:spPr>
          <a:xfrm>
            <a:off x="1066800" y="2624328"/>
            <a:ext cx="10058400" cy="1609344"/>
          </a:xfrm>
        </p:spPr>
        <p:txBody>
          <a:bodyPr/>
          <a:lstStyle/>
          <a:p>
            <a:pPr algn="ctr"/>
            <a:r>
              <a:rPr lang="en-US" dirty="0"/>
              <a:t>Thank you</a:t>
            </a:r>
          </a:p>
        </p:txBody>
      </p:sp>
    </p:spTree>
    <p:extLst>
      <p:ext uri="{BB962C8B-B14F-4D97-AF65-F5344CB8AC3E}">
        <p14:creationId xmlns:p14="http://schemas.microsoft.com/office/powerpoint/2010/main" val="3544564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TotalTime>
  <Words>238</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Roboto Regular</vt:lpstr>
      <vt:lpstr>Roboto Slab</vt:lpstr>
      <vt:lpstr>Rockwell</vt:lpstr>
      <vt:lpstr>Rockwell Condensed</vt:lpstr>
      <vt:lpstr>Wingdings</vt:lpstr>
      <vt:lpstr>Wood Type</vt:lpstr>
      <vt:lpstr>TOEFL Listening Introduction </vt:lpstr>
      <vt:lpstr>Introduction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TOEFL Listening Introduction </dc:title>
  <dc:creator>reno samuri</dc:creator>
  <cp:lastModifiedBy>reno samuri</cp:lastModifiedBy>
  <cp:revision>2</cp:revision>
  <dcterms:created xsi:type="dcterms:W3CDTF">2020-12-07T00:50:21Z</dcterms:created>
  <dcterms:modified xsi:type="dcterms:W3CDTF">2020-12-14T00:25:28Z</dcterms:modified>
</cp:coreProperties>
</file>