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66" r:id="rId3"/>
    <p:sldId id="257" r:id="rId4"/>
    <p:sldId id="269" r:id="rId5"/>
    <p:sldId id="265" r:id="rId6"/>
    <p:sldId id="270" r:id="rId7"/>
    <p:sldId id="258" r:id="rId8"/>
    <p:sldId id="271" r:id="rId9"/>
    <p:sldId id="264" r:id="rId10"/>
    <p:sldId id="273" r:id="rId11"/>
    <p:sldId id="259" r:id="rId12"/>
    <p:sldId id="267" r:id="rId13"/>
    <p:sldId id="260" r:id="rId14"/>
    <p:sldId id="268" r:id="rId15"/>
    <p:sldId id="262" r:id="rId16"/>
    <p:sldId id="263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B26E6C54-2F11-40D5-8D4F-36AD1F240E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3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F0D5B-73D8-4DE9-B8F4-7BF83406ED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3451C-F141-4C33-948E-91D87A9F25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73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4EE13C-BA61-4E8E-86BA-64F7A05984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0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41418-67AA-464F-8663-B5DB398F4B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90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2E7DDEE-D3EE-4B81-81BD-2A3F2BE3C2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4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1555F-C322-47AE-8268-85FA20B27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60BC7-C546-41ED-AF9A-8D8C8F2C5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992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8C907-8523-4C09-904F-92211B84D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3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07404-A93B-4B61-BFC2-0B53540403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7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7353D-3E11-4B01-9E36-38A0742948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31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9AF21-B13B-4A66-85DD-8551F679EB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51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B32B1F24-04D5-4637-AA33-338874EA2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1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COMPARISON DEGREE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Pattern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 dirty="0"/>
              <a:t># The pattern for more than two syllables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		S + to be + more + </a:t>
            </a:r>
            <a:r>
              <a:rPr lang="en-US" sz="2400" dirty="0" err="1"/>
              <a:t>adj</a:t>
            </a:r>
            <a:r>
              <a:rPr lang="en-US" sz="2400" dirty="0"/>
              <a:t> + than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		S + verb + more + </a:t>
            </a:r>
            <a:r>
              <a:rPr lang="en-US" sz="2400" dirty="0" err="1"/>
              <a:t>adv</a:t>
            </a:r>
            <a:r>
              <a:rPr lang="en-US" sz="2400" dirty="0"/>
              <a:t> + than</a:t>
            </a:r>
          </a:p>
          <a:p>
            <a:pPr marL="609600" indent="-609600">
              <a:buFontTx/>
              <a:buNone/>
            </a:pPr>
            <a:r>
              <a:rPr lang="en-US" sz="2400" dirty="0"/>
              <a:t>Examples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err="1"/>
              <a:t>Gaun</a:t>
            </a:r>
            <a:r>
              <a:rPr lang="en-US" sz="2400" dirty="0"/>
              <a:t> </a:t>
            </a:r>
            <a:r>
              <a:rPr lang="en-US" sz="2400" dirty="0" err="1"/>
              <a:t>merah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nyaman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yang </a:t>
            </a:r>
            <a:r>
              <a:rPr lang="en-US" sz="2400" dirty="0" err="1"/>
              <a:t>putih</a:t>
            </a:r>
            <a:r>
              <a:rPr lang="en-US" sz="2400" dirty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err="1"/>
              <a:t>Dia</a:t>
            </a:r>
            <a:r>
              <a:rPr lang="en-US" sz="2400" dirty="0"/>
              <a:t> </a:t>
            </a:r>
            <a:r>
              <a:rPr lang="en-US" sz="2400" dirty="0" err="1"/>
              <a:t>berbicara</a:t>
            </a:r>
            <a:r>
              <a:rPr lang="en-US" sz="2400" dirty="0"/>
              <a:t> Bahasa </a:t>
            </a:r>
            <a:r>
              <a:rPr lang="en-US" sz="2400" dirty="0" err="1"/>
              <a:t>Spanyol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lancar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pada </a:t>
            </a:r>
            <a:r>
              <a:rPr lang="en-US" sz="2400" dirty="0" err="1"/>
              <a:t>saya</a:t>
            </a:r>
            <a:r>
              <a:rPr lang="en-US" sz="2400" dirty="0"/>
              <a:t>.</a:t>
            </a:r>
          </a:p>
          <a:p>
            <a:pPr marL="609600" indent="-609600">
              <a:buFontTx/>
              <a:buAutoNum type="arabicPeriod"/>
            </a:pPr>
            <a:r>
              <a:rPr lang="en-US" sz="2400" dirty="0" err="1"/>
              <a:t>Dia</a:t>
            </a:r>
            <a:r>
              <a:rPr lang="en-US" sz="2400" dirty="0"/>
              <a:t> </a:t>
            </a:r>
            <a:r>
              <a:rPr lang="en-US" sz="2400" dirty="0" err="1"/>
              <a:t>mengunjungi</a:t>
            </a:r>
            <a:r>
              <a:rPr lang="en-US" sz="2400" dirty="0"/>
              <a:t> </a:t>
            </a:r>
            <a:r>
              <a:rPr lang="en-US" sz="2400" dirty="0" err="1"/>
              <a:t>keluarganya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daripada</a:t>
            </a:r>
            <a:r>
              <a:rPr lang="en-US" sz="2400" dirty="0"/>
              <a:t>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perempuan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66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marL="609600" indent="-609600">
              <a:buFontTx/>
              <a:buNone/>
            </a:pPr>
            <a:endParaRPr lang="en-US" sz="2200" dirty="0"/>
          </a:p>
          <a:p>
            <a:pPr marL="609600" indent="-609600">
              <a:buFontTx/>
              <a:buNone/>
            </a:pPr>
            <a:r>
              <a:rPr lang="en-US" sz="2200" dirty="0"/>
              <a:t>• </a:t>
            </a:r>
            <a:r>
              <a:rPr lang="en-US" sz="2200" b="1" dirty="0"/>
              <a:t>Superlative Degree</a:t>
            </a:r>
            <a:r>
              <a:rPr lang="en-US" sz="2200" dirty="0"/>
              <a:t>→ is used to compare one thing with 			       two or more other things.</a:t>
            </a:r>
          </a:p>
          <a:p>
            <a:pPr marL="609600" indent="-609600">
              <a:buFontTx/>
              <a:buNone/>
            </a:pPr>
            <a:endParaRPr lang="en-US" sz="2200" dirty="0"/>
          </a:p>
          <a:p>
            <a:pPr marL="0" indent="0">
              <a:buFontTx/>
              <a:buNone/>
            </a:pP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membandingkan</a:t>
            </a:r>
            <a:r>
              <a:rPr lang="en-US" sz="2200" dirty="0"/>
              <a:t>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hal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dua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hal</a:t>
            </a:r>
            <a:r>
              <a:rPr lang="en-US" sz="2200" dirty="0"/>
              <a:t> </a:t>
            </a:r>
            <a:r>
              <a:rPr lang="en-US" sz="2200" dirty="0" err="1"/>
              <a:t>lainnya</a:t>
            </a:r>
            <a:r>
              <a:rPr lang="en-US" sz="2200" dirty="0"/>
              <a:t>. </a:t>
            </a:r>
          </a:p>
          <a:p>
            <a:pPr marL="609600" indent="-609600">
              <a:buFontTx/>
              <a:buNone/>
            </a:pPr>
            <a:r>
              <a:rPr lang="en-US" sz="2200" b="1" dirty="0"/>
              <a:t> 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6096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Superlative Degree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/>
              <a:t>Pattern 1: Superlative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The pattern for 1 syllable</a:t>
            </a:r>
          </a:p>
          <a:p>
            <a:pPr marL="609600" indent="-609600">
              <a:buFontTx/>
              <a:buNone/>
            </a:pPr>
            <a:r>
              <a:rPr lang="en-US" dirty="0"/>
              <a:t>	S + to be + the + </a:t>
            </a:r>
            <a:r>
              <a:rPr lang="en-US" dirty="0" err="1"/>
              <a:t>adj</a:t>
            </a:r>
            <a:r>
              <a:rPr lang="en-US" dirty="0"/>
              <a:t> + </a:t>
            </a:r>
            <a:r>
              <a:rPr lang="en-US" dirty="0" err="1"/>
              <a:t>est</a:t>
            </a:r>
            <a:endParaRPr lang="en-US" dirty="0"/>
          </a:p>
          <a:p>
            <a:pPr marL="609600" indent="-609600">
              <a:buFontTx/>
              <a:buNone/>
            </a:pPr>
            <a:r>
              <a:rPr lang="en-US" dirty="0"/>
              <a:t>	S + verb + the + </a:t>
            </a:r>
            <a:r>
              <a:rPr lang="en-US" dirty="0" err="1"/>
              <a:t>adv</a:t>
            </a:r>
            <a:r>
              <a:rPr lang="en-US" dirty="0"/>
              <a:t> + </a:t>
            </a:r>
            <a:r>
              <a:rPr lang="en-US" dirty="0" err="1"/>
              <a:t>est</a:t>
            </a:r>
            <a:endParaRPr lang="en-US" dirty="0"/>
          </a:p>
          <a:p>
            <a:pPr marL="609600" indent="-609600">
              <a:buFontTx/>
              <a:buNone/>
            </a:pPr>
            <a:r>
              <a:rPr lang="en-US" dirty="0"/>
              <a:t>Examples</a:t>
            </a:r>
          </a:p>
          <a:p>
            <a:pPr marL="609600" indent="-609600">
              <a:buFontTx/>
              <a:buAutoNum type="arabicPeriod"/>
            </a:pPr>
            <a:r>
              <a:rPr lang="en-US" dirty="0"/>
              <a:t>John is </a:t>
            </a:r>
            <a:r>
              <a:rPr lang="en-US" b="1" dirty="0"/>
              <a:t>the tallest</a:t>
            </a:r>
            <a:r>
              <a:rPr lang="en-US" dirty="0"/>
              <a:t> boy in the family</a:t>
            </a:r>
          </a:p>
          <a:p>
            <a:pPr marL="609600" indent="-609600">
              <a:buFontTx/>
              <a:buNone/>
            </a:pPr>
            <a:r>
              <a:rPr lang="en-US" dirty="0"/>
              <a:t>2. 	He works </a:t>
            </a:r>
            <a:r>
              <a:rPr lang="en-US" b="1" dirty="0"/>
              <a:t>the hardest</a:t>
            </a:r>
            <a:r>
              <a:rPr lang="en-US" dirty="0"/>
              <a:t> employee of all the employee in this office.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882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39624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000" dirty="0"/>
              <a:t>The pattern for more than two syllables</a:t>
            </a:r>
          </a:p>
          <a:p>
            <a:pPr marL="609600" indent="-609600">
              <a:buFontTx/>
              <a:buNone/>
            </a:pPr>
            <a:r>
              <a:rPr lang="en-US" sz="2000" dirty="0"/>
              <a:t>		S + to be + the most + </a:t>
            </a:r>
            <a:r>
              <a:rPr lang="en-US" sz="2000" dirty="0" err="1"/>
              <a:t>adj</a:t>
            </a:r>
            <a:endParaRPr lang="en-US" sz="2000" dirty="0"/>
          </a:p>
          <a:p>
            <a:pPr marL="609600" indent="-609600">
              <a:buFontTx/>
              <a:buNone/>
            </a:pPr>
            <a:r>
              <a:rPr lang="en-US" sz="2000" dirty="0"/>
              <a:t>		S + verb + the most + </a:t>
            </a:r>
            <a:r>
              <a:rPr lang="en-US" sz="2000" dirty="0" err="1"/>
              <a:t>adv</a:t>
            </a:r>
            <a:endParaRPr lang="en-US" sz="2000" dirty="0"/>
          </a:p>
          <a:p>
            <a:pPr marL="609600" indent="-609600">
              <a:buFontTx/>
              <a:buNone/>
            </a:pPr>
            <a:endParaRPr lang="en-US" sz="2000" dirty="0"/>
          </a:p>
          <a:p>
            <a:pPr marL="609600" indent="-609600">
              <a:buFontTx/>
              <a:buNone/>
            </a:pPr>
            <a:r>
              <a:rPr lang="en-US" sz="2000" dirty="0"/>
              <a:t>Examples</a:t>
            </a:r>
          </a:p>
          <a:p>
            <a:pPr marL="609600" indent="-609600">
              <a:buFontTx/>
              <a:buAutoNum type="arabicPeriod"/>
            </a:pPr>
            <a:r>
              <a:rPr lang="en-US" sz="2000" dirty="0"/>
              <a:t>That was the most boring film I have ever seen</a:t>
            </a:r>
          </a:p>
          <a:p>
            <a:pPr marL="609600" indent="-609600">
              <a:buFontTx/>
              <a:buAutoNum type="arabicPeriod"/>
            </a:pPr>
            <a:r>
              <a:rPr lang="en-US" sz="2000" dirty="0"/>
              <a:t>Sally dances the most gracefully of all the participant</a:t>
            </a:r>
          </a:p>
          <a:p>
            <a:pPr marL="609600" indent="-609600">
              <a:buFontTx/>
              <a:buNone/>
            </a:pP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5334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Pattern 2; Superlative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Tx/>
              <a:buNone/>
            </a:pPr>
            <a:r>
              <a:rPr lang="en-US" sz="2400" dirty="0"/>
              <a:t>* Use the form </a:t>
            </a:r>
            <a:r>
              <a:rPr lang="en-US" sz="2400" i="1" dirty="0"/>
              <a:t>more</a:t>
            </a:r>
            <a:r>
              <a:rPr lang="en-US" sz="2400" dirty="0"/>
              <a:t> + adjective for adjective ending in the </a:t>
            </a:r>
          </a:p>
          <a:p>
            <a:pPr marL="609600" indent="-609600">
              <a:buFontTx/>
              <a:buNone/>
            </a:pPr>
            <a:r>
              <a:rPr lang="en-US" sz="2400" dirty="0"/>
              <a:t>   following suffixes: </a:t>
            </a:r>
            <a:r>
              <a:rPr lang="en-US" sz="2400" i="1" dirty="0"/>
              <a:t>-</a:t>
            </a:r>
            <a:r>
              <a:rPr lang="en-US" sz="2400" i="1" dirty="0" err="1"/>
              <a:t>ed</a:t>
            </a:r>
            <a:r>
              <a:rPr lang="en-US" sz="2400" i="1" dirty="0"/>
              <a:t>, -</a:t>
            </a:r>
            <a:r>
              <a:rPr lang="en-US" sz="2400" i="1" dirty="0" err="1"/>
              <a:t>ful</a:t>
            </a:r>
            <a:r>
              <a:rPr lang="en-US" sz="2400" i="1" dirty="0"/>
              <a:t>, -</a:t>
            </a:r>
            <a:r>
              <a:rPr lang="en-US" sz="2400" i="1" dirty="0" err="1"/>
              <a:t>ing</a:t>
            </a:r>
            <a:r>
              <a:rPr lang="en-US" sz="2400" i="1" dirty="0"/>
              <a:t>, -</a:t>
            </a:r>
            <a:r>
              <a:rPr lang="en-US" sz="2400" i="1" dirty="0" err="1"/>
              <a:t>ish</a:t>
            </a:r>
            <a:r>
              <a:rPr lang="en-US" sz="2400" i="1" dirty="0"/>
              <a:t> </a:t>
            </a:r>
            <a:r>
              <a:rPr lang="en-US" sz="2400" dirty="0"/>
              <a:t>and </a:t>
            </a:r>
            <a:r>
              <a:rPr lang="en-US" sz="2400" i="1" dirty="0" err="1"/>
              <a:t>ous</a:t>
            </a:r>
            <a:r>
              <a:rPr lang="en-US" sz="2400" dirty="0"/>
              <a:t> (more </a:t>
            </a:r>
          </a:p>
          <a:p>
            <a:pPr marL="609600" indent="-609600">
              <a:buFontTx/>
              <a:buNone/>
            </a:pPr>
            <a:r>
              <a:rPr lang="en-US" sz="2400" dirty="0"/>
              <a:t>   useful, more boring, more cautious)</a:t>
            </a:r>
          </a:p>
          <a:p>
            <a:pPr marL="609600" indent="-609600">
              <a:buFontTx/>
              <a:buNone/>
            </a:pPr>
            <a:r>
              <a:rPr lang="en-US" sz="2400" dirty="0"/>
              <a:t>* When an adjective ends in a consonant +y, change the </a:t>
            </a:r>
            <a:r>
              <a:rPr lang="en-US" sz="2400" i="1" dirty="0"/>
              <a:t>y</a:t>
            </a:r>
            <a:r>
              <a:rPr lang="en-US" sz="2400" dirty="0"/>
              <a:t> </a:t>
            </a:r>
          </a:p>
          <a:p>
            <a:pPr marL="609600" indent="-609600">
              <a:buFontTx/>
              <a:buNone/>
            </a:pPr>
            <a:r>
              <a:rPr lang="en-US" sz="2400" dirty="0"/>
              <a:t>   to </a:t>
            </a:r>
            <a:r>
              <a:rPr lang="en-US" sz="2400" i="1" dirty="0" err="1"/>
              <a:t>i</a:t>
            </a:r>
            <a:r>
              <a:rPr lang="en-US" sz="2400" dirty="0"/>
              <a:t> and add </a:t>
            </a:r>
            <a:r>
              <a:rPr lang="en-US" sz="2400" i="1" dirty="0"/>
              <a:t>–</a:t>
            </a:r>
            <a:r>
              <a:rPr lang="en-US" sz="2400" i="1" dirty="0" err="1"/>
              <a:t>er</a:t>
            </a:r>
            <a:r>
              <a:rPr lang="en-US" sz="2400" i="1" dirty="0"/>
              <a:t> or - </a:t>
            </a:r>
            <a:r>
              <a:rPr lang="en-US" sz="2400" i="1" dirty="0" err="1"/>
              <a:t>est</a:t>
            </a:r>
            <a:r>
              <a:rPr lang="en-US" sz="2400" dirty="0"/>
              <a:t> (happy-happier/ the happiest, dry-drier/the </a:t>
            </a:r>
          </a:p>
          <a:p>
            <a:pPr marL="609600" indent="-609600">
              <a:buFontTx/>
              <a:buNone/>
            </a:pPr>
            <a:r>
              <a:rPr lang="en-US" sz="2400" dirty="0"/>
              <a:t>  driest) and for  </a:t>
            </a:r>
            <a:r>
              <a:rPr lang="en-US" sz="2400" i="1" dirty="0"/>
              <a:t>–some</a:t>
            </a:r>
            <a:r>
              <a:rPr lang="en-US" sz="2400" dirty="0"/>
              <a:t>, </a:t>
            </a:r>
            <a:r>
              <a:rPr lang="en-US" sz="2400" i="1" dirty="0"/>
              <a:t>- ow</a:t>
            </a:r>
            <a:r>
              <a:rPr lang="en-US" sz="2400" dirty="0"/>
              <a:t> and add </a:t>
            </a:r>
            <a:r>
              <a:rPr lang="en-US" sz="2400" i="1" dirty="0"/>
              <a:t>–</a:t>
            </a:r>
            <a:r>
              <a:rPr lang="en-US" sz="2400" i="1" dirty="0" err="1"/>
              <a:t>er</a:t>
            </a:r>
            <a:r>
              <a:rPr lang="en-US" sz="2400" i="1" dirty="0"/>
              <a:t> </a:t>
            </a:r>
            <a:r>
              <a:rPr lang="en-US" sz="2400" dirty="0"/>
              <a:t>or </a:t>
            </a:r>
            <a:r>
              <a:rPr lang="en-US" sz="2400" i="1" dirty="0"/>
              <a:t>-</a:t>
            </a:r>
            <a:r>
              <a:rPr lang="en-US" sz="2400" i="1" dirty="0" err="1"/>
              <a:t>est</a:t>
            </a:r>
            <a:r>
              <a:rPr lang="en-US" sz="2400" dirty="0"/>
              <a:t> (handsomer/the </a:t>
            </a:r>
          </a:p>
          <a:p>
            <a:pPr marL="609600" indent="-609600">
              <a:buFontTx/>
              <a:buNone/>
            </a:pPr>
            <a:r>
              <a:rPr lang="en-US" sz="2400" dirty="0"/>
              <a:t>  handsomest, narrower/the narrowest)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019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36" name="Group 44"/>
          <p:cNvGraphicFramePr>
            <a:graphicFrameLocks noGrp="1"/>
          </p:cNvGraphicFramePr>
          <p:nvPr>
            <p:ph type="tbl" idx="1"/>
          </p:nvPr>
        </p:nvGraphicFramePr>
        <p:xfrm>
          <a:off x="457200" y="533400"/>
          <a:ext cx="8229600" cy="47244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COMPARATIVE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SUPERLATIVE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Well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Little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much/many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Worse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Farther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Further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Better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Better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worst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Farthest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Furthest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best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best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least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most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For example</a:t>
            </a:r>
          </a:p>
          <a:p>
            <a:pPr>
              <a:buFontTx/>
              <a:buNone/>
            </a:pPr>
            <a:r>
              <a:rPr lang="en-US" sz="2400"/>
              <a:t>1. His behavior is as </a:t>
            </a:r>
            <a:r>
              <a:rPr lang="en-US" sz="2400" b="1"/>
              <a:t>bad </a:t>
            </a:r>
            <a:r>
              <a:rPr lang="en-US" sz="2400"/>
              <a:t>(bad) as his brother’s.</a:t>
            </a:r>
          </a:p>
          <a:p>
            <a:pPr>
              <a:buFontTx/>
              <a:buNone/>
            </a:pPr>
            <a:r>
              <a:rPr lang="en-US" sz="2400"/>
              <a:t>2. New York has </a:t>
            </a:r>
            <a:r>
              <a:rPr lang="en-US" sz="2400" b="1"/>
              <a:t>the most</a:t>
            </a:r>
            <a:r>
              <a:rPr lang="en-US" sz="2400"/>
              <a:t> (many) tall buildings of any city in the world</a:t>
            </a:r>
          </a:p>
          <a:p>
            <a:pPr>
              <a:buFontTx/>
              <a:buNone/>
            </a:pPr>
            <a:r>
              <a:rPr lang="en-US" sz="2400"/>
              <a:t>3. She knits as </a:t>
            </a:r>
            <a:r>
              <a:rPr lang="en-US" sz="2400" b="1"/>
              <a:t>good</a:t>
            </a:r>
            <a:r>
              <a:rPr lang="en-US" sz="2400"/>
              <a:t> (good) as her mother</a:t>
            </a:r>
          </a:p>
          <a:p>
            <a:pPr>
              <a:buFontTx/>
              <a:buNone/>
            </a:pPr>
            <a:r>
              <a:rPr lang="en-US" sz="2400"/>
              <a:t>4. Alisa plays the violin </a:t>
            </a:r>
            <a:r>
              <a:rPr lang="en-US" sz="2400" b="1"/>
              <a:t>better</a:t>
            </a:r>
            <a:r>
              <a:rPr lang="en-US" sz="2400"/>
              <a:t> (good) than the other violinist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400"/>
              <a:t>Exercises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You can tell Harris about it just ____(easily) as I can.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That tall woman is _____ (ambitious) secretary in this house.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Pierre understands English _____ (little) of all the students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He plays guitar _____ (well) as Andre Segovia.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Nobody is _______ (happy) than Maria Elen</a:t>
            </a:r>
          </a:p>
          <a:p>
            <a:pPr marL="609600" indent="-609600">
              <a:buFontTx/>
              <a:buAutoNum type="arabicPeriod"/>
            </a:pPr>
            <a:r>
              <a:rPr lang="en-US" sz="2400"/>
              <a:t>Brazil export ____ (much) coffee of all the American countries</a:t>
            </a:r>
          </a:p>
          <a:p>
            <a:pPr marL="609600" indent="-609600">
              <a:buFontTx/>
              <a:buNone/>
            </a:pP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/>
              <a:t>There are three kinds of comparison:</a:t>
            </a:r>
          </a:p>
          <a:p>
            <a:pPr marL="0" indent="0">
              <a:buNone/>
            </a:pPr>
            <a:br>
              <a:rPr lang="en-US" sz="4000" dirty="0"/>
            </a:br>
            <a:r>
              <a:rPr lang="en-US" sz="4000" dirty="0"/>
              <a:t>1. Positive degree</a:t>
            </a:r>
            <a:br>
              <a:rPr lang="en-US" sz="4000" dirty="0"/>
            </a:br>
            <a:r>
              <a:rPr lang="en-US" sz="4000" dirty="0"/>
              <a:t>2. Comparative degree</a:t>
            </a:r>
            <a:br>
              <a:rPr lang="en-US" sz="4000" dirty="0"/>
            </a:br>
            <a:r>
              <a:rPr lang="en-US" sz="4000" dirty="0"/>
              <a:t>3. Superlative degree </a:t>
            </a:r>
          </a:p>
        </p:txBody>
      </p:sp>
    </p:spTree>
    <p:extLst>
      <p:ext uri="{BB962C8B-B14F-4D97-AF65-F5344CB8AC3E}">
        <p14:creationId xmlns:p14="http://schemas.microsoft.com/office/powerpoint/2010/main" val="277851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 b="1" dirty="0"/>
              <a:t>1. Positive Degree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indent="-609600"/>
            <a:r>
              <a:rPr lang="en-US" sz="2400" b="1" dirty="0"/>
              <a:t>Positive Degree </a:t>
            </a:r>
            <a:r>
              <a:rPr lang="en-US" sz="2400" dirty="0"/>
              <a:t>→ is used o compare two thinks that 			      are equal.</a:t>
            </a:r>
          </a:p>
          <a:p>
            <a:pPr marL="609600" indent="-609600">
              <a:buFontTx/>
              <a:buNone/>
            </a:pPr>
            <a:r>
              <a:rPr lang="en-US" sz="2400" dirty="0"/>
              <a:t>	The pattern </a:t>
            </a:r>
          </a:p>
          <a:p>
            <a:pPr marL="609600" indent="-609600">
              <a:buFontTx/>
              <a:buNone/>
            </a:pPr>
            <a:r>
              <a:rPr lang="en-US" sz="2400" dirty="0"/>
              <a:t>		S + to be + </a:t>
            </a:r>
            <a:r>
              <a:rPr lang="en-US" sz="2400" b="1" dirty="0"/>
              <a:t>as + </a:t>
            </a:r>
            <a:r>
              <a:rPr lang="en-US" sz="2400" b="1" dirty="0" err="1"/>
              <a:t>adj</a:t>
            </a:r>
            <a:r>
              <a:rPr lang="en-US" sz="2400" b="1" dirty="0"/>
              <a:t> + as</a:t>
            </a:r>
          </a:p>
          <a:p>
            <a:pPr marL="609600" indent="-609600">
              <a:buFontTx/>
              <a:buNone/>
            </a:pPr>
            <a:r>
              <a:rPr lang="en-US" sz="2400" dirty="0"/>
              <a:t>		S + verb + </a:t>
            </a:r>
            <a:r>
              <a:rPr lang="en-US" sz="2400" b="1" dirty="0"/>
              <a:t>as + </a:t>
            </a:r>
            <a:r>
              <a:rPr lang="en-US" sz="2400" b="1" dirty="0" err="1"/>
              <a:t>adv</a:t>
            </a:r>
            <a:r>
              <a:rPr lang="en-US" sz="2400" b="1" dirty="0"/>
              <a:t> + as</a:t>
            </a:r>
          </a:p>
          <a:p>
            <a:pPr marL="609600" indent="-609600">
              <a:buFontTx/>
              <a:buNone/>
            </a:pPr>
            <a:r>
              <a:rPr lang="en-US" sz="2400" dirty="0"/>
              <a:t>Examples</a:t>
            </a:r>
          </a:p>
          <a:p>
            <a:pPr marL="609600" indent="-609600">
              <a:buFontTx/>
              <a:buAutoNum type="arabicPeriod"/>
            </a:pPr>
            <a:r>
              <a:rPr lang="en-US" sz="2400" dirty="0"/>
              <a:t>My book is </a:t>
            </a:r>
            <a:r>
              <a:rPr lang="en-US" sz="2400" b="1" dirty="0"/>
              <a:t>as interesting as</a:t>
            </a:r>
            <a:r>
              <a:rPr lang="en-US" sz="2400" dirty="0"/>
              <a:t> yours</a:t>
            </a:r>
          </a:p>
          <a:p>
            <a:pPr marL="609600" indent="-609600">
              <a:buFontTx/>
              <a:buAutoNum type="arabicPeriod"/>
            </a:pPr>
            <a:r>
              <a:rPr lang="en-US" sz="2400" dirty="0"/>
              <a:t>His car runs </a:t>
            </a:r>
            <a:r>
              <a:rPr lang="en-US" sz="2400" b="1" dirty="0"/>
              <a:t>as fast as</a:t>
            </a:r>
            <a:r>
              <a:rPr lang="en-US" sz="2400" dirty="0"/>
              <a:t> a race car</a:t>
            </a:r>
          </a:p>
          <a:p>
            <a:pPr marL="609600" indent="-609600">
              <a:buFontTx/>
              <a:buAutoNum type="arabicPeriod"/>
            </a:pPr>
            <a:r>
              <a:rPr lang="en-US" sz="2400" dirty="0"/>
              <a:t>Their house is </a:t>
            </a:r>
            <a:r>
              <a:rPr lang="en-US" sz="2400" b="1" dirty="0"/>
              <a:t>as big as</a:t>
            </a:r>
            <a:r>
              <a:rPr lang="en-US" sz="2400" dirty="0"/>
              <a:t> that one</a:t>
            </a:r>
          </a:p>
          <a:p>
            <a:pPr marL="609600" indent="-609600">
              <a:buFontTx/>
              <a:buAutoNum type="arabicPeriod"/>
            </a:pPr>
            <a:endParaRPr lang="en-US" sz="2400" dirty="0"/>
          </a:p>
          <a:p>
            <a:pPr marL="609600" indent="-609600"/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14DE-9772-4A2C-862F-FFBD4F7A0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1. Positive Degree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412B3-E5E0-48FE-A81B-2A679ACA0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Positive degree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609600" indent="-609600">
              <a:buFontTx/>
              <a:buNone/>
            </a:pPr>
            <a:r>
              <a:rPr lang="en-US" sz="2000" dirty="0"/>
              <a:t>The pattern </a:t>
            </a:r>
          </a:p>
          <a:p>
            <a:pPr marL="609600" indent="-609600">
              <a:buFontTx/>
              <a:buNone/>
            </a:pPr>
            <a:r>
              <a:rPr lang="en-US" sz="2000" dirty="0"/>
              <a:t>		S + to be + </a:t>
            </a:r>
            <a:r>
              <a:rPr lang="en-US" sz="2000" b="1" dirty="0"/>
              <a:t>as + adj + as</a:t>
            </a:r>
          </a:p>
          <a:p>
            <a:pPr marL="609600" indent="-609600">
              <a:buFontTx/>
              <a:buNone/>
            </a:pPr>
            <a:r>
              <a:rPr lang="en-US" sz="2000" dirty="0"/>
              <a:t>		S + verb + </a:t>
            </a:r>
            <a:r>
              <a:rPr lang="en-US" sz="2000" b="1" dirty="0"/>
              <a:t>as + adv + as</a:t>
            </a:r>
          </a:p>
          <a:p>
            <a:pPr marL="609600" indent="-609600">
              <a:buFontTx/>
              <a:buNone/>
            </a:pPr>
            <a:r>
              <a:rPr lang="en-US" sz="2000" dirty="0"/>
              <a:t>Examples</a:t>
            </a:r>
          </a:p>
          <a:p>
            <a:pPr marL="609600" indent="-609600">
              <a:buFontTx/>
              <a:buAutoNum type="arabicPeriod"/>
            </a:pPr>
            <a:r>
              <a:rPr lang="en-US" sz="2000" dirty="0" err="1"/>
              <a:t>Buku</a:t>
            </a:r>
            <a:r>
              <a:rPr lang="en-US" sz="2000" dirty="0"/>
              <a:t> </a:t>
            </a:r>
            <a:r>
              <a:rPr lang="en-US" sz="2000" dirty="0" err="1"/>
              <a:t>ku</a:t>
            </a:r>
            <a:r>
              <a:rPr lang="en-US" sz="2000" dirty="0"/>
              <a:t> </a:t>
            </a:r>
            <a:r>
              <a:rPr lang="en-US" sz="2000" u="sng" dirty="0" err="1"/>
              <a:t>sama</a:t>
            </a:r>
            <a:r>
              <a:rPr lang="en-US" sz="2000" u="sng" dirty="0"/>
              <a:t> </a:t>
            </a:r>
            <a:r>
              <a:rPr lang="en-US" sz="2000" u="sng" dirty="0" err="1"/>
              <a:t>menarik</a:t>
            </a:r>
            <a:r>
              <a:rPr lang="en-US" sz="2000" u="sng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mu.</a:t>
            </a:r>
          </a:p>
          <a:p>
            <a:pPr marL="609600" indent="-609600">
              <a:buFontTx/>
              <a:buAutoNum type="arabicPeriod"/>
            </a:pPr>
            <a:r>
              <a:rPr lang="en-US" dirty="0" err="1"/>
              <a:t>Mobilnya</a:t>
            </a:r>
            <a:r>
              <a:rPr lang="en-US" dirty="0"/>
              <a:t> </a:t>
            </a:r>
            <a:r>
              <a:rPr lang="en-US" dirty="0" err="1"/>
              <a:t>berlari</a:t>
            </a:r>
            <a:r>
              <a:rPr lang="en-US" dirty="0"/>
              <a:t> </a:t>
            </a:r>
            <a:r>
              <a:rPr lang="en-US" u="sng" dirty="0" err="1"/>
              <a:t>sama</a:t>
            </a:r>
            <a:r>
              <a:rPr lang="en-US" u="sng" dirty="0"/>
              <a:t> </a:t>
            </a:r>
            <a:r>
              <a:rPr lang="en-US" u="sng" dirty="0" err="1"/>
              <a:t>kencang</a:t>
            </a:r>
            <a:r>
              <a:rPr lang="en-US" u="sng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balap</a:t>
            </a:r>
            <a:r>
              <a:rPr lang="en-US" dirty="0"/>
              <a:t>.</a:t>
            </a:r>
            <a:endParaRPr lang="en-US" sz="2000" dirty="0"/>
          </a:p>
          <a:p>
            <a:pPr marL="609600" indent="-609600">
              <a:buFontTx/>
              <a:buAutoNum type="arabicPeriod"/>
            </a:pP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mereka</a:t>
            </a:r>
            <a:r>
              <a:rPr lang="en-US" sz="2000" dirty="0"/>
              <a:t> </a:t>
            </a:r>
            <a:r>
              <a:rPr lang="en-US" sz="2000" u="sng" dirty="0" err="1"/>
              <a:t>sama</a:t>
            </a:r>
            <a:r>
              <a:rPr lang="en-US" sz="2000" u="sng" dirty="0"/>
              <a:t> </a:t>
            </a:r>
            <a:r>
              <a:rPr lang="en-US" sz="2000" u="sng" dirty="0" err="1"/>
              <a:t>besar</a:t>
            </a:r>
            <a:r>
              <a:rPr lang="en-US" sz="2000" u="sng" dirty="0"/>
              <a:t> </a:t>
            </a:r>
            <a:r>
              <a:rPr lang="en-US" sz="2000" u="sng" dirty="0" err="1"/>
              <a:t>nya</a:t>
            </a:r>
            <a:r>
              <a:rPr lang="en-US" sz="2000" u="sng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rumah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010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Comparative Degree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Comparative Degree</a:t>
            </a:r>
            <a:r>
              <a:rPr lang="en-US" dirty="0"/>
              <a:t> → is used to compare two things that are not equal.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two patterns:</a:t>
            </a:r>
          </a:p>
          <a:p>
            <a:pPr marL="514350" indent="-514350">
              <a:buAutoNum type="arabicPeriod"/>
            </a:pPr>
            <a:r>
              <a:rPr lang="en-US" dirty="0"/>
              <a:t>One syllable</a:t>
            </a:r>
          </a:p>
          <a:p>
            <a:pPr marL="514350" indent="-514350">
              <a:buAutoNum type="arabicPeriod"/>
            </a:pPr>
            <a:r>
              <a:rPr lang="en-US" dirty="0"/>
              <a:t>More than two </a:t>
            </a:r>
            <a:r>
              <a:rPr lang="en-US" dirty="0" err="1"/>
              <a:t>syllabes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Syllable </a:t>
            </a:r>
            <a:r>
              <a:rPr lang="en-US" dirty="0" err="1"/>
              <a:t>adalah</a:t>
            </a:r>
            <a:r>
              <a:rPr lang="en-US" dirty="0"/>
              <a:t> nada </a:t>
            </a:r>
            <a:r>
              <a:rPr lang="en-US" dirty="0" err="1"/>
              <a:t>ketukan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menyebutkan</a:t>
            </a:r>
            <a:r>
              <a:rPr lang="en-US" dirty="0"/>
              <a:t> kata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: beautiful </a:t>
            </a:r>
            <a:r>
              <a:rPr lang="en-US" dirty="0" err="1"/>
              <a:t>mempunyai</a:t>
            </a:r>
            <a:r>
              <a:rPr lang="en-US" dirty="0"/>
              <a:t> 3 </a:t>
            </a:r>
            <a:r>
              <a:rPr lang="en-US" dirty="0" err="1"/>
              <a:t>ketukan</a:t>
            </a:r>
            <a:r>
              <a:rPr lang="en-US" dirty="0"/>
              <a:t>, tall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ketukan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707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40A0A-693C-431F-8204-CD8606C36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2. Comparative Degree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AA66F-DF2F-4F70-B076-32148A2EA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Comparative Degree </a:t>
            </a:r>
          </a:p>
          <a:p>
            <a:pPr marL="0" indent="0">
              <a:buNone/>
            </a:pP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membandingkan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 are two patterns:</a:t>
            </a:r>
          </a:p>
          <a:p>
            <a:pPr marL="514350" indent="-514350">
              <a:buAutoNum type="arabicPeriod"/>
            </a:pPr>
            <a:r>
              <a:rPr lang="en-US" dirty="0"/>
              <a:t>One syllable</a:t>
            </a:r>
          </a:p>
          <a:p>
            <a:pPr marL="514350" indent="-514350">
              <a:buAutoNum type="arabicPeriod"/>
            </a:pPr>
            <a:r>
              <a:rPr lang="en-US" dirty="0"/>
              <a:t>More than two </a:t>
            </a:r>
            <a:r>
              <a:rPr lang="en-US" dirty="0" err="1"/>
              <a:t>syllabes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77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	</a:t>
            </a: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 dirty="0"/>
              <a:t># The Pattern for 1 syllable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		S + to be + </a:t>
            </a:r>
            <a:r>
              <a:rPr lang="en-US" sz="2400" b="1" dirty="0" err="1"/>
              <a:t>adj</a:t>
            </a:r>
            <a:r>
              <a:rPr lang="en-US" sz="2400" b="1" dirty="0"/>
              <a:t> + </a:t>
            </a:r>
            <a:r>
              <a:rPr lang="en-US" sz="2400" b="1" dirty="0" err="1"/>
              <a:t>er</a:t>
            </a:r>
            <a:r>
              <a:rPr lang="en-US" sz="2400" b="1" dirty="0"/>
              <a:t> + than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		S + verb +</a:t>
            </a:r>
            <a:r>
              <a:rPr lang="en-US" sz="2400" b="1" dirty="0"/>
              <a:t> </a:t>
            </a:r>
            <a:r>
              <a:rPr lang="en-US" sz="2400" b="1" dirty="0" err="1"/>
              <a:t>adv</a:t>
            </a:r>
            <a:r>
              <a:rPr lang="en-US" sz="2400" b="1" dirty="0"/>
              <a:t> + </a:t>
            </a:r>
            <a:r>
              <a:rPr lang="en-US" sz="2400" b="1" dirty="0" err="1"/>
              <a:t>er</a:t>
            </a:r>
            <a:r>
              <a:rPr lang="en-US" sz="2400" b="1" dirty="0"/>
              <a:t> + than</a:t>
            </a: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Examples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Today is</a:t>
            </a:r>
            <a:r>
              <a:rPr lang="en-US" sz="2400" b="1" dirty="0"/>
              <a:t> hotter than</a:t>
            </a:r>
            <a:r>
              <a:rPr lang="en-US" sz="2400" dirty="0"/>
              <a:t> yesterday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400" dirty="0"/>
              <a:t>Bill runs</a:t>
            </a:r>
            <a:r>
              <a:rPr lang="en-US" sz="2400" b="1" dirty="0"/>
              <a:t> faster than</a:t>
            </a:r>
            <a:r>
              <a:rPr lang="en-US" sz="2400" dirty="0"/>
              <a:t> Bob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400" dirty="0"/>
              <a:t>This exercise is </a:t>
            </a:r>
            <a:r>
              <a:rPr lang="en-US" sz="2400" b="1" dirty="0"/>
              <a:t>easier than</a:t>
            </a:r>
            <a:r>
              <a:rPr lang="en-US" sz="2400" dirty="0"/>
              <a:t> the last one	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r>
              <a:rPr lang="en-US" sz="2400" dirty="0"/>
              <a:t>Andi works </a:t>
            </a:r>
            <a:r>
              <a:rPr lang="en-US" sz="2400" b="1" dirty="0"/>
              <a:t>harder than</a:t>
            </a:r>
            <a:r>
              <a:rPr lang="en-US" sz="2400" dirty="0"/>
              <a:t> his brother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533400"/>
            <a:ext cx="792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Pattern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D0E8C-C78C-49BC-AA40-593B0EE6C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/>
              <a:t>Pattern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6E8B7-1875-4F4E-84CA-25A995E97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000" dirty="0"/>
              <a:t># The Pattern for 1 syllable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		S + to be + </a:t>
            </a:r>
            <a:r>
              <a:rPr lang="en-US" sz="2000" b="1" dirty="0"/>
              <a:t>adj + er + than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		S + verb +</a:t>
            </a:r>
            <a:r>
              <a:rPr lang="en-US" sz="2000" b="1" dirty="0"/>
              <a:t> adv + er + than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b="1" dirty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000" dirty="0"/>
              <a:t>Examples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000" dirty="0"/>
              <a:t>Hari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u="sng" dirty="0" err="1"/>
              <a:t>lebih</a:t>
            </a:r>
            <a:r>
              <a:rPr lang="en-US" sz="2000" u="sng" dirty="0"/>
              <a:t> </a:t>
            </a:r>
            <a:r>
              <a:rPr lang="en-US" sz="2000" u="sng" dirty="0" err="1"/>
              <a:t>panas</a:t>
            </a:r>
            <a:r>
              <a:rPr lang="en-US" sz="2000" u="sng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kemarin</a:t>
            </a:r>
            <a:r>
              <a:rPr lang="en-US" sz="2000" dirty="0"/>
              <a:t>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000" dirty="0"/>
              <a:t>Bill </a:t>
            </a:r>
            <a:r>
              <a:rPr lang="en-US" sz="2000" dirty="0" err="1"/>
              <a:t>berlari</a:t>
            </a:r>
            <a:r>
              <a:rPr lang="en-US" sz="2000" dirty="0"/>
              <a:t> </a:t>
            </a:r>
            <a:r>
              <a:rPr lang="en-US" sz="2000" u="sng" dirty="0" err="1"/>
              <a:t>lebih</a:t>
            </a:r>
            <a:r>
              <a:rPr lang="en-US" sz="2000" u="sng" dirty="0"/>
              <a:t> </a:t>
            </a:r>
            <a:r>
              <a:rPr lang="en-US" sz="2000" u="sng" dirty="0" err="1"/>
              <a:t>cepat</a:t>
            </a:r>
            <a:r>
              <a:rPr lang="en-US" sz="2000" u="sng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Bob.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000" dirty="0"/>
              <a:t>Latihan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u="sng" dirty="0" err="1"/>
              <a:t>lebih</a:t>
            </a:r>
            <a:r>
              <a:rPr lang="en-US" sz="2000" u="sng" dirty="0"/>
              <a:t> </a:t>
            </a:r>
            <a:r>
              <a:rPr lang="en-US" sz="2000" u="sng" dirty="0" err="1"/>
              <a:t>mudah</a:t>
            </a:r>
            <a:r>
              <a:rPr lang="en-US" sz="2000" u="sng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yang </a:t>
            </a:r>
            <a:r>
              <a:rPr lang="en-US" sz="2000" dirty="0" err="1"/>
              <a:t>kemarin</a:t>
            </a:r>
            <a:r>
              <a:rPr lang="en-US" sz="2000" dirty="0"/>
              <a:t>.	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4"/>
            </a:pPr>
            <a:r>
              <a:rPr lang="en-US" sz="2000" dirty="0"/>
              <a:t>Andi </a:t>
            </a:r>
            <a:r>
              <a:rPr lang="en-US" sz="2000" dirty="0" err="1"/>
              <a:t>bekerja</a:t>
            </a:r>
            <a:r>
              <a:rPr lang="en-US" sz="2000" dirty="0"/>
              <a:t> </a:t>
            </a:r>
            <a:r>
              <a:rPr lang="en-US" sz="2000" u="sng" dirty="0" err="1"/>
              <a:t>lebih</a:t>
            </a:r>
            <a:r>
              <a:rPr lang="en-US" sz="2000" u="sng" dirty="0"/>
              <a:t> </a:t>
            </a:r>
            <a:r>
              <a:rPr lang="en-US" sz="2000" u="sng" dirty="0" err="1"/>
              <a:t>keras</a:t>
            </a:r>
            <a:r>
              <a:rPr lang="en-US" sz="2000" u="sng" dirty="0"/>
              <a:t> </a:t>
            </a:r>
            <a:r>
              <a:rPr lang="en-US" sz="2000" dirty="0" err="1"/>
              <a:t>dari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saudaranya</a:t>
            </a:r>
            <a:r>
              <a:rPr lang="en-US" dirty="0"/>
              <a:t>.</a:t>
            </a:r>
            <a:endParaRPr lang="en-US" sz="2000" dirty="0"/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12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Pattern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sz="2400" dirty="0"/>
              <a:t># The pattern for more than two syllables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		S + to be + more + </a:t>
            </a:r>
            <a:r>
              <a:rPr lang="en-US" sz="2400" dirty="0" err="1"/>
              <a:t>adj</a:t>
            </a:r>
            <a:r>
              <a:rPr lang="en-US" sz="2400" dirty="0"/>
              <a:t> + than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/>
              <a:t>		S + verb + more + </a:t>
            </a:r>
            <a:r>
              <a:rPr lang="en-US" sz="2400" dirty="0" err="1"/>
              <a:t>adv</a:t>
            </a:r>
            <a:r>
              <a:rPr lang="en-US" sz="2400" dirty="0"/>
              <a:t> + than</a:t>
            </a:r>
          </a:p>
          <a:p>
            <a:pPr marL="609600" indent="-609600">
              <a:buFontTx/>
              <a:buNone/>
            </a:pPr>
            <a:r>
              <a:rPr lang="en-US" sz="2400" dirty="0"/>
              <a:t>Examples</a:t>
            </a:r>
          </a:p>
          <a:p>
            <a:pPr marL="609600" indent="-609600">
              <a:buFontTx/>
              <a:buAutoNum type="arabicPeriod"/>
            </a:pPr>
            <a:r>
              <a:rPr lang="en-US" sz="2400" dirty="0"/>
              <a:t>This red dress is</a:t>
            </a:r>
            <a:r>
              <a:rPr lang="en-US" sz="2400" b="1" dirty="0"/>
              <a:t> more comfortable than</a:t>
            </a:r>
            <a:r>
              <a:rPr lang="en-US" sz="2400" dirty="0"/>
              <a:t> the white</a:t>
            </a:r>
          </a:p>
          <a:p>
            <a:pPr marL="609600" indent="-609600">
              <a:buFontTx/>
              <a:buAutoNum type="arabicPeriod"/>
            </a:pPr>
            <a:r>
              <a:rPr lang="en-US" sz="2400" dirty="0"/>
              <a:t>He speaks Spanish </a:t>
            </a:r>
            <a:r>
              <a:rPr lang="en-US" sz="2400" b="1" dirty="0"/>
              <a:t>more fluently than</a:t>
            </a:r>
            <a:r>
              <a:rPr lang="en-US" sz="2400" dirty="0"/>
              <a:t> I</a:t>
            </a:r>
          </a:p>
          <a:p>
            <a:pPr marL="609600" indent="-609600">
              <a:buFontTx/>
              <a:buAutoNum type="arabicPeriod"/>
            </a:pPr>
            <a:r>
              <a:rPr lang="en-US" sz="2400" dirty="0"/>
              <a:t>This year’s exhibit is </a:t>
            </a:r>
            <a:r>
              <a:rPr lang="en-US" sz="2400" b="1" dirty="0"/>
              <a:t>more impressive than</a:t>
            </a:r>
            <a:r>
              <a:rPr lang="en-US" sz="2400" dirty="0"/>
              <a:t> the last year’s</a:t>
            </a:r>
          </a:p>
          <a:p>
            <a:pPr marL="609600" indent="-609600">
              <a:buFontTx/>
              <a:buAutoNum type="arabicPeriod"/>
            </a:pPr>
            <a:r>
              <a:rPr lang="en-US" sz="2400" dirty="0"/>
              <a:t>He visits his family </a:t>
            </a:r>
            <a:r>
              <a:rPr lang="en-US" sz="2400" b="1" dirty="0"/>
              <a:t>more frequently than</a:t>
            </a:r>
            <a:r>
              <a:rPr lang="en-US" sz="2400" dirty="0"/>
              <a:t> she does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101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266</TotalTime>
  <Words>899</Words>
  <Application>Microsoft Office PowerPoint</Application>
  <PresentationFormat>On-screen Show (4:3)</PresentationFormat>
  <Paragraphs>141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Rockwell</vt:lpstr>
      <vt:lpstr>Rockwell Condensed</vt:lpstr>
      <vt:lpstr>Wingdings</vt:lpstr>
      <vt:lpstr>Wood Type</vt:lpstr>
      <vt:lpstr>COMPARISON DEGREE</vt:lpstr>
      <vt:lpstr>PowerPoint Presentation</vt:lpstr>
      <vt:lpstr>1. Positive Degree</vt:lpstr>
      <vt:lpstr>1. Positive Degree</vt:lpstr>
      <vt:lpstr>2. Comparative Degree</vt:lpstr>
      <vt:lpstr>2. Comparative Degree</vt:lpstr>
      <vt:lpstr>PowerPoint Presentation</vt:lpstr>
      <vt:lpstr>Pattern 1</vt:lpstr>
      <vt:lpstr>Pattern 2</vt:lpstr>
      <vt:lpstr>Pattern 2</vt:lpstr>
      <vt:lpstr>PowerPoint Presentation</vt:lpstr>
      <vt:lpstr>Pattern 1: Superlative</vt:lpstr>
      <vt:lpstr>PowerPoint Presentation</vt:lpstr>
      <vt:lpstr>Note</vt:lpstr>
      <vt:lpstr>PowerPoint Presentation</vt:lpstr>
      <vt:lpstr>PowerPoint Presentation</vt:lpstr>
      <vt:lpstr>PowerPoint Presentation</vt:lpstr>
    </vt:vector>
  </TitlesOfParts>
  <Company>KEPEGAWAIAN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DEGREE</dc:title>
  <dc:creator>Personal</dc:creator>
  <cp:lastModifiedBy>reno samuri</cp:lastModifiedBy>
  <cp:revision>13</cp:revision>
  <dcterms:created xsi:type="dcterms:W3CDTF">2010-03-31T15:22:35Z</dcterms:created>
  <dcterms:modified xsi:type="dcterms:W3CDTF">2020-10-25T23:12:37Z</dcterms:modified>
</cp:coreProperties>
</file>