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8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1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0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6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1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7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E3C497D-855A-41DD-A40F-5B3B4892EE31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18BCADA-B85C-4FA7-B962-B78220DE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1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07A8-CCEB-46BA-9859-9ABE76249F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TOEFL IBT introduction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06D42-12B6-4ABD-B294-D97711481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Reno</a:t>
            </a:r>
          </a:p>
        </p:txBody>
      </p:sp>
    </p:spTree>
    <p:extLst>
      <p:ext uri="{BB962C8B-B14F-4D97-AF65-F5344CB8AC3E}">
        <p14:creationId xmlns:p14="http://schemas.microsoft.com/office/powerpoint/2010/main" val="28265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5F31-8F67-49CD-98A2-34FC4F82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B1F2-3682-4940-AA80-2DF0A980E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 </a:t>
            </a:r>
            <a:r>
              <a:rPr lang="en-US" b="0" i="1" dirty="0">
                <a:solidFill>
                  <a:srgbClr val="151515"/>
                </a:solidFill>
                <a:effectLst/>
                <a:latin typeface="Open Sans"/>
              </a:rPr>
              <a:t>TOEFL </a:t>
            </a:r>
            <a:r>
              <a:rPr lang="en-US" b="0" i="1" dirty="0" err="1">
                <a:solidFill>
                  <a:srgbClr val="151515"/>
                </a:solidFill>
                <a:effectLst/>
                <a:latin typeface="Open Sans"/>
              </a:rPr>
              <a:t>iBT</a:t>
            </a:r>
            <a:r>
              <a:rPr lang="en-US" b="0" i="0" u="none" strike="noStrike" baseline="30000" dirty="0">
                <a:solidFill>
                  <a:srgbClr val="151515"/>
                </a:solidFill>
                <a:effectLst/>
                <a:latin typeface="Open Sans"/>
              </a:rPr>
              <a:t>®</a:t>
            </a: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 test helps you stand out confidently in English, and it comes with a clear advantage — universities know you are ready to succeed.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9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0B41-2547-4F6C-A125-E5F82700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3082"/>
                </a:solidFill>
                <a:effectLst/>
                <a:latin typeface="Open Sans Semibold"/>
              </a:rPr>
              <a:t>TOEFL </a:t>
            </a:r>
            <a:r>
              <a:rPr lang="en-US" b="1" i="1" dirty="0" err="1">
                <a:solidFill>
                  <a:srgbClr val="003082"/>
                </a:solidFill>
                <a:effectLst/>
                <a:latin typeface="Open Sans Semibold"/>
              </a:rPr>
              <a:t>iBT</a:t>
            </a:r>
            <a:r>
              <a:rPr lang="en-US" b="1" i="0" u="none" strike="noStrike" baseline="30000" dirty="0">
                <a:solidFill>
                  <a:srgbClr val="003082"/>
                </a:solidFill>
                <a:effectLst/>
                <a:latin typeface="Open Sans Semibold"/>
              </a:rPr>
              <a:t>®</a:t>
            </a:r>
            <a:r>
              <a:rPr lang="en-US" b="1" i="0" dirty="0">
                <a:solidFill>
                  <a:srgbClr val="003082"/>
                </a:solidFill>
                <a:effectLst/>
                <a:latin typeface="Open Sans Semibold"/>
              </a:rPr>
              <a:t> Test Content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0737F-3E27-4661-8C52-CEC819F08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 </a:t>
            </a:r>
            <a:r>
              <a:rPr lang="en-US" b="0" i="1" dirty="0">
                <a:solidFill>
                  <a:srgbClr val="151515"/>
                </a:solidFill>
                <a:effectLst/>
                <a:latin typeface="Open Sans"/>
              </a:rPr>
              <a:t>TOEFL </a:t>
            </a:r>
            <a:r>
              <a:rPr lang="en-US" b="0" i="1" dirty="0" err="1">
                <a:solidFill>
                  <a:srgbClr val="151515"/>
                </a:solidFill>
                <a:effectLst/>
                <a:latin typeface="Open Sans"/>
              </a:rPr>
              <a:t>iBT</a:t>
            </a:r>
            <a:r>
              <a:rPr lang="en-US" b="0" i="0" u="none" strike="noStrike" baseline="30000" dirty="0">
                <a:solidFill>
                  <a:srgbClr val="151515"/>
                </a:solidFill>
                <a:effectLst/>
                <a:latin typeface="Open Sans"/>
              </a:rPr>
              <a:t>®</a:t>
            </a: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 test has 4 sections: Reading, Listening, Speaking, and Writing. During the test, you'll perform tasks that combine these 4 English communication skills, such as: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read, listen and then speak in response to a question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listen and then speak in response to a question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read, listen and then write in response to a question</a:t>
            </a:r>
          </a:p>
          <a:p>
            <a:pPr marL="0" indent="0" algn="l">
              <a:buNone/>
            </a:pPr>
            <a:endParaRPr lang="en-US" b="0" i="0" dirty="0">
              <a:solidFill>
                <a:srgbClr val="151515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 total test takes about 3 hours to complete, but you should plan for 3½ hours, allowing 30 minutes for check 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3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AC37F-1EDC-4955-8DBF-422B89F1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3082"/>
                </a:solidFill>
                <a:effectLst/>
                <a:latin typeface="Open Sans Semibold"/>
              </a:rPr>
              <a:t>TOEFL </a:t>
            </a:r>
            <a:r>
              <a:rPr lang="en-US" b="1" i="1" dirty="0" err="1">
                <a:solidFill>
                  <a:srgbClr val="003082"/>
                </a:solidFill>
                <a:effectLst/>
                <a:latin typeface="Open Sans Semibold"/>
              </a:rPr>
              <a:t>iBT</a:t>
            </a:r>
            <a:r>
              <a:rPr lang="en-US" b="1" i="0" u="none" strike="noStrike" baseline="30000" dirty="0">
                <a:solidFill>
                  <a:srgbClr val="003082"/>
                </a:solidFill>
                <a:effectLst/>
                <a:latin typeface="Open Sans Semibold"/>
              </a:rPr>
              <a:t>®</a:t>
            </a:r>
            <a:r>
              <a:rPr lang="en-US" b="1" i="0" dirty="0">
                <a:solidFill>
                  <a:srgbClr val="003082"/>
                </a:solidFill>
                <a:effectLst/>
                <a:latin typeface="Open Sans Semibold"/>
              </a:rPr>
              <a:t> Test Content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D8943D-DA98-4121-8375-11F1EBE03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86" y="2001418"/>
            <a:ext cx="10789153" cy="23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7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B95B-B308-431E-AA8A-82B46F78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3082"/>
                </a:solidFill>
                <a:effectLst/>
                <a:latin typeface="Open Sans Semibold"/>
              </a:rPr>
              <a:t>TOEFL </a:t>
            </a:r>
            <a:r>
              <a:rPr lang="en-US" b="1" i="1" dirty="0" err="1">
                <a:solidFill>
                  <a:srgbClr val="003082"/>
                </a:solidFill>
                <a:effectLst/>
                <a:latin typeface="Open Sans Semibold"/>
              </a:rPr>
              <a:t>iBT</a:t>
            </a:r>
            <a:r>
              <a:rPr lang="en-US" b="1" i="0" u="none" strike="noStrike" baseline="30000" dirty="0">
                <a:solidFill>
                  <a:srgbClr val="003082"/>
                </a:solidFill>
                <a:effectLst/>
                <a:latin typeface="Open Sans Semibold"/>
              </a:rPr>
              <a:t>®</a:t>
            </a:r>
            <a:r>
              <a:rPr lang="en-US" b="1" i="0" dirty="0">
                <a:solidFill>
                  <a:srgbClr val="003082"/>
                </a:solidFill>
                <a:effectLst/>
                <a:latin typeface="Open Sans Semibold"/>
              </a:rPr>
              <a:t> Reading Section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0BBA-1757-4B39-814A-EF41BCF82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0" i="0" dirty="0">
                <a:solidFill>
                  <a:srgbClr val="151515"/>
                </a:solidFill>
                <a:effectLst/>
                <a:latin typeface="Open Sans"/>
              </a:rPr>
              <a:t>The </a:t>
            </a:r>
            <a:r>
              <a:rPr lang="en-US" sz="3200" b="0" i="1" dirty="0">
                <a:solidFill>
                  <a:srgbClr val="151515"/>
                </a:solidFill>
                <a:effectLst/>
                <a:latin typeface="Open Sans"/>
              </a:rPr>
              <a:t>TOEFL </a:t>
            </a:r>
            <a:r>
              <a:rPr lang="en-US" sz="3200" b="0" i="1" dirty="0" err="1">
                <a:solidFill>
                  <a:srgbClr val="151515"/>
                </a:solidFill>
                <a:effectLst/>
                <a:latin typeface="Open Sans"/>
              </a:rPr>
              <a:t>iBT</a:t>
            </a:r>
            <a:r>
              <a:rPr lang="en-US" sz="3200" b="0" i="0" u="none" strike="noStrike" baseline="30000" dirty="0">
                <a:solidFill>
                  <a:srgbClr val="151515"/>
                </a:solidFill>
                <a:effectLst/>
                <a:latin typeface="Open Sans"/>
              </a:rPr>
              <a:t>®</a:t>
            </a:r>
            <a:r>
              <a:rPr lang="en-US" sz="3200" b="0" i="0" dirty="0">
                <a:solidFill>
                  <a:srgbClr val="151515"/>
                </a:solidFill>
                <a:effectLst/>
                <a:latin typeface="Open Sans"/>
              </a:rPr>
              <a:t> Reading section is designed to assess how well you can read and understand the kind of materials used in an academic environment. </a:t>
            </a:r>
          </a:p>
          <a:p>
            <a:pPr marL="0" indent="0">
              <a:buNone/>
            </a:pPr>
            <a:r>
              <a:rPr lang="en-US" sz="3200" b="0" i="0" dirty="0">
                <a:solidFill>
                  <a:srgbClr val="151515"/>
                </a:solidFill>
                <a:effectLst/>
                <a:latin typeface="Open Sans"/>
              </a:rPr>
              <a:t>It includes 3 or 4 reading passages, each approximately 700 words long, with 10 questions per passage. You have 54 to 72 minutes to answer all the questions in the section.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436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B8CA-664D-4A68-A77D-2DB22319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3082"/>
                </a:solidFill>
                <a:effectLst/>
                <a:latin typeface="Open Sans Semibold"/>
              </a:rPr>
              <a:t>TOEFL </a:t>
            </a:r>
            <a:r>
              <a:rPr lang="en-US" b="1" i="1" dirty="0" err="1">
                <a:solidFill>
                  <a:srgbClr val="003082"/>
                </a:solidFill>
                <a:effectLst/>
                <a:latin typeface="Open Sans Semibold"/>
              </a:rPr>
              <a:t>iBT</a:t>
            </a:r>
            <a:r>
              <a:rPr lang="en-US" b="1" i="0" u="none" strike="noStrike" baseline="30000" dirty="0">
                <a:solidFill>
                  <a:srgbClr val="003082"/>
                </a:solidFill>
                <a:effectLst/>
                <a:latin typeface="Open Sans Semibold"/>
              </a:rPr>
              <a:t>®</a:t>
            </a:r>
            <a:r>
              <a:rPr lang="en-US" b="1" i="0" dirty="0">
                <a:solidFill>
                  <a:srgbClr val="003082"/>
                </a:solidFill>
                <a:effectLst/>
                <a:latin typeface="Open Sans Semibold"/>
              </a:rPr>
              <a:t> Listening Section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ADBD7-1559-4990-9C4D-23E4C60E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79"/>
            <a:ext cx="10019263" cy="4402975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 </a:t>
            </a:r>
            <a:r>
              <a:rPr lang="en-US" b="0" i="1" dirty="0">
                <a:solidFill>
                  <a:srgbClr val="151515"/>
                </a:solidFill>
                <a:effectLst/>
                <a:latin typeface="Open Sans"/>
              </a:rPr>
              <a:t>TOEFL </a:t>
            </a:r>
            <a:r>
              <a:rPr lang="en-US" b="0" i="1" dirty="0" err="1">
                <a:solidFill>
                  <a:srgbClr val="151515"/>
                </a:solidFill>
                <a:effectLst/>
                <a:latin typeface="Open Sans"/>
              </a:rPr>
              <a:t>iBT</a:t>
            </a:r>
            <a:r>
              <a:rPr lang="en-US" b="0" i="0" u="none" strike="noStrike" baseline="30000" dirty="0">
                <a:solidFill>
                  <a:srgbClr val="151515"/>
                </a:solidFill>
                <a:effectLst/>
                <a:latin typeface="Open Sans"/>
              </a:rPr>
              <a:t>®</a:t>
            </a: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 Listening section is designed to measure your ability to understand conversations and lectures in English. It includes listening for: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basic comprehension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pragmatic understanding (speaker's attitude and degree of certainty) and connecting and synthesizing information</a:t>
            </a:r>
          </a:p>
          <a:p>
            <a:pPr algn="l"/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There are 2 types of listening items in the Speaking section — lectures and conversations. Both use campus-based language.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3–4 lectures, each 3–5 minutes long, with 6 questions per lecture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2–3 conversations with 2 speakers, each 3 minutes long, with 5 questions per conversation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You can take notes on any audio item throughout the test to help you answer questions. You have 41 to 57 minutes to complete the section.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3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578CD-EAA2-45BB-851C-A6B26A79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3082"/>
                </a:solidFill>
                <a:effectLst/>
                <a:latin typeface="Open Sans Semibold"/>
              </a:rPr>
              <a:t>TOEFL </a:t>
            </a:r>
            <a:r>
              <a:rPr lang="en-US" b="1" i="1" dirty="0" err="1">
                <a:solidFill>
                  <a:srgbClr val="003082"/>
                </a:solidFill>
                <a:effectLst/>
                <a:latin typeface="Open Sans Semibold"/>
              </a:rPr>
              <a:t>iBT</a:t>
            </a:r>
            <a:r>
              <a:rPr lang="en-US" b="1" i="0" u="none" strike="noStrike" baseline="30000" dirty="0">
                <a:solidFill>
                  <a:srgbClr val="003082"/>
                </a:solidFill>
                <a:effectLst/>
                <a:latin typeface="Open Sans Semibold"/>
              </a:rPr>
              <a:t>®</a:t>
            </a:r>
            <a:r>
              <a:rPr lang="en-US" b="1" i="0" dirty="0">
                <a:solidFill>
                  <a:srgbClr val="003082"/>
                </a:solidFill>
                <a:effectLst/>
                <a:latin typeface="Open Sans Semibold"/>
              </a:rPr>
              <a:t> Speaking Section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A5F0-40D7-4A50-AD31-F54671ECC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9977699" cy="44445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 </a:t>
            </a:r>
            <a:r>
              <a:rPr lang="en-US" b="0" i="1" dirty="0">
                <a:solidFill>
                  <a:srgbClr val="151515"/>
                </a:solidFill>
                <a:effectLst/>
                <a:latin typeface="Open Sans"/>
              </a:rPr>
              <a:t>TOEFL </a:t>
            </a:r>
            <a:r>
              <a:rPr lang="en-US" b="0" i="1" dirty="0" err="1">
                <a:solidFill>
                  <a:srgbClr val="151515"/>
                </a:solidFill>
                <a:effectLst/>
                <a:latin typeface="Open Sans"/>
              </a:rPr>
              <a:t>iBT</a:t>
            </a:r>
            <a:r>
              <a:rPr lang="en-US" b="0" i="0" u="none" strike="noStrike" baseline="30000" dirty="0">
                <a:solidFill>
                  <a:srgbClr val="151515"/>
                </a:solidFill>
                <a:effectLst/>
                <a:latin typeface="Open Sans"/>
              </a:rPr>
              <a:t>®</a:t>
            </a: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 Speaking section is designed to measure your ability to speak English effectively in academic settings. It is composed of 4 tasks that resemble real-life situations you might encounter both in and outside of a classroom.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Question 1 is called an "independent speaking task" because it requires you to draw entirely on your own ideas, opinions and experiences when you respond.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Questions 2–4 are called "integrated speaking tasks" because they require you to combine your English-language skills — listening and speaking, or listening, reading and speaking — just as you would in or out of a classroom.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You'll get 15–30 seconds of preparation time before each response, and your response will be 45 or 60 seconds long. You have 17 minutes to complete the Speaking section.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5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37C5-0E91-4A69-8034-79646599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3082"/>
                </a:solidFill>
                <a:effectLst/>
                <a:latin typeface="Open Sans Semibold"/>
              </a:rPr>
              <a:t>TOEFL </a:t>
            </a:r>
            <a:r>
              <a:rPr lang="en-US" b="1" i="1" dirty="0" err="1">
                <a:solidFill>
                  <a:srgbClr val="003082"/>
                </a:solidFill>
                <a:effectLst/>
                <a:latin typeface="Open Sans Semibold"/>
              </a:rPr>
              <a:t>iBT</a:t>
            </a:r>
            <a:r>
              <a:rPr lang="en-US" b="1" i="0" u="none" strike="noStrike" baseline="30000" dirty="0">
                <a:solidFill>
                  <a:srgbClr val="003082"/>
                </a:solidFill>
                <a:effectLst/>
                <a:latin typeface="Open Sans Semibold"/>
              </a:rPr>
              <a:t>®</a:t>
            </a:r>
            <a:r>
              <a:rPr lang="en-US" b="1" i="0" dirty="0">
                <a:solidFill>
                  <a:srgbClr val="003082"/>
                </a:solidFill>
                <a:effectLst/>
                <a:latin typeface="Open Sans Semibold"/>
              </a:rPr>
              <a:t> Writing Section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9A70-F482-4FA1-80F9-67CBDD4D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 </a:t>
            </a:r>
            <a:r>
              <a:rPr lang="en-US" b="0" i="1" dirty="0">
                <a:solidFill>
                  <a:srgbClr val="151515"/>
                </a:solidFill>
                <a:effectLst/>
                <a:latin typeface="Open Sans"/>
              </a:rPr>
              <a:t>TOEFL </a:t>
            </a:r>
            <a:r>
              <a:rPr lang="en-US" b="0" i="1" dirty="0" err="1">
                <a:solidFill>
                  <a:srgbClr val="151515"/>
                </a:solidFill>
                <a:effectLst/>
                <a:latin typeface="Open Sans"/>
              </a:rPr>
              <a:t>iBT</a:t>
            </a:r>
            <a:r>
              <a:rPr lang="en-US" b="0" i="0" u="none" strike="noStrike" baseline="30000" dirty="0">
                <a:solidFill>
                  <a:srgbClr val="151515"/>
                </a:solidFill>
                <a:effectLst/>
                <a:latin typeface="Open Sans"/>
              </a:rPr>
              <a:t>®</a:t>
            </a: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 Writing section is designed to measure your ability to write in English in an academic setting, and you're expected to be able to present your ideas in a clear, well-organized manner.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There are 2 writing tasks.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Integrated writing task (20 minutes) — read a short passage and listen to a short lecture, then write in response to what you read and listened to.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Independent writing task (30 minutes) — write an essay based on personal experience or opinion in response to a writing topic.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51515"/>
                </a:solidFill>
                <a:effectLst/>
                <a:latin typeface="Open Sans"/>
              </a:rPr>
              <a:t>You'll have 50 minutes to complete the Writing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49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12</TotalTime>
  <Words>592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Open Sans</vt:lpstr>
      <vt:lpstr>Open Sans Semibold</vt:lpstr>
      <vt:lpstr>Wingdings</vt:lpstr>
      <vt:lpstr>Banded</vt:lpstr>
      <vt:lpstr>TOEFL IBT introduction </vt:lpstr>
      <vt:lpstr>background</vt:lpstr>
      <vt:lpstr>TOEFL iBT® Test Content</vt:lpstr>
      <vt:lpstr>TOEFL iBT® Test Content</vt:lpstr>
      <vt:lpstr>TOEFL iBT® Reading Section</vt:lpstr>
      <vt:lpstr>TOEFL iBT® Listening Section</vt:lpstr>
      <vt:lpstr>TOEFL iBT® Speaking Section</vt:lpstr>
      <vt:lpstr>TOEFL iBT® Writing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TOEFL IBT</dc:title>
  <dc:creator>reno samuri</dc:creator>
  <cp:lastModifiedBy>reno samuri</cp:lastModifiedBy>
  <cp:revision>4</cp:revision>
  <dcterms:created xsi:type="dcterms:W3CDTF">2020-09-27T23:50:15Z</dcterms:created>
  <dcterms:modified xsi:type="dcterms:W3CDTF">2020-09-28T00:51:57Z</dcterms:modified>
</cp:coreProperties>
</file>