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59" r:id="rId6"/>
    <p:sldId id="260" r:id="rId7"/>
    <p:sldId id="271" r:id="rId8"/>
    <p:sldId id="262" r:id="rId9"/>
    <p:sldId id="270" r:id="rId10"/>
    <p:sldId id="272" r:id="rId11"/>
    <p:sldId id="263" r:id="rId12"/>
    <p:sldId id="264" r:id="rId13"/>
    <p:sldId id="27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E33E7-7FC3-4373-AB38-D4E99C015B3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0FD0D-4056-4F2A-BF61-7A7E68D2E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3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500-6DCD-49B4-927B-5AB2E65CEC1A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B5B4-DBE5-4A12-B358-C7F05E107042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48EE-2652-4F28-8C4B-612F64F2D34C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378-9322-4E00-9BC7-93CB39D932FC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0DAC-BE78-4510-8407-39FE68128658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DD27-7772-4829-9D5F-9B4DD1F2606B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2693-D826-4B48-8026-DEAB589A7B67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01B8-A1DF-4165-AE51-AD445FDD2FAB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2A7-BB25-494F-A99D-960D957DD826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F37-97AE-4B14-A221-839F1E028446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1B19-308A-416E-8A47-C9358F809F19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8B7C8-F98C-479E-BAA9-353E3651AE5F}" type="datetime8">
              <a:rPr lang="ar-IQ" smtClean="0"/>
              <a:t>17 أيلول، 20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685C7C-C4FE-45FF-A431-A5AE0391C1F3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ipe dir="d"/>
    <p:sndAc>
      <p:stSnd>
        <p:snd r:embed="rId13" name="type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ducational_Testing_Servic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harles_A._Ferguson" TargetMode="External"/><Relationship Id="rId4" Type="http://schemas.openxmlformats.org/officeDocument/2006/relationships/hyperlink" Target="http://en.wikipedia.org/wiki/Center_for_Applied_Linguistic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.toeic.e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.toefl.eu/toefl-sites/toefl-europe/definitions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571744"/>
            <a:ext cx="8358246" cy="628656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OF ENGLISH AS A FOREIGN LANGUAGE</a:t>
            </a:r>
            <a:endParaRPr lang="ar-IQ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44" y="3571876"/>
            <a:ext cx="1928826" cy="64294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TOEFL</a:t>
            </a:r>
            <a:endParaRPr lang="ar-IQ" sz="4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  <p:transition spd="med">
    <p:dissolv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7554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4000" b="1" dirty="0" smtClean="0"/>
              <a:t>Purposes of ITP TOEFL 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3000" dirty="0" smtClean="0"/>
              <a:t>assigning individuals to English courses at the appropriate level of difficulty </a:t>
            </a:r>
          </a:p>
          <a:p>
            <a:pPr algn="l" rtl="0"/>
            <a:r>
              <a:rPr lang="en-US" sz="3000" dirty="0" smtClean="0"/>
              <a:t>determining proficiency in English at the beginning and end of courses of study in English </a:t>
            </a:r>
          </a:p>
          <a:p>
            <a:pPr algn="l" rtl="0"/>
            <a:r>
              <a:rPr lang="en-US" sz="3000" dirty="0" smtClean="0"/>
              <a:t>determining if nonnative speakers of English have a sufficient command of the language to participate in a study abroad program </a:t>
            </a:r>
          </a:p>
          <a:p>
            <a:pPr algn="l" rtl="0"/>
            <a:r>
              <a:rPr lang="en-US" sz="3000" dirty="0" smtClean="0"/>
              <a:t>providing students an opportunity to become acquainted with the multiple-choice test format </a:t>
            </a:r>
          </a:p>
          <a:p>
            <a:pPr algn="l" rtl="0"/>
            <a:r>
              <a:rPr lang="en-US" sz="3000" dirty="0" smtClean="0"/>
              <a:t>completing a graduation requirement </a:t>
            </a:r>
          </a:p>
          <a:p>
            <a:pPr algn="l" rtl="0"/>
            <a:r>
              <a:rPr lang="en-US" sz="3000" dirty="0" smtClean="0"/>
              <a:t>assessing proficiency of faculty and other professional- level staff</a:t>
            </a:r>
          </a:p>
          <a:p>
            <a:pPr algn="l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10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3266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TOEFL Score</a:t>
            </a:r>
            <a:endParaRPr lang="ar-IQ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9378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raw score for each section is converted by statistical means to a number on what is called the TOEFL test scale. </a:t>
            </a:r>
            <a:endParaRPr lang="en-US" dirty="0" smtClean="0"/>
          </a:p>
          <a:p>
            <a:pPr algn="l" rtl="0"/>
            <a:r>
              <a:rPr lang="en-US" dirty="0" smtClean="0"/>
              <a:t>The</a:t>
            </a:r>
            <a:r>
              <a:rPr lang="en-US" dirty="0"/>
              <a:t> total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paper-based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TOEFL </a:t>
            </a:r>
            <a:r>
              <a:rPr lang="en-US" dirty="0" smtClean="0"/>
              <a:t>test </a:t>
            </a:r>
            <a:r>
              <a:rPr lang="en-US" dirty="0"/>
              <a:t>score is reported on a scale that ranges from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310 to 677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</a:t>
            </a:r>
            <a:r>
              <a:rPr lang="en-US" dirty="0"/>
              <a:t>constitutes an acceptable TOEFL score depends entirely on the requirements of each institution. </a:t>
            </a:r>
            <a:endParaRPr lang="en-US" dirty="0" smtClean="0"/>
          </a:p>
          <a:p>
            <a:pPr algn="l" rtl="0"/>
            <a:r>
              <a:rPr lang="en-US" dirty="0" smtClean="0"/>
              <a:t>There </a:t>
            </a:r>
            <a:r>
              <a:rPr lang="en-US" dirty="0"/>
              <a:t>is no specific passing or failing </a:t>
            </a:r>
            <a:r>
              <a:rPr lang="en-US" dirty="0" smtClean="0"/>
              <a:t>score.</a:t>
            </a:r>
            <a:endParaRPr lang="en-US" dirty="0"/>
          </a:p>
          <a:p>
            <a:pPr algn="l" rtl="0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4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The score ranges</a:t>
            </a:r>
            <a:endParaRPr lang="ar-IQ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357298"/>
            <a:ext cx="7615262" cy="428628"/>
          </a:xfrm>
        </p:spPr>
        <p:txBody>
          <a:bodyPr>
            <a:normAutofit fontScale="25000" lnSpcReduction="20000"/>
          </a:bodyPr>
          <a:lstStyle/>
          <a:p>
            <a:pPr algn="l" rtl="0">
              <a:buNone/>
            </a:pPr>
            <a:r>
              <a:rPr lang="en-US" sz="9600" dirty="0" smtClean="0"/>
              <a:t>	The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based TOEFL </a:t>
            </a:r>
            <a:r>
              <a:rPr lang="en-US" sz="9600" dirty="0" smtClean="0"/>
              <a:t>score </a:t>
            </a:r>
            <a:r>
              <a:rPr lang="en-US" sz="9600" dirty="0"/>
              <a:t>ranges are listed </a:t>
            </a:r>
            <a:r>
              <a:rPr lang="en-US" sz="9600" dirty="0" smtClean="0"/>
              <a:t>below: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</a:p>
          <a:p>
            <a:pPr algn="l" rtl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785926"/>
          <a:ext cx="7000924" cy="18573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7465"/>
                <a:gridCol w="3733459"/>
              </a:tblGrid>
              <a:tr h="37147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Score Range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Test Section</a:t>
                      </a:r>
                      <a:endParaRPr lang="ar-IQ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31 - 68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Listening Comprehension</a:t>
                      </a:r>
                      <a:endParaRPr lang="ar-IQ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31 - 68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Structure/</a:t>
                      </a:r>
                      <a:r>
                        <a:rPr lang="en-US" baseline="0" dirty="0" smtClean="0"/>
                        <a:t>Written Expression</a:t>
                      </a:r>
                      <a:endParaRPr lang="ar-IQ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31 - 67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Reading Comprehension</a:t>
                      </a:r>
                      <a:endParaRPr lang="ar-IQ" dirty="0"/>
                    </a:p>
                  </a:txBody>
                  <a:tcPr/>
                </a:tc>
              </a:tr>
              <a:tr h="37147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310</a:t>
                      </a:r>
                      <a:r>
                        <a:rPr lang="en-US" baseline="0" dirty="0" smtClean="0"/>
                        <a:t> - 677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Score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TOEFL Preparation Programme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The course will focus </a:t>
            </a:r>
            <a:r>
              <a:rPr lang="en-US" dirty="0" smtClean="0"/>
              <a:t>on the development of test-taking skills and strategies through:</a:t>
            </a:r>
          </a:p>
          <a:p>
            <a:pPr algn="l" rtl="0"/>
            <a:r>
              <a:rPr lang="en-US" dirty="0" smtClean="0"/>
              <a:t>Listening practice.</a:t>
            </a:r>
          </a:p>
          <a:p>
            <a:pPr algn="l" rtl="0"/>
            <a:r>
              <a:rPr lang="en-US" dirty="0" smtClean="0"/>
              <a:t>Reading and Vocabulary practice.</a:t>
            </a:r>
          </a:p>
          <a:p>
            <a:pPr algn="l" rtl="0"/>
            <a:r>
              <a:rPr lang="en-US" dirty="0" smtClean="0"/>
              <a:t>Structure practice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13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64293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What is TOEFL</a:t>
            </a:r>
            <a:endParaRPr lang="ar-IQ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208032"/>
          </a:xfrm>
        </p:spPr>
        <p:txBody>
          <a:bodyPr/>
          <a:lstStyle/>
          <a:p>
            <a:pPr algn="l" rtl="0"/>
            <a:r>
              <a:rPr lang="en-US" b="1" dirty="0"/>
              <a:t>The TOEFL test is an internationally accepted standard of English that measures the academic English proficiency of a non-native speaker of English. </a:t>
            </a:r>
            <a:endParaRPr lang="en-US" b="1" dirty="0" smtClean="0"/>
          </a:p>
          <a:p>
            <a:pPr algn="l" rtl="0"/>
            <a:r>
              <a:rPr lang="en-US" b="1" dirty="0" smtClean="0"/>
              <a:t>The </a:t>
            </a:r>
            <a:r>
              <a:rPr lang="en-US" b="1" dirty="0"/>
              <a:t>TOEFL test is required by more than </a:t>
            </a:r>
            <a:r>
              <a:rPr lang="en-US" b="1" dirty="0" smtClean="0"/>
              <a:t>7,000 </a:t>
            </a:r>
            <a:r>
              <a:rPr lang="en-US" b="1" dirty="0"/>
              <a:t>colleges, universities and licensing agencies in 110 countries throughout the world.</a:t>
            </a:r>
            <a:endParaRPr lang="en-US" dirty="0"/>
          </a:p>
          <a:p>
            <a:pPr algn="l" rtl="0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  <p:transition spd="med">
    <p:wedg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63266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TOEFL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Origin</a:t>
            </a:r>
            <a:endParaRPr lang="ar-IQ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86808" cy="335758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l" rtl="0"/>
            <a:r>
              <a:rPr lang="en-US" dirty="0" smtClean="0"/>
              <a:t>The TOEFL test is a registered trademark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Educational Testing Service"/>
              </a:rPr>
              <a:t>Educational Testing Service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(ETS) and is administered worldwide. </a:t>
            </a:r>
          </a:p>
          <a:p>
            <a:pPr algn="l" rtl="0"/>
            <a:r>
              <a:rPr lang="en-US" dirty="0" smtClean="0"/>
              <a:t>The test was first administered in 1964 and has since been taken by more than 23 million students. </a:t>
            </a:r>
          </a:p>
          <a:p>
            <a:pPr algn="l" rtl="0"/>
            <a:r>
              <a:rPr lang="en-US" dirty="0" smtClean="0"/>
              <a:t>The test was originally developed at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Center for Applied Linguistics"/>
              </a:rPr>
              <a:t>Center for Applied Linguistics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led by the linguist, Dr.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Charles A. Ferguson"/>
              </a:rPr>
              <a:t>Charles A. Ferguson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rtl="0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  <p:transition spd="med">
    <p:wipe dir="u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0410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Purpose of TOEFL</a:t>
            </a:r>
            <a:endParaRPr lang="ar-IQ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279470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FFC000"/>
                </a:solidFill>
                <a:cs typeface="+mj-cs"/>
              </a:rPr>
              <a:t>TOEFL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measures </a:t>
            </a:r>
            <a:r>
              <a:rPr lang="en-US" dirty="0">
                <a:cs typeface="+mj-cs"/>
              </a:rPr>
              <a:t>the ability of non-native speakers of English to use and understand English as it is spoken, written and heard in college and university settings. </a:t>
            </a: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As </a:t>
            </a:r>
            <a:r>
              <a:rPr lang="en-US" dirty="0">
                <a:cs typeface="+mj-cs"/>
              </a:rPr>
              <a:t>opposed to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  <a:hlinkClick r:id="rId3"/>
              </a:rPr>
              <a:t>TOEIC</a:t>
            </a:r>
            <a:r>
              <a:rPr lang="en-US" dirty="0">
                <a:cs typeface="+mj-cs"/>
              </a:rPr>
              <a:t> test (TEST OF ENGLISH FOR INTERNATIONAL COMMUNICATION) that measures the use of English in a business context, the TOEFL test has an academic focus. 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  <p:transition spd="med">
    <p:wip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63266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Who uses the TOEFL test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ar-IQ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l" rtl="0"/>
            <a:r>
              <a:rPr lang="en-US" dirty="0"/>
              <a:t>Students who want to study further: For non-native speakers who hold degrees or diplomas from post-secondary institutions in English speaking countries </a:t>
            </a:r>
          </a:p>
          <a:p>
            <a:pPr lvl="0" algn="l" rtl="0"/>
            <a:r>
              <a:rPr lang="en-US" dirty="0"/>
              <a:t>Academic institutions: To determine academic readiness and make admissions decisions for international applicants </a:t>
            </a:r>
          </a:p>
          <a:p>
            <a:pPr lvl="0" algn="l" rtl="0"/>
            <a:r>
              <a:rPr lang="en-US" dirty="0"/>
              <a:t>Individuals who are applying for professional licensure or certification </a:t>
            </a:r>
          </a:p>
          <a:p>
            <a:pPr lvl="0" algn="l" rtl="0"/>
            <a:r>
              <a:rPr lang="en-US" dirty="0"/>
              <a:t>Many government, licensing and certification agencies, as well as exchange and scholarship </a:t>
            </a:r>
            <a:r>
              <a:rPr lang="en-US" dirty="0" smtClean="0"/>
              <a:t>programmes </a:t>
            </a:r>
            <a:r>
              <a:rPr lang="en-US" dirty="0"/>
              <a:t>also use TOEFL scores as a decision-making tool.</a:t>
            </a:r>
          </a:p>
          <a:p>
            <a:pPr algn="l" rtl="0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  <p:transition spd="med">
    <p:wipe dir="r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0410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Benefits of the TOEFL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test</a:t>
            </a:r>
            <a:endParaRPr lang="ar-IQ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/>
              <a:t>Widely available and easily accessible</a:t>
            </a:r>
          </a:p>
          <a:p>
            <a:pPr lvl="0" algn="l" rtl="0"/>
            <a:r>
              <a:rPr lang="en-US" dirty="0"/>
              <a:t>Regarded as the international standard and industry leader </a:t>
            </a:r>
          </a:p>
          <a:p>
            <a:pPr lvl="0" algn="l" rtl="0"/>
            <a:r>
              <a:rPr lang="en-US" dirty="0"/>
              <a:t>The test is administered under secure conditions and is highly reliable; hence, scores can be used confidently to make high-stakes </a:t>
            </a:r>
            <a:r>
              <a:rPr lang="en-US" dirty="0" smtClean="0"/>
              <a:t>decisions</a:t>
            </a:r>
          </a:p>
          <a:p>
            <a:pPr lvl="0" algn="l" rtl="0"/>
            <a:r>
              <a:rPr lang="en-US" dirty="0"/>
              <a:t>The TOEFL test has different versions that are used in different countries. But all versions are equally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valid and reliable</a:t>
            </a:r>
            <a:r>
              <a:rPr lang="en-US" dirty="0"/>
              <a:t>  and are developed and administered based on the stringent ETS Standards for Quality and Fairness. 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  <p:transition spd="med">
    <p:pull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3266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3600" b="1" dirty="0" smtClean="0"/>
              <a:t>TOEFL Format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	The TOEFL test is available in two ways: </a:t>
            </a:r>
          </a:p>
          <a:p>
            <a:pPr algn="l" rtl="0">
              <a:buNone/>
            </a:pPr>
            <a:r>
              <a:rPr lang="en-US" dirty="0" smtClean="0"/>
              <a:t>	</a:t>
            </a:r>
          </a:p>
          <a:p>
            <a:pPr algn="l" rtl="0">
              <a:buNone/>
            </a:pPr>
            <a:r>
              <a:rPr lang="en-US" dirty="0" smtClean="0"/>
              <a:t>	♦ International Testing Program </a:t>
            </a:r>
          </a:p>
          <a:p>
            <a:pPr algn="l" rtl="0">
              <a:buNone/>
            </a:pPr>
            <a:r>
              <a:rPr lang="en-US" dirty="0" smtClean="0"/>
              <a:t>	TOEFL CBT (computer-based or iBT) </a:t>
            </a:r>
          </a:p>
          <a:p>
            <a:pPr algn="l" rtl="0">
              <a:buNone/>
            </a:pPr>
            <a:r>
              <a:rPr lang="en-US" dirty="0" smtClean="0"/>
              <a:t>	TOEFL P&amp;P (paper based) </a:t>
            </a:r>
          </a:p>
          <a:p>
            <a:pPr algn="l" rtl="0">
              <a:buNone/>
            </a:pPr>
            <a:r>
              <a:rPr lang="en-US" dirty="0" smtClean="0"/>
              <a:t>	♦ Institutional Testing Program </a:t>
            </a:r>
          </a:p>
          <a:p>
            <a:pPr algn="l" rtl="0">
              <a:buNone/>
            </a:pPr>
            <a:r>
              <a:rPr lang="en-US" dirty="0" smtClean="0"/>
              <a:t>	Pre TOEFL (paper based) </a:t>
            </a:r>
          </a:p>
          <a:p>
            <a:pPr algn="l" rtl="0">
              <a:buNone/>
            </a:pPr>
            <a:r>
              <a:rPr lang="en-US" dirty="0" smtClean="0"/>
              <a:t>	TOEFL ITP (paper based) </a:t>
            </a:r>
          </a:p>
          <a:p>
            <a:pPr algn="l" rtl="0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63266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Paper Based TOEFL</a:t>
            </a:r>
            <a:endParaRPr lang="ar-IQ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	The </a:t>
            </a:r>
            <a:r>
              <a:rPr lang="en-US" dirty="0"/>
              <a:t>PBT TOEFL test comprises three sections plus a 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	</a:t>
            </a:r>
            <a:r>
              <a:rPr lang="en-US" dirty="0" smtClean="0"/>
              <a:t>30-minute </a:t>
            </a:r>
            <a:r>
              <a:rPr lang="en-US" dirty="0"/>
              <a:t>writing test (the Test of Written English):</a:t>
            </a:r>
          </a:p>
          <a:p>
            <a:pPr algn="l" rtl="0"/>
            <a:endParaRPr lang="en-US" dirty="0"/>
          </a:p>
          <a:p>
            <a:pPr lvl="0" algn="l" rtl="0"/>
            <a:r>
              <a:rPr lang="en-US" b="1" dirty="0"/>
              <a:t>Listening Comprehension</a:t>
            </a:r>
            <a:r>
              <a:rPr lang="en-US" dirty="0"/>
              <a:t> measures the ability to understand English </a:t>
            </a:r>
          </a:p>
          <a:p>
            <a:pPr lvl="0" algn="l" rtl="0"/>
            <a:r>
              <a:rPr lang="en-US" b="1" dirty="0"/>
              <a:t>Structure and Language</a:t>
            </a:r>
            <a:r>
              <a:rPr lang="en-US" dirty="0"/>
              <a:t> measures the ability to </a:t>
            </a:r>
            <a:r>
              <a:rPr lang="en-US" dirty="0" smtClean="0"/>
              <a:t>recognize </a:t>
            </a:r>
            <a:r>
              <a:rPr lang="en-US" dirty="0"/>
              <a:t>language that is appropriate for standard written English </a:t>
            </a:r>
          </a:p>
          <a:p>
            <a:pPr lvl="0" algn="l" rtl="0"/>
            <a:r>
              <a:rPr lang="en-US" b="1" dirty="0"/>
              <a:t>Reading Comprehension</a:t>
            </a:r>
            <a:r>
              <a:rPr lang="en-US" dirty="0"/>
              <a:t> measures the ability to understand non-technical reading matter in English </a:t>
            </a:r>
          </a:p>
          <a:p>
            <a:pPr algn="l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4294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 rtl="0"/>
            <a:r>
              <a:rPr lang="en-US" sz="3200" b="1" dirty="0" smtClean="0"/>
              <a:t>Overview of Paper-Based TOEFL</a:t>
            </a:r>
            <a:endParaRPr lang="ar-IQ" sz="3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71538" y="1857364"/>
          <a:ext cx="7000923" cy="35191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7241"/>
                <a:gridCol w="2028396"/>
                <a:gridCol w="3325286"/>
              </a:tblGrid>
              <a:tr h="490267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Time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TOEFL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Section</a:t>
                      </a:r>
                      <a:endParaRPr lang="ar-IQ" dirty="0"/>
                    </a:p>
                  </a:txBody>
                  <a:tcPr/>
                </a:tc>
              </a:tr>
              <a:tr h="846214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35 minutes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50 multiple choice questions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Listening</a:t>
                      </a:r>
                      <a:r>
                        <a:rPr lang="en-US" baseline="0" dirty="0" smtClean="0"/>
                        <a:t> Comprehension</a:t>
                      </a:r>
                      <a:endParaRPr lang="ar-IQ" dirty="0"/>
                    </a:p>
                  </a:txBody>
                  <a:tcPr/>
                </a:tc>
              </a:tr>
              <a:tr h="846214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25 Minutes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 multiple choice questions</a:t>
                      </a:r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Structure</a:t>
                      </a:r>
                      <a:r>
                        <a:rPr lang="en-US" baseline="0" dirty="0" smtClean="0"/>
                        <a:t> and Written Expression</a:t>
                      </a:r>
                      <a:endParaRPr lang="ar-IQ" dirty="0"/>
                    </a:p>
                  </a:txBody>
                  <a:tcPr/>
                </a:tc>
              </a:tr>
              <a:tr h="846214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55 Minutes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 multiple choice questions</a:t>
                      </a:r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Reading Comprehension</a:t>
                      </a:r>
                      <a:endParaRPr lang="ar-IQ" dirty="0"/>
                    </a:p>
                  </a:txBody>
                  <a:tcPr/>
                </a:tc>
              </a:tr>
              <a:tr h="490267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30 Minutes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 essay question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Test of Written English </a:t>
                      </a:r>
                      <a:r>
                        <a:rPr lang="en-US" baseline="0" dirty="0" smtClean="0"/>
                        <a:t> (TWE)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C7C-C4FE-45FF-A431-A5AE0391C1F3}" type="slidenum">
              <a:rPr lang="ar-IQ" smtClean="0"/>
              <a:pPr/>
              <a:t>9</a:t>
            </a:fld>
            <a:endParaRPr lang="ar-IQ"/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1129</TotalTime>
  <Words>493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TEST OF ENGLISH AS A FOREIGN LANGUAGE</vt:lpstr>
      <vt:lpstr>What is TOEFL</vt:lpstr>
      <vt:lpstr>TOEFL Origin</vt:lpstr>
      <vt:lpstr>Purpose of TOEFL</vt:lpstr>
      <vt:lpstr>Who uses the TOEFL test?</vt:lpstr>
      <vt:lpstr>Benefits of the TOEFL test</vt:lpstr>
      <vt:lpstr>TOEFL Format</vt:lpstr>
      <vt:lpstr>Paper Based TOEFL</vt:lpstr>
      <vt:lpstr>Overview of Paper-Based TOEFL</vt:lpstr>
      <vt:lpstr>Purposes of ITP TOEFL </vt:lpstr>
      <vt:lpstr>TOEFL Score</vt:lpstr>
      <vt:lpstr>The score ranges</vt:lpstr>
      <vt:lpstr>TOEFL Preparation Programme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OF ENGLISH AS A FOREIGN LANGUAGE</dc:title>
  <dc:creator>user</dc:creator>
  <cp:lastModifiedBy>NEISYA</cp:lastModifiedBy>
  <cp:revision>64</cp:revision>
  <dcterms:created xsi:type="dcterms:W3CDTF">2010-01-24T15:07:39Z</dcterms:created>
  <dcterms:modified xsi:type="dcterms:W3CDTF">2020-09-17T07:28:35Z</dcterms:modified>
</cp:coreProperties>
</file>