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62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4/25/2020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4/25/2020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dirty="0"/>
              <a:pPr/>
              <a:t>4/25/2020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Sampel</a:t>
            </a:r>
            <a:r>
              <a:rPr lang="en-US" dirty="0" smtClean="0"/>
              <a:t> &amp; </a:t>
            </a:r>
            <a:r>
              <a:rPr lang="en-US" dirty="0" err="1" smtClean="0"/>
              <a:t>populasi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2700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7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Dalam</a:t>
            </a:r>
            <a:r>
              <a:rPr lang="en-US" sz="27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7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Penelitian</a:t>
            </a:r>
            <a:r>
              <a:rPr lang="en-US" sz="27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7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kuantitatif</a:t>
            </a:r>
            <a:r>
              <a:rPr lang="en-US" sz="27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sz="27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Dwi</a:t>
            </a:r>
            <a:r>
              <a:rPr lang="en-US" dirty="0" smtClean="0"/>
              <a:t> Maharani, </a:t>
            </a:r>
            <a:r>
              <a:rPr lang="en-US" dirty="0" err="1" smtClean="0"/>
              <a:t>M.I.Kom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423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1. </a:t>
            </a:r>
            <a:r>
              <a:rPr lang="en-US" dirty="0" err="1" smtClean="0"/>
              <a:t>populasi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Menurut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Sugiyono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populasi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adalah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wilayah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generalisasi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terdiri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dari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objek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atau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subjek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mempunyai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kuantitas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karakteristik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tertentu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ditetapkan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oleh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peneliti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dipelajari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kemudian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ditarik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suatu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kesimpulannya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dalam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Ramlan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, 2006: 133)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570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2. </a:t>
            </a:r>
            <a:r>
              <a:rPr lang="en-US" dirty="0" err="1" smtClean="0"/>
              <a:t>sampel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Peneliti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meneliti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seluruh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elemen-elemen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populasi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disebut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“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sensus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”. Dan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jika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peneliti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meneliti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sebagian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dari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elemen-elemen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tertentu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suatu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populasi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disebut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penelitian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“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sampel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”.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762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 smtClean="0"/>
              <a:t>Kriteria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pemilihan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sampel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1. </a:t>
            </a:r>
            <a:r>
              <a:rPr lang="en-US" b="1" dirty="0" err="1" smtClean="0"/>
              <a:t>Keakuratan</a:t>
            </a:r>
            <a:r>
              <a:rPr lang="en-US" b="1" dirty="0" smtClean="0"/>
              <a:t> / </a:t>
            </a:r>
            <a:r>
              <a:rPr lang="en-US" b="1" dirty="0" err="1" smtClean="0"/>
              <a:t>Akurasi</a:t>
            </a:r>
            <a:endParaRPr lang="en-US" b="1" dirty="0" smtClean="0"/>
          </a:p>
          <a:p>
            <a:r>
              <a:rPr lang="en-US" dirty="0" err="1" smtClean="0"/>
              <a:t>Sampel</a:t>
            </a:r>
            <a:r>
              <a:rPr lang="en-US" dirty="0" smtClean="0"/>
              <a:t> yang </a:t>
            </a:r>
            <a:r>
              <a:rPr lang="en-US" dirty="0" err="1" smtClean="0"/>
              <a:t>akurat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statistic </a:t>
            </a:r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mengestimasi</a:t>
            </a:r>
            <a:r>
              <a:rPr lang="en-US" dirty="0" smtClean="0"/>
              <a:t> parameter </a:t>
            </a:r>
            <a:r>
              <a:rPr lang="en-US" dirty="0" err="1" smtClean="0"/>
              <a:t>populasi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akurasi</a:t>
            </a:r>
            <a:r>
              <a:rPr lang="en-US" dirty="0" smtClean="0"/>
              <a:t>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keyakinan</a:t>
            </a:r>
            <a:r>
              <a:rPr lang="en-US" dirty="0" smtClean="0"/>
              <a:t>, yang mana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akurat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 data,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keyakinannya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b="1" dirty="0" smtClean="0"/>
              <a:t>2. </a:t>
            </a:r>
            <a:r>
              <a:rPr lang="en-US" b="1" dirty="0" err="1" smtClean="0"/>
              <a:t>Ketelitian</a:t>
            </a:r>
            <a:r>
              <a:rPr lang="en-US" b="1" dirty="0" smtClean="0"/>
              <a:t> / </a:t>
            </a:r>
            <a:r>
              <a:rPr lang="en-US" b="1" dirty="0" err="1" smtClean="0"/>
              <a:t>Presisi</a:t>
            </a:r>
            <a:endParaRPr lang="en-US" b="1" dirty="0" smtClean="0"/>
          </a:p>
          <a:p>
            <a:r>
              <a:rPr lang="en-US" dirty="0" err="1" smtClean="0"/>
              <a:t>Sampel</a:t>
            </a:r>
            <a:r>
              <a:rPr lang="en-US" dirty="0" smtClean="0"/>
              <a:t> yang </a:t>
            </a:r>
            <a:r>
              <a:rPr lang="en-US" dirty="0" err="1" smtClean="0"/>
              <a:t>presisi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yang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 data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merefleksikan</a:t>
            </a:r>
            <a:r>
              <a:rPr lang="en-US" dirty="0" smtClean="0"/>
              <a:t> </a:t>
            </a:r>
            <a:r>
              <a:rPr lang="en-US" dirty="0" err="1" smtClean="0"/>
              <a:t>realitas</a:t>
            </a:r>
            <a:r>
              <a:rPr lang="en-US" dirty="0" smtClean="0"/>
              <a:t> </a:t>
            </a:r>
            <a:r>
              <a:rPr lang="en-US" dirty="0" err="1" smtClean="0"/>
              <a:t>populasinya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teliti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Presisi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ketepatan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 yang </a:t>
            </a: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populasinya</a:t>
            </a:r>
            <a:r>
              <a:rPr lang="en-US" dirty="0" smtClean="0"/>
              <a:t>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348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162" y="161470"/>
            <a:ext cx="9720072" cy="1499616"/>
          </a:xfrm>
        </p:spPr>
        <p:txBody>
          <a:bodyPr>
            <a:normAutofit/>
          </a:bodyPr>
          <a:lstStyle/>
          <a:p>
            <a:r>
              <a:rPr lang="en-US" sz="3200" b="1" dirty="0" err="1" smtClean="0"/>
              <a:t>prosedur</a:t>
            </a:r>
            <a:r>
              <a:rPr lang="en-US" sz="3200" b="1" dirty="0" smtClean="0"/>
              <a:t> </a:t>
            </a:r>
            <a:r>
              <a:rPr lang="en-US" sz="3200" b="1" dirty="0" err="1"/>
              <a:t>pemilihan</a:t>
            </a:r>
            <a:r>
              <a:rPr lang="en-US" sz="3200" b="1" dirty="0"/>
              <a:t> </a:t>
            </a:r>
            <a:r>
              <a:rPr lang="en-US" sz="3200" b="1" dirty="0" err="1"/>
              <a:t>sampel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045" y="1661086"/>
            <a:ext cx="9720071" cy="462820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1. </a:t>
            </a:r>
            <a:r>
              <a:rPr lang="en-US" b="1" i="1" dirty="0" smtClean="0">
                <a:solidFill>
                  <a:srgbClr val="FF0000"/>
                </a:solidFill>
              </a:rPr>
              <a:t>Target Population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 target,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 </a:t>
            </a:r>
            <a:r>
              <a:rPr lang="en-US" dirty="0" err="1" smtClean="0"/>
              <a:t>spesifik</a:t>
            </a:r>
            <a:r>
              <a:rPr lang="en-US" dirty="0" smtClean="0"/>
              <a:t> yang </a:t>
            </a:r>
            <a:r>
              <a:rPr lang="en-US" dirty="0" err="1" smtClean="0"/>
              <a:t>releva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2. </a:t>
            </a:r>
            <a:r>
              <a:rPr lang="en-US" b="1" i="1" dirty="0" smtClean="0">
                <a:solidFill>
                  <a:srgbClr val="FF0000"/>
                </a:solidFill>
              </a:rPr>
              <a:t>Sample Frame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memuat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unsur-unsur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 yang </a:t>
            </a:r>
            <a:r>
              <a:rPr lang="en-US" dirty="0" err="1" smtClean="0"/>
              <a:t>dijadikan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kerangka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 target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3. Sampling methods</a:t>
            </a:r>
            <a:r>
              <a:rPr lang="en-US" dirty="0" smtClean="0"/>
              <a:t>,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2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lvl="1"/>
            <a:r>
              <a:rPr lang="en-US" sz="2200" dirty="0"/>
              <a:t>a</a:t>
            </a:r>
            <a:r>
              <a:rPr lang="en-US" sz="2200" dirty="0" smtClean="0"/>
              <a:t>. </a:t>
            </a:r>
            <a:r>
              <a:rPr lang="en-US" sz="2200" dirty="0" err="1" smtClean="0"/>
              <a:t>Metode</a:t>
            </a:r>
            <a:r>
              <a:rPr lang="en-US" sz="2200" dirty="0" smtClean="0"/>
              <a:t> </a:t>
            </a:r>
            <a:r>
              <a:rPr lang="en-US" sz="2200" dirty="0" err="1" smtClean="0"/>
              <a:t>pemilihan</a:t>
            </a:r>
            <a:r>
              <a:rPr lang="en-US" sz="2200" dirty="0" smtClean="0"/>
              <a:t> </a:t>
            </a:r>
            <a:r>
              <a:rPr lang="en-US" sz="2200" dirty="0" err="1" smtClean="0"/>
              <a:t>sampel</a:t>
            </a:r>
            <a:r>
              <a:rPr lang="en-US" sz="2200" dirty="0" smtClean="0"/>
              <a:t> </a:t>
            </a:r>
            <a:r>
              <a:rPr lang="en-US" sz="2200" dirty="0" err="1" smtClean="0"/>
              <a:t>probabilitas</a:t>
            </a:r>
            <a:r>
              <a:rPr lang="en-US" sz="2200" dirty="0" smtClean="0"/>
              <a:t> (</a:t>
            </a:r>
            <a:r>
              <a:rPr lang="en-US" sz="2200" dirty="0" err="1" smtClean="0"/>
              <a:t>sering</a:t>
            </a:r>
            <a:r>
              <a:rPr lang="en-US" sz="2200" dirty="0" smtClean="0"/>
              <a:t> </a:t>
            </a:r>
            <a:r>
              <a:rPr lang="en-US" sz="2200" dirty="0" err="1" smtClean="0"/>
              <a:t>dikenal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pemilihan</a:t>
            </a:r>
            <a:r>
              <a:rPr lang="en-US" sz="2200" dirty="0" smtClean="0"/>
              <a:t> </a:t>
            </a:r>
            <a:r>
              <a:rPr lang="en-US" sz="2200" dirty="0" err="1" smtClean="0"/>
              <a:t>sampel</a:t>
            </a:r>
            <a:r>
              <a:rPr lang="en-US" sz="2200" dirty="0" smtClean="0"/>
              <a:t> </a:t>
            </a:r>
            <a:r>
              <a:rPr lang="en-US" sz="2200" dirty="0" err="1" smtClean="0"/>
              <a:t>secara</a:t>
            </a:r>
            <a:r>
              <a:rPr lang="en-US" sz="2200" dirty="0" smtClean="0"/>
              <a:t> </a:t>
            </a:r>
            <a:r>
              <a:rPr lang="en-US" sz="2200" dirty="0" err="1" smtClean="0"/>
              <a:t>acak</a:t>
            </a:r>
            <a:r>
              <a:rPr lang="en-US" sz="2200" dirty="0" smtClean="0"/>
              <a:t> </a:t>
            </a:r>
            <a:r>
              <a:rPr lang="en-US" sz="2200" dirty="0" err="1" smtClean="0"/>
              <a:t>atau</a:t>
            </a:r>
            <a:r>
              <a:rPr lang="en-US" sz="2200" dirty="0" smtClean="0"/>
              <a:t> </a:t>
            </a:r>
            <a:r>
              <a:rPr lang="en-US" sz="2200" i="1" dirty="0" smtClean="0"/>
              <a:t>randomly sampling.</a:t>
            </a:r>
          </a:p>
          <a:p>
            <a:pPr lvl="1"/>
            <a:r>
              <a:rPr lang="en-US" sz="2200" i="1" dirty="0"/>
              <a:t>b</a:t>
            </a:r>
            <a:r>
              <a:rPr lang="en-US" sz="2200" i="1" dirty="0" smtClean="0"/>
              <a:t>. </a:t>
            </a:r>
            <a:r>
              <a:rPr lang="en-US" sz="2200" i="1" dirty="0" err="1" smtClean="0"/>
              <a:t>Metode</a:t>
            </a:r>
            <a:r>
              <a:rPr lang="en-US" sz="2200" i="1" dirty="0" smtClean="0"/>
              <a:t> </a:t>
            </a:r>
            <a:r>
              <a:rPr lang="en-US" sz="2200" i="1" dirty="0" err="1"/>
              <a:t>p</a:t>
            </a:r>
            <a:r>
              <a:rPr lang="en-US" sz="2200" i="1" dirty="0" err="1" smtClean="0"/>
              <a:t>emilihan</a:t>
            </a:r>
            <a:r>
              <a:rPr lang="en-US" sz="2200" i="1" dirty="0" smtClean="0"/>
              <a:t> </a:t>
            </a:r>
            <a:r>
              <a:rPr lang="en-US" sz="2200" i="1" dirty="0" err="1"/>
              <a:t>s</a:t>
            </a:r>
            <a:r>
              <a:rPr lang="en-US" sz="2200" i="1" dirty="0" err="1" smtClean="0"/>
              <a:t>ampel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nonprobabilitas</a:t>
            </a:r>
            <a:r>
              <a:rPr lang="en-US" sz="2200" i="1" dirty="0" smtClean="0"/>
              <a:t> (</a:t>
            </a:r>
            <a:r>
              <a:rPr lang="en-US" sz="2200" dirty="0" err="1" smtClean="0"/>
              <a:t>disebut</a:t>
            </a:r>
            <a:r>
              <a:rPr lang="en-US" sz="2200" dirty="0" smtClean="0"/>
              <a:t> </a:t>
            </a:r>
            <a:r>
              <a:rPr lang="en-US" sz="2200" dirty="0" err="1" smtClean="0"/>
              <a:t>juga</a:t>
            </a:r>
            <a:r>
              <a:rPr lang="en-US" sz="2200" dirty="0" smtClean="0"/>
              <a:t> </a:t>
            </a:r>
            <a:r>
              <a:rPr lang="en-US" sz="2200" dirty="0" err="1" smtClean="0"/>
              <a:t>sebagai</a:t>
            </a:r>
            <a:r>
              <a:rPr lang="en-US" sz="2200" dirty="0" smtClean="0"/>
              <a:t> </a:t>
            </a:r>
            <a:r>
              <a:rPr lang="en-US" sz="2200" dirty="0" err="1" smtClean="0"/>
              <a:t>metode</a:t>
            </a:r>
            <a:r>
              <a:rPr lang="en-US" sz="2200" dirty="0" smtClean="0"/>
              <a:t> </a:t>
            </a:r>
            <a:r>
              <a:rPr lang="en-US" sz="2200" dirty="0" err="1" smtClean="0"/>
              <a:t>pemilihan</a:t>
            </a:r>
            <a:r>
              <a:rPr lang="en-US" sz="2200" dirty="0"/>
              <a:t> </a:t>
            </a:r>
            <a:r>
              <a:rPr lang="en-US" sz="2200" dirty="0" err="1" smtClean="0"/>
              <a:t>sampel</a:t>
            </a:r>
            <a:r>
              <a:rPr lang="en-US" sz="2200" dirty="0" smtClean="0"/>
              <a:t> </a:t>
            </a:r>
            <a:r>
              <a:rPr lang="en-US" sz="2200" dirty="0" err="1" smtClean="0"/>
              <a:t>secara</a:t>
            </a:r>
            <a:r>
              <a:rPr lang="en-US" sz="2200" dirty="0" smtClean="0"/>
              <a:t> </a:t>
            </a:r>
            <a:r>
              <a:rPr lang="en-US" sz="2200" dirty="0" err="1" smtClean="0"/>
              <a:t>tidak</a:t>
            </a:r>
            <a:r>
              <a:rPr lang="en-US" sz="2200" dirty="0" smtClean="0"/>
              <a:t> </a:t>
            </a:r>
            <a:r>
              <a:rPr lang="en-US" sz="2200" dirty="0" err="1" smtClean="0"/>
              <a:t>acak</a:t>
            </a:r>
            <a:r>
              <a:rPr lang="en-US" sz="2200" i="1" dirty="0" smtClean="0"/>
              <a:t>).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354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 smtClean="0"/>
              <a:t>Menetapkan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ukuran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sampel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9720071" cy="4282068"/>
          </a:xfrm>
        </p:spPr>
        <p:txBody>
          <a:bodyPr/>
          <a:lstStyle/>
          <a:p>
            <a:pPr algn="ctr"/>
            <a:r>
              <a:rPr lang="en-US" dirty="0" smtClean="0"/>
              <a:t>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banyaknya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, </a:t>
            </a:r>
            <a:r>
              <a:rPr lang="en-US" dirty="0" err="1" smtClean="0"/>
              <a:t>subjek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elemen-elemendari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 yang </a:t>
            </a:r>
            <a:r>
              <a:rPr lang="en-US" dirty="0" err="1" smtClean="0"/>
              <a:t>diteliti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diambil</a:t>
            </a:r>
            <a:r>
              <a:rPr lang="en-US" dirty="0" smtClean="0"/>
              <a:t> </a:t>
            </a:r>
            <a:r>
              <a:rPr lang="en-US" dirty="0" err="1" smtClean="0"/>
              <a:t>sampelnya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Soehardi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Ruslan</a:t>
            </a:r>
            <a:r>
              <a:rPr lang="en-US" dirty="0" smtClean="0"/>
              <a:t> (2006: 146),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praktik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di </a:t>
            </a:r>
            <a:r>
              <a:rPr lang="en-US" dirty="0" err="1" smtClean="0"/>
              <a:t>lapangan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sukar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 yang ideal, yang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keterbatasan</a:t>
            </a:r>
            <a:r>
              <a:rPr lang="en-US" dirty="0" smtClean="0"/>
              <a:t> data, dana, </a:t>
            </a:r>
            <a:r>
              <a:rPr lang="en-US" dirty="0" err="1" smtClean="0"/>
              <a:t>waktu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59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24128" y="814039"/>
            <a:ext cx="9720071" cy="5495321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Menurut</a:t>
            </a:r>
            <a:r>
              <a:rPr lang="en-US" dirty="0"/>
              <a:t> Gay &amp; Diehl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Ruslan</a:t>
            </a:r>
            <a:r>
              <a:rPr lang="en-US" dirty="0"/>
              <a:t> (2006: 147)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sampelnya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kecenderungan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representative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hasilnya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digeneralisasi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sampel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penelitiannya</a:t>
            </a:r>
            <a:r>
              <a:rPr lang="en-US" dirty="0"/>
              <a:t>, yang mana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tolok</a:t>
            </a:r>
            <a:r>
              <a:rPr lang="en-US" dirty="0"/>
              <a:t> </a:t>
            </a:r>
            <a:r>
              <a:rPr lang="en-US" dirty="0" err="1"/>
              <a:t>ukurnya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 smtClean="0"/>
              <a:t>:</a:t>
            </a:r>
          </a:p>
          <a:p>
            <a:pPr marL="457200" indent="-457200">
              <a:buFont typeface="+mj-lt"/>
              <a:buAutoNum type="alphaLcPeriod"/>
            </a:pPr>
            <a:endParaRPr lang="en-US" dirty="0"/>
          </a:p>
          <a:p>
            <a:pPr marL="457200" indent="-457200">
              <a:buFont typeface="+mj-lt"/>
              <a:buAutoNum type="alphaLcPeriod"/>
            </a:pP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Deskriptif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sekurang-kurangnya</a:t>
            </a:r>
            <a:r>
              <a:rPr lang="en-US" dirty="0" smtClean="0"/>
              <a:t> 100 </a:t>
            </a:r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10%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endParaRPr lang="en-US" dirty="0" smtClean="0"/>
          </a:p>
          <a:p>
            <a:pPr marL="457200" indent="-457200">
              <a:buFont typeface="+mj-lt"/>
              <a:buAutoNum type="alphaLcPeriod"/>
            </a:pP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Korelasi</a:t>
            </a:r>
            <a:r>
              <a:rPr lang="en-US" dirty="0" smtClean="0"/>
              <a:t>, </a:t>
            </a:r>
            <a:r>
              <a:rPr lang="en-US" dirty="0" err="1" smtClean="0"/>
              <a:t>sekitar</a:t>
            </a:r>
            <a:r>
              <a:rPr lang="en-US" dirty="0" smtClean="0"/>
              <a:t> 30 </a:t>
            </a:r>
            <a:r>
              <a:rPr lang="en-US" dirty="0" err="1" smtClean="0"/>
              <a:t>subjek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 smtClean="0"/>
          </a:p>
          <a:p>
            <a:pPr marL="457200" indent="-457200">
              <a:buFont typeface="+mj-lt"/>
              <a:buAutoNum type="alphaLcPeriod"/>
            </a:pP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Kausal</a:t>
            </a:r>
            <a:r>
              <a:rPr lang="en-US" dirty="0"/>
              <a:t> </a:t>
            </a:r>
            <a:r>
              <a:rPr lang="en-US" dirty="0" err="1" smtClean="0"/>
              <a:t>Perbandingan</a:t>
            </a:r>
            <a:r>
              <a:rPr lang="en-US" dirty="0" smtClean="0"/>
              <a:t>, </a:t>
            </a:r>
            <a:r>
              <a:rPr lang="en-US" dirty="0" err="1" smtClean="0"/>
              <a:t>sekitar</a:t>
            </a:r>
            <a:r>
              <a:rPr lang="en-US" dirty="0" smtClean="0"/>
              <a:t> 30 </a:t>
            </a:r>
            <a:r>
              <a:rPr lang="en-US" dirty="0" err="1" smtClean="0"/>
              <a:t>subjek</a:t>
            </a:r>
            <a:r>
              <a:rPr lang="en-US" dirty="0" smtClean="0"/>
              <a:t> per </a:t>
            </a:r>
            <a:r>
              <a:rPr lang="en-US" dirty="0" err="1" smtClean="0"/>
              <a:t>kelompok</a:t>
            </a:r>
            <a:endParaRPr lang="en-US" dirty="0" smtClean="0"/>
          </a:p>
          <a:p>
            <a:pPr marL="457200" indent="-457200">
              <a:buFont typeface="+mj-lt"/>
              <a:buAutoNum type="alphaLcPeriod"/>
            </a:pP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Eksperimental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minimum </a:t>
            </a:r>
            <a:r>
              <a:rPr lang="en-US" dirty="0" err="1" smtClean="0"/>
              <a:t>sekitar</a:t>
            </a:r>
            <a:r>
              <a:rPr lang="en-US" dirty="0" smtClean="0"/>
              <a:t> 15 </a:t>
            </a:r>
            <a:r>
              <a:rPr lang="en-US" dirty="0" err="1" smtClean="0"/>
              <a:t>subjek</a:t>
            </a:r>
            <a:r>
              <a:rPr lang="en-US" dirty="0" smtClean="0"/>
              <a:t> per </a:t>
            </a:r>
            <a:r>
              <a:rPr lang="en-US" dirty="0" err="1" smtClean="0"/>
              <a:t>kelompok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472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125000"/>
              </a:schemeClr>
              <a:schemeClr val="phClr">
                <a:tint val="92000"/>
                <a:shade val="70000"/>
                <a:satMod val="110000"/>
              </a:schemeClr>
            </a:duotone>
          </a:blip>
          <a:tile tx="0" ty="0" sx="22000" sy="2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E736489A-00C3-4E0A-AAA8-D4D3127BA5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126</TotalTime>
  <Words>392</Words>
  <Application>Microsoft Office PowerPoint</Application>
  <PresentationFormat>Widescreen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Tw Cen MT</vt:lpstr>
      <vt:lpstr>Tw Cen MT Condensed</vt:lpstr>
      <vt:lpstr>Wingdings 3</vt:lpstr>
      <vt:lpstr>Integral</vt:lpstr>
      <vt:lpstr>Sampel &amp; populasi  (Dalam Penelitian kuantitatif)</vt:lpstr>
      <vt:lpstr>1. populasi</vt:lpstr>
      <vt:lpstr>2. sampel</vt:lpstr>
      <vt:lpstr>Kriteria pemilihan sampel</vt:lpstr>
      <vt:lpstr>prosedur pemilihan sampel</vt:lpstr>
      <vt:lpstr>Menetapkan ukuran sampel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Sampel &amp; populasi  (Dalam Penelitian kuantitatif)</dc:title>
  <dc:creator>Windows User</dc:creator>
  <cp:lastModifiedBy>Windows User</cp:lastModifiedBy>
  <cp:revision>16</cp:revision>
  <dcterms:created xsi:type="dcterms:W3CDTF">2020-04-25T14:50:37Z</dcterms:created>
  <dcterms:modified xsi:type="dcterms:W3CDTF">2020-04-25T16:56:38Z</dcterms:modified>
</cp:coreProperties>
</file>