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074165"/>
            <a:ext cx="681990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62452"/>
            <a:ext cx="6656705" cy="2806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840" y="949452"/>
            <a:ext cx="7894320" cy="1592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5800" y="990600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5800" y="990600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62125" y="1341196"/>
            <a:ext cx="56229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50" b="0">
                <a:solidFill>
                  <a:srgbClr val="FFFFFF"/>
                </a:solidFill>
                <a:latin typeface="Arial"/>
                <a:cs typeface="Arial"/>
              </a:rPr>
              <a:t>SOSIOLOGI</a:t>
            </a:r>
            <a:r>
              <a:rPr dirty="0" sz="4400" spc="-24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420" b="0">
                <a:solidFill>
                  <a:srgbClr val="FFFFFF"/>
                </a:solidFill>
                <a:latin typeface="Arial"/>
                <a:cs typeface="Arial"/>
              </a:rPr>
              <a:t>KOMUNIKASI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43425" y="4524375"/>
            <a:ext cx="47625" cy="47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1538" y="3006598"/>
            <a:ext cx="6587744" cy="299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00878" y="3066795"/>
            <a:ext cx="81915" cy="123189"/>
          </a:xfrm>
          <a:custGeom>
            <a:avLst/>
            <a:gdLst/>
            <a:ahLst/>
            <a:cxnLst/>
            <a:rect l="l" t="t" r="r" b="b"/>
            <a:pathLst>
              <a:path w="81914" h="123189">
                <a:moveTo>
                  <a:pt x="40767" y="0"/>
                </a:moveTo>
                <a:lnTo>
                  <a:pt x="0" y="122808"/>
                </a:lnTo>
                <a:lnTo>
                  <a:pt x="81915" y="122808"/>
                </a:lnTo>
                <a:lnTo>
                  <a:pt x="41021" y="0"/>
                </a:lnTo>
                <a:lnTo>
                  <a:pt x="4076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40986" y="3066795"/>
            <a:ext cx="81915" cy="123189"/>
          </a:xfrm>
          <a:custGeom>
            <a:avLst/>
            <a:gdLst/>
            <a:ahLst/>
            <a:cxnLst/>
            <a:rect l="l" t="t" r="r" b="b"/>
            <a:pathLst>
              <a:path w="81914" h="123189">
                <a:moveTo>
                  <a:pt x="40766" y="0"/>
                </a:moveTo>
                <a:lnTo>
                  <a:pt x="0" y="122808"/>
                </a:lnTo>
                <a:lnTo>
                  <a:pt x="81914" y="122808"/>
                </a:lnTo>
                <a:lnTo>
                  <a:pt x="41021" y="0"/>
                </a:lnTo>
                <a:lnTo>
                  <a:pt x="40766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11830" y="3066795"/>
            <a:ext cx="81915" cy="123189"/>
          </a:xfrm>
          <a:custGeom>
            <a:avLst/>
            <a:gdLst/>
            <a:ahLst/>
            <a:cxnLst/>
            <a:rect l="l" t="t" r="r" b="b"/>
            <a:pathLst>
              <a:path w="81914" h="123189">
                <a:moveTo>
                  <a:pt x="40767" y="0"/>
                </a:moveTo>
                <a:lnTo>
                  <a:pt x="0" y="122808"/>
                </a:lnTo>
                <a:lnTo>
                  <a:pt x="81914" y="122808"/>
                </a:lnTo>
                <a:lnTo>
                  <a:pt x="41020" y="0"/>
                </a:lnTo>
                <a:lnTo>
                  <a:pt x="4076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28495" y="3066795"/>
            <a:ext cx="81915" cy="123189"/>
          </a:xfrm>
          <a:custGeom>
            <a:avLst/>
            <a:gdLst/>
            <a:ahLst/>
            <a:cxnLst/>
            <a:rect l="l" t="t" r="r" b="b"/>
            <a:pathLst>
              <a:path w="81914" h="123189">
                <a:moveTo>
                  <a:pt x="40767" y="0"/>
                </a:moveTo>
                <a:lnTo>
                  <a:pt x="0" y="122808"/>
                </a:lnTo>
                <a:lnTo>
                  <a:pt x="81915" y="122808"/>
                </a:lnTo>
                <a:lnTo>
                  <a:pt x="41021" y="0"/>
                </a:lnTo>
                <a:lnTo>
                  <a:pt x="4076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3732" y="3052317"/>
            <a:ext cx="131445" cy="2071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21252" y="3052317"/>
            <a:ext cx="131445" cy="207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54801" y="3001264"/>
            <a:ext cx="965707" cy="3097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44878" y="3051175"/>
            <a:ext cx="90678" cy="92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93434" y="3049397"/>
            <a:ext cx="160909" cy="2132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60519" y="3011677"/>
            <a:ext cx="240029" cy="288925"/>
          </a:xfrm>
          <a:custGeom>
            <a:avLst/>
            <a:gdLst/>
            <a:ahLst/>
            <a:cxnLst/>
            <a:rect l="l" t="t" r="r" b="b"/>
            <a:pathLst>
              <a:path w="240029" h="288925">
                <a:moveTo>
                  <a:pt x="17398" y="0"/>
                </a:moveTo>
                <a:lnTo>
                  <a:pt x="91566" y="0"/>
                </a:lnTo>
                <a:lnTo>
                  <a:pt x="110164" y="569"/>
                </a:lnTo>
                <a:lnTo>
                  <a:pt x="157098" y="9017"/>
                </a:lnTo>
                <a:lnTo>
                  <a:pt x="192674" y="27501"/>
                </a:lnTo>
                <a:lnTo>
                  <a:pt x="218598" y="55689"/>
                </a:lnTo>
                <a:lnTo>
                  <a:pt x="234618" y="93327"/>
                </a:lnTo>
                <a:lnTo>
                  <a:pt x="240029" y="140208"/>
                </a:lnTo>
                <a:lnTo>
                  <a:pt x="239385" y="159379"/>
                </a:lnTo>
                <a:lnTo>
                  <a:pt x="229615" y="208152"/>
                </a:lnTo>
                <a:lnTo>
                  <a:pt x="208934" y="244729"/>
                </a:lnTo>
                <a:lnTo>
                  <a:pt x="178260" y="269779"/>
                </a:lnTo>
                <a:lnTo>
                  <a:pt x="138080" y="284210"/>
                </a:lnTo>
                <a:lnTo>
                  <a:pt x="86359" y="288925"/>
                </a:lnTo>
                <a:lnTo>
                  <a:pt x="17398" y="288925"/>
                </a:lnTo>
                <a:lnTo>
                  <a:pt x="12572" y="288925"/>
                </a:lnTo>
                <a:lnTo>
                  <a:pt x="8381" y="287400"/>
                </a:lnTo>
                <a:lnTo>
                  <a:pt x="5079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8"/>
                </a:lnTo>
                <a:lnTo>
                  <a:pt x="5079" y="4318"/>
                </a:lnTo>
                <a:lnTo>
                  <a:pt x="8381" y="1524"/>
                </a:lnTo>
                <a:lnTo>
                  <a:pt x="12572" y="0"/>
                </a:lnTo>
                <a:lnTo>
                  <a:pt x="173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68039" y="3011677"/>
            <a:ext cx="240029" cy="288925"/>
          </a:xfrm>
          <a:custGeom>
            <a:avLst/>
            <a:gdLst/>
            <a:ahLst/>
            <a:cxnLst/>
            <a:rect l="l" t="t" r="r" b="b"/>
            <a:pathLst>
              <a:path w="240029" h="288925">
                <a:moveTo>
                  <a:pt x="17399" y="0"/>
                </a:moveTo>
                <a:lnTo>
                  <a:pt x="91566" y="0"/>
                </a:lnTo>
                <a:lnTo>
                  <a:pt x="110164" y="569"/>
                </a:lnTo>
                <a:lnTo>
                  <a:pt x="157099" y="9017"/>
                </a:lnTo>
                <a:lnTo>
                  <a:pt x="192674" y="27501"/>
                </a:lnTo>
                <a:lnTo>
                  <a:pt x="218598" y="55689"/>
                </a:lnTo>
                <a:lnTo>
                  <a:pt x="234618" y="93327"/>
                </a:lnTo>
                <a:lnTo>
                  <a:pt x="240030" y="140208"/>
                </a:lnTo>
                <a:lnTo>
                  <a:pt x="239385" y="159379"/>
                </a:lnTo>
                <a:lnTo>
                  <a:pt x="229615" y="208152"/>
                </a:lnTo>
                <a:lnTo>
                  <a:pt x="208934" y="244729"/>
                </a:lnTo>
                <a:lnTo>
                  <a:pt x="178260" y="269779"/>
                </a:lnTo>
                <a:lnTo>
                  <a:pt x="138080" y="284210"/>
                </a:lnTo>
                <a:lnTo>
                  <a:pt x="86360" y="288925"/>
                </a:lnTo>
                <a:lnTo>
                  <a:pt x="17399" y="288925"/>
                </a:lnTo>
                <a:lnTo>
                  <a:pt x="12573" y="288925"/>
                </a:lnTo>
                <a:lnTo>
                  <a:pt x="8382" y="287400"/>
                </a:lnTo>
                <a:lnTo>
                  <a:pt x="5080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8"/>
                </a:lnTo>
                <a:lnTo>
                  <a:pt x="5080" y="4318"/>
                </a:lnTo>
                <a:lnTo>
                  <a:pt x="8382" y="1524"/>
                </a:lnTo>
                <a:lnTo>
                  <a:pt x="12573" y="0"/>
                </a:lnTo>
                <a:lnTo>
                  <a:pt x="17399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45534" y="3011677"/>
            <a:ext cx="171450" cy="288925"/>
          </a:xfrm>
          <a:custGeom>
            <a:avLst/>
            <a:gdLst/>
            <a:ahLst/>
            <a:cxnLst/>
            <a:rect l="l" t="t" r="r" b="b"/>
            <a:pathLst>
              <a:path w="171450" h="288925">
                <a:moveTo>
                  <a:pt x="17399" y="0"/>
                </a:moveTo>
                <a:lnTo>
                  <a:pt x="161670" y="0"/>
                </a:lnTo>
                <a:lnTo>
                  <a:pt x="162940" y="0"/>
                </a:lnTo>
                <a:lnTo>
                  <a:pt x="164211" y="381"/>
                </a:lnTo>
                <a:lnTo>
                  <a:pt x="165226" y="1143"/>
                </a:lnTo>
                <a:lnTo>
                  <a:pt x="166242" y="1905"/>
                </a:lnTo>
                <a:lnTo>
                  <a:pt x="167131" y="3175"/>
                </a:lnTo>
                <a:lnTo>
                  <a:pt x="167893" y="5080"/>
                </a:lnTo>
                <a:lnTo>
                  <a:pt x="168655" y="6858"/>
                </a:lnTo>
                <a:lnTo>
                  <a:pt x="169163" y="9271"/>
                </a:lnTo>
                <a:lnTo>
                  <a:pt x="169544" y="12192"/>
                </a:lnTo>
                <a:lnTo>
                  <a:pt x="169925" y="15112"/>
                </a:lnTo>
                <a:lnTo>
                  <a:pt x="170179" y="18796"/>
                </a:lnTo>
                <a:lnTo>
                  <a:pt x="170179" y="23241"/>
                </a:lnTo>
                <a:lnTo>
                  <a:pt x="170179" y="27432"/>
                </a:lnTo>
                <a:lnTo>
                  <a:pt x="169925" y="30987"/>
                </a:lnTo>
                <a:lnTo>
                  <a:pt x="169544" y="33782"/>
                </a:lnTo>
                <a:lnTo>
                  <a:pt x="169163" y="36702"/>
                </a:lnTo>
                <a:lnTo>
                  <a:pt x="168655" y="39116"/>
                </a:lnTo>
                <a:lnTo>
                  <a:pt x="167893" y="40894"/>
                </a:lnTo>
                <a:lnTo>
                  <a:pt x="167131" y="42672"/>
                </a:lnTo>
                <a:lnTo>
                  <a:pt x="166242" y="43942"/>
                </a:lnTo>
                <a:lnTo>
                  <a:pt x="165226" y="44831"/>
                </a:lnTo>
                <a:lnTo>
                  <a:pt x="164211" y="45593"/>
                </a:lnTo>
                <a:lnTo>
                  <a:pt x="162940" y="45974"/>
                </a:lnTo>
                <a:lnTo>
                  <a:pt x="161670" y="45974"/>
                </a:lnTo>
                <a:lnTo>
                  <a:pt x="58547" y="45974"/>
                </a:lnTo>
                <a:lnTo>
                  <a:pt x="58547" y="116586"/>
                </a:lnTo>
                <a:lnTo>
                  <a:pt x="145795" y="116586"/>
                </a:lnTo>
                <a:lnTo>
                  <a:pt x="147065" y="116586"/>
                </a:lnTo>
                <a:lnTo>
                  <a:pt x="154559" y="134874"/>
                </a:lnTo>
                <a:lnTo>
                  <a:pt x="154559" y="139064"/>
                </a:lnTo>
                <a:lnTo>
                  <a:pt x="154559" y="143383"/>
                </a:lnTo>
                <a:lnTo>
                  <a:pt x="152273" y="156591"/>
                </a:lnTo>
                <a:lnTo>
                  <a:pt x="151511" y="158369"/>
                </a:lnTo>
                <a:lnTo>
                  <a:pt x="150622" y="159512"/>
                </a:lnTo>
                <a:lnTo>
                  <a:pt x="149478" y="160274"/>
                </a:lnTo>
                <a:lnTo>
                  <a:pt x="148336" y="161036"/>
                </a:lnTo>
                <a:lnTo>
                  <a:pt x="147065" y="161417"/>
                </a:lnTo>
                <a:lnTo>
                  <a:pt x="145795" y="161417"/>
                </a:lnTo>
                <a:lnTo>
                  <a:pt x="58547" y="161417"/>
                </a:lnTo>
                <a:lnTo>
                  <a:pt x="58547" y="242950"/>
                </a:lnTo>
                <a:lnTo>
                  <a:pt x="162560" y="242950"/>
                </a:lnTo>
                <a:lnTo>
                  <a:pt x="163829" y="242950"/>
                </a:lnTo>
                <a:lnTo>
                  <a:pt x="169037" y="248031"/>
                </a:lnTo>
                <a:lnTo>
                  <a:pt x="169799" y="249809"/>
                </a:lnTo>
                <a:lnTo>
                  <a:pt x="170306" y="252222"/>
                </a:lnTo>
                <a:lnTo>
                  <a:pt x="170687" y="255016"/>
                </a:lnTo>
                <a:lnTo>
                  <a:pt x="171068" y="257937"/>
                </a:lnTo>
                <a:lnTo>
                  <a:pt x="171195" y="261620"/>
                </a:lnTo>
                <a:lnTo>
                  <a:pt x="171195" y="265938"/>
                </a:lnTo>
                <a:lnTo>
                  <a:pt x="171195" y="270256"/>
                </a:lnTo>
                <a:lnTo>
                  <a:pt x="166242" y="287655"/>
                </a:lnTo>
                <a:lnTo>
                  <a:pt x="165100" y="288417"/>
                </a:lnTo>
                <a:lnTo>
                  <a:pt x="163829" y="288925"/>
                </a:lnTo>
                <a:lnTo>
                  <a:pt x="162560" y="288925"/>
                </a:lnTo>
                <a:lnTo>
                  <a:pt x="17399" y="288925"/>
                </a:lnTo>
                <a:lnTo>
                  <a:pt x="12573" y="288925"/>
                </a:lnTo>
                <a:lnTo>
                  <a:pt x="8381" y="287400"/>
                </a:lnTo>
                <a:lnTo>
                  <a:pt x="5079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8"/>
                </a:lnTo>
                <a:lnTo>
                  <a:pt x="5079" y="4318"/>
                </a:lnTo>
                <a:lnTo>
                  <a:pt x="8381" y="1524"/>
                </a:lnTo>
                <a:lnTo>
                  <a:pt x="12573" y="0"/>
                </a:lnTo>
                <a:lnTo>
                  <a:pt x="17399" y="0"/>
                </a:lnTo>
                <a:close/>
              </a:path>
            </a:pathLst>
          </a:custGeom>
          <a:ln w="10667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46247" y="3011677"/>
            <a:ext cx="337185" cy="290195"/>
          </a:xfrm>
          <a:custGeom>
            <a:avLst/>
            <a:gdLst/>
            <a:ahLst/>
            <a:cxnLst/>
            <a:rect l="l" t="t" r="r" b="b"/>
            <a:pathLst>
              <a:path w="337185" h="290195">
                <a:moveTo>
                  <a:pt x="22098" y="0"/>
                </a:moveTo>
                <a:lnTo>
                  <a:pt x="60451" y="0"/>
                </a:lnTo>
                <a:lnTo>
                  <a:pt x="67310" y="0"/>
                </a:lnTo>
                <a:lnTo>
                  <a:pt x="73278" y="508"/>
                </a:lnTo>
                <a:lnTo>
                  <a:pt x="78104" y="1650"/>
                </a:lnTo>
                <a:lnTo>
                  <a:pt x="83057" y="2794"/>
                </a:lnTo>
                <a:lnTo>
                  <a:pt x="87249" y="4699"/>
                </a:lnTo>
                <a:lnTo>
                  <a:pt x="106044" y="33274"/>
                </a:lnTo>
                <a:lnTo>
                  <a:pt x="168528" y="205359"/>
                </a:lnTo>
                <a:lnTo>
                  <a:pt x="169417" y="205359"/>
                </a:lnTo>
                <a:lnTo>
                  <a:pt x="234187" y="33782"/>
                </a:lnTo>
                <a:lnTo>
                  <a:pt x="236092" y="27432"/>
                </a:lnTo>
                <a:lnTo>
                  <a:pt x="238251" y="22225"/>
                </a:lnTo>
                <a:lnTo>
                  <a:pt x="240537" y="17907"/>
                </a:lnTo>
                <a:lnTo>
                  <a:pt x="242824" y="13588"/>
                </a:lnTo>
                <a:lnTo>
                  <a:pt x="245490" y="10033"/>
                </a:lnTo>
                <a:lnTo>
                  <a:pt x="248538" y="7366"/>
                </a:lnTo>
                <a:lnTo>
                  <a:pt x="251587" y="4699"/>
                </a:lnTo>
                <a:lnTo>
                  <a:pt x="255269" y="2794"/>
                </a:lnTo>
                <a:lnTo>
                  <a:pt x="259461" y="1650"/>
                </a:lnTo>
                <a:lnTo>
                  <a:pt x="263525" y="508"/>
                </a:lnTo>
                <a:lnTo>
                  <a:pt x="268477" y="0"/>
                </a:lnTo>
                <a:lnTo>
                  <a:pt x="273938" y="0"/>
                </a:lnTo>
                <a:lnTo>
                  <a:pt x="313436" y="0"/>
                </a:lnTo>
                <a:lnTo>
                  <a:pt x="317500" y="0"/>
                </a:lnTo>
                <a:lnTo>
                  <a:pt x="320928" y="508"/>
                </a:lnTo>
                <a:lnTo>
                  <a:pt x="335152" y="13462"/>
                </a:lnTo>
                <a:lnTo>
                  <a:pt x="336168" y="16383"/>
                </a:lnTo>
                <a:lnTo>
                  <a:pt x="336676" y="19685"/>
                </a:lnTo>
                <a:lnTo>
                  <a:pt x="336676" y="23495"/>
                </a:lnTo>
                <a:lnTo>
                  <a:pt x="336676" y="280797"/>
                </a:lnTo>
                <a:lnTo>
                  <a:pt x="336676" y="282321"/>
                </a:lnTo>
                <a:lnTo>
                  <a:pt x="336295" y="283718"/>
                </a:lnTo>
                <a:lnTo>
                  <a:pt x="335406" y="284861"/>
                </a:lnTo>
                <a:lnTo>
                  <a:pt x="334644" y="286004"/>
                </a:lnTo>
                <a:lnTo>
                  <a:pt x="322325" y="289560"/>
                </a:lnTo>
                <a:lnTo>
                  <a:pt x="318769" y="290068"/>
                </a:lnTo>
                <a:lnTo>
                  <a:pt x="314325" y="290195"/>
                </a:lnTo>
                <a:lnTo>
                  <a:pt x="308737" y="290195"/>
                </a:lnTo>
                <a:lnTo>
                  <a:pt x="303402" y="290195"/>
                </a:lnTo>
                <a:lnTo>
                  <a:pt x="298957" y="290068"/>
                </a:lnTo>
                <a:lnTo>
                  <a:pt x="295401" y="289560"/>
                </a:lnTo>
                <a:lnTo>
                  <a:pt x="291845" y="289051"/>
                </a:lnTo>
                <a:lnTo>
                  <a:pt x="288925" y="288544"/>
                </a:lnTo>
                <a:lnTo>
                  <a:pt x="286892" y="287782"/>
                </a:lnTo>
                <a:lnTo>
                  <a:pt x="284733" y="287020"/>
                </a:lnTo>
                <a:lnTo>
                  <a:pt x="283337" y="286004"/>
                </a:lnTo>
                <a:lnTo>
                  <a:pt x="282448" y="284861"/>
                </a:lnTo>
                <a:lnTo>
                  <a:pt x="281558" y="283718"/>
                </a:lnTo>
                <a:lnTo>
                  <a:pt x="281050" y="282321"/>
                </a:lnTo>
                <a:lnTo>
                  <a:pt x="281050" y="280797"/>
                </a:lnTo>
                <a:lnTo>
                  <a:pt x="281050" y="45720"/>
                </a:lnTo>
                <a:lnTo>
                  <a:pt x="280669" y="45720"/>
                </a:lnTo>
                <a:lnTo>
                  <a:pt x="196850" y="280670"/>
                </a:lnTo>
                <a:lnTo>
                  <a:pt x="196341" y="282575"/>
                </a:lnTo>
                <a:lnTo>
                  <a:pt x="195325" y="284225"/>
                </a:lnTo>
                <a:lnTo>
                  <a:pt x="194055" y="285369"/>
                </a:lnTo>
                <a:lnTo>
                  <a:pt x="192658" y="286638"/>
                </a:lnTo>
                <a:lnTo>
                  <a:pt x="190880" y="287655"/>
                </a:lnTo>
                <a:lnTo>
                  <a:pt x="171830" y="290195"/>
                </a:lnTo>
                <a:lnTo>
                  <a:pt x="166750" y="290195"/>
                </a:lnTo>
                <a:lnTo>
                  <a:pt x="161670" y="290195"/>
                </a:lnTo>
                <a:lnTo>
                  <a:pt x="157352" y="290068"/>
                </a:lnTo>
                <a:lnTo>
                  <a:pt x="153797" y="289687"/>
                </a:lnTo>
                <a:lnTo>
                  <a:pt x="150240" y="289306"/>
                </a:lnTo>
                <a:lnTo>
                  <a:pt x="139573" y="284861"/>
                </a:lnTo>
                <a:lnTo>
                  <a:pt x="138175" y="283718"/>
                </a:lnTo>
                <a:lnTo>
                  <a:pt x="137287" y="282321"/>
                </a:lnTo>
                <a:lnTo>
                  <a:pt x="136905" y="280670"/>
                </a:lnTo>
                <a:lnTo>
                  <a:pt x="56006" y="45720"/>
                </a:lnTo>
                <a:lnTo>
                  <a:pt x="55625" y="45720"/>
                </a:lnTo>
                <a:lnTo>
                  <a:pt x="55625" y="280797"/>
                </a:lnTo>
                <a:lnTo>
                  <a:pt x="55625" y="282321"/>
                </a:lnTo>
                <a:lnTo>
                  <a:pt x="55244" y="283718"/>
                </a:lnTo>
                <a:lnTo>
                  <a:pt x="54355" y="284861"/>
                </a:lnTo>
                <a:lnTo>
                  <a:pt x="53593" y="286004"/>
                </a:lnTo>
                <a:lnTo>
                  <a:pt x="52069" y="287020"/>
                </a:lnTo>
                <a:lnTo>
                  <a:pt x="49783" y="287782"/>
                </a:lnTo>
                <a:lnTo>
                  <a:pt x="47625" y="288544"/>
                </a:lnTo>
                <a:lnTo>
                  <a:pt x="44703" y="289051"/>
                </a:lnTo>
                <a:lnTo>
                  <a:pt x="41148" y="289560"/>
                </a:lnTo>
                <a:lnTo>
                  <a:pt x="37718" y="290068"/>
                </a:lnTo>
                <a:lnTo>
                  <a:pt x="33147" y="290195"/>
                </a:lnTo>
                <a:lnTo>
                  <a:pt x="27686" y="290195"/>
                </a:lnTo>
                <a:lnTo>
                  <a:pt x="22351" y="290195"/>
                </a:lnTo>
                <a:lnTo>
                  <a:pt x="17906" y="290068"/>
                </a:lnTo>
                <a:lnTo>
                  <a:pt x="14350" y="289560"/>
                </a:lnTo>
                <a:lnTo>
                  <a:pt x="10667" y="289051"/>
                </a:lnTo>
                <a:lnTo>
                  <a:pt x="7874" y="288544"/>
                </a:lnTo>
                <a:lnTo>
                  <a:pt x="5714" y="287782"/>
                </a:lnTo>
                <a:lnTo>
                  <a:pt x="3555" y="287020"/>
                </a:lnTo>
                <a:lnTo>
                  <a:pt x="2031" y="286004"/>
                </a:lnTo>
                <a:lnTo>
                  <a:pt x="1269" y="284861"/>
                </a:lnTo>
                <a:lnTo>
                  <a:pt x="380" y="283718"/>
                </a:lnTo>
                <a:lnTo>
                  <a:pt x="0" y="282321"/>
                </a:lnTo>
                <a:lnTo>
                  <a:pt x="0" y="280797"/>
                </a:lnTo>
                <a:lnTo>
                  <a:pt x="0" y="23495"/>
                </a:lnTo>
                <a:lnTo>
                  <a:pt x="0" y="15875"/>
                </a:lnTo>
                <a:lnTo>
                  <a:pt x="2031" y="10033"/>
                </a:lnTo>
                <a:lnTo>
                  <a:pt x="6095" y="6096"/>
                </a:lnTo>
                <a:lnTo>
                  <a:pt x="10032" y="2032"/>
                </a:lnTo>
                <a:lnTo>
                  <a:pt x="15366" y="0"/>
                </a:lnTo>
                <a:lnTo>
                  <a:pt x="220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29510" y="3011677"/>
            <a:ext cx="221615" cy="290195"/>
          </a:xfrm>
          <a:custGeom>
            <a:avLst/>
            <a:gdLst/>
            <a:ahLst/>
            <a:cxnLst/>
            <a:rect l="l" t="t" r="r" b="b"/>
            <a:pathLst>
              <a:path w="221614" h="290195">
                <a:moveTo>
                  <a:pt x="8762" y="0"/>
                </a:moveTo>
                <a:lnTo>
                  <a:pt x="212344" y="0"/>
                </a:lnTo>
                <a:lnTo>
                  <a:pt x="213740" y="0"/>
                </a:lnTo>
                <a:lnTo>
                  <a:pt x="214883" y="381"/>
                </a:lnTo>
                <a:lnTo>
                  <a:pt x="216026" y="1270"/>
                </a:lnTo>
                <a:lnTo>
                  <a:pt x="217169" y="2032"/>
                </a:lnTo>
                <a:lnTo>
                  <a:pt x="218058" y="3429"/>
                </a:lnTo>
                <a:lnTo>
                  <a:pt x="221106" y="19685"/>
                </a:lnTo>
                <a:lnTo>
                  <a:pt x="221106" y="24130"/>
                </a:lnTo>
                <a:lnTo>
                  <a:pt x="221106" y="28448"/>
                </a:lnTo>
                <a:lnTo>
                  <a:pt x="216026" y="46609"/>
                </a:lnTo>
                <a:lnTo>
                  <a:pt x="214883" y="47625"/>
                </a:lnTo>
                <a:lnTo>
                  <a:pt x="213740" y="48006"/>
                </a:lnTo>
                <a:lnTo>
                  <a:pt x="212344" y="48006"/>
                </a:lnTo>
                <a:lnTo>
                  <a:pt x="139953" y="48006"/>
                </a:lnTo>
                <a:lnTo>
                  <a:pt x="139953" y="280797"/>
                </a:lnTo>
                <a:lnTo>
                  <a:pt x="139953" y="282321"/>
                </a:lnTo>
                <a:lnTo>
                  <a:pt x="139572" y="283718"/>
                </a:lnTo>
                <a:lnTo>
                  <a:pt x="138556" y="284861"/>
                </a:lnTo>
                <a:lnTo>
                  <a:pt x="137540" y="286004"/>
                </a:lnTo>
                <a:lnTo>
                  <a:pt x="136016" y="287020"/>
                </a:lnTo>
                <a:lnTo>
                  <a:pt x="133731" y="287782"/>
                </a:lnTo>
                <a:lnTo>
                  <a:pt x="131571" y="288544"/>
                </a:lnTo>
                <a:lnTo>
                  <a:pt x="128523" y="289051"/>
                </a:lnTo>
                <a:lnTo>
                  <a:pt x="124713" y="289560"/>
                </a:lnTo>
                <a:lnTo>
                  <a:pt x="120903" y="290068"/>
                </a:lnTo>
                <a:lnTo>
                  <a:pt x="116204" y="290195"/>
                </a:lnTo>
                <a:lnTo>
                  <a:pt x="110489" y="290195"/>
                </a:lnTo>
                <a:lnTo>
                  <a:pt x="104901" y="290195"/>
                </a:lnTo>
                <a:lnTo>
                  <a:pt x="87375" y="287782"/>
                </a:lnTo>
                <a:lnTo>
                  <a:pt x="85089" y="287020"/>
                </a:lnTo>
                <a:lnTo>
                  <a:pt x="83438" y="286004"/>
                </a:lnTo>
                <a:lnTo>
                  <a:pt x="82550" y="284861"/>
                </a:lnTo>
                <a:lnTo>
                  <a:pt x="81533" y="283718"/>
                </a:lnTo>
                <a:lnTo>
                  <a:pt x="81025" y="282321"/>
                </a:lnTo>
                <a:lnTo>
                  <a:pt x="81025" y="280797"/>
                </a:lnTo>
                <a:lnTo>
                  <a:pt x="81025" y="48006"/>
                </a:lnTo>
                <a:lnTo>
                  <a:pt x="8762" y="48006"/>
                </a:lnTo>
                <a:lnTo>
                  <a:pt x="7238" y="48006"/>
                </a:lnTo>
                <a:lnTo>
                  <a:pt x="5968" y="47625"/>
                </a:lnTo>
                <a:lnTo>
                  <a:pt x="4952" y="46609"/>
                </a:lnTo>
                <a:lnTo>
                  <a:pt x="3937" y="45720"/>
                </a:lnTo>
                <a:lnTo>
                  <a:pt x="3047" y="44450"/>
                </a:lnTo>
                <a:lnTo>
                  <a:pt x="0" y="28448"/>
                </a:lnTo>
                <a:lnTo>
                  <a:pt x="0" y="24130"/>
                </a:lnTo>
                <a:lnTo>
                  <a:pt x="0" y="19685"/>
                </a:lnTo>
                <a:lnTo>
                  <a:pt x="4952" y="1270"/>
                </a:lnTo>
                <a:lnTo>
                  <a:pt x="5968" y="381"/>
                </a:lnTo>
                <a:lnTo>
                  <a:pt x="7238" y="0"/>
                </a:lnTo>
                <a:lnTo>
                  <a:pt x="8762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49095" y="3011677"/>
            <a:ext cx="171450" cy="288925"/>
          </a:xfrm>
          <a:custGeom>
            <a:avLst/>
            <a:gdLst/>
            <a:ahLst/>
            <a:cxnLst/>
            <a:rect l="l" t="t" r="r" b="b"/>
            <a:pathLst>
              <a:path w="171450" h="288925">
                <a:moveTo>
                  <a:pt x="17399" y="0"/>
                </a:moveTo>
                <a:lnTo>
                  <a:pt x="161671" y="0"/>
                </a:lnTo>
                <a:lnTo>
                  <a:pt x="162941" y="0"/>
                </a:lnTo>
                <a:lnTo>
                  <a:pt x="164211" y="381"/>
                </a:lnTo>
                <a:lnTo>
                  <a:pt x="165227" y="1143"/>
                </a:lnTo>
                <a:lnTo>
                  <a:pt x="166243" y="1905"/>
                </a:lnTo>
                <a:lnTo>
                  <a:pt x="167131" y="3175"/>
                </a:lnTo>
                <a:lnTo>
                  <a:pt x="167894" y="5080"/>
                </a:lnTo>
                <a:lnTo>
                  <a:pt x="168656" y="6858"/>
                </a:lnTo>
                <a:lnTo>
                  <a:pt x="169163" y="9271"/>
                </a:lnTo>
                <a:lnTo>
                  <a:pt x="169544" y="12192"/>
                </a:lnTo>
                <a:lnTo>
                  <a:pt x="169925" y="15112"/>
                </a:lnTo>
                <a:lnTo>
                  <a:pt x="170180" y="18796"/>
                </a:lnTo>
                <a:lnTo>
                  <a:pt x="170180" y="23241"/>
                </a:lnTo>
                <a:lnTo>
                  <a:pt x="170180" y="27432"/>
                </a:lnTo>
                <a:lnTo>
                  <a:pt x="169925" y="30987"/>
                </a:lnTo>
                <a:lnTo>
                  <a:pt x="169544" y="33782"/>
                </a:lnTo>
                <a:lnTo>
                  <a:pt x="169163" y="36702"/>
                </a:lnTo>
                <a:lnTo>
                  <a:pt x="168656" y="39116"/>
                </a:lnTo>
                <a:lnTo>
                  <a:pt x="167894" y="40894"/>
                </a:lnTo>
                <a:lnTo>
                  <a:pt x="167131" y="42672"/>
                </a:lnTo>
                <a:lnTo>
                  <a:pt x="166243" y="43942"/>
                </a:lnTo>
                <a:lnTo>
                  <a:pt x="165227" y="44831"/>
                </a:lnTo>
                <a:lnTo>
                  <a:pt x="164211" y="45593"/>
                </a:lnTo>
                <a:lnTo>
                  <a:pt x="162941" y="45974"/>
                </a:lnTo>
                <a:lnTo>
                  <a:pt x="161671" y="45974"/>
                </a:lnTo>
                <a:lnTo>
                  <a:pt x="58547" y="45974"/>
                </a:lnTo>
                <a:lnTo>
                  <a:pt x="58547" y="116586"/>
                </a:lnTo>
                <a:lnTo>
                  <a:pt x="145796" y="116586"/>
                </a:lnTo>
                <a:lnTo>
                  <a:pt x="147066" y="116586"/>
                </a:lnTo>
                <a:lnTo>
                  <a:pt x="153924" y="128524"/>
                </a:lnTo>
                <a:lnTo>
                  <a:pt x="154305" y="131445"/>
                </a:lnTo>
                <a:lnTo>
                  <a:pt x="154559" y="134874"/>
                </a:lnTo>
                <a:lnTo>
                  <a:pt x="154559" y="139064"/>
                </a:lnTo>
                <a:lnTo>
                  <a:pt x="154559" y="143383"/>
                </a:lnTo>
                <a:lnTo>
                  <a:pt x="152273" y="156591"/>
                </a:lnTo>
                <a:lnTo>
                  <a:pt x="151511" y="158369"/>
                </a:lnTo>
                <a:lnTo>
                  <a:pt x="150622" y="159512"/>
                </a:lnTo>
                <a:lnTo>
                  <a:pt x="149479" y="160274"/>
                </a:lnTo>
                <a:lnTo>
                  <a:pt x="148336" y="161036"/>
                </a:lnTo>
                <a:lnTo>
                  <a:pt x="147066" y="161417"/>
                </a:lnTo>
                <a:lnTo>
                  <a:pt x="145796" y="161417"/>
                </a:lnTo>
                <a:lnTo>
                  <a:pt x="58547" y="161417"/>
                </a:lnTo>
                <a:lnTo>
                  <a:pt x="58547" y="242950"/>
                </a:lnTo>
                <a:lnTo>
                  <a:pt x="162560" y="242950"/>
                </a:lnTo>
                <a:lnTo>
                  <a:pt x="163830" y="242950"/>
                </a:lnTo>
                <a:lnTo>
                  <a:pt x="169037" y="248031"/>
                </a:lnTo>
                <a:lnTo>
                  <a:pt x="169799" y="249809"/>
                </a:lnTo>
                <a:lnTo>
                  <a:pt x="170306" y="252222"/>
                </a:lnTo>
                <a:lnTo>
                  <a:pt x="170687" y="255016"/>
                </a:lnTo>
                <a:lnTo>
                  <a:pt x="171069" y="257937"/>
                </a:lnTo>
                <a:lnTo>
                  <a:pt x="171196" y="261620"/>
                </a:lnTo>
                <a:lnTo>
                  <a:pt x="171196" y="265938"/>
                </a:lnTo>
                <a:lnTo>
                  <a:pt x="171196" y="270256"/>
                </a:lnTo>
                <a:lnTo>
                  <a:pt x="171069" y="273812"/>
                </a:lnTo>
                <a:lnTo>
                  <a:pt x="170687" y="276733"/>
                </a:lnTo>
                <a:lnTo>
                  <a:pt x="170306" y="279654"/>
                </a:lnTo>
                <a:lnTo>
                  <a:pt x="166243" y="287655"/>
                </a:lnTo>
                <a:lnTo>
                  <a:pt x="165100" y="288417"/>
                </a:lnTo>
                <a:lnTo>
                  <a:pt x="163830" y="288925"/>
                </a:lnTo>
                <a:lnTo>
                  <a:pt x="162560" y="288925"/>
                </a:lnTo>
                <a:lnTo>
                  <a:pt x="17399" y="288925"/>
                </a:lnTo>
                <a:lnTo>
                  <a:pt x="12573" y="288925"/>
                </a:lnTo>
                <a:lnTo>
                  <a:pt x="8381" y="287400"/>
                </a:lnTo>
                <a:lnTo>
                  <a:pt x="5080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8"/>
                </a:lnTo>
                <a:lnTo>
                  <a:pt x="5080" y="4318"/>
                </a:lnTo>
                <a:lnTo>
                  <a:pt x="8381" y="1524"/>
                </a:lnTo>
                <a:lnTo>
                  <a:pt x="12573" y="0"/>
                </a:lnTo>
                <a:lnTo>
                  <a:pt x="17399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91538" y="3011677"/>
            <a:ext cx="214629" cy="290195"/>
          </a:xfrm>
          <a:custGeom>
            <a:avLst/>
            <a:gdLst/>
            <a:ahLst/>
            <a:cxnLst/>
            <a:rect l="l" t="t" r="r" b="b"/>
            <a:pathLst>
              <a:path w="214630" h="290195">
                <a:moveTo>
                  <a:pt x="17399" y="0"/>
                </a:moveTo>
                <a:lnTo>
                  <a:pt x="92202" y="0"/>
                </a:lnTo>
                <a:lnTo>
                  <a:pt x="99822" y="0"/>
                </a:lnTo>
                <a:lnTo>
                  <a:pt x="106045" y="126"/>
                </a:lnTo>
                <a:lnTo>
                  <a:pt x="110998" y="508"/>
                </a:lnTo>
                <a:lnTo>
                  <a:pt x="115824" y="762"/>
                </a:lnTo>
                <a:lnTo>
                  <a:pt x="120396" y="1143"/>
                </a:lnTo>
                <a:lnTo>
                  <a:pt x="162413" y="13297"/>
                </a:lnTo>
                <a:lnTo>
                  <a:pt x="191327" y="42336"/>
                </a:lnTo>
                <a:lnTo>
                  <a:pt x="199390" y="79248"/>
                </a:lnTo>
                <a:lnTo>
                  <a:pt x="199153" y="86340"/>
                </a:lnTo>
                <a:lnTo>
                  <a:pt x="184912" y="127000"/>
                </a:lnTo>
                <a:lnTo>
                  <a:pt x="149881" y="152223"/>
                </a:lnTo>
                <a:lnTo>
                  <a:pt x="143383" y="154559"/>
                </a:lnTo>
                <a:lnTo>
                  <a:pt x="147701" y="156591"/>
                </a:lnTo>
                <a:lnTo>
                  <a:pt x="175641" y="187451"/>
                </a:lnTo>
                <a:lnTo>
                  <a:pt x="178689" y="192912"/>
                </a:lnTo>
                <a:lnTo>
                  <a:pt x="181610" y="199009"/>
                </a:lnTo>
                <a:lnTo>
                  <a:pt x="184404" y="205867"/>
                </a:lnTo>
                <a:lnTo>
                  <a:pt x="208788" y="262763"/>
                </a:lnTo>
                <a:lnTo>
                  <a:pt x="210947" y="268477"/>
                </a:lnTo>
                <a:lnTo>
                  <a:pt x="212471" y="272542"/>
                </a:lnTo>
                <a:lnTo>
                  <a:pt x="213233" y="275209"/>
                </a:lnTo>
                <a:lnTo>
                  <a:pt x="213995" y="277749"/>
                </a:lnTo>
                <a:lnTo>
                  <a:pt x="214376" y="279781"/>
                </a:lnTo>
                <a:lnTo>
                  <a:pt x="214376" y="281305"/>
                </a:lnTo>
                <a:lnTo>
                  <a:pt x="214376" y="282956"/>
                </a:lnTo>
                <a:lnTo>
                  <a:pt x="209169" y="288163"/>
                </a:lnTo>
                <a:lnTo>
                  <a:pt x="207010" y="288925"/>
                </a:lnTo>
                <a:lnTo>
                  <a:pt x="203708" y="289433"/>
                </a:lnTo>
                <a:lnTo>
                  <a:pt x="199390" y="289813"/>
                </a:lnTo>
                <a:lnTo>
                  <a:pt x="195072" y="290068"/>
                </a:lnTo>
                <a:lnTo>
                  <a:pt x="189230" y="290195"/>
                </a:lnTo>
                <a:lnTo>
                  <a:pt x="181737" y="290195"/>
                </a:lnTo>
                <a:lnTo>
                  <a:pt x="175514" y="290195"/>
                </a:lnTo>
                <a:lnTo>
                  <a:pt x="153416" y="284988"/>
                </a:lnTo>
                <a:lnTo>
                  <a:pt x="152527" y="283718"/>
                </a:lnTo>
                <a:lnTo>
                  <a:pt x="151765" y="282194"/>
                </a:lnTo>
                <a:lnTo>
                  <a:pt x="151130" y="280416"/>
                </a:lnTo>
                <a:lnTo>
                  <a:pt x="125222" y="215900"/>
                </a:lnTo>
                <a:lnTo>
                  <a:pt x="122174" y="208534"/>
                </a:lnTo>
                <a:lnTo>
                  <a:pt x="119126" y="202184"/>
                </a:lnTo>
                <a:lnTo>
                  <a:pt x="116078" y="196469"/>
                </a:lnTo>
                <a:lnTo>
                  <a:pt x="113157" y="190754"/>
                </a:lnTo>
                <a:lnTo>
                  <a:pt x="93599" y="173736"/>
                </a:lnTo>
                <a:lnTo>
                  <a:pt x="88773" y="171704"/>
                </a:lnTo>
                <a:lnTo>
                  <a:pt x="83312" y="170814"/>
                </a:lnTo>
                <a:lnTo>
                  <a:pt x="77089" y="170814"/>
                </a:lnTo>
                <a:lnTo>
                  <a:pt x="58674" y="170814"/>
                </a:lnTo>
                <a:lnTo>
                  <a:pt x="58674" y="280797"/>
                </a:lnTo>
                <a:lnTo>
                  <a:pt x="58674" y="282321"/>
                </a:lnTo>
                <a:lnTo>
                  <a:pt x="58293" y="283718"/>
                </a:lnTo>
                <a:lnTo>
                  <a:pt x="57277" y="284861"/>
                </a:lnTo>
                <a:lnTo>
                  <a:pt x="56261" y="286004"/>
                </a:lnTo>
                <a:lnTo>
                  <a:pt x="54737" y="287020"/>
                </a:lnTo>
                <a:lnTo>
                  <a:pt x="52451" y="287782"/>
                </a:lnTo>
                <a:lnTo>
                  <a:pt x="50292" y="288544"/>
                </a:lnTo>
                <a:lnTo>
                  <a:pt x="47244" y="289051"/>
                </a:lnTo>
                <a:lnTo>
                  <a:pt x="43561" y="289560"/>
                </a:lnTo>
                <a:lnTo>
                  <a:pt x="39878" y="290068"/>
                </a:lnTo>
                <a:lnTo>
                  <a:pt x="35052" y="290195"/>
                </a:lnTo>
                <a:lnTo>
                  <a:pt x="29210" y="290195"/>
                </a:lnTo>
                <a:lnTo>
                  <a:pt x="23622" y="290195"/>
                </a:lnTo>
                <a:lnTo>
                  <a:pt x="18923" y="290068"/>
                </a:lnTo>
                <a:lnTo>
                  <a:pt x="15113" y="289560"/>
                </a:lnTo>
                <a:lnTo>
                  <a:pt x="11303" y="289051"/>
                </a:lnTo>
                <a:lnTo>
                  <a:pt x="8255" y="288544"/>
                </a:lnTo>
                <a:lnTo>
                  <a:pt x="6096" y="287782"/>
                </a:lnTo>
                <a:lnTo>
                  <a:pt x="3810" y="287020"/>
                </a:lnTo>
                <a:lnTo>
                  <a:pt x="2286" y="286004"/>
                </a:lnTo>
                <a:lnTo>
                  <a:pt x="1397" y="284861"/>
                </a:lnTo>
                <a:lnTo>
                  <a:pt x="508" y="283718"/>
                </a:lnTo>
                <a:lnTo>
                  <a:pt x="0" y="282321"/>
                </a:lnTo>
                <a:lnTo>
                  <a:pt x="0" y="280797"/>
                </a:lnTo>
                <a:lnTo>
                  <a:pt x="0" y="18542"/>
                </a:lnTo>
                <a:lnTo>
                  <a:pt x="0" y="11937"/>
                </a:lnTo>
                <a:lnTo>
                  <a:pt x="1651" y="7238"/>
                </a:lnTo>
                <a:lnTo>
                  <a:pt x="5080" y="4318"/>
                </a:lnTo>
                <a:lnTo>
                  <a:pt x="8382" y="1524"/>
                </a:lnTo>
                <a:lnTo>
                  <a:pt x="12573" y="0"/>
                </a:lnTo>
                <a:lnTo>
                  <a:pt x="17399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15254" y="3010789"/>
            <a:ext cx="238760" cy="291465"/>
          </a:xfrm>
          <a:custGeom>
            <a:avLst/>
            <a:gdLst/>
            <a:ahLst/>
            <a:cxnLst/>
            <a:rect l="l" t="t" r="r" b="b"/>
            <a:pathLst>
              <a:path w="238760" h="291464">
                <a:moveTo>
                  <a:pt x="212598" y="0"/>
                </a:moveTo>
                <a:lnTo>
                  <a:pt x="217550" y="0"/>
                </a:lnTo>
                <a:lnTo>
                  <a:pt x="221869" y="253"/>
                </a:lnTo>
                <a:lnTo>
                  <a:pt x="225298" y="508"/>
                </a:lnTo>
                <a:lnTo>
                  <a:pt x="228727" y="888"/>
                </a:lnTo>
                <a:lnTo>
                  <a:pt x="231267" y="1524"/>
                </a:lnTo>
                <a:lnTo>
                  <a:pt x="233172" y="2412"/>
                </a:lnTo>
                <a:lnTo>
                  <a:pt x="235077" y="3301"/>
                </a:lnTo>
                <a:lnTo>
                  <a:pt x="236347" y="4445"/>
                </a:lnTo>
                <a:lnTo>
                  <a:pt x="237109" y="5587"/>
                </a:lnTo>
                <a:lnTo>
                  <a:pt x="237871" y="6731"/>
                </a:lnTo>
                <a:lnTo>
                  <a:pt x="238252" y="8127"/>
                </a:lnTo>
                <a:lnTo>
                  <a:pt x="238252" y="9651"/>
                </a:lnTo>
                <a:lnTo>
                  <a:pt x="238252" y="269239"/>
                </a:lnTo>
                <a:lnTo>
                  <a:pt x="238252" y="272669"/>
                </a:lnTo>
                <a:lnTo>
                  <a:pt x="237617" y="275716"/>
                </a:lnTo>
                <a:lnTo>
                  <a:pt x="236474" y="278384"/>
                </a:lnTo>
                <a:lnTo>
                  <a:pt x="235204" y="281050"/>
                </a:lnTo>
                <a:lnTo>
                  <a:pt x="233680" y="283337"/>
                </a:lnTo>
                <a:lnTo>
                  <a:pt x="231648" y="285114"/>
                </a:lnTo>
                <a:lnTo>
                  <a:pt x="229616" y="286893"/>
                </a:lnTo>
                <a:lnTo>
                  <a:pt x="227203" y="288163"/>
                </a:lnTo>
                <a:lnTo>
                  <a:pt x="224536" y="289051"/>
                </a:lnTo>
                <a:lnTo>
                  <a:pt x="221742" y="289813"/>
                </a:lnTo>
                <a:lnTo>
                  <a:pt x="218948" y="290195"/>
                </a:lnTo>
                <a:lnTo>
                  <a:pt x="216154" y="290195"/>
                </a:lnTo>
                <a:lnTo>
                  <a:pt x="191135" y="290195"/>
                </a:lnTo>
                <a:lnTo>
                  <a:pt x="185928" y="290195"/>
                </a:lnTo>
                <a:lnTo>
                  <a:pt x="181356" y="289687"/>
                </a:lnTo>
                <a:lnTo>
                  <a:pt x="157861" y="271780"/>
                </a:lnTo>
                <a:lnTo>
                  <a:pt x="154812" y="267081"/>
                </a:lnTo>
                <a:lnTo>
                  <a:pt x="151511" y="261112"/>
                </a:lnTo>
                <a:lnTo>
                  <a:pt x="147828" y="253619"/>
                </a:lnTo>
                <a:lnTo>
                  <a:pt x="75946" y="118490"/>
                </a:lnTo>
                <a:lnTo>
                  <a:pt x="57070" y="78755"/>
                </a:lnTo>
                <a:lnTo>
                  <a:pt x="51562" y="65405"/>
                </a:lnTo>
                <a:lnTo>
                  <a:pt x="51181" y="65405"/>
                </a:lnTo>
                <a:lnTo>
                  <a:pt x="51558" y="73423"/>
                </a:lnTo>
                <a:lnTo>
                  <a:pt x="51911" y="81454"/>
                </a:lnTo>
                <a:lnTo>
                  <a:pt x="52216" y="89461"/>
                </a:lnTo>
                <a:lnTo>
                  <a:pt x="52450" y="97409"/>
                </a:lnTo>
                <a:lnTo>
                  <a:pt x="52691" y="105479"/>
                </a:lnTo>
                <a:lnTo>
                  <a:pt x="52847" y="113680"/>
                </a:lnTo>
                <a:lnTo>
                  <a:pt x="52933" y="122001"/>
                </a:lnTo>
                <a:lnTo>
                  <a:pt x="52959" y="130428"/>
                </a:lnTo>
                <a:lnTo>
                  <a:pt x="52959" y="281559"/>
                </a:lnTo>
                <a:lnTo>
                  <a:pt x="52959" y="282956"/>
                </a:lnTo>
                <a:lnTo>
                  <a:pt x="52450" y="284352"/>
                </a:lnTo>
                <a:lnTo>
                  <a:pt x="51689" y="285496"/>
                </a:lnTo>
                <a:lnTo>
                  <a:pt x="50927" y="286765"/>
                </a:lnTo>
                <a:lnTo>
                  <a:pt x="39243" y="290449"/>
                </a:lnTo>
                <a:lnTo>
                  <a:pt x="35941" y="290957"/>
                </a:lnTo>
                <a:lnTo>
                  <a:pt x="31496" y="291084"/>
                </a:lnTo>
                <a:lnTo>
                  <a:pt x="26162" y="291084"/>
                </a:lnTo>
                <a:lnTo>
                  <a:pt x="20955" y="291084"/>
                </a:lnTo>
                <a:lnTo>
                  <a:pt x="16637" y="290957"/>
                </a:lnTo>
                <a:lnTo>
                  <a:pt x="13208" y="290449"/>
                </a:lnTo>
                <a:lnTo>
                  <a:pt x="9779" y="289940"/>
                </a:lnTo>
                <a:lnTo>
                  <a:pt x="7112" y="289306"/>
                </a:lnTo>
                <a:lnTo>
                  <a:pt x="5207" y="288544"/>
                </a:lnTo>
                <a:lnTo>
                  <a:pt x="3175" y="287782"/>
                </a:lnTo>
                <a:lnTo>
                  <a:pt x="1905" y="286765"/>
                </a:lnTo>
                <a:lnTo>
                  <a:pt x="1143" y="285496"/>
                </a:lnTo>
                <a:lnTo>
                  <a:pt x="381" y="284352"/>
                </a:lnTo>
                <a:lnTo>
                  <a:pt x="0" y="282956"/>
                </a:lnTo>
                <a:lnTo>
                  <a:pt x="0" y="281559"/>
                </a:lnTo>
                <a:lnTo>
                  <a:pt x="0" y="21844"/>
                </a:lnTo>
                <a:lnTo>
                  <a:pt x="0" y="14859"/>
                </a:lnTo>
                <a:lnTo>
                  <a:pt x="2032" y="9651"/>
                </a:lnTo>
                <a:lnTo>
                  <a:pt x="6096" y="6096"/>
                </a:lnTo>
                <a:lnTo>
                  <a:pt x="10287" y="2666"/>
                </a:lnTo>
                <a:lnTo>
                  <a:pt x="15240" y="888"/>
                </a:lnTo>
                <a:lnTo>
                  <a:pt x="21209" y="888"/>
                </a:lnTo>
                <a:lnTo>
                  <a:pt x="52705" y="888"/>
                </a:lnTo>
                <a:lnTo>
                  <a:pt x="58293" y="888"/>
                </a:lnTo>
                <a:lnTo>
                  <a:pt x="63119" y="1397"/>
                </a:lnTo>
                <a:lnTo>
                  <a:pt x="66929" y="2412"/>
                </a:lnTo>
                <a:lnTo>
                  <a:pt x="70866" y="3301"/>
                </a:lnTo>
                <a:lnTo>
                  <a:pt x="94234" y="30987"/>
                </a:lnTo>
                <a:lnTo>
                  <a:pt x="150495" y="136651"/>
                </a:lnTo>
                <a:lnTo>
                  <a:pt x="153797" y="143001"/>
                </a:lnTo>
                <a:lnTo>
                  <a:pt x="156972" y="149351"/>
                </a:lnTo>
                <a:lnTo>
                  <a:pt x="160147" y="155448"/>
                </a:lnTo>
                <a:lnTo>
                  <a:pt x="163449" y="161671"/>
                </a:lnTo>
                <a:lnTo>
                  <a:pt x="166497" y="167894"/>
                </a:lnTo>
                <a:lnTo>
                  <a:pt x="169418" y="173989"/>
                </a:lnTo>
                <a:lnTo>
                  <a:pt x="172466" y="180212"/>
                </a:lnTo>
                <a:lnTo>
                  <a:pt x="175387" y="186309"/>
                </a:lnTo>
                <a:lnTo>
                  <a:pt x="178181" y="192277"/>
                </a:lnTo>
                <a:lnTo>
                  <a:pt x="180975" y="198120"/>
                </a:lnTo>
                <a:lnTo>
                  <a:pt x="183769" y="204088"/>
                </a:lnTo>
                <a:lnTo>
                  <a:pt x="186436" y="210058"/>
                </a:lnTo>
                <a:lnTo>
                  <a:pt x="186690" y="210058"/>
                </a:lnTo>
                <a:lnTo>
                  <a:pt x="186334" y="202174"/>
                </a:lnTo>
                <a:lnTo>
                  <a:pt x="186039" y="194135"/>
                </a:lnTo>
                <a:lnTo>
                  <a:pt x="185814" y="185929"/>
                </a:lnTo>
                <a:lnTo>
                  <a:pt x="185674" y="177546"/>
                </a:lnTo>
                <a:lnTo>
                  <a:pt x="185507" y="169110"/>
                </a:lnTo>
                <a:lnTo>
                  <a:pt x="185388" y="160924"/>
                </a:lnTo>
                <a:lnTo>
                  <a:pt x="185316" y="152953"/>
                </a:lnTo>
                <a:lnTo>
                  <a:pt x="185293" y="145161"/>
                </a:lnTo>
                <a:lnTo>
                  <a:pt x="185293" y="9651"/>
                </a:lnTo>
                <a:lnTo>
                  <a:pt x="185293" y="8127"/>
                </a:lnTo>
                <a:lnTo>
                  <a:pt x="185800" y="6731"/>
                </a:lnTo>
                <a:lnTo>
                  <a:pt x="186690" y="5587"/>
                </a:lnTo>
                <a:lnTo>
                  <a:pt x="187579" y="4445"/>
                </a:lnTo>
                <a:lnTo>
                  <a:pt x="188975" y="3301"/>
                </a:lnTo>
                <a:lnTo>
                  <a:pt x="191135" y="2412"/>
                </a:lnTo>
                <a:lnTo>
                  <a:pt x="193167" y="1524"/>
                </a:lnTo>
                <a:lnTo>
                  <a:pt x="195961" y="888"/>
                </a:lnTo>
                <a:lnTo>
                  <a:pt x="199390" y="508"/>
                </a:lnTo>
                <a:lnTo>
                  <a:pt x="202819" y="253"/>
                </a:lnTo>
                <a:lnTo>
                  <a:pt x="207137" y="0"/>
                </a:lnTo>
                <a:lnTo>
                  <a:pt x="2125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20355" y="3010407"/>
            <a:ext cx="59055" cy="291465"/>
          </a:xfrm>
          <a:custGeom>
            <a:avLst/>
            <a:gdLst/>
            <a:ahLst/>
            <a:cxnLst/>
            <a:rect l="l" t="t" r="r" b="b"/>
            <a:pathLst>
              <a:path w="59054" h="291464">
                <a:moveTo>
                  <a:pt x="29464" y="0"/>
                </a:moveTo>
                <a:lnTo>
                  <a:pt x="35305" y="0"/>
                </a:lnTo>
                <a:lnTo>
                  <a:pt x="40004" y="126"/>
                </a:lnTo>
                <a:lnTo>
                  <a:pt x="43815" y="634"/>
                </a:lnTo>
                <a:lnTo>
                  <a:pt x="47498" y="1015"/>
                </a:lnTo>
                <a:lnTo>
                  <a:pt x="50419" y="1650"/>
                </a:lnTo>
                <a:lnTo>
                  <a:pt x="52704" y="2412"/>
                </a:lnTo>
                <a:lnTo>
                  <a:pt x="54991" y="3175"/>
                </a:lnTo>
                <a:lnTo>
                  <a:pt x="56515" y="4063"/>
                </a:lnTo>
                <a:lnTo>
                  <a:pt x="57530" y="5333"/>
                </a:lnTo>
                <a:lnTo>
                  <a:pt x="58420" y="6476"/>
                </a:lnTo>
                <a:lnTo>
                  <a:pt x="58927" y="7874"/>
                </a:lnTo>
                <a:lnTo>
                  <a:pt x="58927" y="9270"/>
                </a:lnTo>
                <a:lnTo>
                  <a:pt x="58927" y="282066"/>
                </a:lnTo>
                <a:lnTo>
                  <a:pt x="58927" y="283590"/>
                </a:lnTo>
                <a:lnTo>
                  <a:pt x="58420" y="284988"/>
                </a:lnTo>
                <a:lnTo>
                  <a:pt x="57530" y="286130"/>
                </a:lnTo>
                <a:lnTo>
                  <a:pt x="56515" y="287274"/>
                </a:lnTo>
                <a:lnTo>
                  <a:pt x="54991" y="288289"/>
                </a:lnTo>
                <a:lnTo>
                  <a:pt x="52704" y="289051"/>
                </a:lnTo>
                <a:lnTo>
                  <a:pt x="50419" y="289813"/>
                </a:lnTo>
                <a:lnTo>
                  <a:pt x="47498" y="290321"/>
                </a:lnTo>
                <a:lnTo>
                  <a:pt x="43815" y="290829"/>
                </a:lnTo>
                <a:lnTo>
                  <a:pt x="40004" y="291338"/>
                </a:lnTo>
                <a:lnTo>
                  <a:pt x="35305" y="291464"/>
                </a:lnTo>
                <a:lnTo>
                  <a:pt x="29464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7" y="290829"/>
                </a:lnTo>
                <a:lnTo>
                  <a:pt x="11556" y="290321"/>
                </a:lnTo>
                <a:lnTo>
                  <a:pt x="1524" y="286130"/>
                </a:lnTo>
                <a:lnTo>
                  <a:pt x="508" y="284988"/>
                </a:lnTo>
                <a:lnTo>
                  <a:pt x="0" y="283590"/>
                </a:lnTo>
                <a:lnTo>
                  <a:pt x="0" y="282066"/>
                </a:lnTo>
                <a:lnTo>
                  <a:pt x="0" y="9270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3"/>
                </a:lnTo>
                <a:lnTo>
                  <a:pt x="2413" y="4063"/>
                </a:lnTo>
                <a:lnTo>
                  <a:pt x="15367" y="634"/>
                </a:lnTo>
                <a:lnTo>
                  <a:pt x="19176" y="126"/>
                </a:lnTo>
                <a:lnTo>
                  <a:pt x="23875" y="0"/>
                </a:lnTo>
                <a:lnTo>
                  <a:pt x="2946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57058" y="3010407"/>
            <a:ext cx="211454" cy="291465"/>
          </a:xfrm>
          <a:custGeom>
            <a:avLst/>
            <a:gdLst/>
            <a:ahLst/>
            <a:cxnLst/>
            <a:rect l="l" t="t" r="r" b="b"/>
            <a:pathLst>
              <a:path w="211454" h="291464">
                <a:moveTo>
                  <a:pt x="29464" y="0"/>
                </a:moveTo>
                <a:lnTo>
                  <a:pt x="35306" y="0"/>
                </a:lnTo>
                <a:lnTo>
                  <a:pt x="40005" y="126"/>
                </a:lnTo>
                <a:lnTo>
                  <a:pt x="43815" y="634"/>
                </a:lnTo>
                <a:lnTo>
                  <a:pt x="47498" y="1015"/>
                </a:lnTo>
                <a:lnTo>
                  <a:pt x="57404" y="5333"/>
                </a:lnTo>
                <a:lnTo>
                  <a:pt x="58293" y="6476"/>
                </a:lnTo>
                <a:lnTo>
                  <a:pt x="58674" y="7874"/>
                </a:lnTo>
                <a:lnTo>
                  <a:pt x="58674" y="9525"/>
                </a:lnTo>
                <a:lnTo>
                  <a:pt x="58674" y="132587"/>
                </a:lnTo>
                <a:lnTo>
                  <a:pt x="143383" y="9778"/>
                </a:lnTo>
                <a:lnTo>
                  <a:pt x="144399" y="7874"/>
                </a:lnTo>
                <a:lnTo>
                  <a:pt x="145669" y="6222"/>
                </a:lnTo>
                <a:lnTo>
                  <a:pt x="170561" y="0"/>
                </a:lnTo>
                <a:lnTo>
                  <a:pt x="176402" y="0"/>
                </a:lnTo>
                <a:lnTo>
                  <a:pt x="182372" y="0"/>
                </a:lnTo>
                <a:lnTo>
                  <a:pt x="187198" y="126"/>
                </a:lnTo>
                <a:lnTo>
                  <a:pt x="191135" y="634"/>
                </a:lnTo>
                <a:lnTo>
                  <a:pt x="194945" y="1015"/>
                </a:lnTo>
                <a:lnTo>
                  <a:pt x="198120" y="1650"/>
                </a:lnTo>
                <a:lnTo>
                  <a:pt x="200406" y="2539"/>
                </a:lnTo>
                <a:lnTo>
                  <a:pt x="202692" y="3301"/>
                </a:lnTo>
                <a:lnTo>
                  <a:pt x="204216" y="4317"/>
                </a:lnTo>
                <a:lnTo>
                  <a:pt x="205232" y="5587"/>
                </a:lnTo>
                <a:lnTo>
                  <a:pt x="206121" y="6730"/>
                </a:lnTo>
                <a:lnTo>
                  <a:pt x="206501" y="8000"/>
                </a:lnTo>
                <a:lnTo>
                  <a:pt x="206501" y="9525"/>
                </a:lnTo>
                <a:lnTo>
                  <a:pt x="206501" y="12064"/>
                </a:lnTo>
                <a:lnTo>
                  <a:pt x="205867" y="14731"/>
                </a:lnTo>
                <a:lnTo>
                  <a:pt x="204470" y="17399"/>
                </a:lnTo>
                <a:lnTo>
                  <a:pt x="203200" y="20065"/>
                </a:lnTo>
                <a:lnTo>
                  <a:pt x="200660" y="24256"/>
                </a:lnTo>
                <a:lnTo>
                  <a:pt x="196850" y="30099"/>
                </a:lnTo>
                <a:lnTo>
                  <a:pt x="117601" y="133857"/>
                </a:lnTo>
                <a:lnTo>
                  <a:pt x="204089" y="264540"/>
                </a:lnTo>
                <a:lnTo>
                  <a:pt x="207391" y="270637"/>
                </a:lnTo>
                <a:lnTo>
                  <a:pt x="209296" y="274700"/>
                </a:lnTo>
                <a:lnTo>
                  <a:pt x="209931" y="276605"/>
                </a:lnTo>
                <a:lnTo>
                  <a:pt x="210693" y="278638"/>
                </a:lnTo>
                <a:lnTo>
                  <a:pt x="210947" y="280288"/>
                </a:lnTo>
                <a:lnTo>
                  <a:pt x="210947" y="281431"/>
                </a:lnTo>
                <a:lnTo>
                  <a:pt x="210947" y="283082"/>
                </a:lnTo>
                <a:lnTo>
                  <a:pt x="186436" y="291464"/>
                </a:lnTo>
                <a:lnTo>
                  <a:pt x="180340" y="291464"/>
                </a:lnTo>
                <a:lnTo>
                  <a:pt x="170688" y="291464"/>
                </a:lnTo>
                <a:lnTo>
                  <a:pt x="163702" y="291083"/>
                </a:lnTo>
                <a:lnTo>
                  <a:pt x="159512" y="290321"/>
                </a:lnTo>
                <a:lnTo>
                  <a:pt x="155321" y="289687"/>
                </a:lnTo>
                <a:lnTo>
                  <a:pt x="152273" y="288543"/>
                </a:lnTo>
                <a:lnTo>
                  <a:pt x="150368" y="287019"/>
                </a:lnTo>
                <a:lnTo>
                  <a:pt x="148463" y="285495"/>
                </a:lnTo>
                <a:lnTo>
                  <a:pt x="147066" y="283717"/>
                </a:lnTo>
                <a:lnTo>
                  <a:pt x="146050" y="281686"/>
                </a:lnTo>
                <a:lnTo>
                  <a:pt x="58674" y="144652"/>
                </a:lnTo>
                <a:lnTo>
                  <a:pt x="58674" y="281686"/>
                </a:lnTo>
                <a:lnTo>
                  <a:pt x="58674" y="283337"/>
                </a:lnTo>
                <a:lnTo>
                  <a:pt x="58293" y="284733"/>
                </a:lnTo>
                <a:lnTo>
                  <a:pt x="57404" y="285876"/>
                </a:lnTo>
                <a:lnTo>
                  <a:pt x="56515" y="287146"/>
                </a:lnTo>
                <a:lnTo>
                  <a:pt x="54991" y="288163"/>
                </a:lnTo>
                <a:lnTo>
                  <a:pt x="35306" y="291464"/>
                </a:lnTo>
                <a:lnTo>
                  <a:pt x="29464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7" y="290829"/>
                </a:lnTo>
                <a:lnTo>
                  <a:pt x="11557" y="290321"/>
                </a:lnTo>
                <a:lnTo>
                  <a:pt x="1524" y="285876"/>
                </a:lnTo>
                <a:lnTo>
                  <a:pt x="508" y="284733"/>
                </a:lnTo>
                <a:lnTo>
                  <a:pt x="0" y="283337"/>
                </a:lnTo>
                <a:lnTo>
                  <a:pt x="0" y="281686"/>
                </a:lnTo>
                <a:lnTo>
                  <a:pt x="0" y="9525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3"/>
                </a:lnTo>
                <a:lnTo>
                  <a:pt x="2413" y="4063"/>
                </a:lnTo>
                <a:lnTo>
                  <a:pt x="15367" y="634"/>
                </a:lnTo>
                <a:lnTo>
                  <a:pt x="19050" y="126"/>
                </a:lnTo>
                <a:lnTo>
                  <a:pt x="23875" y="0"/>
                </a:lnTo>
                <a:lnTo>
                  <a:pt x="2946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158101" y="3010407"/>
            <a:ext cx="236220" cy="295275"/>
          </a:xfrm>
          <a:custGeom>
            <a:avLst/>
            <a:gdLst/>
            <a:ahLst/>
            <a:cxnLst/>
            <a:rect l="l" t="t" r="r" b="b"/>
            <a:pathLst>
              <a:path w="236220" h="295275">
                <a:moveTo>
                  <a:pt x="29464" y="0"/>
                </a:moveTo>
                <a:lnTo>
                  <a:pt x="35178" y="0"/>
                </a:lnTo>
                <a:lnTo>
                  <a:pt x="39877" y="126"/>
                </a:lnTo>
                <a:lnTo>
                  <a:pt x="43560" y="634"/>
                </a:lnTo>
                <a:lnTo>
                  <a:pt x="47244" y="1015"/>
                </a:lnTo>
                <a:lnTo>
                  <a:pt x="50292" y="1650"/>
                </a:lnTo>
                <a:lnTo>
                  <a:pt x="52450" y="2412"/>
                </a:lnTo>
                <a:lnTo>
                  <a:pt x="54737" y="3175"/>
                </a:lnTo>
                <a:lnTo>
                  <a:pt x="56388" y="4063"/>
                </a:lnTo>
                <a:lnTo>
                  <a:pt x="57276" y="5333"/>
                </a:lnTo>
                <a:lnTo>
                  <a:pt x="58293" y="6476"/>
                </a:lnTo>
                <a:lnTo>
                  <a:pt x="58800" y="7874"/>
                </a:lnTo>
                <a:lnTo>
                  <a:pt x="58800" y="9270"/>
                </a:lnTo>
                <a:lnTo>
                  <a:pt x="58800" y="179831"/>
                </a:lnTo>
                <a:lnTo>
                  <a:pt x="65785" y="218058"/>
                </a:lnTo>
                <a:lnTo>
                  <a:pt x="75183" y="230504"/>
                </a:lnTo>
                <a:lnTo>
                  <a:pt x="80391" y="236092"/>
                </a:lnTo>
                <a:lnTo>
                  <a:pt x="86741" y="240156"/>
                </a:lnTo>
                <a:lnTo>
                  <a:pt x="94106" y="242950"/>
                </a:lnTo>
                <a:lnTo>
                  <a:pt x="101473" y="245744"/>
                </a:lnTo>
                <a:lnTo>
                  <a:pt x="109727" y="247014"/>
                </a:lnTo>
                <a:lnTo>
                  <a:pt x="118745" y="247014"/>
                </a:lnTo>
                <a:lnTo>
                  <a:pt x="128016" y="247014"/>
                </a:lnTo>
                <a:lnTo>
                  <a:pt x="167131" y="225043"/>
                </a:lnTo>
                <a:lnTo>
                  <a:pt x="177926" y="183261"/>
                </a:lnTo>
                <a:lnTo>
                  <a:pt x="177926" y="9270"/>
                </a:lnTo>
                <a:lnTo>
                  <a:pt x="177926" y="7874"/>
                </a:lnTo>
                <a:lnTo>
                  <a:pt x="178434" y="6476"/>
                </a:lnTo>
                <a:lnTo>
                  <a:pt x="179324" y="5333"/>
                </a:lnTo>
                <a:lnTo>
                  <a:pt x="180213" y="4063"/>
                </a:lnTo>
                <a:lnTo>
                  <a:pt x="181737" y="3175"/>
                </a:lnTo>
                <a:lnTo>
                  <a:pt x="184023" y="2412"/>
                </a:lnTo>
                <a:lnTo>
                  <a:pt x="186181" y="1650"/>
                </a:lnTo>
                <a:lnTo>
                  <a:pt x="189229" y="1015"/>
                </a:lnTo>
                <a:lnTo>
                  <a:pt x="193040" y="634"/>
                </a:lnTo>
                <a:lnTo>
                  <a:pt x="196850" y="126"/>
                </a:lnTo>
                <a:lnTo>
                  <a:pt x="201549" y="0"/>
                </a:lnTo>
                <a:lnTo>
                  <a:pt x="207264" y="0"/>
                </a:lnTo>
                <a:lnTo>
                  <a:pt x="212851" y="0"/>
                </a:lnTo>
                <a:lnTo>
                  <a:pt x="217550" y="126"/>
                </a:lnTo>
                <a:lnTo>
                  <a:pt x="221106" y="634"/>
                </a:lnTo>
                <a:lnTo>
                  <a:pt x="224790" y="1015"/>
                </a:lnTo>
                <a:lnTo>
                  <a:pt x="234696" y="5333"/>
                </a:lnTo>
                <a:lnTo>
                  <a:pt x="235584" y="6476"/>
                </a:lnTo>
                <a:lnTo>
                  <a:pt x="235966" y="7874"/>
                </a:lnTo>
                <a:lnTo>
                  <a:pt x="235966" y="9270"/>
                </a:lnTo>
                <a:lnTo>
                  <a:pt x="235966" y="182499"/>
                </a:lnTo>
                <a:lnTo>
                  <a:pt x="228219" y="230124"/>
                </a:lnTo>
                <a:lnTo>
                  <a:pt x="205231" y="265556"/>
                </a:lnTo>
                <a:lnTo>
                  <a:pt x="167640" y="287654"/>
                </a:lnTo>
                <a:lnTo>
                  <a:pt x="116331" y="295275"/>
                </a:lnTo>
                <a:lnTo>
                  <a:pt x="103066" y="294848"/>
                </a:lnTo>
                <a:lnTo>
                  <a:pt x="57060" y="284684"/>
                </a:lnTo>
                <a:lnTo>
                  <a:pt x="23788" y="260480"/>
                </a:lnTo>
                <a:lnTo>
                  <a:pt x="4500" y="222561"/>
                </a:lnTo>
                <a:lnTo>
                  <a:pt x="0" y="185038"/>
                </a:lnTo>
                <a:lnTo>
                  <a:pt x="0" y="9270"/>
                </a:lnTo>
                <a:lnTo>
                  <a:pt x="0" y="7874"/>
                </a:lnTo>
                <a:lnTo>
                  <a:pt x="507" y="6476"/>
                </a:lnTo>
                <a:lnTo>
                  <a:pt x="1397" y="5333"/>
                </a:lnTo>
                <a:lnTo>
                  <a:pt x="2285" y="4063"/>
                </a:lnTo>
                <a:lnTo>
                  <a:pt x="3937" y="3175"/>
                </a:lnTo>
                <a:lnTo>
                  <a:pt x="6223" y="2412"/>
                </a:lnTo>
                <a:lnTo>
                  <a:pt x="8508" y="1650"/>
                </a:lnTo>
                <a:lnTo>
                  <a:pt x="11556" y="1015"/>
                </a:lnTo>
                <a:lnTo>
                  <a:pt x="15240" y="634"/>
                </a:lnTo>
                <a:lnTo>
                  <a:pt x="18923" y="126"/>
                </a:lnTo>
                <a:lnTo>
                  <a:pt x="23749" y="0"/>
                </a:lnTo>
                <a:lnTo>
                  <a:pt x="2946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20639" y="3010407"/>
            <a:ext cx="211454" cy="291465"/>
          </a:xfrm>
          <a:custGeom>
            <a:avLst/>
            <a:gdLst/>
            <a:ahLst/>
            <a:cxnLst/>
            <a:rect l="l" t="t" r="r" b="b"/>
            <a:pathLst>
              <a:path w="211454" h="291464">
                <a:moveTo>
                  <a:pt x="29463" y="0"/>
                </a:moveTo>
                <a:lnTo>
                  <a:pt x="35306" y="0"/>
                </a:lnTo>
                <a:lnTo>
                  <a:pt x="40005" y="126"/>
                </a:lnTo>
                <a:lnTo>
                  <a:pt x="43814" y="634"/>
                </a:lnTo>
                <a:lnTo>
                  <a:pt x="47498" y="1015"/>
                </a:lnTo>
                <a:lnTo>
                  <a:pt x="57403" y="5333"/>
                </a:lnTo>
                <a:lnTo>
                  <a:pt x="58293" y="6476"/>
                </a:lnTo>
                <a:lnTo>
                  <a:pt x="58674" y="7874"/>
                </a:lnTo>
                <a:lnTo>
                  <a:pt x="58674" y="9525"/>
                </a:lnTo>
                <a:lnTo>
                  <a:pt x="58674" y="132587"/>
                </a:lnTo>
                <a:lnTo>
                  <a:pt x="143383" y="9778"/>
                </a:lnTo>
                <a:lnTo>
                  <a:pt x="144399" y="7874"/>
                </a:lnTo>
                <a:lnTo>
                  <a:pt x="145669" y="6222"/>
                </a:lnTo>
                <a:lnTo>
                  <a:pt x="170561" y="0"/>
                </a:lnTo>
                <a:lnTo>
                  <a:pt x="176402" y="0"/>
                </a:lnTo>
                <a:lnTo>
                  <a:pt x="182372" y="0"/>
                </a:lnTo>
                <a:lnTo>
                  <a:pt x="187198" y="126"/>
                </a:lnTo>
                <a:lnTo>
                  <a:pt x="191135" y="634"/>
                </a:lnTo>
                <a:lnTo>
                  <a:pt x="194945" y="1015"/>
                </a:lnTo>
                <a:lnTo>
                  <a:pt x="198120" y="1650"/>
                </a:lnTo>
                <a:lnTo>
                  <a:pt x="200406" y="2539"/>
                </a:lnTo>
                <a:lnTo>
                  <a:pt x="202691" y="3301"/>
                </a:lnTo>
                <a:lnTo>
                  <a:pt x="204215" y="4317"/>
                </a:lnTo>
                <a:lnTo>
                  <a:pt x="205232" y="5587"/>
                </a:lnTo>
                <a:lnTo>
                  <a:pt x="206121" y="6730"/>
                </a:lnTo>
                <a:lnTo>
                  <a:pt x="206501" y="8000"/>
                </a:lnTo>
                <a:lnTo>
                  <a:pt x="206501" y="9525"/>
                </a:lnTo>
                <a:lnTo>
                  <a:pt x="206501" y="12064"/>
                </a:lnTo>
                <a:lnTo>
                  <a:pt x="205866" y="14731"/>
                </a:lnTo>
                <a:lnTo>
                  <a:pt x="204470" y="17399"/>
                </a:lnTo>
                <a:lnTo>
                  <a:pt x="203200" y="20065"/>
                </a:lnTo>
                <a:lnTo>
                  <a:pt x="200660" y="24256"/>
                </a:lnTo>
                <a:lnTo>
                  <a:pt x="196850" y="30099"/>
                </a:lnTo>
                <a:lnTo>
                  <a:pt x="117601" y="133857"/>
                </a:lnTo>
                <a:lnTo>
                  <a:pt x="204088" y="264540"/>
                </a:lnTo>
                <a:lnTo>
                  <a:pt x="207390" y="270637"/>
                </a:lnTo>
                <a:lnTo>
                  <a:pt x="209296" y="274700"/>
                </a:lnTo>
                <a:lnTo>
                  <a:pt x="209931" y="276605"/>
                </a:lnTo>
                <a:lnTo>
                  <a:pt x="210693" y="278638"/>
                </a:lnTo>
                <a:lnTo>
                  <a:pt x="210947" y="280288"/>
                </a:lnTo>
                <a:lnTo>
                  <a:pt x="210947" y="281431"/>
                </a:lnTo>
                <a:lnTo>
                  <a:pt x="210947" y="283082"/>
                </a:lnTo>
                <a:lnTo>
                  <a:pt x="186436" y="291464"/>
                </a:lnTo>
                <a:lnTo>
                  <a:pt x="180339" y="291464"/>
                </a:lnTo>
                <a:lnTo>
                  <a:pt x="170687" y="291464"/>
                </a:lnTo>
                <a:lnTo>
                  <a:pt x="163702" y="291083"/>
                </a:lnTo>
                <a:lnTo>
                  <a:pt x="159512" y="290321"/>
                </a:lnTo>
                <a:lnTo>
                  <a:pt x="155321" y="289687"/>
                </a:lnTo>
                <a:lnTo>
                  <a:pt x="152273" y="288543"/>
                </a:lnTo>
                <a:lnTo>
                  <a:pt x="150368" y="287019"/>
                </a:lnTo>
                <a:lnTo>
                  <a:pt x="148462" y="285495"/>
                </a:lnTo>
                <a:lnTo>
                  <a:pt x="147065" y="283717"/>
                </a:lnTo>
                <a:lnTo>
                  <a:pt x="146050" y="281686"/>
                </a:lnTo>
                <a:lnTo>
                  <a:pt x="58674" y="144652"/>
                </a:lnTo>
                <a:lnTo>
                  <a:pt x="58674" y="281686"/>
                </a:lnTo>
                <a:lnTo>
                  <a:pt x="58674" y="283337"/>
                </a:lnTo>
                <a:lnTo>
                  <a:pt x="58293" y="284733"/>
                </a:lnTo>
                <a:lnTo>
                  <a:pt x="57403" y="285876"/>
                </a:lnTo>
                <a:lnTo>
                  <a:pt x="56514" y="287146"/>
                </a:lnTo>
                <a:lnTo>
                  <a:pt x="54990" y="288163"/>
                </a:lnTo>
                <a:lnTo>
                  <a:pt x="35306" y="291464"/>
                </a:lnTo>
                <a:lnTo>
                  <a:pt x="29463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6" y="290829"/>
                </a:lnTo>
                <a:lnTo>
                  <a:pt x="11557" y="290321"/>
                </a:lnTo>
                <a:lnTo>
                  <a:pt x="1524" y="285876"/>
                </a:lnTo>
                <a:lnTo>
                  <a:pt x="508" y="284733"/>
                </a:lnTo>
                <a:lnTo>
                  <a:pt x="0" y="283337"/>
                </a:lnTo>
                <a:lnTo>
                  <a:pt x="0" y="281686"/>
                </a:lnTo>
                <a:lnTo>
                  <a:pt x="0" y="9525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3"/>
                </a:lnTo>
                <a:lnTo>
                  <a:pt x="2412" y="4063"/>
                </a:lnTo>
                <a:lnTo>
                  <a:pt x="15366" y="634"/>
                </a:lnTo>
                <a:lnTo>
                  <a:pt x="19050" y="126"/>
                </a:lnTo>
                <a:lnTo>
                  <a:pt x="23875" y="0"/>
                </a:lnTo>
                <a:lnTo>
                  <a:pt x="2946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911725" y="3010407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0937" y="0"/>
                </a:moveTo>
                <a:lnTo>
                  <a:pt x="139700" y="0"/>
                </a:lnTo>
                <a:lnTo>
                  <a:pt x="146685" y="0"/>
                </a:lnTo>
                <a:lnTo>
                  <a:pt x="151891" y="253"/>
                </a:lnTo>
                <a:lnTo>
                  <a:pt x="170307" y="5587"/>
                </a:lnTo>
                <a:lnTo>
                  <a:pt x="171576" y="7112"/>
                </a:lnTo>
                <a:lnTo>
                  <a:pt x="172592" y="9397"/>
                </a:lnTo>
                <a:lnTo>
                  <a:pt x="173482" y="12191"/>
                </a:lnTo>
                <a:lnTo>
                  <a:pt x="262763" y="268224"/>
                </a:lnTo>
                <a:lnTo>
                  <a:pt x="264540" y="273684"/>
                </a:lnTo>
                <a:lnTo>
                  <a:pt x="265684" y="277875"/>
                </a:lnTo>
                <a:lnTo>
                  <a:pt x="266191" y="281050"/>
                </a:lnTo>
                <a:lnTo>
                  <a:pt x="266573" y="284099"/>
                </a:lnTo>
                <a:lnTo>
                  <a:pt x="266064" y="286512"/>
                </a:lnTo>
                <a:lnTo>
                  <a:pt x="264413" y="288036"/>
                </a:lnTo>
                <a:lnTo>
                  <a:pt x="262763" y="289559"/>
                </a:lnTo>
                <a:lnTo>
                  <a:pt x="259841" y="290575"/>
                </a:lnTo>
                <a:lnTo>
                  <a:pt x="255650" y="290956"/>
                </a:lnTo>
                <a:lnTo>
                  <a:pt x="251460" y="291338"/>
                </a:lnTo>
                <a:lnTo>
                  <a:pt x="245745" y="291464"/>
                </a:lnTo>
                <a:lnTo>
                  <a:pt x="238505" y="291464"/>
                </a:lnTo>
                <a:lnTo>
                  <a:pt x="230886" y="291464"/>
                </a:lnTo>
                <a:lnTo>
                  <a:pt x="211074" y="289813"/>
                </a:lnTo>
                <a:lnTo>
                  <a:pt x="208787" y="289178"/>
                </a:lnTo>
                <a:lnTo>
                  <a:pt x="207263" y="288163"/>
                </a:lnTo>
                <a:lnTo>
                  <a:pt x="206375" y="287019"/>
                </a:lnTo>
                <a:lnTo>
                  <a:pt x="205486" y="285876"/>
                </a:lnTo>
                <a:lnTo>
                  <a:pt x="204724" y="284225"/>
                </a:lnTo>
                <a:lnTo>
                  <a:pt x="204088" y="282320"/>
                </a:lnTo>
                <a:lnTo>
                  <a:pt x="184658" y="224281"/>
                </a:lnTo>
                <a:lnTo>
                  <a:pt x="76200" y="224281"/>
                </a:lnTo>
                <a:lnTo>
                  <a:pt x="57912" y="280796"/>
                </a:lnTo>
                <a:lnTo>
                  <a:pt x="57276" y="282828"/>
                </a:lnTo>
                <a:lnTo>
                  <a:pt x="56514" y="284606"/>
                </a:lnTo>
                <a:lnTo>
                  <a:pt x="55499" y="286003"/>
                </a:lnTo>
                <a:lnTo>
                  <a:pt x="54610" y="287400"/>
                </a:lnTo>
                <a:lnTo>
                  <a:pt x="52959" y="288543"/>
                </a:lnTo>
                <a:lnTo>
                  <a:pt x="32512" y="291464"/>
                </a:lnTo>
                <a:lnTo>
                  <a:pt x="26162" y="291464"/>
                </a:lnTo>
                <a:lnTo>
                  <a:pt x="19303" y="291464"/>
                </a:lnTo>
                <a:lnTo>
                  <a:pt x="13970" y="291338"/>
                </a:lnTo>
                <a:lnTo>
                  <a:pt x="10160" y="290829"/>
                </a:lnTo>
                <a:lnTo>
                  <a:pt x="6223" y="290321"/>
                </a:lnTo>
                <a:lnTo>
                  <a:pt x="3555" y="289305"/>
                </a:lnTo>
                <a:lnTo>
                  <a:pt x="2032" y="287527"/>
                </a:lnTo>
                <a:lnTo>
                  <a:pt x="635" y="285876"/>
                </a:lnTo>
                <a:lnTo>
                  <a:pt x="0" y="283463"/>
                </a:lnTo>
                <a:lnTo>
                  <a:pt x="508" y="280288"/>
                </a:lnTo>
                <a:lnTo>
                  <a:pt x="888" y="277240"/>
                </a:lnTo>
                <a:lnTo>
                  <a:pt x="92963" y="11556"/>
                </a:lnTo>
                <a:lnTo>
                  <a:pt x="117221" y="0"/>
                </a:lnTo>
                <a:lnTo>
                  <a:pt x="123316" y="0"/>
                </a:lnTo>
                <a:lnTo>
                  <a:pt x="13093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51833" y="3010407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0937" y="0"/>
                </a:moveTo>
                <a:lnTo>
                  <a:pt x="139700" y="0"/>
                </a:lnTo>
                <a:lnTo>
                  <a:pt x="146684" y="0"/>
                </a:lnTo>
                <a:lnTo>
                  <a:pt x="151891" y="253"/>
                </a:lnTo>
                <a:lnTo>
                  <a:pt x="170306" y="5587"/>
                </a:lnTo>
                <a:lnTo>
                  <a:pt x="171576" y="7112"/>
                </a:lnTo>
                <a:lnTo>
                  <a:pt x="172592" y="9397"/>
                </a:lnTo>
                <a:lnTo>
                  <a:pt x="173481" y="12191"/>
                </a:lnTo>
                <a:lnTo>
                  <a:pt x="262763" y="268224"/>
                </a:lnTo>
                <a:lnTo>
                  <a:pt x="264540" y="273684"/>
                </a:lnTo>
                <a:lnTo>
                  <a:pt x="265683" y="277875"/>
                </a:lnTo>
                <a:lnTo>
                  <a:pt x="266191" y="281050"/>
                </a:lnTo>
                <a:lnTo>
                  <a:pt x="266572" y="284099"/>
                </a:lnTo>
                <a:lnTo>
                  <a:pt x="266064" y="286512"/>
                </a:lnTo>
                <a:lnTo>
                  <a:pt x="264413" y="288036"/>
                </a:lnTo>
                <a:lnTo>
                  <a:pt x="262763" y="289559"/>
                </a:lnTo>
                <a:lnTo>
                  <a:pt x="259841" y="290575"/>
                </a:lnTo>
                <a:lnTo>
                  <a:pt x="255650" y="290956"/>
                </a:lnTo>
                <a:lnTo>
                  <a:pt x="251459" y="291338"/>
                </a:lnTo>
                <a:lnTo>
                  <a:pt x="245744" y="291464"/>
                </a:lnTo>
                <a:lnTo>
                  <a:pt x="238505" y="291464"/>
                </a:lnTo>
                <a:lnTo>
                  <a:pt x="230886" y="291464"/>
                </a:lnTo>
                <a:lnTo>
                  <a:pt x="211074" y="289813"/>
                </a:lnTo>
                <a:lnTo>
                  <a:pt x="208787" y="289178"/>
                </a:lnTo>
                <a:lnTo>
                  <a:pt x="207263" y="288163"/>
                </a:lnTo>
                <a:lnTo>
                  <a:pt x="206375" y="287019"/>
                </a:lnTo>
                <a:lnTo>
                  <a:pt x="205486" y="285876"/>
                </a:lnTo>
                <a:lnTo>
                  <a:pt x="204724" y="284225"/>
                </a:lnTo>
                <a:lnTo>
                  <a:pt x="204088" y="282320"/>
                </a:lnTo>
                <a:lnTo>
                  <a:pt x="184657" y="224281"/>
                </a:lnTo>
                <a:lnTo>
                  <a:pt x="76200" y="224281"/>
                </a:lnTo>
                <a:lnTo>
                  <a:pt x="57912" y="280796"/>
                </a:lnTo>
                <a:lnTo>
                  <a:pt x="57276" y="282828"/>
                </a:lnTo>
                <a:lnTo>
                  <a:pt x="56514" y="284606"/>
                </a:lnTo>
                <a:lnTo>
                  <a:pt x="55499" y="286003"/>
                </a:lnTo>
                <a:lnTo>
                  <a:pt x="54609" y="287400"/>
                </a:lnTo>
                <a:lnTo>
                  <a:pt x="52958" y="288543"/>
                </a:lnTo>
                <a:lnTo>
                  <a:pt x="32512" y="291464"/>
                </a:lnTo>
                <a:lnTo>
                  <a:pt x="26162" y="291464"/>
                </a:lnTo>
                <a:lnTo>
                  <a:pt x="19303" y="291464"/>
                </a:lnTo>
                <a:lnTo>
                  <a:pt x="13969" y="291338"/>
                </a:lnTo>
                <a:lnTo>
                  <a:pt x="10159" y="290829"/>
                </a:lnTo>
                <a:lnTo>
                  <a:pt x="6222" y="290321"/>
                </a:lnTo>
                <a:lnTo>
                  <a:pt x="3555" y="289305"/>
                </a:lnTo>
                <a:lnTo>
                  <a:pt x="2031" y="287527"/>
                </a:lnTo>
                <a:lnTo>
                  <a:pt x="634" y="285876"/>
                </a:lnTo>
                <a:lnTo>
                  <a:pt x="0" y="283463"/>
                </a:lnTo>
                <a:lnTo>
                  <a:pt x="507" y="280288"/>
                </a:lnTo>
                <a:lnTo>
                  <a:pt x="888" y="277240"/>
                </a:lnTo>
                <a:lnTo>
                  <a:pt x="92963" y="11556"/>
                </a:lnTo>
                <a:lnTo>
                  <a:pt x="117220" y="0"/>
                </a:lnTo>
                <a:lnTo>
                  <a:pt x="123316" y="0"/>
                </a:lnTo>
                <a:lnTo>
                  <a:pt x="13093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56075" y="3010407"/>
            <a:ext cx="59055" cy="291465"/>
          </a:xfrm>
          <a:custGeom>
            <a:avLst/>
            <a:gdLst/>
            <a:ahLst/>
            <a:cxnLst/>
            <a:rect l="l" t="t" r="r" b="b"/>
            <a:pathLst>
              <a:path w="59054" h="291464">
                <a:moveTo>
                  <a:pt x="29463" y="0"/>
                </a:moveTo>
                <a:lnTo>
                  <a:pt x="35305" y="0"/>
                </a:lnTo>
                <a:lnTo>
                  <a:pt x="40004" y="126"/>
                </a:lnTo>
                <a:lnTo>
                  <a:pt x="43814" y="634"/>
                </a:lnTo>
                <a:lnTo>
                  <a:pt x="47498" y="1015"/>
                </a:lnTo>
                <a:lnTo>
                  <a:pt x="50419" y="1650"/>
                </a:lnTo>
                <a:lnTo>
                  <a:pt x="52704" y="2412"/>
                </a:lnTo>
                <a:lnTo>
                  <a:pt x="54990" y="3175"/>
                </a:lnTo>
                <a:lnTo>
                  <a:pt x="56514" y="4063"/>
                </a:lnTo>
                <a:lnTo>
                  <a:pt x="57530" y="5333"/>
                </a:lnTo>
                <a:lnTo>
                  <a:pt x="58420" y="6476"/>
                </a:lnTo>
                <a:lnTo>
                  <a:pt x="58927" y="7874"/>
                </a:lnTo>
                <a:lnTo>
                  <a:pt x="58927" y="9270"/>
                </a:lnTo>
                <a:lnTo>
                  <a:pt x="58927" y="282066"/>
                </a:lnTo>
                <a:lnTo>
                  <a:pt x="58927" y="283590"/>
                </a:lnTo>
                <a:lnTo>
                  <a:pt x="58420" y="284988"/>
                </a:lnTo>
                <a:lnTo>
                  <a:pt x="57530" y="286130"/>
                </a:lnTo>
                <a:lnTo>
                  <a:pt x="56514" y="287274"/>
                </a:lnTo>
                <a:lnTo>
                  <a:pt x="54990" y="288289"/>
                </a:lnTo>
                <a:lnTo>
                  <a:pt x="52704" y="289051"/>
                </a:lnTo>
                <a:lnTo>
                  <a:pt x="50419" y="289813"/>
                </a:lnTo>
                <a:lnTo>
                  <a:pt x="47498" y="290321"/>
                </a:lnTo>
                <a:lnTo>
                  <a:pt x="43814" y="290829"/>
                </a:lnTo>
                <a:lnTo>
                  <a:pt x="40004" y="291338"/>
                </a:lnTo>
                <a:lnTo>
                  <a:pt x="35305" y="291464"/>
                </a:lnTo>
                <a:lnTo>
                  <a:pt x="29463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6" y="290829"/>
                </a:lnTo>
                <a:lnTo>
                  <a:pt x="11557" y="290321"/>
                </a:lnTo>
                <a:lnTo>
                  <a:pt x="1524" y="286130"/>
                </a:lnTo>
                <a:lnTo>
                  <a:pt x="508" y="284988"/>
                </a:lnTo>
                <a:lnTo>
                  <a:pt x="0" y="283590"/>
                </a:lnTo>
                <a:lnTo>
                  <a:pt x="0" y="282066"/>
                </a:lnTo>
                <a:lnTo>
                  <a:pt x="0" y="9270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3"/>
                </a:lnTo>
                <a:lnTo>
                  <a:pt x="2412" y="4063"/>
                </a:lnTo>
                <a:lnTo>
                  <a:pt x="4063" y="3175"/>
                </a:lnTo>
                <a:lnTo>
                  <a:pt x="6350" y="2412"/>
                </a:lnTo>
                <a:lnTo>
                  <a:pt x="8636" y="1650"/>
                </a:lnTo>
                <a:lnTo>
                  <a:pt x="11684" y="1015"/>
                </a:lnTo>
                <a:lnTo>
                  <a:pt x="15366" y="634"/>
                </a:lnTo>
                <a:lnTo>
                  <a:pt x="19176" y="126"/>
                </a:lnTo>
                <a:lnTo>
                  <a:pt x="23875" y="0"/>
                </a:lnTo>
                <a:lnTo>
                  <a:pt x="2946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22676" y="3010407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0937" y="0"/>
                </a:moveTo>
                <a:lnTo>
                  <a:pt x="139700" y="0"/>
                </a:lnTo>
                <a:lnTo>
                  <a:pt x="146685" y="0"/>
                </a:lnTo>
                <a:lnTo>
                  <a:pt x="151892" y="253"/>
                </a:lnTo>
                <a:lnTo>
                  <a:pt x="170306" y="5587"/>
                </a:lnTo>
                <a:lnTo>
                  <a:pt x="171577" y="7112"/>
                </a:lnTo>
                <a:lnTo>
                  <a:pt x="172593" y="9397"/>
                </a:lnTo>
                <a:lnTo>
                  <a:pt x="173481" y="12191"/>
                </a:lnTo>
                <a:lnTo>
                  <a:pt x="262763" y="268224"/>
                </a:lnTo>
                <a:lnTo>
                  <a:pt x="264541" y="273684"/>
                </a:lnTo>
                <a:lnTo>
                  <a:pt x="265684" y="277875"/>
                </a:lnTo>
                <a:lnTo>
                  <a:pt x="266192" y="281050"/>
                </a:lnTo>
                <a:lnTo>
                  <a:pt x="266573" y="284099"/>
                </a:lnTo>
                <a:lnTo>
                  <a:pt x="266065" y="286512"/>
                </a:lnTo>
                <a:lnTo>
                  <a:pt x="264414" y="288036"/>
                </a:lnTo>
                <a:lnTo>
                  <a:pt x="262763" y="289559"/>
                </a:lnTo>
                <a:lnTo>
                  <a:pt x="259842" y="290575"/>
                </a:lnTo>
                <a:lnTo>
                  <a:pt x="255650" y="290956"/>
                </a:lnTo>
                <a:lnTo>
                  <a:pt x="251460" y="291338"/>
                </a:lnTo>
                <a:lnTo>
                  <a:pt x="245745" y="291464"/>
                </a:lnTo>
                <a:lnTo>
                  <a:pt x="238506" y="291464"/>
                </a:lnTo>
                <a:lnTo>
                  <a:pt x="230886" y="291464"/>
                </a:lnTo>
                <a:lnTo>
                  <a:pt x="211074" y="289813"/>
                </a:lnTo>
                <a:lnTo>
                  <a:pt x="208787" y="289178"/>
                </a:lnTo>
                <a:lnTo>
                  <a:pt x="207264" y="288163"/>
                </a:lnTo>
                <a:lnTo>
                  <a:pt x="206375" y="287019"/>
                </a:lnTo>
                <a:lnTo>
                  <a:pt x="205486" y="285876"/>
                </a:lnTo>
                <a:lnTo>
                  <a:pt x="204724" y="284225"/>
                </a:lnTo>
                <a:lnTo>
                  <a:pt x="204089" y="282320"/>
                </a:lnTo>
                <a:lnTo>
                  <a:pt x="184658" y="224281"/>
                </a:lnTo>
                <a:lnTo>
                  <a:pt x="76200" y="224281"/>
                </a:lnTo>
                <a:lnTo>
                  <a:pt x="57912" y="280796"/>
                </a:lnTo>
                <a:lnTo>
                  <a:pt x="57277" y="282828"/>
                </a:lnTo>
                <a:lnTo>
                  <a:pt x="56515" y="284606"/>
                </a:lnTo>
                <a:lnTo>
                  <a:pt x="55499" y="286003"/>
                </a:lnTo>
                <a:lnTo>
                  <a:pt x="54610" y="287400"/>
                </a:lnTo>
                <a:lnTo>
                  <a:pt x="52959" y="288543"/>
                </a:lnTo>
                <a:lnTo>
                  <a:pt x="32512" y="291464"/>
                </a:lnTo>
                <a:lnTo>
                  <a:pt x="26162" y="291464"/>
                </a:lnTo>
                <a:lnTo>
                  <a:pt x="19304" y="291464"/>
                </a:lnTo>
                <a:lnTo>
                  <a:pt x="13970" y="291338"/>
                </a:lnTo>
                <a:lnTo>
                  <a:pt x="10160" y="290829"/>
                </a:lnTo>
                <a:lnTo>
                  <a:pt x="6223" y="290321"/>
                </a:lnTo>
                <a:lnTo>
                  <a:pt x="3556" y="289305"/>
                </a:lnTo>
                <a:lnTo>
                  <a:pt x="2031" y="287527"/>
                </a:lnTo>
                <a:lnTo>
                  <a:pt x="635" y="285876"/>
                </a:lnTo>
                <a:lnTo>
                  <a:pt x="0" y="283463"/>
                </a:lnTo>
                <a:lnTo>
                  <a:pt x="508" y="280288"/>
                </a:lnTo>
                <a:lnTo>
                  <a:pt x="889" y="277240"/>
                </a:lnTo>
                <a:lnTo>
                  <a:pt x="92964" y="11556"/>
                </a:lnTo>
                <a:lnTo>
                  <a:pt x="117221" y="0"/>
                </a:lnTo>
                <a:lnTo>
                  <a:pt x="123317" y="0"/>
                </a:lnTo>
                <a:lnTo>
                  <a:pt x="13093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36419" y="3010407"/>
            <a:ext cx="59055" cy="291465"/>
          </a:xfrm>
          <a:custGeom>
            <a:avLst/>
            <a:gdLst/>
            <a:ahLst/>
            <a:cxnLst/>
            <a:rect l="l" t="t" r="r" b="b"/>
            <a:pathLst>
              <a:path w="59055" h="291464">
                <a:moveTo>
                  <a:pt x="29463" y="0"/>
                </a:moveTo>
                <a:lnTo>
                  <a:pt x="35306" y="0"/>
                </a:lnTo>
                <a:lnTo>
                  <a:pt x="40005" y="126"/>
                </a:lnTo>
                <a:lnTo>
                  <a:pt x="43814" y="634"/>
                </a:lnTo>
                <a:lnTo>
                  <a:pt x="47498" y="1015"/>
                </a:lnTo>
                <a:lnTo>
                  <a:pt x="50418" y="1650"/>
                </a:lnTo>
                <a:lnTo>
                  <a:pt x="52705" y="2412"/>
                </a:lnTo>
                <a:lnTo>
                  <a:pt x="54991" y="3175"/>
                </a:lnTo>
                <a:lnTo>
                  <a:pt x="56514" y="4063"/>
                </a:lnTo>
                <a:lnTo>
                  <a:pt x="57531" y="5333"/>
                </a:lnTo>
                <a:lnTo>
                  <a:pt x="58419" y="6476"/>
                </a:lnTo>
                <a:lnTo>
                  <a:pt x="58928" y="7874"/>
                </a:lnTo>
                <a:lnTo>
                  <a:pt x="58928" y="9270"/>
                </a:lnTo>
                <a:lnTo>
                  <a:pt x="58928" y="282066"/>
                </a:lnTo>
                <a:lnTo>
                  <a:pt x="58928" y="283590"/>
                </a:lnTo>
                <a:lnTo>
                  <a:pt x="58419" y="284988"/>
                </a:lnTo>
                <a:lnTo>
                  <a:pt x="57531" y="286130"/>
                </a:lnTo>
                <a:lnTo>
                  <a:pt x="56514" y="287274"/>
                </a:lnTo>
                <a:lnTo>
                  <a:pt x="54991" y="288289"/>
                </a:lnTo>
                <a:lnTo>
                  <a:pt x="52705" y="289051"/>
                </a:lnTo>
                <a:lnTo>
                  <a:pt x="50418" y="289813"/>
                </a:lnTo>
                <a:lnTo>
                  <a:pt x="47498" y="290321"/>
                </a:lnTo>
                <a:lnTo>
                  <a:pt x="43814" y="290829"/>
                </a:lnTo>
                <a:lnTo>
                  <a:pt x="40005" y="291338"/>
                </a:lnTo>
                <a:lnTo>
                  <a:pt x="35306" y="291464"/>
                </a:lnTo>
                <a:lnTo>
                  <a:pt x="29463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7" y="290829"/>
                </a:lnTo>
                <a:lnTo>
                  <a:pt x="11556" y="290321"/>
                </a:lnTo>
                <a:lnTo>
                  <a:pt x="1524" y="286130"/>
                </a:lnTo>
                <a:lnTo>
                  <a:pt x="507" y="284988"/>
                </a:lnTo>
                <a:lnTo>
                  <a:pt x="0" y="283590"/>
                </a:lnTo>
                <a:lnTo>
                  <a:pt x="0" y="282066"/>
                </a:lnTo>
                <a:lnTo>
                  <a:pt x="0" y="9270"/>
                </a:lnTo>
                <a:lnTo>
                  <a:pt x="0" y="7874"/>
                </a:lnTo>
                <a:lnTo>
                  <a:pt x="507" y="6476"/>
                </a:lnTo>
                <a:lnTo>
                  <a:pt x="1524" y="5333"/>
                </a:lnTo>
                <a:lnTo>
                  <a:pt x="2412" y="4063"/>
                </a:lnTo>
                <a:lnTo>
                  <a:pt x="4063" y="3175"/>
                </a:lnTo>
                <a:lnTo>
                  <a:pt x="6350" y="2412"/>
                </a:lnTo>
                <a:lnTo>
                  <a:pt x="8636" y="1650"/>
                </a:lnTo>
                <a:lnTo>
                  <a:pt x="11683" y="1015"/>
                </a:lnTo>
                <a:lnTo>
                  <a:pt x="15367" y="634"/>
                </a:lnTo>
                <a:lnTo>
                  <a:pt x="19176" y="126"/>
                </a:lnTo>
                <a:lnTo>
                  <a:pt x="23875" y="0"/>
                </a:lnTo>
                <a:lnTo>
                  <a:pt x="29463" y="0"/>
                </a:lnTo>
                <a:close/>
              </a:path>
            </a:pathLst>
          </a:custGeom>
          <a:ln w="10667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42870" y="3010407"/>
            <a:ext cx="158750" cy="290195"/>
          </a:xfrm>
          <a:custGeom>
            <a:avLst/>
            <a:gdLst/>
            <a:ahLst/>
            <a:cxnLst/>
            <a:rect l="l" t="t" r="r" b="b"/>
            <a:pathLst>
              <a:path w="158750" h="290195">
                <a:moveTo>
                  <a:pt x="29464" y="0"/>
                </a:moveTo>
                <a:lnTo>
                  <a:pt x="35306" y="0"/>
                </a:lnTo>
                <a:lnTo>
                  <a:pt x="40005" y="126"/>
                </a:lnTo>
                <a:lnTo>
                  <a:pt x="43815" y="634"/>
                </a:lnTo>
                <a:lnTo>
                  <a:pt x="47498" y="1015"/>
                </a:lnTo>
                <a:lnTo>
                  <a:pt x="50418" y="1650"/>
                </a:lnTo>
                <a:lnTo>
                  <a:pt x="52705" y="2412"/>
                </a:lnTo>
                <a:lnTo>
                  <a:pt x="54991" y="3175"/>
                </a:lnTo>
                <a:lnTo>
                  <a:pt x="56515" y="4063"/>
                </a:lnTo>
                <a:lnTo>
                  <a:pt x="57531" y="5333"/>
                </a:lnTo>
                <a:lnTo>
                  <a:pt x="58420" y="6476"/>
                </a:lnTo>
                <a:lnTo>
                  <a:pt x="58928" y="7874"/>
                </a:lnTo>
                <a:lnTo>
                  <a:pt x="58928" y="9270"/>
                </a:lnTo>
                <a:lnTo>
                  <a:pt x="58928" y="241680"/>
                </a:lnTo>
                <a:lnTo>
                  <a:pt x="149860" y="241680"/>
                </a:lnTo>
                <a:lnTo>
                  <a:pt x="151256" y="241680"/>
                </a:lnTo>
                <a:lnTo>
                  <a:pt x="152654" y="242062"/>
                </a:lnTo>
                <a:lnTo>
                  <a:pt x="153670" y="242950"/>
                </a:lnTo>
                <a:lnTo>
                  <a:pt x="154812" y="243712"/>
                </a:lnTo>
                <a:lnTo>
                  <a:pt x="155702" y="245109"/>
                </a:lnTo>
                <a:lnTo>
                  <a:pt x="156464" y="247014"/>
                </a:lnTo>
                <a:lnTo>
                  <a:pt x="157226" y="248792"/>
                </a:lnTo>
                <a:lnTo>
                  <a:pt x="157861" y="251332"/>
                </a:lnTo>
                <a:lnTo>
                  <a:pt x="158242" y="254380"/>
                </a:lnTo>
                <a:lnTo>
                  <a:pt x="158496" y="257428"/>
                </a:lnTo>
                <a:lnTo>
                  <a:pt x="158750" y="261112"/>
                </a:lnTo>
                <a:lnTo>
                  <a:pt x="158750" y="265556"/>
                </a:lnTo>
                <a:lnTo>
                  <a:pt x="158750" y="270128"/>
                </a:lnTo>
                <a:lnTo>
                  <a:pt x="156464" y="284479"/>
                </a:lnTo>
                <a:lnTo>
                  <a:pt x="155702" y="286512"/>
                </a:lnTo>
                <a:lnTo>
                  <a:pt x="154812" y="287908"/>
                </a:lnTo>
                <a:lnTo>
                  <a:pt x="153670" y="288797"/>
                </a:lnTo>
                <a:lnTo>
                  <a:pt x="152654" y="289687"/>
                </a:lnTo>
                <a:lnTo>
                  <a:pt x="151256" y="290194"/>
                </a:lnTo>
                <a:lnTo>
                  <a:pt x="149860" y="290194"/>
                </a:lnTo>
                <a:lnTo>
                  <a:pt x="17399" y="290194"/>
                </a:lnTo>
                <a:lnTo>
                  <a:pt x="12573" y="290194"/>
                </a:lnTo>
                <a:lnTo>
                  <a:pt x="8381" y="288670"/>
                </a:lnTo>
                <a:lnTo>
                  <a:pt x="5080" y="285750"/>
                </a:lnTo>
                <a:lnTo>
                  <a:pt x="1651" y="282955"/>
                </a:lnTo>
                <a:lnTo>
                  <a:pt x="0" y="278129"/>
                </a:lnTo>
                <a:lnTo>
                  <a:pt x="0" y="271652"/>
                </a:lnTo>
                <a:lnTo>
                  <a:pt x="0" y="9270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3"/>
                </a:lnTo>
                <a:lnTo>
                  <a:pt x="2412" y="4063"/>
                </a:lnTo>
                <a:lnTo>
                  <a:pt x="15367" y="634"/>
                </a:lnTo>
                <a:lnTo>
                  <a:pt x="19050" y="126"/>
                </a:lnTo>
                <a:lnTo>
                  <a:pt x="23876" y="0"/>
                </a:lnTo>
                <a:lnTo>
                  <a:pt x="2946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39341" y="3010407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0936" y="0"/>
                </a:moveTo>
                <a:lnTo>
                  <a:pt x="139700" y="0"/>
                </a:lnTo>
                <a:lnTo>
                  <a:pt x="146684" y="0"/>
                </a:lnTo>
                <a:lnTo>
                  <a:pt x="151891" y="253"/>
                </a:lnTo>
                <a:lnTo>
                  <a:pt x="170306" y="5587"/>
                </a:lnTo>
                <a:lnTo>
                  <a:pt x="171576" y="7112"/>
                </a:lnTo>
                <a:lnTo>
                  <a:pt x="172592" y="9397"/>
                </a:lnTo>
                <a:lnTo>
                  <a:pt x="173481" y="12191"/>
                </a:lnTo>
                <a:lnTo>
                  <a:pt x="262763" y="268224"/>
                </a:lnTo>
                <a:lnTo>
                  <a:pt x="264540" y="273684"/>
                </a:lnTo>
                <a:lnTo>
                  <a:pt x="265683" y="277875"/>
                </a:lnTo>
                <a:lnTo>
                  <a:pt x="266191" y="281050"/>
                </a:lnTo>
                <a:lnTo>
                  <a:pt x="266572" y="284099"/>
                </a:lnTo>
                <a:lnTo>
                  <a:pt x="266064" y="286512"/>
                </a:lnTo>
                <a:lnTo>
                  <a:pt x="264413" y="288036"/>
                </a:lnTo>
                <a:lnTo>
                  <a:pt x="262763" y="289559"/>
                </a:lnTo>
                <a:lnTo>
                  <a:pt x="259841" y="290575"/>
                </a:lnTo>
                <a:lnTo>
                  <a:pt x="255650" y="290956"/>
                </a:lnTo>
                <a:lnTo>
                  <a:pt x="251459" y="291338"/>
                </a:lnTo>
                <a:lnTo>
                  <a:pt x="245744" y="291464"/>
                </a:lnTo>
                <a:lnTo>
                  <a:pt x="238506" y="291464"/>
                </a:lnTo>
                <a:lnTo>
                  <a:pt x="230885" y="291464"/>
                </a:lnTo>
                <a:lnTo>
                  <a:pt x="211073" y="289813"/>
                </a:lnTo>
                <a:lnTo>
                  <a:pt x="208787" y="289178"/>
                </a:lnTo>
                <a:lnTo>
                  <a:pt x="207263" y="288163"/>
                </a:lnTo>
                <a:lnTo>
                  <a:pt x="206375" y="287019"/>
                </a:lnTo>
                <a:lnTo>
                  <a:pt x="205485" y="285876"/>
                </a:lnTo>
                <a:lnTo>
                  <a:pt x="204723" y="284225"/>
                </a:lnTo>
                <a:lnTo>
                  <a:pt x="204088" y="282320"/>
                </a:lnTo>
                <a:lnTo>
                  <a:pt x="184657" y="224281"/>
                </a:lnTo>
                <a:lnTo>
                  <a:pt x="76200" y="224281"/>
                </a:lnTo>
                <a:lnTo>
                  <a:pt x="57911" y="280796"/>
                </a:lnTo>
                <a:lnTo>
                  <a:pt x="57276" y="282828"/>
                </a:lnTo>
                <a:lnTo>
                  <a:pt x="56514" y="284606"/>
                </a:lnTo>
                <a:lnTo>
                  <a:pt x="55498" y="286003"/>
                </a:lnTo>
                <a:lnTo>
                  <a:pt x="54609" y="287400"/>
                </a:lnTo>
                <a:lnTo>
                  <a:pt x="52958" y="288543"/>
                </a:lnTo>
                <a:lnTo>
                  <a:pt x="32511" y="291464"/>
                </a:lnTo>
                <a:lnTo>
                  <a:pt x="26161" y="291464"/>
                </a:lnTo>
                <a:lnTo>
                  <a:pt x="19303" y="291464"/>
                </a:lnTo>
                <a:lnTo>
                  <a:pt x="13969" y="291338"/>
                </a:lnTo>
                <a:lnTo>
                  <a:pt x="10159" y="290829"/>
                </a:lnTo>
                <a:lnTo>
                  <a:pt x="6222" y="290321"/>
                </a:lnTo>
                <a:lnTo>
                  <a:pt x="3556" y="289305"/>
                </a:lnTo>
                <a:lnTo>
                  <a:pt x="2031" y="287527"/>
                </a:lnTo>
                <a:lnTo>
                  <a:pt x="634" y="285876"/>
                </a:lnTo>
                <a:lnTo>
                  <a:pt x="0" y="283463"/>
                </a:lnTo>
                <a:lnTo>
                  <a:pt x="507" y="280288"/>
                </a:lnTo>
                <a:lnTo>
                  <a:pt x="888" y="277240"/>
                </a:lnTo>
                <a:lnTo>
                  <a:pt x="92963" y="11556"/>
                </a:lnTo>
                <a:lnTo>
                  <a:pt x="117220" y="0"/>
                </a:lnTo>
                <a:lnTo>
                  <a:pt x="123316" y="0"/>
                </a:lnTo>
                <a:lnTo>
                  <a:pt x="130936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86547" y="3006598"/>
            <a:ext cx="188595" cy="299085"/>
          </a:xfrm>
          <a:custGeom>
            <a:avLst/>
            <a:gdLst/>
            <a:ahLst/>
            <a:cxnLst/>
            <a:rect l="l" t="t" r="r" b="b"/>
            <a:pathLst>
              <a:path w="188595" h="299085">
                <a:moveTo>
                  <a:pt x="101853" y="0"/>
                </a:moveTo>
                <a:lnTo>
                  <a:pt x="108584" y="0"/>
                </a:lnTo>
                <a:lnTo>
                  <a:pt x="115443" y="507"/>
                </a:lnTo>
                <a:lnTo>
                  <a:pt x="122300" y="1524"/>
                </a:lnTo>
                <a:lnTo>
                  <a:pt x="129158" y="2539"/>
                </a:lnTo>
                <a:lnTo>
                  <a:pt x="135635" y="3937"/>
                </a:lnTo>
                <a:lnTo>
                  <a:pt x="141477" y="5714"/>
                </a:lnTo>
                <a:lnTo>
                  <a:pt x="147447" y="7492"/>
                </a:lnTo>
                <a:lnTo>
                  <a:pt x="152780" y="9525"/>
                </a:lnTo>
                <a:lnTo>
                  <a:pt x="157352" y="11811"/>
                </a:lnTo>
                <a:lnTo>
                  <a:pt x="162051" y="13969"/>
                </a:lnTo>
                <a:lnTo>
                  <a:pt x="165100" y="15875"/>
                </a:lnTo>
                <a:lnTo>
                  <a:pt x="166497" y="17399"/>
                </a:lnTo>
                <a:lnTo>
                  <a:pt x="168021" y="18923"/>
                </a:lnTo>
                <a:lnTo>
                  <a:pt x="169036" y="20065"/>
                </a:lnTo>
                <a:lnTo>
                  <a:pt x="169545" y="21209"/>
                </a:lnTo>
                <a:lnTo>
                  <a:pt x="170052" y="22225"/>
                </a:lnTo>
                <a:lnTo>
                  <a:pt x="171957" y="37591"/>
                </a:lnTo>
                <a:lnTo>
                  <a:pt x="171957" y="41528"/>
                </a:lnTo>
                <a:lnTo>
                  <a:pt x="171957" y="45847"/>
                </a:lnTo>
                <a:lnTo>
                  <a:pt x="170433" y="59816"/>
                </a:lnTo>
                <a:lnTo>
                  <a:pt x="169925" y="61722"/>
                </a:lnTo>
                <a:lnTo>
                  <a:pt x="169163" y="63118"/>
                </a:lnTo>
                <a:lnTo>
                  <a:pt x="168148" y="64007"/>
                </a:lnTo>
                <a:lnTo>
                  <a:pt x="167258" y="64897"/>
                </a:lnTo>
                <a:lnTo>
                  <a:pt x="165988" y="65404"/>
                </a:lnTo>
                <a:lnTo>
                  <a:pt x="164337" y="65404"/>
                </a:lnTo>
                <a:lnTo>
                  <a:pt x="162686" y="65404"/>
                </a:lnTo>
                <a:lnTo>
                  <a:pt x="160020" y="64388"/>
                </a:lnTo>
                <a:lnTo>
                  <a:pt x="156463" y="62229"/>
                </a:lnTo>
                <a:lnTo>
                  <a:pt x="152907" y="60198"/>
                </a:lnTo>
                <a:lnTo>
                  <a:pt x="110871" y="45719"/>
                </a:lnTo>
                <a:lnTo>
                  <a:pt x="102743" y="45719"/>
                </a:lnTo>
                <a:lnTo>
                  <a:pt x="96266" y="45719"/>
                </a:lnTo>
                <a:lnTo>
                  <a:pt x="65277" y="68325"/>
                </a:lnTo>
                <a:lnTo>
                  <a:pt x="64516" y="72389"/>
                </a:lnTo>
                <a:lnTo>
                  <a:pt x="64516" y="76707"/>
                </a:lnTo>
                <a:lnTo>
                  <a:pt x="64516" y="83185"/>
                </a:lnTo>
                <a:lnTo>
                  <a:pt x="96393" y="112902"/>
                </a:lnTo>
                <a:lnTo>
                  <a:pt x="111251" y="119379"/>
                </a:lnTo>
                <a:lnTo>
                  <a:pt x="118872" y="122681"/>
                </a:lnTo>
                <a:lnTo>
                  <a:pt x="154805" y="142025"/>
                </a:lnTo>
                <a:lnTo>
                  <a:pt x="180379" y="170868"/>
                </a:lnTo>
                <a:lnTo>
                  <a:pt x="188595" y="207390"/>
                </a:lnTo>
                <a:lnTo>
                  <a:pt x="188071" y="218390"/>
                </a:lnTo>
                <a:lnTo>
                  <a:pt x="175565" y="255557"/>
                </a:lnTo>
                <a:lnTo>
                  <a:pt x="141382" y="286083"/>
                </a:lnTo>
                <a:lnTo>
                  <a:pt x="103092" y="297640"/>
                </a:lnTo>
                <a:lnTo>
                  <a:pt x="81660" y="299085"/>
                </a:lnTo>
                <a:lnTo>
                  <a:pt x="74350" y="298940"/>
                </a:lnTo>
                <a:lnTo>
                  <a:pt x="31242" y="290702"/>
                </a:lnTo>
                <a:lnTo>
                  <a:pt x="14858" y="283463"/>
                </a:lnTo>
                <a:lnTo>
                  <a:pt x="10413" y="280924"/>
                </a:lnTo>
                <a:lnTo>
                  <a:pt x="7238" y="278764"/>
                </a:lnTo>
                <a:lnTo>
                  <a:pt x="5333" y="276732"/>
                </a:lnTo>
                <a:lnTo>
                  <a:pt x="3428" y="274827"/>
                </a:lnTo>
                <a:lnTo>
                  <a:pt x="2031" y="272034"/>
                </a:lnTo>
                <a:lnTo>
                  <a:pt x="1270" y="268350"/>
                </a:lnTo>
                <a:lnTo>
                  <a:pt x="380" y="264794"/>
                </a:lnTo>
                <a:lnTo>
                  <a:pt x="0" y="259461"/>
                </a:lnTo>
                <a:lnTo>
                  <a:pt x="0" y="252729"/>
                </a:lnTo>
                <a:lnTo>
                  <a:pt x="0" y="248030"/>
                </a:lnTo>
                <a:lnTo>
                  <a:pt x="126" y="244221"/>
                </a:lnTo>
                <a:lnTo>
                  <a:pt x="507" y="241046"/>
                </a:lnTo>
                <a:lnTo>
                  <a:pt x="761" y="237998"/>
                </a:lnTo>
                <a:lnTo>
                  <a:pt x="4572" y="229362"/>
                </a:lnTo>
                <a:lnTo>
                  <a:pt x="5715" y="228473"/>
                </a:lnTo>
                <a:lnTo>
                  <a:pt x="6984" y="228091"/>
                </a:lnTo>
                <a:lnTo>
                  <a:pt x="8508" y="228091"/>
                </a:lnTo>
                <a:lnTo>
                  <a:pt x="10541" y="228091"/>
                </a:lnTo>
                <a:lnTo>
                  <a:pt x="13461" y="229362"/>
                </a:lnTo>
                <a:lnTo>
                  <a:pt x="17272" y="231775"/>
                </a:lnTo>
                <a:lnTo>
                  <a:pt x="21081" y="234187"/>
                </a:lnTo>
                <a:lnTo>
                  <a:pt x="25907" y="236981"/>
                </a:lnTo>
                <a:lnTo>
                  <a:pt x="31876" y="239902"/>
                </a:lnTo>
                <a:lnTo>
                  <a:pt x="37846" y="242950"/>
                </a:lnTo>
                <a:lnTo>
                  <a:pt x="44957" y="245617"/>
                </a:lnTo>
                <a:lnTo>
                  <a:pt x="81915" y="251713"/>
                </a:lnTo>
                <a:lnTo>
                  <a:pt x="89026" y="251713"/>
                </a:lnTo>
                <a:lnTo>
                  <a:pt x="95503" y="250951"/>
                </a:lnTo>
                <a:lnTo>
                  <a:pt x="101092" y="249174"/>
                </a:lnTo>
                <a:lnTo>
                  <a:pt x="106806" y="247523"/>
                </a:lnTo>
                <a:lnTo>
                  <a:pt x="111632" y="245110"/>
                </a:lnTo>
                <a:lnTo>
                  <a:pt x="115570" y="241935"/>
                </a:lnTo>
                <a:lnTo>
                  <a:pt x="119506" y="238887"/>
                </a:lnTo>
                <a:lnTo>
                  <a:pt x="122427" y="234950"/>
                </a:lnTo>
                <a:lnTo>
                  <a:pt x="124586" y="230377"/>
                </a:lnTo>
                <a:lnTo>
                  <a:pt x="126619" y="225678"/>
                </a:lnTo>
                <a:lnTo>
                  <a:pt x="127634" y="220599"/>
                </a:lnTo>
                <a:lnTo>
                  <a:pt x="127634" y="214884"/>
                </a:lnTo>
                <a:lnTo>
                  <a:pt x="127634" y="208406"/>
                </a:lnTo>
                <a:lnTo>
                  <a:pt x="96138" y="178562"/>
                </a:lnTo>
                <a:lnTo>
                  <a:pt x="81533" y="172085"/>
                </a:lnTo>
                <a:lnTo>
                  <a:pt x="74041" y="168782"/>
                </a:lnTo>
                <a:lnTo>
                  <a:pt x="38455" y="149439"/>
                </a:lnTo>
                <a:lnTo>
                  <a:pt x="13166" y="120560"/>
                </a:lnTo>
                <a:lnTo>
                  <a:pt x="4952" y="83185"/>
                </a:lnTo>
                <a:lnTo>
                  <a:pt x="5429" y="73132"/>
                </a:lnTo>
                <a:lnTo>
                  <a:pt x="21653" y="32321"/>
                </a:lnTo>
                <a:lnTo>
                  <a:pt x="55564" y="7983"/>
                </a:lnTo>
                <a:lnTo>
                  <a:pt x="92013" y="311"/>
                </a:lnTo>
                <a:lnTo>
                  <a:pt x="10185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837173" y="3006598"/>
            <a:ext cx="273685" cy="299085"/>
          </a:xfrm>
          <a:custGeom>
            <a:avLst/>
            <a:gdLst/>
            <a:ahLst/>
            <a:cxnLst/>
            <a:rect l="l" t="t" r="r" b="b"/>
            <a:pathLst>
              <a:path w="273685" h="299085">
                <a:moveTo>
                  <a:pt x="139573" y="0"/>
                </a:moveTo>
                <a:lnTo>
                  <a:pt x="184435" y="4875"/>
                </a:lnTo>
                <a:lnTo>
                  <a:pt x="220487" y="19700"/>
                </a:lnTo>
                <a:lnTo>
                  <a:pt x="254206" y="55911"/>
                </a:lnTo>
                <a:lnTo>
                  <a:pt x="268662" y="95509"/>
                </a:lnTo>
                <a:lnTo>
                  <a:pt x="273430" y="146176"/>
                </a:lnTo>
                <a:lnTo>
                  <a:pt x="272881" y="163683"/>
                </a:lnTo>
                <a:lnTo>
                  <a:pt x="264540" y="210438"/>
                </a:lnTo>
                <a:lnTo>
                  <a:pt x="246235" y="248140"/>
                </a:lnTo>
                <a:lnTo>
                  <a:pt x="218249" y="276002"/>
                </a:lnTo>
                <a:lnTo>
                  <a:pt x="180832" y="293244"/>
                </a:lnTo>
                <a:lnTo>
                  <a:pt x="134112" y="299085"/>
                </a:lnTo>
                <a:lnTo>
                  <a:pt x="117798" y="298537"/>
                </a:lnTo>
                <a:lnTo>
                  <a:pt x="75311" y="290322"/>
                </a:lnTo>
                <a:lnTo>
                  <a:pt x="33527" y="263398"/>
                </a:lnTo>
                <a:lnTo>
                  <a:pt x="13096" y="230733"/>
                </a:lnTo>
                <a:lnTo>
                  <a:pt x="2095" y="186912"/>
                </a:lnTo>
                <a:lnTo>
                  <a:pt x="0" y="151256"/>
                </a:lnTo>
                <a:lnTo>
                  <a:pt x="549" y="134181"/>
                </a:lnTo>
                <a:lnTo>
                  <a:pt x="8889" y="88264"/>
                </a:lnTo>
                <a:lnTo>
                  <a:pt x="27195" y="50974"/>
                </a:lnTo>
                <a:lnTo>
                  <a:pt x="55181" y="23193"/>
                </a:lnTo>
                <a:lnTo>
                  <a:pt x="92674" y="5840"/>
                </a:lnTo>
                <a:lnTo>
                  <a:pt x="13957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08807" y="3006598"/>
            <a:ext cx="188595" cy="299085"/>
          </a:xfrm>
          <a:custGeom>
            <a:avLst/>
            <a:gdLst/>
            <a:ahLst/>
            <a:cxnLst/>
            <a:rect l="l" t="t" r="r" b="b"/>
            <a:pathLst>
              <a:path w="188594" h="299085">
                <a:moveTo>
                  <a:pt x="101854" y="0"/>
                </a:moveTo>
                <a:lnTo>
                  <a:pt x="108585" y="0"/>
                </a:lnTo>
                <a:lnTo>
                  <a:pt x="115443" y="507"/>
                </a:lnTo>
                <a:lnTo>
                  <a:pt x="122300" y="1524"/>
                </a:lnTo>
                <a:lnTo>
                  <a:pt x="129159" y="2539"/>
                </a:lnTo>
                <a:lnTo>
                  <a:pt x="135636" y="3937"/>
                </a:lnTo>
                <a:lnTo>
                  <a:pt x="141478" y="5714"/>
                </a:lnTo>
                <a:lnTo>
                  <a:pt x="147447" y="7492"/>
                </a:lnTo>
                <a:lnTo>
                  <a:pt x="152781" y="9525"/>
                </a:lnTo>
                <a:lnTo>
                  <a:pt x="157353" y="11811"/>
                </a:lnTo>
                <a:lnTo>
                  <a:pt x="162052" y="13969"/>
                </a:lnTo>
                <a:lnTo>
                  <a:pt x="165100" y="15875"/>
                </a:lnTo>
                <a:lnTo>
                  <a:pt x="166497" y="17399"/>
                </a:lnTo>
                <a:lnTo>
                  <a:pt x="168021" y="18923"/>
                </a:lnTo>
                <a:lnTo>
                  <a:pt x="169037" y="20065"/>
                </a:lnTo>
                <a:lnTo>
                  <a:pt x="169544" y="21209"/>
                </a:lnTo>
                <a:lnTo>
                  <a:pt x="170053" y="22225"/>
                </a:lnTo>
                <a:lnTo>
                  <a:pt x="171958" y="37591"/>
                </a:lnTo>
                <a:lnTo>
                  <a:pt x="171958" y="41528"/>
                </a:lnTo>
                <a:lnTo>
                  <a:pt x="171958" y="45847"/>
                </a:lnTo>
                <a:lnTo>
                  <a:pt x="165989" y="65404"/>
                </a:lnTo>
                <a:lnTo>
                  <a:pt x="164337" y="65404"/>
                </a:lnTo>
                <a:lnTo>
                  <a:pt x="162687" y="65404"/>
                </a:lnTo>
                <a:lnTo>
                  <a:pt x="160019" y="64388"/>
                </a:lnTo>
                <a:lnTo>
                  <a:pt x="156464" y="62229"/>
                </a:lnTo>
                <a:lnTo>
                  <a:pt x="152908" y="60198"/>
                </a:lnTo>
                <a:lnTo>
                  <a:pt x="110871" y="45719"/>
                </a:lnTo>
                <a:lnTo>
                  <a:pt x="102743" y="45719"/>
                </a:lnTo>
                <a:lnTo>
                  <a:pt x="96266" y="45719"/>
                </a:lnTo>
                <a:lnTo>
                  <a:pt x="65278" y="68325"/>
                </a:lnTo>
                <a:lnTo>
                  <a:pt x="64516" y="72389"/>
                </a:lnTo>
                <a:lnTo>
                  <a:pt x="64516" y="76707"/>
                </a:lnTo>
                <a:lnTo>
                  <a:pt x="64516" y="83185"/>
                </a:lnTo>
                <a:lnTo>
                  <a:pt x="96393" y="112902"/>
                </a:lnTo>
                <a:lnTo>
                  <a:pt x="111252" y="119379"/>
                </a:lnTo>
                <a:lnTo>
                  <a:pt x="118872" y="122681"/>
                </a:lnTo>
                <a:lnTo>
                  <a:pt x="154805" y="142025"/>
                </a:lnTo>
                <a:lnTo>
                  <a:pt x="180379" y="170868"/>
                </a:lnTo>
                <a:lnTo>
                  <a:pt x="188594" y="207390"/>
                </a:lnTo>
                <a:lnTo>
                  <a:pt x="188071" y="218390"/>
                </a:lnTo>
                <a:lnTo>
                  <a:pt x="175565" y="255557"/>
                </a:lnTo>
                <a:lnTo>
                  <a:pt x="141382" y="286083"/>
                </a:lnTo>
                <a:lnTo>
                  <a:pt x="103092" y="297640"/>
                </a:lnTo>
                <a:lnTo>
                  <a:pt x="81661" y="299085"/>
                </a:lnTo>
                <a:lnTo>
                  <a:pt x="74352" y="298940"/>
                </a:lnTo>
                <a:lnTo>
                  <a:pt x="31242" y="290702"/>
                </a:lnTo>
                <a:lnTo>
                  <a:pt x="14859" y="283463"/>
                </a:lnTo>
                <a:lnTo>
                  <a:pt x="10414" y="280924"/>
                </a:lnTo>
                <a:lnTo>
                  <a:pt x="7239" y="278764"/>
                </a:lnTo>
                <a:lnTo>
                  <a:pt x="5334" y="276732"/>
                </a:lnTo>
                <a:lnTo>
                  <a:pt x="3429" y="274827"/>
                </a:lnTo>
                <a:lnTo>
                  <a:pt x="2031" y="272034"/>
                </a:lnTo>
                <a:lnTo>
                  <a:pt x="1269" y="268350"/>
                </a:lnTo>
                <a:lnTo>
                  <a:pt x="381" y="264794"/>
                </a:lnTo>
                <a:lnTo>
                  <a:pt x="0" y="259461"/>
                </a:lnTo>
                <a:lnTo>
                  <a:pt x="0" y="252729"/>
                </a:lnTo>
                <a:lnTo>
                  <a:pt x="0" y="248030"/>
                </a:lnTo>
                <a:lnTo>
                  <a:pt x="127" y="244221"/>
                </a:lnTo>
                <a:lnTo>
                  <a:pt x="508" y="241046"/>
                </a:lnTo>
                <a:lnTo>
                  <a:pt x="762" y="237998"/>
                </a:lnTo>
                <a:lnTo>
                  <a:pt x="4572" y="229362"/>
                </a:lnTo>
                <a:lnTo>
                  <a:pt x="5715" y="228473"/>
                </a:lnTo>
                <a:lnTo>
                  <a:pt x="6985" y="228091"/>
                </a:lnTo>
                <a:lnTo>
                  <a:pt x="8509" y="228091"/>
                </a:lnTo>
                <a:lnTo>
                  <a:pt x="10541" y="228091"/>
                </a:lnTo>
                <a:lnTo>
                  <a:pt x="13462" y="229362"/>
                </a:lnTo>
                <a:lnTo>
                  <a:pt x="17272" y="231775"/>
                </a:lnTo>
                <a:lnTo>
                  <a:pt x="21081" y="234187"/>
                </a:lnTo>
                <a:lnTo>
                  <a:pt x="25908" y="236981"/>
                </a:lnTo>
                <a:lnTo>
                  <a:pt x="31877" y="239902"/>
                </a:lnTo>
                <a:lnTo>
                  <a:pt x="37846" y="242950"/>
                </a:lnTo>
                <a:lnTo>
                  <a:pt x="44958" y="245617"/>
                </a:lnTo>
                <a:lnTo>
                  <a:pt x="81915" y="251713"/>
                </a:lnTo>
                <a:lnTo>
                  <a:pt x="89027" y="251713"/>
                </a:lnTo>
                <a:lnTo>
                  <a:pt x="95504" y="250951"/>
                </a:lnTo>
                <a:lnTo>
                  <a:pt x="101092" y="249174"/>
                </a:lnTo>
                <a:lnTo>
                  <a:pt x="106806" y="247523"/>
                </a:lnTo>
                <a:lnTo>
                  <a:pt x="111633" y="245110"/>
                </a:lnTo>
                <a:lnTo>
                  <a:pt x="115569" y="241935"/>
                </a:lnTo>
                <a:lnTo>
                  <a:pt x="119506" y="238887"/>
                </a:lnTo>
                <a:lnTo>
                  <a:pt x="122428" y="234950"/>
                </a:lnTo>
                <a:lnTo>
                  <a:pt x="124587" y="230377"/>
                </a:lnTo>
                <a:lnTo>
                  <a:pt x="126618" y="225678"/>
                </a:lnTo>
                <a:lnTo>
                  <a:pt x="127635" y="220599"/>
                </a:lnTo>
                <a:lnTo>
                  <a:pt x="127635" y="214884"/>
                </a:lnTo>
                <a:lnTo>
                  <a:pt x="127635" y="208406"/>
                </a:lnTo>
                <a:lnTo>
                  <a:pt x="96139" y="178562"/>
                </a:lnTo>
                <a:lnTo>
                  <a:pt x="81534" y="172085"/>
                </a:lnTo>
                <a:lnTo>
                  <a:pt x="74041" y="168782"/>
                </a:lnTo>
                <a:lnTo>
                  <a:pt x="38455" y="149439"/>
                </a:lnTo>
                <a:lnTo>
                  <a:pt x="13166" y="120560"/>
                </a:lnTo>
                <a:lnTo>
                  <a:pt x="4953" y="83185"/>
                </a:lnTo>
                <a:lnTo>
                  <a:pt x="5429" y="73132"/>
                </a:lnTo>
                <a:lnTo>
                  <a:pt x="21653" y="32321"/>
                </a:lnTo>
                <a:lnTo>
                  <a:pt x="55564" y="7983"/>
                </a:lnTo>
                <a:lnTo>
                  <a:pt x="92013" y="311"/>
                </a:lnTo>
                <a:lnTo>
                  <a:pt x="10185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84195" y="3555238"/>
            <a:ext cx="4212483" cy="299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20790" y="3549903"/>
            <a:ext cx="981328" cy="30975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33466" y="3615435"/>
            <a:ext cx="81915" cy="123189"/>
          </a:xfrm>
          <a:custGeom>
            <a:avLst/>
            <a:gdLst/>
            <a:ahLst/>
            <a:cxnLst/>
            <a:rect l="l" t="t" r="r" b="b"/>
            <a:pathLst>
              <a:path w="81914" h="123189">
                <a:moveTo>
                  <a:pt x="40767" y="0"/>
                </a:moveTo>
                <a:lnTo>
                  <a:pt x="0" y="122808"/>
                </a:lnTo>
                <a:lnTo>
                  <a:pt x="81915" y="122808"/>
                </a:lnTo>
                <a:lnTo>
                  <a:pt x="41021" y="0"/>
                </a:lnTo>
                <a:lnTo>
                  <a:pt x="4076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78861" y="3549903"/>
            <a:ext cx="1132586" cy="30975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713732" y="3600958"/>
            <a:ext cx="131445" cy="2071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52998" y="3560317"/>
            <a:ext cx="337185" cy="290195"/>
          </a:xfrm>
          <a:custGeom>
            <a:avLst/>
            <a:gdLst/>
            <a:ahLst/>
            <a:cxnLst/>
            <a:rect l="l" t="t" r="r" b="b"/>
            <a:pathLst>
              <a:path w="337185" h="290195">
                <a:moveTo>
                  <a:pt x="22098" y="0"/>
                </a:moveTo>
                <a:lnTo>
                  <a:pt x="60451" y="0"/>
                </a:lnTo>
                <a:lnTo>
                  <a:pt x="67310" y="0"/>
                </a:lnTo>
                <a:lnTo>
                  <a:pt x="73278" y="508"/>
                </a:lnTo>
                <a:lnTo>
                  <a:pt x="78104" y="1651"/>
                </a:lnTo>
                <a:lnTo>
                  <a:pt x="83058" y="2794"/>
                </a:lnTo>
                <a:lnTo>
                  <a:pt x="87249" y="4699"/>
                </a:lnTo>
                <a:lnTo>
                  <a:pt x="90931" y="7239"/>
                </a:lnTo>
                <a:lnTo>
                  <a:pt x="94487" y="9906"/>
                </a:lnTo>
                <a:lnTo>
                  <a:pt x="97409" y="13335"/>
                </a:lnTo>
                <a:lnTo>
                  <a:pt x="99822" y="17526"/>
                </a:lnTo>
                <a:lnTo>
                  <a:pt x="102235" y="21717"/>
                </a:lnTo>
                <a:lnTo>
                  <a:pt x="104266" y="27051"/>
                </a:lnTo>
                <a:lnTo>
                  <a:pt x="106045" y="33274"/>
                </a:lnTo>
                <a:lnTo>
                  <a:pt x="168528" y="205359"/>
                </a:lnTo>
                <a:lnTo>
                  <a:pt x="169417" y="205359"/>
                </a:lnTo>
                <a:lnTo>
                  <a:pt x="234187" y="33782"/>
                </a:lnTo>
                <a:lnTo>
                  <a:pt x="236092" y="27432"/>
                </a:lnTo>
                <a:lnTo>
                  <a:pt x="238251" y="22225"/>
                </a:lnTo>
                <a:lnTo>
                  <a:pt x="240537" y="17907"/>
                </a:lnTo>
                <a:lnTo>
                  <a:pt x="242824" y="13589"/>
                </a:lnTo>
                <a:lnTo>
                  <a:pt x="245490" y="10033"/>
                </a:lnTo>
                <a:lnTo>
                  <a:pt x="248538" y="7366"/>
                </a:lnTo>
                <a:lnTo>
                  <a:pt x="251587" y="4699"/>
                </a:lnTo>
                <a:lnTo>
                  <a:pt x="255270" y="2794"/>
                </a:lnTo>
                <a:lnTo>
                  <a:pt x="259461" y="1651"/>
                </a:lnTo>
                <a:lnTo>
                  <a:pt x="263525" y="508"/>
                </a:lnTo>
                <a:lnTo>
                  <a:pt x="268477" y="0"/>
                </a:lnTo>
                <a:lnTo>
                  <a:pt x="273938" y="0"/>
                </a:lnTo>
                <a:lnTo>
                  <a:pt x="313436" y="0"/>
                </a:lnTo>
                <a:lnTo>
                  <a:pt x="317500" y="0"/>
                </a:lnTo>
                <a:lnTo>
                  <a:pt x="320928" y="508"/>
                </a:lnTo>
                <a:lnTo>
                  <a:pt x="335152" y="13462"/>
                </a:lnTo>
                <a:lnTo>
                  <a:pt x="336168" y="16383"/>
                </a:lnTo>
                <a:lnTo>
                  <a:pt x="336676" y="19685"/>
                </a:lnTo>
                <a:lnTo>
                  <a:pt x="336676" y="23495"/>
                </a:lnTo>
                <a:lnTo>
                  <a:pt x="336676" y="280797"/>
                </a:lnTo>
                <a:lnTo>
                  <a:pt x="336676" y="282321"/>
                </a:lnTo>
                <a:lnTo>
                  <a:pt x="336296" y="283718"/>
                </a:lnTo>
                <a:lnTo>
                  <a:pt x="335406" y="284861"/>
                </a:lnTo>
                <a:lnTo>
                  <a:pt x="334645" y="286004"/>
                </a:lnTo>
                <a:lnTo>
                  <a:pt x="333121" y="287020"/>
                </a:lnTo>
                <a:lnTo>
                  <a:pt x="330962" y="287782"/>
                </a:lnTo>
                <a:lnTo>
                  <a:pt x="328802" y="288544"/>
                </a:lnTo>
                <a:lnTo>
                  <a:pt x="326009" y="289052"/>
                </a:lnTo>
                <a:lnTo>
                  <a:pt x="322325" y="289560"/>
                </a:lnTo>
                <a:lnTo>
                  <a:pt x="318770" y="290068"/>
                </a:lnTo>
                <a:lnTo>
                  <a:pt x="314325" y="290195"/>
                </a:lnTo>
                <a:lnTo>
                  <a:pt x="308737" y="290195"/>
                </a:lnTo>
                <a:lnTo>
                  <a:pt x="303402" y="290195"/>
                </a:lnTo>
                <a:lnTo>
                  <a:pt x="298958" y="290068"/>
                </a:lnTo>
                <a:lnTo>
                  <a:pt x="295401" y="289560"/>
                </a:lnTo>
                <a:lnTo>
                  <a:pt x="291846" y="289052"/>
                </a:lnTo>
                <a:lnTo>
                  <a:pt x="288925" y="288544"/>
                </a:lnTo>
                <a:lnTo>
                  <a:pt x="286892" y="287782"/>
                </a:lnTo>
                <a:lnTo>
                  <a:pt x="284734" y="287020"/>
                </a:lnTo>
                <a:lnTo>
                  <a:pt x="283337" y="286004"/>
                </a:lnTo>
                <a:lnTo>
                  <a:pt x="282448" y="284861"/>
                </a:lnTo>
                <a:lnTo>
                  <a:pt x="281559" y="283718"/>
                </a:lnTo>
                <a:lnTo>
                  <a:pt x="281050" y="282321"/>
                </a:lnTo>
                <a:lnTo>
                  <a:pt x="281050" y="280797"/>
                </a:lnTo>
                <a:lnTo>
                  <a:pt x="281050" y="45720"/>
                </a:lnTo>
                <a:lnTo>
                  <a:pt x="280670" y="45720"/>
                </a:lnTo>
                <a:lnTo>
                  <a:pt x="196850" y="280670"/>
                </a:lnTo>
                <a:lnTo>
                  <a:pt x="196341" y="282575"/>
                </a:lnTo>
                <a:lnTo>
                  <a:pt x="195325" y="284226"/>
                </a:lnTo>
                <a:lnTo>
                  <a:pt x="194055" y="285369"/>
                </a:lnTo>
                <a:lnTo>
                  <a:pt x="192659" y="286639"/>
                </a:lnTo>
                <a:lnTo>
                  <a:pt x="190880" y="287655"/>
                </a:lnTo>
                <a:lnTo>
                  <a:pt x="171830" y="290195"/>
                </a:lnTo>
                <a:lnTo>
                  <a:pt x="166750" y="290195"/>
                </a:lnTo>
                <a:lnTo>
                  <a:pt x="161671" y="290195"/>
                </a:lnTo>
                <a:lnTo>
                  <a:pt x="157352" y="290068"/>
                </a:lnTo>
                <a:lnTo>
                  <a:pt x="153797" y="289687"/>
                </a:lnTo>
                <a:lnTo>
                  <a:pt x="150240" y="289306"/>
                </a:lnTo>
                <a:lnTo>
                  <a:pt x="139573" y="284861"/>
                </a:lnTo>
                <a:lnTo>
                  <a:pt x="138175" y="283718"/>
                </a:lnTo>
                <a:lnTo>
                  <a:pt x="137287" y="282321"/>
                </a:lnTo>
                <a:lnTo>
                  <a:pt x="136905" y="280670"/>
                </a:lnTo>
                <a:lnTo>
                  <a:pt x="56006" y="45720"/>
                </a:lnTo>
                <a:lnTo>
                  <a:pt x="55625" y="45720"/>
                </a:lnTo>
                <a:lnTo>
                  <a:pt x="55625" y="280797"/>
                </a:lnTo>
                <a:lnTo>
                  <a:pt x="55625" y="282321"/>
                </a:lnTo>
                <a:lnTo>
                  <a:pt x="55245" y="283718"/>
                </a:lnTo>
                <a:lnTo>
                  <a:pt x="54355" y="284861"/>
                </a:lnTo>
                <a:lnTo>
                  <a:pt x="53593" y="286004"/>
                </a:lnTo>
                <a:lnTo>
                  <a:pt x="52070" y="287020"/>
                </a:lnTo>
                <a:lnTo>
                  <a:pt x="49784" y="287782"/>
                </a:lnTo>
                <a:lnTo>
                  <a:pt x="47625" y="288544"/>
                </a:lnTo>
                <a:lnTo>
                  <a:pt x="44703" y="289052"/>
                </a:lnTo>
                <a:lnTo>
                  <a:pt x="41148" y="289560"/>
                </a:lnTo>
                <a:lnTo>
                  <a:pt x="37718" y="290068"/>
                </a:lnTo>
                <a:lnTo>
                  <a:pt x="33147" y="290195"/>
                </a:lnTo>
                <a:lnTo>
                  <a:pt x="27686" y="290195"/>
                </a:lnTo>
                <a:lnTo>
                  <a:pt x="22351" y="290195"/>
                </a:lnTo>
                <a:lnTo>
                  <a:pt x="17906" y="290068"/>
                </a:lnTo>
                <a:lnTo>
                  <a:pt x="14350" y="289560"/>
                </a:lnTo>
                <a:lnTo>
                  <a:pt x="10667" y="289052"/>
                </a:lnTo>
                <a:lnTo>
                  <a:pt x="7874" y="288544"/>
                </a:lnTo>
                <a:lnTo>
                  <a:pt x="5714" y="287782"/>
                </a:lnTo>
                <a:lnTo>
                  <a:pt x="3555" y="287020"/>
                </a:lnTo>
                <a:lnTo>
                  <a:pt x="2031" y="286004"/>
                </a:lnTo>
                <a:lnTo>
                  <a:pt x="1270" y="284861"/>
                </a:lnTo>
                <a:lnTo>
                  <a:pt x="380" y="283718"/>
                </a:lnTo>
                <a:lnTo>
                  <a:pt x="0" y="282321"/>
                </a:lnTo>
                <a:lnTo>
                  <a:pt x="0" y="280797"/>
                </a:lnTo>
                <a:lnTo>
                  <a:pt x="0" y="23495"/>
                </a:lnTo>
                <a:lnTo>
                  <a:pt x="0" y="15875"/>
                </a:lnTo>
                <a:lnTo>
                  <a:pt x="2031" y="10033"/>
                </a:lnTo>
                <a:lnTo>
                  <a:pt x="6096" y="6096"/>
                </a:lnTo>
                <a:lnTo>
                  <a:pt x="10033" y="2032"/>
                </a:lnTo>
                <a:lnTo>
                  <a:pt x="15366" y="0"/>
                </a:lnTo>
                <a:lnTo>
                  <a:pt x="220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60519" y="3560317"/>
            <a:ext cx="240029" cy="288925"/>
          </a:xfrm>
          <a:custGeom>
            <a:avLst/>
            <a:gdLst/>
            <a:ahLst/>
            <a:cxnLst/>
            <a:rect l="l" t="t" r="r" b="b"/>
            <a:pathLst>
              <a:path w="240029" h="288925">
                <a:moveTo>
                  <a:pt x="17398" y="0"/>
                </a:moveTo>
                <a:lnTo>
                  <a:pt x="91566" y="0"/>
                </a:lnTo>
                <a:lnTo>
                  <a:pt x="110164" y="569"/>
                </a:lnTo>
                <a:lnTo>
                  <a:pt x="157098" y="9017"/>
                </a:lnTo>
                <a:lnTo>
                  <a:pt x="192674" y="27501"/>
                </a:lnTo>
                <a:lnTo>
                  <a:pt x="218598" y="55689"/>
                </a:lnTo>
                <a:lnTo>
                  <a:pt x="234618" y="93327"/>
                </a:lnTo>
                <a:lnTo>
                  <a:pt x="240029" y="140208"/>
                </a:lnTo>
                <a:lnTo>
                  <a:pt x="239385" y="159379"/>
                </a:lnTo>
                <a:lnTo>
                  <a:pt x="229615" y="208153"/>
                </a:lnTo>
                <a:lnTo>
                  <a:pt x="208934" y="244729"/>
                </a:lnTo>
                <a:lnTo>
                  <a:pt x="178260" y="269779"/>
                </a:lnTo>
                <a:lnTo>
                  <a:pt x="138080" y="284210"/>
                </a:lnTo>
                <a:lnTo>
                  <a:pt x="86359" y="288925"/>
                </a:lnTo>
                <a:lnTo>
                  <a:pt x="17398" y="288925"/>
                </a:lnTo>
                <a:lnTo>
                  <a:pt x="12572" y="288925"/>
                </a:lnTo>
                <a:lnTo>
                  <a:pt x="8381" y="287401"/>
                </a:lnTo>
                <a:lnTo>
                  <a:pt x="5079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9"/>
                </a:lnTo>
                <a:lnTo>
                  <a:pt x="5079" y="4318"/>
                </a:lnTo>
                <a:lnTo>
                  <a:pt x="8381" y="1524"/>
                </a:lnTo>
                <a:lnTo>
                  <a:pt x="12572" y="0"/>
                </a:lnTo>
                <a:lnTo>
                  <a:pt x="173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38015" y="3560317"/>
            <a:ext cx="171450" cy="288925"/>
          </a:xfrm>
          <a:custGeom>
            <a:avLst/>
            <a:gdLst/>
            <a:ahLst/>
            <a:cxnLst/>
            <a:rect l="l" t="t" r="r" b="b"/>
            <a:pathLst>
              <a:path w="171450" h="288925">
                <a:moveTo>
                  <a:pt x="17399" y="0"/>
                </a:moveTo>
                <a:lnTo>
                  <a:pt x="161671" y="0"/>
                </a:lnTo>
                <a:lnTo>
                  <a:pt x="162940" y="0"/>
                </a:lnTo>
                <a:lnTo>
                  <a:pt x="164211" y="381"/>
                </a:lnTo>
                <a:lnTo>
                  <a:pt x="165226" y="1143"/>
                </a:lnTo>
                <a:lnTo>
                  <a:pt x="166243" y="1905"/>
                </a:lnTo>
                <a:lnTo>
                  <a:pt x="167132" y="3175"/>
                </a:lnTo>
                <a:lnTo>
                  <a:pt x="167894" y="5080"/>
                </a:lnTo>
                <a:lnTo>
                  <a:pt x="168656" y="6858"/>
                </a:lnTo>
                <a:lnTo>
                  <a:pt x="169163" y="9271"/>
                </a:lnTo>
                <a:lnTo>
                  <a:pt x="169545" y="12192"/>
                </a:lnTo>
                <a:lnTo>
                  <a:pt x="169925" y="15112"/>
                </a:lnTo>
                <a:lnTo>
                  <a:pt x="170180" y="18796"/>
                </a:lnTo>
                <a:lnTo>
                  <a:pt x="170180" y="23241"/>
                </a:lnTo>
                <a:lnTo>
                  <a:pt x="170180" y="27432"/>
                </a:lnTo>
                <a:lnTo>
                  <a:pt x="169925" y="30987"/>
                </a:lnTo>
                <a:lnTo>
                  <a:pt x="169545" y="33782"/>
                </a:lnTo>
                <a:lnTo>
                  <a:pt x="169163" y="36703"/>
                </a:lnTo>
                <a:lnTo>
                  <a:pt x="168656" y="39116"/>
                </a:lnTo>
                <a:lnTo>
                  <a:pt x="167894" y="40894"/>
                </a:lnTo>
                <a:lnTo>
                  <a:pt x="167132" y="42672"/>
                </a:lnTo>
                <a:lnTo>
                  <a:pt x="166243" y="43942"/>
                </a:lnTo>
                <a:lnTo>
                  <a:pt x="165226" y="44831"/>
                </a:lnTo>
                <a:lnTo>
                  <a:pt x="164211" y="45593"/>
                </a:lnTo>
                <a:lnTo>
                  <a:pt x="162940" y="45974"/>
                </a:lnTo>
                <a:lnTo>
                  <a:pt x="161671" y="45974"/>
                </a:lnTo>
                <a:lnTo>
                  <a:pt x="58547" y="45974"/>
                </a:lnTo>
                <a:lnTo>
                  <a:pt x="58547" y="116586"/>
                </a:lnTo>
                <a:lnTo>
                  <a:pt x="145796" y="116586"/>
                </a:lnTo>
                <a:lnTo>
                  <a:pt x="147065" y="116586"/>
                </a:lnTo>
                <a:lnTo>
                  <a:pt x="153924" y="128524"/>
                </a:lnTo>
                <a:lnTo>
                  <a:pt x="154305" y="131445"/>
                </a:lnTo>
                <a:lnTo>
                  <a:pt x="154559" y="134874"/>
                </a:lnTo>
                <a:lnTo>
                  <a:pt x="154559" y="139065"/>
                </a:lnTo>
                <a:lnTo>
                  <a:pt x="154559" y="143383"/>
                </a:lnTo>
                <a:lnTo>
                  <a:pt x="152273" y="156591"/>
                </a:lnTo>
                <a:lnTo>
                  <a:pt x="151511" y="158369"/>
                </a:lnTo>
                <a:lnTo>
                  <a:pt x="150622" y="159512"/>
                </a:lnTo>
                <a:lnTo>
                  <a:pt x="149479" y="160274"/>
                </a:lnTo>
                <a:lnTo>
                  <a:pt x="148336" y="161036"/>
                </a:lnTo>
                <a:lnTo>
                  <a:pt x="147065" y="161417"/>
                </a:lnTo>
                <a:lnTo>
                  <a:pt x="145796" y="161417"/>
                </a:lnTo>
                <a:lnTo>
                  <a:pt x="58547" y="161417"/>
                </a:lnTo>
                <a:lnTo>
                  <a:pt x="58547" y="242951"/>
                </a:lnTo>
                <a:lnTo>
                  <a:pt x="162560" y="242951"/>
                </a:lnTo>
                <a:lnTo>
                  <a:pt x="163830" y="242951"/>
                </a:lnTo>
                <a:lnTo>
                  <a:pt x="169037" y="248031"/>
                </a:lnTo>
                <a:lnTo>
                  <a:pt x="169799" y="249809"/>
                </a:lnTo>
                <a:lnTo>
                  <a:pt x="170307" y="252222"/>
                </a:lnTo>
                <a:lnTo>
                  <a:pt x="170687" y="255016"/>
                </a:lnTo>
                <a:lnTo>
                  <a:pt x="171069" y="257937"/>
                </a:lnTo>
                <a:lnTo>
                  <a:pt x="171196" y="261620"/>
                </a:lnTo>
                <a:lnTo>
                  <a:pt x="171196" y="265938"/>
                </a:lnTo>
                <a:lnTo>
                  <a:pt x="171196" y="270256"/>
                </a:lnTo>
                <a:lnTo>
                  <a:pt x="171069" y="273812"/>
                </a:lnTo>
                <a:lnTo>
                  <a:pt x="170687" y="276733"/>
                </a:lnTo>
                <a:lnTo>
                  <a:pt x="170307" y="279654"/>
                </a:lnTo>
                <a:lnTo>
                  <a:pt x="163830" y="288925"/>
                </a:lnTo>
                <a:lnTo>
                  <a:pt x="162560" y="288925"/>
                </a:lnTo>
                <a:lnTo>
                  <a:pt x="17399" y="288925"/>
                </a:lnTo>
                <a:lnTo>
                  <a:pt x="12573" y="288925"/>
                </a:lnTo>
                <a:lnTo>
                  <a:pt x="8382" y="287401"/>
                </a:lnTo>
                <a:lnTo>
                  <a:pt x="5080" y="284480"/>
                </a:lnTo>
                <a:lnTo>
                  <a:pt x="1650" y="281686"/>
                </a:lnTo>
                <a:lnTo>
                  <a:pt x="0" y="276860"/>
                </a:lnTo>
                <a:lnTo>
                  <a:pt x="0" y="270383"/>
                </a:lnTo>
                <a:lnTo>
                  <a:pt x="0" y="18542"/>
                </a:lnTo>
                <a:lnTo>
                  <a:pt x="0" y="11937"/>
                </a:lnTo>
                <a:lnTo>
                  <a:pt x="1650" y="7239"/>
                </a:lnTo>
                <a:lnTo>
                  <a:pt x="5080" y="4318"/>
                </a:lnTo>
                <a:lnTo>
                  <a:pt x="8382" y="1524"/>
                </a:lnTo>
                <a:lnTo>
                  <a:pt x="12573" y="0"/>
                </a:lnTo>
                <a:lnTo>
                  <a:pt x="17399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38727" y="3560317"/>
            <a:ext cx="337185" cy="290195"/>
          </a:xfrm>
          <a:custGeom>
            <a:avLst/>
            <a:gdLst/>
            <a:ahLst/>
            <a:cxnLst/>
            <a:rect l="l" t="t" r="r" b="b"/>
            <a:pathLst>
              <a:path w="337185" h="290195">
                <a:moveTo>
                  <a:pt x="22098" y="0"/>
                </a:moveTo>
                <a:lnTo>
                  <a:pt x="60451" y="0"/>
                </a:lnTo>
                <a:lnTo>
                  <a:pt x="67310" y="0"/>
                </a:lnTo>
                <a:lnTo>
                  <a:pt x="73278" y="508"/>
                </a:lnTo>
                <a:lnTo>
                  <a:pt x="78105" y="1651"/>
                </a:lnTo>
                <a:lnTo>
                  <a:pt x="83058" y="2794"/>
                </a:lnTo>
                <a:lnTo>
                  <a:pt x="87249" y="4699"/>
                </a:lnTo>
                <a:lnTo>
                  <a:pt x="90932" y="7239"/>
                </a:lnTo>
                <a:lnTo>
                  <a:pt x="94487" y="9906"/>
                </a:lnTo>
                <a:lnTo>
                  <a:pt x="97409" y="13335"/>
                </a:lnTo>
                <a:lnTo>
                  <a:pt x="99822" y="17526"/>
                </a:lnTo>
                <a:lnTo>
                  <a:pt x="102235" y="21717"/>
                </a:lnTo>
                <a:lnTo>
                  <a:pt x="104267" y="27051"/>
                </a:lnTo>
                <a:lnTo>
                  <a:pt x="106045" y="33274"/>
                </a:lnTo>
                <a:lnTo>
                  <a:pt x="168528" y="205359"/>
                </a:lnTo>
                <a:lnTo>
                  <a:pt x="169418" y="205359"/>
                </a:lnTo>
                <a:lnTo>
                  <a:pt x="234187" y="33782"/>
                </a:lnTo>
                <a:lnTo>
                  <a:pt x="236093" y="27432"/>
                </a:lnTo>
                <a:lnTo>
                  <a:pt x="238251" y="22225"/>
                </a:lnTo>
                <a:lnTo>
                  <a:pt x="240537" y="17907"/>
                </a:lnTo>
                <a:lnTo>
                  <a:pt x="242824" y="13589"/>
                </a:lnTo>
                <a:lnTo>
                  <a:pt x="245490" y="10033"/>
                </a:lnTo>
                <a:lnTo>
                  <a:pt x="248538" y="7366"/>
                </a:lnTo>
                <a:lnTo>
                  <a:pt x="251587" y="4699"/>
                </a:lnTo>
                <a:lnTo>
                  <a:pt x="255270" y="2794"/>
                </a:lnTo>
                <a:lnTo>
                  <a:pt x="259461" y="1651"/>
                </a:lnTo>
                <a:lnTo>
                  <a:pt x="263525" y="508"/>
                </a:lnTo>
                <a:lnTo>
                  <a:pt x="268477" y="0"/>
                </a:lnTo>
                <a:lnTo>
                  <a:pt x="273938" y="0"/>
                </a:lnTo>
                <a:lnTo>
                  <a:pt x="313436" y="0"/>
                </a:lnTo>
                <a:lnTo>
                  <a:pt x="317500" y="0"/>
                </a:lnTo>
                <a:lnTo>
                  <a:pt x="320928" y="508"/>
                </a:lnTo>
                <a:lnTo>
                  <a:pt x="335152" y="13462"/>
                </a:lnTo>
                <a:lnTo>
                  <a:pt x="336169" y="16383"/>
                </a:lnTo>
                <a:lnTo>
                  <a:pt x="336676" y="19685"/>
                </a:lnTo>
                <a:lnTo>
                  <a:pt x="336676" y="23495"/>
                </a:lnTo>
                <a:lnTo>
                  <a:pt x="336676" y="280797"/>
                </a:lnTo>
                <a:lnTo>
                  <a:pt x="336676" y="282321"/>
                </a:lnTo>
                <a:lnTo>
                  <a:pt x="336296" y="283718"/>
                </a:lnTo>
                <a:lnTo>
                  <a:pt x="335407" y="284861"/>
                </a:lnTo>
                <a:lnTo>
                  <a:pt x="334645" y="286004"/>
                </a:lnTo>
                <a:lnTo>
                  <a:pt x="333121" y="287020"/>
                </a:lnTo>
                <a:lnTo>
                  <a:pt x="330962" y="287782"/>
                </a:lnTo>
                <a:lnTo>
                  <a:pt x="328802" y="288544"/>
                </a:lnTo>
                <a:lnTo>
                  <a:pt x="326009" y="289052"/>
                </a:lnTo>
                <a:lnTo>
                  <a:pt x="322325" y="289560"/>
                </a:lnTo>
                <a:lnTo>
                  <a:pt x="318770" y="290068"/>
                </a:lnTo>
                <a:lnTo>
                  <a:pt x="314325" y="290195"/>
                </a:lnTo>
                <a:lnTo>
                  <a:pt x="308737" y="290195"/>
                </a:lnTo>
                <a:lnTo>
                  <a:pt x="303402" y="290195"/>
                </a:lnTo>
                <a:lnTo>
                  <a:pt x="298958" y="290068"/>
                </a:lnTo>
                <a:lnTo>
                  <a:pt x="295401" y="289560"/>
                </a:lnTo>
                <a:lnTo>
                  <a:pt x="291846" y="289052"/>
                </a:lnTo>
                <a:lnTo>
                  <a:pt x="288925" y="288544"/>
                </a:lnTo>
                <a:lnTo>
                  <a:pt x="286893" y="287782"/>
                </a:lnTo>
                <a:lnTo>
                  <a:pt x="284734" y="287020"/>
                </a:lnTo>
                <a:lnTo>
                  <a:pt x="283337" y="286004"/>
                </a:lnTo>
                <a:lnTo>
                  <a:pt x="282448" y="284861"/>
                </a:lnTo>
                <a:lnTo>
                  <a:pt x="281559" y="283718"/>
                </a:lnTo>
                <a:lnTo>
                  <a:pt x="281050" y="282321"/>
                </a:lnTo>
                <a:lnTo>
                  <a:pt x="281050" y="280797"/>
                </a:lnTo>
                <a:lnTo>
                  <a:pt x="281050" y="45720"/>
                </a:lnTo>
                <a:lnTo>
                  <a:pt x="280670" y="45720"/>
                </a:lnTo>
                <a:lnTo>
                  <a:pt x="196850" y="280670"/>
                </a:lnTo>
                <a:lnTo>
                  <a:pt x="196342" y="282575"/>
                </a:lnTo>
                <a:lnTo>
                  <a:pt x="195325" y="284226"/>
                </a:lnTo>
                <a:lnTo>
                  <a:pt x="194056" y="285369"/>
                </a:lnTo>
                <a:lnTo>
                  <a:pt x="192659" y="286639"/>
                </a:lnTo>
                <a:lnTo>
                  <a:pt x="190881" y="287655"/>
                </a:lnTo>
                <a:lnTo>
                  <a:pt x="171831" y="290195"/>
                </a:lnTo>
                <a:lnTo>
                  <a:pt x="166750" y="290195"/>
                </a:lnTo>
                <a:lnTo>
                  <a:pt x="161671" y="290195"/>
                </a:lnTo>
                <a:lnTo>
                  <a:pt x="157352" y="290068"/>
                </a:lnTo>
                <a:lnTo>
                  <a:pt x="153797" y="289687"/>
                </a:lnTo>
                <a:lnTo>
                  <a:pt x="150240" y="289306"/>
                </a:lnTo>
                <a:lnTo>
                  <a:pt x="139573" y="284861"/>
                </a:lnTo>
                <a:lnTo>
                  <a:pt x="138175" y="283718"/>
                </a:lnTo>
                <a:lnTo>
                  <a:pt x="137287" y="282321"/>
                </a:lnTo>
                <a:lnTo>
                  <a:pt x="136906" y="280670"/>
                </a:lnTo>
                <a:lnTo>
                  <a:pt x="56007" y="45720"/>
                </a:lnTo>
                <a:lnTo>
                  <a:pt x="55625" y="45720"/>
                </a:lnTo>
                <a:lnTo>
                  <a:pt x="55625" y="280797"/>
                </a:lnTo>
                <a:lnTo>
                  <a:pt x="55625" y="282321"/>
                </a:lnTo>
                <a:lnTo>
                  <a:pt x="55245" y="283718"/>
                </a:lnTo>
                <a:lnTo>
                  <a:pt x="54356" y="284861"/>
                </a:lnTo>
                <a:lnTo>
                  <a:pt x="53594" y="286004"/>
                </a:lnTo>
                <a:lnTo>
                  <a:pt x="52070" y="287020"/>
                </a:lnTo>
                <a:lnTo>
                  <a:pt x="49784" y="287782"/>
                </a:lnTo>
                <a:lnTo>
                  <a:pt x="47625" y="288544"/>
                </a:lnTo>
                <a:lnTo>
                  <a:pt x="44703" y="289052"/>
                </a:lnTo>
                <a:lnTo>
                  <a:pt x="41148" y="289560"/>
                </a:lnTo>
                <a:lnTo>
                  <a:pt x="37719" y="290068"/>
                </a:lnTo>
                <a:lnTo>
                  <a:pt x="33147" y="290195"/>
                </a:lnTo>
                <a:lnTo>
                  <a:pt x="27686" y="290195"/>
                </a:lnTo>
                <a:lnTo>
                  <a:pt x="22351" y="290195"/>
                </a:lnTo>
                <a:lnTo>
                  <a:pt x="17907" y="290068"/>
                </a:lnTo>
                <a:lnTo>
                  <a:pt x="14350" y="289560"/>
                </a:lnTo>
                <a:lnTo>
                  <a:pt x="10668" y="289052"/>
                </a:lnTo>
                <a:lnTo>
                  <a:pt x="1270" y="284861"/>
                </a:lnTo>
                <a:lnTo>
                  <a:pt x="381" y="283718"/>
                </a:lnTo>
                <a:lnTo>
                  <a:pt x="0" y="282321"/>
                </a:lnTo>
                <a:lnTo>
                  <a:pt x="0" y="280797"/>
                </a:lnTo>
                <a:lnTo>
                  <a:pt x="0" y="23495"/>
                </a:lnTo>
                <a:lnTo>
                  <a:pt x="0" y="15875"/>
                </a:lnTo>
                <a:lnTo>
                  <a:pt x="2032" y="10033"/>
                </a:lnTo>
                <a:lnTo>
                  <a:pt x="6096" y="6096"/>
                </a:lnTo>
                <a:lnTo>
                  <a:pt x="10033" y="2032"/>
                </a:lnTo>
                <a:lnTo>
                  <a:pt x="15367" y="0"/>
                </a:lnTo>
                <a:lnTo>
                  <a:pt x="220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044313" y="3559047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0937" y="0"/>
                </a:moveTo>
                <a:lnTo>
                  <a:pt x="139700" y="0"/>
                </a:lnTo>
                <a:lnTo>
                  <a:pt x="146685" y="0"/>
                </a:lnTo>
                <a:lnTo>
                  <a:pt x="151891" y="253"/>
                </a:lnTo>
                <a:lnTo>
                  <a:pt x="170307" y="5587"/>
                </a:lnTo>
                <a:lnTo>
                  <a:pt x="171576" y="7112"/>
                </a:lnTo>
                <a:lnTo>
                  <a:pt x="172592" y="9398"/>
                </a:lnTo>
                <a:lnTo>
                  <a:pt x="173482" y="12191"/>
                </a:lnTo>
                <a:lnTo>
                  <a:pt x="262763" y="268224"/>
                </a:lnTo>
                <a:lnTo>
                  <a:pt x="264540" y="273684"/>
                </a:lnTo>
                <a:lnTo>
                  <a:pt x="265684" y="277875"/>
                </a:lnTo>
                <a:lnTo>
                  <a:pt x="266191" y="281050"/>
                </a:lnTo>
                <a:lnTo>
                  <a:pt x="266573" y="284099"/>
                </a:lnTo>
                <a:lnTo>
                  <a:pt x="266064" y="286512"/>
                </a:lnTo>
                <a:lnTo>
                  <a:pt x="264413" y="288035"/>
                </a:lnTo>
                <a:lnTo>
                  <a:pt x="262763" y="289559"/>
                </a:lnTo>
                <a:lnTo>
                  <a:pt x="259841" y="290575"/>
                </a:lnTo>
                <a:lnTo>
                  <a:pt x="255650" y="290956"/>
                </a:lnTo>
                <a:lnTo>
                  <a:pt x="251460" y="291338"/>
                </a:lnTo>
                <a:lnTo>
                  <a:pt x="245745" y="291464"/>
                </a:lnTo>
                <a:lnTo>
                  <a:pt x="238506" y="291464"/>
                </a:lnTo>
                <a:lnTo>
                  <a:pt x="230886" y="291464"/>
                </a:lnTo>
                <a:lnTo>
                  <a:pt x="211074" y="289813"/>
                </a:lnTo>
                <a:lnTo>
                  <a:pt x="208787" y="289178"/>
                </a:lnTo>
                <a:lnTo>
                  <a:pt x="207263" y="288163"/>
                </a:lnTo>
                <a:lnTo>
                  <a:pt x="206375" y="287019"/>
                </a:lnTo>
                <a:lnTo>
                  <a:pt x="205486" y="285876"/>
                </a:lnTo>
                <a:lnTo>
                  <a:pt x="204724" y="284225"/>
                </a:lnTo>
                <a:lnTo>
                  <a:pt x="204088" y="282320"/>
                </a:lnTo>
                <a:lnTo>
                  <a:pt x="184658" y="224281"/>
                </a:lnTo>
                <a:lnTo>
                  <a:pt x="76200" y="224281"/>
                </a:lnTo>
                <a:lnTo>
                  <a:pt x="57912" y="280796"/>
                </a:lnTo>
                <a:lnTo>
                  <a:pt x="57276" y="282828"/>
                </a:lnTo>
                <a:lnTo>
                  <a:pt x="56514" y="284606"/>
                </a:lnTo>
                <a:lnTo>
                  <a:pt x="55499" y="286003"/>
                </a:lnTo>
                <a:lnTo>
                  <a:pt x="54610" y="287400"/>
                </a:lnTo>
                <a:lnTo>
                  <a:pt x="52959" y="288544"/>
                </a:lnTo>
                <a:lnTo>
                  <a:pt x="32512" y="291464"/>
                </a:lnTo>
                <a:lnTo>
                  <a:pt x="26162" y="291464"/>
                </a:lnTo>
                <a:lnTo>
                  <a:pt x="19303" y="291464"/>
                </a:lnTo>
                <a:lnTo>
                  <a:pt x="13970" y="291338"/>
                </a:lnTo>
                <a:lnTo>
                  <a:pt x="10160" y="290829"/>
                </a:lnTo>
                <a:lnTo>
                  <a:pt x="6223" y="290321"/>
                </a:lnTo>
                <a:lnTo>
                  <a:pt x="3556" y="289306"/>
                </a:lnTo>
                <a:lnTo>
                  <a:pt x="2032" y="287527"/>
                </a:lnTo>
                <a:lnTo>
                  <a:pt x="635" y="285876"/>
                </a:lnTo>
                <a:lnTo>
                  <a:pt x="0" y="283463"/>
                </a:lnTo>
                <a:lnTo>
                  <a:pt x="508" y="280288"/>
                </a:lnTo>
                <a:lnTo>
                  <a:pt x="888" y="277240"/>
                </a:lnTo>
                <a:lnTo>
                  <a:pt x="92963" y="11556"/>
                </a:lnTo>
                <a:lnTo>
                  <a:pt x="117221" y="0"/>
                </a:lnTo>
                <a:lnTo>
                  <a:pt x="123316" y="0"/>
                </a:lnTo>
                <a:lnTo>
                  <a:pt x="13093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48554" y="3559047"/>
            <a:ext cx="59055" cy="291465"/>
          </a:xfrm>
          <a:custGeom>
            <a:avLst/>
            <a:gdLst/>
            <a:ahLst/>
            <a:cxnLst/>
            <a:rect l="l" t="t" r="r" b="b"/>
            <a:pathLst>
              <a:path w="59054" h="291464">
                <a:moveTo>
                  <a:pt x="29464" y="0"/>
                </a:moveTo>
                <a:lnTo>
                  <a:pt x="35306" y="0"/>
                </a:lnTo>
                <a:lnTo>
                  <a:pt x="40005" y="126"/>
                </a:lnTo>
                <a:lnTo>
                  <a:pt x="43815" y="635"/>
                </a:lnTo>
                <a:lnTo>
                  <a:pt x="47498" y="1015"/>
                </a:lnTo>
                <a:lnTo>
                  <a:pt x="50419" y="1650"/>
                </a:lnTo>
                <a:lnTo>
                  <a:pt x="52705" y="2412"/>
                </a:lnTo>
                <a:lnTo>
                  <a:pt x="54991" y="3175"/>
                </a:lnTo>
                <a:lnTo>
                  <a:pt x="56515" y="4063"/>
                </a:lnTo>
                <a:lnTo>
                  <a:pt x="57531" y="5334"/>
                </a:lnTo>
                <a:lnTo>
                  <a:pt x="58420" y="6476"/>
                </a:lnTo>
                <a:lnTo>
                  <a:pt x="58928" y="7874"/>
                </a:lnTo>
                <a:lnTo>
                  <a:pt x="58928" y="9271"/>
                </a:lnTo>
                <a:lnTo>
                  <a:pt x="58928" y="282066"/>
                </a:lnTo>
                <a:lnTo>
                  <a:pt x="58928" y="283590"/>
                </a:lnTo>
                <a:lnTo>
                  <a:pt x="58420" y="284988"/>
                </a:lnTo>
                <a:lnTo>
                  <a:pt x="57531" y="286131"/>
                </a:lnTo>
                <a:lnTo>
                  <a:pt x="56515" y="287274"/>
                </a:lnTo>
                <a:lnTo>
                  <a:pt x="54991" y="288289"/>
                </a:lnTo>
                <a:lnTo>
                  <a:pt x="52705" y="289051"/>
                </a:lnTo>
                <a:lnTo>
                  <a:pt x="50419" y="289813"/>
                </a:lnTo>
                <a:lnTo>
                  <a:pt x="47498" y="290321"/>
                </a:lnTo>
                <a:lnTo>
                  <a:pt x="43815" y="290829"/>
                </a:lnTo>
                <a:lnTo>
                  <a:pt x="40005" y="291338"/>
                </a:lnTo>
                <a:lnTo>
                  <a:pt x="35306" y="291464"/>
                </a:lnTo>
                <a:lnTo>
                  <a:pt x="29464" y="291464"/>
                </a:lnTo>
                <a:lnTo>
                  <a:pt x="23875" y="291464"/>
                </a:lnTo>
                <a:lnTo>
                  <a:pt x="19050" y="291338"/>
                </a:lnTo>
                <a:lnTo>
                  <a:pt x="15367" y="290829"/>
                </a:lnTo>
                <a:lnTo>
                  <a:pt x="11557" y="290321"/>
                </a:lnTo>
                <a:lnTo>
                  <a:pt x="1524" y="286131"/>
                </a:lnTo>
                <a:lnTo>
                  <a:pt x="508" y="284988"/>
                </a:lnTo>
                <a:lnTo>
                  <a:pt x="0" y="283590"/>
                </a:lnTo>
                <a:lnTo>
                  <a:pt x="0" y="282066"/>
                </a:lnTo>
                <a:lnTo>
                  <a:pt x="0" y="9271"/>
                </a:lnTo>
                <a:lnTo>
                  <a:pt x="0" y="7874"/>
                </a:lnTo>
                <a:lnTo>
                  <a:pt x="508" y="6476"/>
                </a:lnTo>
                <a:lnTo>
                  <a:pt x="1524" y="5334"/>
                </a:lnTo>
                <a:lnTo>
                  <a:pt x="2412" y="4063"/>
                </a:lnTo>
                <a:lnTo>
                  <a:pt x="15367" y="635"/>
                </a:lnTo>
                <a:lnTo>
                  <a:pt x="19177" y="126"/>
                </a:lnTo>
                <a:lnTo>
                  <a:pt x="23875" y="0"/>
                </a:lnTo>
                <a:lnTo>
                  <a:pt x="2946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43071" y="3559047"/>
            <a:ext cx="158750" cy="290195"/>
          </a:xfrm>
          <a:custGeom>
            <a:avLst/>
            <a:gdLst/>
            <a:ahLst/>
            <a:cxnLst/>
            <a:rect l="l" t="t" r="r" b="b"/>
            <a:pathLst>
              <a:path w="158750" h="290195">
                <a:moveTo>
                  <a:pt x="29463" y="0"/>
                </a:moveTo>
                <a:lnTo>
                  <a:pt x="35305" y="0"/>
                </a:lnTo>
                <a:lnTo>
                  <a:pt x="40004" y="126"/>
                </a:lnTo>
                <a:lnTo>
                  <a:pt x="43814" y="635"/>
                </a:lnTo>
                <a:lnTo>
                  <a:pt x="47498" y="1015"/>
                </a:lnTo>
                <a:lnTo>
                  <a:pt x="50418" y="1650"/>
                </a:lnTo>
                <a:lnTo>
                  <a:pt x="52704" y="2412"/>
                </a:lnTo>
                <a:lnTo>
                  <a:pt x="54990" y="3175"/>
                </a:lnTo>
                <a:lnTo>
                  <a:pt x="56514" y="4063"/>
                </a:lnTo>
                <a:lnTo>
                  <a:pt x="57530" y="5334"/>
                </a:lnTo>
                <a:lnTo>
                  <a:pt x="58419" y="6476"/>
                </a:lnTo>
                <a:lnTo>
                  <a:pt x="58927" y="7874"/>
                </a:lnTo>
                <a:lnTo>
                  <a:pt x="58927" y="9271"/>
                </a:lnTo>
                <a:lnTo>
                  <a:pt x="58927" y="241681"/>
                </a:lnTo>
                <a:lnTo>
                  <a:pt x="149859" y="241681"/>
                </a:lnTo>
                <a:lnTo>
                  <a:pt x="151256" y="241681"/>
                </a:lnTo>
                <a:lnTo>
                  <a:pt x="152653" y="242062"/>
                </a:lnTo>
                <a:lnTo>
                  <a:pt x="153669" y="242950"/>
                </a:lnTo>
                <a:lnTo>
                  <a:pt x="154812" y="243712"/>
                </a:lnTo>
                <a:lnTo>
                  <a:pt x="155701" y="245109"/>
                </a:lnTo>
                <a:lnTo>
                  <a:pt x="156463" y="247014"/>
                </a:lnTo>
                <a:lnTo>
                  <a:pt x="157225" y="248793"/>
                </a:lnTo>
                <a:lnTo>
                  <a:pt x="157861" y="251332"/>
                </a:lnTo>
                <a:lnTo>
                  <a:pt x="158241" y="254381"/>
                </a:lnTo>
                <a:lnTo>
                  <a:pt x="158495" y="257428"/>
                </a:lnTo>
                <a:lnTo>
                  <a:pt x="158750" y="261112"/>
                </a:lnTo>
                <a:lnTo>
                  <a:pt x="158750" y="265556"/>
                </a:lnTo>
                <a:lnTo>
                  <a:pt x="158750" y="270128"/>
                </a:lnTo>
                <a:lnTo>
                  <a:pt x="156463" y="284479"/>
                </a:lnTo>
                <a:lnTo>
                  <a:pt x="155701" y="286512"/>
                </a:lnTo>
                <a:lnTo>
                  <a:pt x="154812" y="287908"/>
                </a:lnTo>
                <a:lnTo>
                  <a:pt x="153669" y="288797"/>
                </a:lnTo>
                <a:lnTo>
                  <a:pt x="152653" y="289687"/>
                </a:lnTo>
                <a:lnTo>
                  <a:pt x="151256" y="290194"/>
                </a:lnTo>
                <a:lnTo>
                  <a:pt x="149859" y="290194"/>
                </a:lnTo>
                <a:lnTo>
                  <a:pt x="17399" y="290194"/>
                </a:lnTo>
                <a:lnTo>
                  <a:pt x="12573" y="290194"/>
                </a:lnTo>
                <a:lnTo>
                  <a:pt x="8381" y="288670"/>
                </a:lnTo>
                <a:lnTo>
                  <a:pt x="5079" y="285750"/>
                </a:lnTo>
                <a:lnTo>
                  <a:pt x="1650" y="282956"/>
                </a:lnTo>
                <a:lnTo>
                  <a:pt x="0" y="278129"/>
                </a:lnTo>
                <a:lnTo>
                  <a:pt x="0" y="271652"/>
                </a:lnTo>
                <a:lnTo>
                  <a:pt x="0" y="9271"/>
                </a:lnTo>
                <a:lnTo>
                  <a:pt x="0" y="7874"/>
                </a:lnTo>
                <a:lnTo>
                  <a:pt x="507" y="6476"/>
                </a:lnTo>
                <a:lnTo>
                  <a:pt x="1524" y="5334"/>
                </a:lnTo>
                <a:lnTo>
                  <a:pt x="2412" y="4063"/>
                </a:lnTo>
                <a:lnTo>
                  <a:pt x="15366" y="635"/>
                </a:lnTo>
                <a:lnTo>
                  <a:pt x="19050" y="126"/>
                </a:lnTo>
                <a:lnTo>
                  <a:pt x="23875" y="0"/>
                </a:lnTo>
                <a:lnTo>
                  <a:pt x="2946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199644"/>
            <a:ext cx="8327135" cy="1240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1272" y="91439"/>
            <a:ext cx="8702040" cy="1319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692785" marR="125095" indent="-561340">
              <a:lnSpc>
                <a:spcPts val="4320"/>
              </a:lnSpc>
              <a:spcBef>
                <a:spcPts val="95"/>
              </a:spcBef>
            </a:pPr>
            <a:r>
              <a:rPr dirty="0" sz="3600" spc="-500" b="0">
                <a:latin typeface="Arial"/>
                <a:cs typeface="Arial"/>
              </a:rPr>
              <a:t>KONSTRUKSI </a:t>
            </a:r>
            <a:r>
              <a:rPr dirty="0" sz="3600" spc="-470" b="0">
                <a:latin typeface="Arial"/>
                <a:cs typeface="Arial"/>
              </a:rPr>
              <a:t>SOSIAL </a:t>
            </a:r>
            <a:r>
              <a:rPr dirty="0" sz="3600" spc="-275" b="0">
                <a:latin typeface="Arial"/>
                <a:cs typeface="Arial"/>
              </a:rPr>
              <a:t>MEDIA </a:t>
            </a:r>
            <a:r>
              <a:rPr dirty="0" sz="3600" spc="-355" b="0">
                <a:latin typeface="Arial"/>
                <a:cs typeface="Arial"/>
              </a:rPr>
              <a:t>MASSA; </a:t>
            </a:r>
            <a:r>
              <a:rPr dirty="0" sz="3600" spc="-390" b="0">
                <a:latin typeface="Arial"/>
                <a:cs typeface="Arial"/>
              </a:rPr>
              <a:t>KRITIK  </a:t>
            </a:r>
            <a:r>
              <a:rPr dirty="0" sz="3600" spc="-465" b="0">
                <a:latin typeface="Arial"/>
                <a:cs typeface="Arial"/>
              </a:rPr>
              <a:t>TERHADAP </a:t>
            </a:r>
            <a:r>
              <a:rPr dirty="0" sz="3600" spc="-600" b="0">
                <a:latin typeface="Arial"/>
                <a:cs typeface="Arial"/>
              </a:rPr>
              <a:t>BERGER </a:t>
            </a:r>
            <a:r>
              <a:rPr dirty="0" sz="3600" spc="-340" b="0">
                <a:latin typeface="Arial"/>
                <a:cs typeface="Arial"/>
              </a:rPr>
              <a:t>DAN</a:t>
            </a:r>
            <a:r>
              <a:rPr dirty="0" sz="3600" spc="-470" b="0">
                <a:latin typeface="Arial"/>
                <a:cs typeface="Arial"/>
              </a:rPr>
              <a:t> </a:t>
            </a:r>
            <a:r>
              <a:rPr dirty="0" sz="3600" spc="-360" b="0">
                <a:latin typeface="Arial"/>
                <a:cs typeface="Arial"/>
              </a:rPr>
              <a:t>LUCKMANN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528084"/>
            <a:ext cx="7947659" cy="450596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204" b="1">
                <a:latin typeface="Trebuchet MS"/>
                <a:cs typeface="Trebuchet MS"/>
              </a:rPr>
              <a:t>Tahap </a:t>
            </a:r>
            <a:r>
              <a:rPr dirty="0" sz="2700" spc="-155" b="1">
                <a:latin typeface="Trebuchet MS"/>
                <a:cs typeface="Trebuchet MS"/>
              </a:rPr>
              <a:t>konstruksi </a:t>
            </a:r>
            <a:r>
              <a:rPr dirty="0" sz="2700" spc="-105" b="1">
                <a:latin typeface="Trebuchet MS"/>
                <a:cs typeface="Trebuchet MS"/>
              </a:rPr>
              <a:t>sosial </a:t>
            </a:r>
            <a:r>
              <a:rPr dirty="0" sz="2700" spc="-145" b="1">
                <a:latin typeface="Trebuchet MS"/>
                <a:cs typeface="Trebuchet MS"/>
              </a:rPr>
              <a:t>media</a:t>
            </a:r>
            <a:r>
              <a:rPr dirty="0" sz="2700" spc="-320" b="1">
                <a:latin typeface="Trebuchet MS"/>
                <a:cs typeface="Trebuchet MS"/>
              </a:rPr>
              <a:t> </a:t>
            </a:r>
            <a:r>
              <a:rPr dirty="0" sz="2700" spc="-110" b="1">
                <a:latin typeface="Trebuchet MS"/>
                <a:cs typeface="Trebuchet MS"/>
              </a:rPr>
              <a:t>massa</a:t>
            </a:r>
            <a:endParaRPr sz="2700">
              <a:latin typeface="Trebuchet MS"/>
              <a:cs typeface="Trebuchet MS"/>
            </a:endParaRPr>
          </a:p>
          <a:p>
            <a:pPr marL="756285" marR="5080" indent="-287020">
              <a:lnSpc>
                <a:spcPct val="90000"/>
              </a:lnSpc>
              <a:spcBef>
                <a:spcPts val="590"/>
              </a:spcBef>
            </a:pPr>
            <a:r>
              <a:rPr dirty="0" sz="2400">
                <a:latin typeface="Arial"/>
                <a:cs typeface="Arial"/>
              </a:rPr>
              <a:t>– </a:t>
            </a:r>
            <a:r>
              <a:rPr dirty="0" sz="2400" spc="-125">
                <a:latin typeface="Arial"/>
                <a:cs typeface="Arial"/>
              </a:rPr>
              <a:t>Ketika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125">
                <a:latin typeface="Arial"/>
                <a:cs typeface="Arial"/>
              </a:rPr>
              <a:t>semakin </a:t>
            </a:r>
            <a:r>
              <a:rPr dirty="0" sz="2400" spc="-70">
                <a:latin typeface="Arial"/>
                <a:cs typeface="Arial"/>
              </a:rPr>
              <a:t>modern, </a:t>
            </a:r>
            <a:r>
              <a:rPr dirty="0" sz="2400" spc="-10">
                <a:latin typeface="Arial"/>
                <a:cs typeface="Arial"/>
              </a:rPr>
              <a:t>teori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105">
                <a:latin typeface="Arial"/>
                <a:cs typeface="Arial"/>
              </a:rPr>
              <a:t>pendekatan  </a:t>
            </a:r>
            <a:r>
              <a:rPr dirty="0" sz="2400" spc="-95">
                <a:latin typeface="Arial"/>
                <a:cs typeface="Arial"/>
              </a:rPr>
              <a:t>konstruksi </a:t>
            </a:r>
            <a:r>
              <a:rPr dirty="0" sz="2400" spc="-160">
                <a:latin typeface="Arial"/>
                <a:cs typeface="Arial"/>
              </a:rPr>
              <a:t>sosia </a:t>
            </a:r>
            <a:r>
              <a:rPr dirty="0" sz="2400" spc="-140">
                <a:latin typeface="Arial"/>
                <a:cs typeface="Arial"/>
              </a:rPr>
              <a:t>atas </a:t>
            </a:r>
            <a:r>
              <a:rPr dirty="0" sz="2400" spc="-80">
                <a:latin typeface="Arial"/>
                <a:cs typeface="Arial"/>
              </a:rPr>
              <a:t>realitas </a:t>
            </a:r>
            <a:r>
              <a:rPr dirty="0" sz="2400" spc="-130">
                <a:latin typeface="Arial"/>
                <a:cs typeface="Arial"/>
              </a:rPr>
              <a:t>Berger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145">
                <a:latin typeface="Arial"/>
                <a:cs typeface="Arial"/>
              </a:rPr>
              <a:t>Luckmann  </a:t>
            </a:r>
            <a:r>
              <a:rPr dirty="0" sz="2400" spc="-45">
                <a:latin typeface="Arial"/>
                <a:cs typeface="Arial"/>
              </a:rPr>
              <a:t>memiliki </a:t>
            </a:r>
            <a:r>
              <a:rPr dirty="0" sz="2400" spc="-105">
                <a:latin typeface="Arial"/>
                <a:cs typeface="Arial"/>
              </a:rPr>
              <a:t>kemandulan </a:t>
            </a:r>
            <a:r>
              <a:rPr dirty="0" sz="2400" spc="-90">
                <a:latin typeface="Arial"/>
                <a:cs typeface="Arial"/>
              </a:rPr>
              <a:t>atau </a:t>
            </a:r>
            <a:r>
              <a:rPr dirty="0" sz="2400" spc="-140">
                <a:latin typeface="Arial"/>
                <a:cs typeface="Arial"/>
              </a:rPr>
              <a:t>dengan </a:t>
            </a:r>
            <a:r>
              <a:rPr dirty="0" sz="2400" spc="-110">
                <a:latin typeface="Arial"/>
                <a:cs typeface="Arial"/>
              </a:rPr>
              <a:t>kata </a:t>
            </a:r>
            <a:r>
              <a:rPr dirty="0" sz="2400" spc="-65">
                <a:latin typeface="Arial"/>
                <a:cs typeface="Arial"/>
              </a:rPr>
              <a:t>laintak </a:t>
            </a:r>
            <a:r>
              <a:rPr dirty="0" sz="2400" spc="-100">
                <a:latin typeface="Arial"/>
                <a:cs typeface="Arial"/>
              </a:rPr>
              <a:t>mampu  </a:t>
            </a:r>
            <a:r>
              <a:rPr dirty="0" sz="2400" spc="-95">
                <a:latin typeface="Arial"/>
                <a:cs typeface="Arial"/>
              </a:rPr>
              <a:t>menjawab </a:t>
            </a:r>
            <a:r>
              <a:rPr dirty="0" sz="2400" spc="-100">
                <a:latin typeface="Arial"/>
                <a:cs typeface="Arial"/>
              </a:rPr>
              <a:t>perubahan </a:t>
            </a:r>
            <a:r>
              <a:rPr dirty="0" sz="2400" spc="-150">
                <a:latin typeface="Arial"/>
                <a:cs typeface="Arial"/>
              </a:rPr>
              <a:t>zaman, </a:t>
            </a:r>
            <a:r>
              <a:rPr dirty="0" sz="2400" spc="-125">
                <a:latin typeface="Arial"/>
                <a:cs typeface="Arial"/>
              </a:rPr>
              <a:t>karena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80">
                <a:latin typeface="Arial"/>
                <a:cs typeface="Arial"/>
              </a:rPr>
              <a:t>transisi  </a:t>
            </a:r>
            <a:r>
              <a:rPr dirty="0" sz="2400" spc="-70">
                <a:latin typeface="Arial"/>
                <a:cs typeface="Arial"/>
              </a:rPr>
              <a:t>modern </a:t>
            </a:r>
            <a:r>
              <a:rPr dirty="0" sz="2400" spc="-105">
                <a:latin typeface="Arial"/>
                <a:cs typeface="Arial"/>
              </a:rPr>
              <a:t>Amerika </a:t>
            </a:r>
            <a:r>
              <a:rPr dirty="0" sz="2400" spc="-55">
                <a:latin typeface="Arial"/>
                <a:cs typeface="Arial"/>
              </a:rPr>
              <a:t>telah </a:t>
            </a:r>
            <a:r>
              <a:rPr dirty="0" sz="2400" spc="-120">
                <a:latin typeface="Arial"/>
                <a:cs typeface="Arial"/>
              </a:rPr>
              <a:t>habis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90">
                <a:latin typeface="Arial"/>
                <a:cs typeface="Arial"/>
              </a:rPr>
              <a:t>berubah </a:t>
            </a:r>
            <a:r>
              <a:rPr dirty="0" sz="2400" spc="-75">
                <a:latin typeface="Arial"/>
                <a:cs typeface="Arial"/>
              </a:rPr>
              <a:t>menjadi 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70">
                <a:latin typeface="Arial"/>
                <a:cs typeface="Arial"/>
              </a:rPr>
              <a:t>modern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75">
                <a:latin typeface="Arial"/>
                <a:cs typeface="Arial"/>
              </a:rPr>
              <a:t>postmodern, </a:t>
            </a:r>
            <a:r>
              <a:rPr dirty="0" sz="2400" spc="-140">
                <a:latin typeface="Arial"/>
                <a:cs typeface="Arial"/>
              </a:rPr>
              <a:t>dengan </a:t>
            </a:r>
            <a:r>
              <a:rPr dirty="0" sz="2400" spc="-85">
                <a:latin typeface="Arial"/>
                <a:cs typeface="Arial"/>
              </a:rPr>
              <a:t>demikian  </a:t>
            </a:r>
            <a:r>
              <a:rPr dirty="0" sz="2400" spc="-114">
                <a:latin typeface="Arial"/>
                <a:cs typeface="Arial"/>
              </a:rPr>
              <a:t>hubungan-hubungan </a:t>
            </a:r>
            <a:r>
              <a:rPr dirty="0" sz="2400" spc="-130">
                <a:latin typeface="Arial"/>
                <a:cs typeface="Arial"/>
              </a:rPr>
              <a:t>sosial </a:t>
            </a:r>
            <a:r>
              <a:rPr dirty="0" sz="2400" spc="-95">
                <a:latin typeface="Arial"/>
                <a:cs typeface="Arial"/>
              </a:rPr>
              <a:t>antara </a:t>
            </a:r>
            <a:r>
              <a:rPr dirty="0" sz="2400" spc="-45">
                <a:latin typeface="Arial"/>
                <a:cs typeface="Arial"/>
              </a:rPr>
              <a:t>individu </a:t>
            </a:r>
            <a:r>
              <a:rPr dirty="0" sz="2400" spc="-140">
                <a:latin typeface="Arial"/>
                <a:cs typeface="Arial"/>
              </a:rPr>
              <a:t>dengan  </a:t>
            </a:r>
            <a:r>
              <a:rPr dirty="0" sz="2400" spc="-105">
                <a:latin typeface="Arial"/>
                <a:cs typeface="Arial"/>
              </a:rPr>
              <a:t>kelompoknya, </a:t>
            </a:r>
            <a:r>
              <a:rPr dirty="0" sz="2400" spc="-75">
                <a:latin typeface="Arial"/>
                <a:cs typeface="Arial"/>
              </a:rPr>
              <a:t>pimpinan </a:t>
            </a:r>
            <a:r>
              <a:rPr dirty="0" sz="2400" spc="-140">
                <a:latin typeface="Arial"/>
                <a:cs typeface="Arial"/>
              </a:rPr>
              <a:t>dengan </a:t>
            </a:r>
            <a:r>
              <a:rPr dirty="0" sz="2400" spc="-105">
                <a:latin typeface="Arial"/>
                <a:cs typeface="Arial"/>
              </a:rPr>
              <a:t>kelompoknya, </a:t>
            </a:r>
            <a:r>
              <a:rPr dirty="0" sz="2400" spc="-114">
                <a:latin typeface="Arial"/>
                <a:cs typeface="Arial"/>
              </a:rPr>
              <a:t>orang </a:t>
            </a:r>
            <a:r>
              <a:rPr dirty="0" sz="2400" spc="-45">
                <a:latin typeface="Arial"/>
                <a:cs typeface="Arial"/>
              </a:rPr>
              <a:t>tua  </a:t>
            </a:r>
            <a:r>
              <a:rPr dirty="0" sz="2400" spc="-140">
                <a:latin typeface="Arial"/>
                <a:cs typeface="Arial"/>
              </a:rPr>
              <a:t>dengan </a:t>
            </a:r>
            <a:r>
              <a:rPr dirty="0" sz="2400" spc="-120">
                <a:latin typeface="Arial"/>
                <a:cs typeface="Arial"/>
              </a:rPr>
              <a:t>anggota </a:t>
            </a:r>
            <a:r>
              <a:rPr dirty="0" sz="2400" spc="-135">
                <a:latin typeface="Arial"/>
                <a:cs typeface="Arial"/>
              </a:rPr>
              <a:t>keluarganya </a:t>
            </a:r>
            <a:r>
              <a:rPr dirty="0" sz="2400" spc="-75">
                <a:latin typeface="Arial"/>
                <a:cs typeface="Arial"/>
              </a:rPr>
              <a:t>menjadi </a:t>
            </a:r>
            <a:r>
              <a:rPr dirty="0" sz="2400" spc="-100">
                <a:latin typeface="Arial"/>
                <a:cs typeface="Arial"/>
              </a:rPr>
              <a:t>sekunder-rasional.  </a:t>
            </a:r>
            <a:r>
              <a:rPr dirty="0" sz="2400" spc="-125">
                <a:latin typeface="Arial"/>
                <a:cs typeface="Arial"/>
              </a:rPr>
              <a:t>Hubungan-hubungan </a:t>
            </a:r>
            <a:r>
              <a:rPr dirty="0" sz="2400" spc="-130">
                <a:latin typeface="Arial"/>
                <a:cs typeface="Arial"/>
              </a:rPr>
              <a:t>sosial </a:t>
            </a:r>
            <a:r>
              <a:rPr dirty="0" sz="2400" spc="-40">
                <a:latin typeface="Arial"/>
                <a:cs typeface="Arial"/>
              </a:rPr>
              <a:t>primer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125">
                <a:latin typeface="Arial"/>
                <a:cs typeface="Arial"/>
              </a:rPr>
              <a:t>semi </a:t>
            </a:r>
            <a:r>
              <a:rPr dirty="0" sz="2400" spc="-114">
                <a:latin typeface="Arial"/>
                <a:cs typeface="Arial"/>
              </a:rPr>
              <a:t>sekunder  </a:t>
            </a:r>
            <a:r>
              <a:rPr dirty="0" sz="2400" spc="-65">
                <a:latin typeface="Arial"/>
                <a:cs typeface="Arial"/>
              </a:rPr>
              <a:t>hampir </a:t>
            </a:r>
            <a:r>
              <a:rPr dirty="0" sz="2400" spc="-60">
                <a:latin typeface="Arial"/>
                <a:cs typeface="Arial"/>
              </a:rPr>
              <a:t>tak </a:t>
            </a:r>
            <a:r>
              <a:rPr dirty="0" sz="2400" spc="-150">
                <a:latin typeface="Arial"/>
                <a:cs typeface="Arial"/>
              </a:rPr>
              <a:t>ada </a:t>
            </a:r>
            <a:r>
              <a:rPr dirty="0" sz="2400" spc="-90">
                <a:latin typeface="Arial"/>
                <a:cs typeface="Arial"/>
              </a:rPr>
              <a:t>lagi </a:t>
            </a:r>
            <a:r>
              <a:rPr dirty="0" sz="2400" spc="-105">
                <a:latin typeface="Arial"/>
                <a:cs typeface="Arial"/>
              </a:rPr>
              <a:t>dalam </a:t>
            </a:r>
            <a:r>
              <a:rPr dirty="0" sz="2400" spc="-95">
                <a:latin typeface="Arial"/>
                <a:cs typeface="Arial"/>
              </a:rPr>
              <a:t>kehidupan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70">
                <a:latin typeface="Arial"/>
                <a:cs typeface="Arial"/>
              </a:rPr>
              <a:t>modern  </a:t>
            </a:r>
            <a:r>
              <a:rPr dirty="0" sz="2400" spc="-114">
                <a:latin typeface="Arial"/>
                <a:cs typeface="Arial"/>
              </a:rPr>
              <a:t>dan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75">
                <a:latin typeface="Arial"/>
                <a:cs typeface="Arial"/>
              </a:rPr>
              <a:t>postmdodern.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20" y="365759"/>
            <a:ext cx="8441436" cy="84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23431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845"/>
              </a:spcBef>
            </a:pPr>
            <a:r>
              <a:rPr dirty="0" sz="4000" spc="-310" b="0">
                <a:latin typeface="Arial"/>
                <a:cs typeface="Arial"/>
              </a:rPr>
              <a:t>Proses </a:t>
            </a:r>
            <a:r>
              <a:rPr dirty="0" sz="4000" spc="-190" b="0">
                <a:latin typeface="Arial"/>
                <a:cs typeface="Arial"/>
              </a:rPr>
              <a:t>Konstruksi </a:t>
            </a:r>
            <a:r>
              <a:rPr dirty="0" sz="4000" spc="-280" b="0">
                <a:latin typeface="Arial"/>
                <a:cs typeface="Arial"/>
              </a:rPr>
              <a:t>Sosial </a:t>
            </a:r>
            <a:r>
              <a:rPr dirty="0" sz="4000" spc="-114" b="0">
                <a:latin typeface="Arial"/>
                <a:cs typeface="Arial"/>
              </a:rPr>
              <a:t>Media</a:t>
            </a:r>
            <a:r>
              <a:rPr dirty="0" sz="4000" spc="-70" b="0">
                <a:latin typeface="Arial"/>
                <a:cs typeface="Arial"/>
              </a:rPr>
              <a:t> </a:t>
            </a:r>
            <a:r>
              <a:rPr dirty="0" sz="4000" spc="-285" b="0">
                <a:latin typeface="Arial"/>
                <a:cs typeface="Arial"/>
              </a:rPr>
              <a:t>Massa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4800" y="2743200"/>
            <a:ext cx="2209800" cy="2590800"/>
          </a:xfrm>
          <a:custGeom>
            <a:avLst/>
            <a:gdLst/>
            <a:ahLst/>
            <a:cxnLst/>
            <a:rect l="l" t="t" r="r" b="b"/>
            <a:pathLst>
              <a:path w="2209800" h="2590800">
                <a:moveTo>
                  <a:pt x="1104900" y="0"/>
                </a:moveTo>
                <a:lnTo>
                  <a:pt x="1104900" y="647700"/>
                </a:lnTo>
                <a:lnTo>
                  <a:pt x="0" y="647700"/>
                </a:lnTo>
                <a:lnTo>
                  <a:pt x="0" y="1943100"/>
                </a:lnTo>
                <a:lnTo>
                  <a:pt x="1104900" y="1943100"/>
                </a:lnTo>
                <a:lnTo>
                  <a:pt x="1104900" y="2590800"/>
                </a:lnTo>
                <a:lnTo>
                  <a:pt x="2209800" y="1295400"/>
                </a:lnTo>
                <a:lnTo>
                  <a:pt x="11049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14800" y="2743200"/>
            <a:ext cx="2209800" cy="2590800"/>
          </a:xfrm>
          <a:custGeom>
            <a:avLst/>
            <a:gdLst/>
            <a:ahLst/>
            <a:cxnLst/>
            <a:rect l="l" t="t" r="r" b="b"/>
            <a:pathLst>
              <a:path w="2209800" h="2590800">
                <a:moveTo>
                  <a:pt x="0" y="647700"/>
                </a:moveTo>
                <a:lnTo>
                  <a:pt x="1104900" y="647700"/>
                </a:lnTo>
                <a:lnTo>
                  <a:pt x="1104900" y="0"/>
                </a:lnTo>
                <a:lnTo>
                  <a:pt x="2209800" y="1295400"/>
                </a:lnTo>
                <a:lnTo>
                  <a:pt x="1104900" y="2590800"/>
                </a:lnTo>
                <a:lnTo>
                  <a:pt x="1104900" y="1943100"/>
                </a:lnTo>
                <a:lnTo>
                  <a:pt x="0" y="1943100"/>
                </a:lnTo>
                <a:lnTo>
                  <a:pt x="0" y="6477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09800" y="25908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266700" y="0"/>
                </a:moveTo>
                <a:lnTo>
                  <a:pt x="26670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266700" y="171450"/>
                </a:lnTo>
                <a:lnTo>
                  <a:pt x="266700" y="228600"/>
                </a:lnTo>
                <a:lnTo>
                  <a:pt x="381000" y="114300"/>
                </a:lnTo>
                <a:lnTo>
                  <a:pt x="2667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9800" y="25908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57150"/>
                </a:moveTo>
                <a:lnTo>
                  <a:pt x="266700" y="57150"/>
                </a:lnTo>
                <a:lnTo>
                  <a:pt x="266700" y="0"/>
                </a:lnTo>
                <a:lnTo>
                  <a:pt x="381000" y="114300"/>
                </a:lnTo>
                <a:lnTo>
                  <a:pt x="266700" y="228600"/>
                </a:lnTo>
                <a:lnTo>
                  <a:pt x="26670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09800" y="38862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266700" y="0"/>
                </a:moveTo>
                <a:lnTo>
                  <a:pt x="26670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266700" y="171450"/>
                </a:lnTo>
                <a:lnTo>
                  <a:pt x="266700" y="228600"/>
                </a:lnTo>
                <a:lnTo>
                  <a:pt x="381000" y="114300"/>
                </a:lnTo>
                <a:lnTo>
                  <a:pt x="2667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09800" y="38862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57150"/>
                </a:moveTo>
                <a:lnTo>
                  <a:pt x="266700" y="57150"/>
                </a:lnTo>
                <a:lnTo>
                  <a:pt x="266700" y="0"/>
                </a:lnTo>
                <a:lnTo>
                  <a:pt x="381000" y="114300"/>
                </a:lnTo>
                <a:lnTo>
                  <a:pt x="266700" y="228600"/>
                </a:lnTo>
                <a:lnTo>
                  <a:pt x="26670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9800" y="54864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266700" y="0"/>
                </a:moveTo>
                <a:lnTo>
                  <a:pt x="26670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266700" y="171450"/>
                </a:lnTo>
                <a:lnTo>
                  <a:pt x="266700" y="228600"/>
                </a:lnTo>
                <a:lnTo>
                  <a:pt x="381000" y="114300"/>
                </a:lnTo>
                <a:lnTo>
                  <a:pt x="2667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9800" y="5486400"/>
            <a:ext cx="381000" cy="228600"/>
          </a:xfrm>
          <a:custGeom>
            <a:avLst/>
            <a:gdLst/>
            <a:ahLst/>
            <a:cxnLst/>
            <a:rect l="l" t="t" r="r" b="b"/>
            <a:pathLst>
              <a:path w="381000" h="228600">
                <a:moveTo>
                  <a:pt x="0" y="57150"/>
                </a:moveTo>
                <a:lnTo>
                  <a:pt x="266700" y="57150"/>
                </a:lnTo>
                <a:lnTo>
                  <a:pt x="266700" y="0"/>
                </a:lnTo>
                <a:lnTo>
                  <a:pt x="381000" y="114300"/>
                </a:lnTo>
                <a:lnTo>
                  <a:pt x="266700" y="228600"/>
                </a:lnTo>
                <a:lnTo>
                  <a:pt x="26670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06182" y="2972561"/>
            <a:ext cx="103505" cy="685800"/>
          </a:xfrm>
          <a:custGeom>
            <a:avLst/>
            <a:gdLst/>
            <a:ahLst/>
            <a:cxnLst/>
            <a:rect l="l" t="t" r="r" b="b"/>
            <a:pathLst>
              <a:path w="103505" h="685800">
                <a:moveTo>
                  <a:pt x="51878" y="25212"/>
                </a:moveTo>
                <a:lnTo>
                  <a:pt x="45474" y="36132"/>
                </a:lnTo>
                <a:lnTo>
                  <a:pt x="43967" y="685800"/>
                </a:lnTo>
                <a:lnTo>
                  <a:pt x="56667" y="685800"/>
                </a:lnTo>
                <a:lnTo>
                  <a:pt x="58174" y="36078"/>
                </a:lnTo>
                <a:lnTo>
                  <a:pt x="51878" y="25212"/>
                </a:lnTo>
                <a:close/>
              </a:path>
              <a:path w="103505" h="685800">
                <a:moveTo>
                  <a:pt x="59204" y="12573"/>
                </a:moveTo>
                <a:lnTo>
                  <a:pt x="58229" y="12573"/>
                </a:lnTo>
                <a:lnTo>
                  <a:pt x="58206" y="36132"/>
                </a:lnTo>
                <a:lnTo>
                  <a:pt x="92392" y="95123"/>
                </a:lnTo>
                <a:lnTo>
                  <a:pt x="96329" y="96138"/>
                </a:lnTo>
                <a:lnTo>
                  <a:pt x="102425" y="92583"/>
                </a:lnTo>
                <a:lnTo>
                  <a:pt x="103441" y="88773"/>
                </a:lnTo>
                <a:lnTo>
                  <a:pt x="59204" y="12573"/>
                </a:lnTo>
                <a:close/>
              </a:path>
              <a:path w="103505" h="685800">
                <a:moveTo>
                  <a:pt x="51904" y="0"/>
                </a:moveTo>
                <a:lnTo>
                  <a:pt x="0" y="88518"/>
                </a:lnTo>
                <a:lnTo>
                  <a:pt x="1016" y="92455"/>
                </a:lnTo>
                <a:lnTo>
                  <a:pt x="7073" y="96012"/>
                </a:lnTo>
                <a:lnTo>
                  <a:pt x="10960" y="94996"/>
                </a:lnTo>
                <a:lnTo>
                  <a:pt x="45474" y="36132"/>
                </a:lnTo>
                <a:lnTo>
                  <a:pt x="45529" y="12573"/>
                </a:lnTo>
                <a:lnTo>
                  <a:pt x="59204" y="12573"/>
                </a:lnTo>
                <a:lnTo>
                  <a:pt x="51904" y="0"/>
                </a:lnTo>
                <a:close/>
              </a:path>
              <a:path w="103505" h="685800">
                <a:moveTo>
                  <a:pt x="58229" y="12573"/>
                </a:moveTo>
                <a:lnTo>
                  <a:pt x="45529" y="12573"/>
                </a:lnTo>
                <a:lnTo>
                  <a:pt x="45474" y="36132"/>
                </a:lnTo>
                <a:lnTo>
                  <a:pt x="51878" y="25212"/>
                </a:lnTo>
                <a:lnTo>
                  <a:pt x="46393" y="15748"/>
                </a:lnTo>
                <a:lnTo>
                  <a:pt x="58222" y="15748"/>
                </a:lnTo>
                <a:lnTo>
                  <a:pt x="58229" y="12573"/>
                </a:lnTo>
                <a:close/>
              </a:path>
              <a:path w="103505" h="685800">
                <a:moveTo>
                  <a:pt x="58222" y="15748"/>
                </a:moveTo>
                <a:lnTo>
                  <a:pt x="46393" y="15748"/>
                </a:lnTo>
                <a:lnTo>
                  <a:pt x="57353" y="15875"/>
                </a:lnTo>
                <a:lnTo>
                  <a:pt x="51878" y="25212"/>
                </a:lnTo>
                <a:lnTo>
                  <a:pt x="58174" y="36078"/>
                </a:lnTo>
                <a:lnTo>
                  <a:pt x="58222" y="15748"/>
                </a:lnTo>
                <a:close/>
              </a:path>
              <a:path w="103505" h="685800">
                <a:moveTo>
                  <a:pt x="46393" y="15748"/>
                </a:moveTo>
                <a:lnTo>
                  <a:pt x="51878" y="25212"/>
                </a:lnTo>
                <a:lnTo>
                  <a:pt x="57353" y="15875"/>
                </a:lnTo>
                <a:lnTo>
                  <a:pt x="46393" y="1574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04950" y="4344161"/>
            <a:ext cx="103505" cy="914400"/>
          </a:xfrm>
          <a:custGeom>
            <a:avLst/>
            <a:gdLst/>
            <a:ahLst/>
            <a:cxnLst/>
            <a:rect l="l" t="t" r="r" b="b"/>
            <a:pathLst>
              <a:path w="103505" h="914400">
                <a:moveTo>
                  <a:pt x="7099" y="818388"/>
                </a:moveTo>
                <a:lnTo>
                  <a:pt x="4063" y="820038"/>
                </a:lnTo>
                <a:lnTo>
                  <a:pt x="1041" y="821817"/>
                </a:lnTo>
                <a:lnTo>
                  <a:pt x="0" y="825754"/>
                </a:lnTo>
                <a:lnTo>
                  <a:pt x="51549" y="914400"/>
                </a:lnTo>
                <a:lnTo>
                  <a:pt x="58915" y="901826"/>
                </a:lnTo>
                <a:lnTo>
                  <a:pt x="45224" y="901826"/>
                </a:lnTo>
                <a:lnTo>
                  <a:pt x="45265" y="878363"/>
                </a:lnTo>
                <a:lnTo>
                  <a:pt x="10985" y="819404"/>
                </a:lnTo>
                <a:lnTo>
                  <a:pt x="7099" y="818388"/>
                </a:lnTo>
                <a:close/>
              </a:path>
              <a:path w="103505" h="914400">
                <a:moveTo>
                  <a:pt x="45265" y="878363"/>
                </a:moveTo>
                <a:lnTo>
                  <a:pt x="45224" y="901826"/>
                </a:lnTo>
                <a:lnTo>
                  <a:pt x="57924" y="901826"/>
                </a:lnTo>
                <a:lnTo>
                  <a:pt x="57930" y="898651"/>
                </a:lnTo>
                <a:lnTo>
                  <a:pt x="46100" y="898651"/>
                </a:lnTo>
                <a:lnTo>
                  <a:pt x="51603" y="889265"/>
                </a:lnTo>
                <a:lnTo>
                  <a:pt x="45265" y="878363"/>
                </a:lnTo>
                <a:close/>
              </a:path>
              <a:path w="103505" h="914400">
                <a:moveTo>
                  <a:pt x="96291" y="818514"/>
                </a:moveTo>
                <a:lnTo>
                  <a:pt x="92481" y="819531"/>
                </a:lnTo>
                <a:lnTo>
                  <a:pt x="57993" y="878363"/>
                </a:lnTo>
                <a:lnTo>
                  <a:pt x="57924" y="901826"/>
                </a:lnTo>
                <a:lnTo>
                  <a:pt x="58915" y="901826"/>
                </a:lnTo>
                <a:lnTo>
                  <a:pt x="103403" y="825881"/>
                </a:lnTo>
                <a:lnTo>
                  <a:pt x="102387" y="822070"/>
                </a:lnTo>
                <a:lnTo>
                  <a:pt x="96291" y="818514"/>
                </a:lnTo>
                <a:close/>
              </a:path>
              <a:path w="103505" h="914400">
                <a:moveTo>
                  <a:pt x="51603" y="889265"/>
                </a:moveTo>
                <a:lnTo>
                  <a:pt x="46100" y="898651"/>
                </a:lnTo>
                <a:lnTo>
                  <a:pt x="57061" y="898651"/>
                </a:lnTo>
                <a:lnTo>
                  <a:pt x="51603" y="889265"/>
                </a:lnTo>
                <a:close/>
              </a:path>
              <a:path w="103505" h="914400">
                <a:moveTo>
                  <a:pt x="57965" y="878412"/>
                </a:moveTo>
                <a:lnTo>
                  <a:pt x="51603" y="889265"/>
                </a:lnTo>
                <a:lnTo>
                  <a:pt x="57061" y="898651"/>
                </a:lnTo>
                <a:lnTo>
                  <a:pt x="57930" y="898651"/>
                </a:lnTo>
                <a:lnTo>
                  <a:pt x="57965" y="878412"/>
                </a:lnTo>
                <a:close/>
              </a:path>
              <a:path w="103505" h="914400">
                <a:moveTo>
                  <a:pt x="59486" y="0"/>
                </a:moveTo>
                <a:lnTo>
                  <a:pt x="46786" y="0"/>
                </a:lnTo>
                <a:lnTo>
                  <a:pt x="45369" y="818388"/>
                </a:lnTo>
                <a:lnTo>
                  <a:pt x="45293" y="878412"/>
                </a:lnTo>
                <a:lnTo>
                  <a:pt x="51603" y="889265"/>
                </a:lnTo>
                <a:lnTo>
                  <a:pt x="57965" y="878412"/>
                </a:lnTo>
                <a:lnTo>
                  <a:pt x="59486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68300" y="1511300"/>
          <a:ext cx="8496300" cy="520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1600200"/>
                <a:gridCol w="685800"/>
                <a:gridCol w="762000"/>
                <a:gridCol w="2265679"/>
                <a:gridCol w="858520"/>
                <a:gridCol w="2057400"/>
                <a:gridCol w="76200"/>
                <a:gridCol w="762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gridSpan="6">
                  <a:txBody>
                    <a:bodyPr/>
                    <a:lstStyle/>
                    <a:p>
                      <a:pPr marL="2328545">
                        <a:lnSpc>
                          <a:spcPts val="3500"/>
                        </a:lnSpc>
                      </a:pPr>
                      <a:r>
                        <a:rPr dirty="0" sz="3200" spc="-2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Proses </a:t>
                      </a:r>
                      <a:r>
                        <a:rPr dirty="0" sz="3200" spc="-1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sosial</a:t>
                      </a:r>
                      <a:r>
                        <a:rPr dirty="0" sz="3200" spc="-114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2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simultan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rowSpan="7">
                  <a:txBody>
                    <a:bodyPr/>
                    <a:lstStyle/>
                    <a:p>
                      <a:pPr algn="ctr" marL="297815" marR="260350">
                        <a:lnSpc>
                          <a:spcPct val="118400"/>
                        </a:lnSpc>
                        <a:spcBef>
                          <a:spcPts val="141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dirty="0" sz="1800" spc="-3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800" spc="-1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  </a:t>
                      </a:r>
                      <a:r>
                        <a:rPr dirty="0" sz="1800" spc="-1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just" marL="328295" marR="260350" indent="-30480">
                        <a:lnSpc>
                          <a:spcPct val="11820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dirty="0" sz="1800" spc="-1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1800" spc="-3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S  </a:t>
                      </a:r>
                      <a:r>
                        <a:rPr dirty="0" sz="1800" spc="-1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Eksternalisasi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5">
                  <a:txBody>
                    <a:bodyPr/>
                    <a:lstStyle/>
                    <a:p>
                      <a:pPr marL="104775" marR="8108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Realitas  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8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Lebih</a:t>
                      </a:r>
                      <a:r>
                        <a:rPr dirty="0" sz="18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sepat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Lebih</a:t>
                      </a:r>
                      <a:r>
                        <a:rPr dirty="0" sz="18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luas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1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Sebaran</a:t>
                      </a:r>
                      <a:r>
                        <a:rPr dirty="0" sz="1800" spc="-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merata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85420" indent="-80645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Membentuk</a:t>
                      </a:r>
                      <a:r>
                        <a:rPr dirty="0" sz="1800" spc="-1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opini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1800" spc="-1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 marR="304800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1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Massa</a:t>
                      </a:r>
                      <a:r>
                        <a:rPr dirty="0" sz="1800" spc="-1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cenderung  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terkonstruksi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 marR="360680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Opini </a:t>
                      </a:r>
                      <a:r>
                        <a:rPr dirty="0" sz="1800" spc="-1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massa  </a:t>
                      </a:r>
                      <a:r>
                        <a:rPr dirty="0" sz="18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cenderung</a:t>
                      </a:r>
                      <a:r>
                        <a:rPr dirty="0" sz="1800" spc="-1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apriori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85420" indent="-8064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Char char="•"/>
                        <a:tabLst>
                          <a:tab pos="186055" algn="l"/>
                        </a:tabLst>
                      </a:pPr>
                      <a:r>
                        <a:rPr dirty="0" sz="18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Opini</a:t>
                      </a:r>
                      <a:r>
                        <a:rPr dirty="0" sz="1800" spc="-10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18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cenderung</a:t>
                      </a:r>
                      <a:r>
                        <a:rPr dirty="0" sz="18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sinis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Objektivasi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95020" indent="-80645">
                        <a:lnSpc>
                          <a:spcPts val="1805"/>
                        </a:lnSpc>
                        <a:buSzPct val="94444"/>
                        <a:buChar char="•"/>
                        <a:tabLst>
                          <a:tab pos="795655" algn="l"/>
                        </a:tabLst>
                      </a:pP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Objektif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95020" indent="-80645">
                        <a:lnSpc>
                          <a:spcPct val="100000"/>
                        </a:lnSpc>
                        <a:buSzPct val="94444"/>
                        <a:buChar char="•"/>
                        <a:tabLst>
                          <a:tab pos="795655" algn="l"/>
                        </a:tabLst>
                      </a:pPr>
                      <a:r>
                        <a:rPr dirty="0" sz="18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Subjektif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95020" indent="-80645">
                        <a:lnSpc>
                          <a:spcPts val="1335"/>
                        </a:lnSpc>
                        <a:buSzPct val="94444"/>
                        <a:buChar char="•"/>
                        <a:tabLst>
                          <a:tab pos="795655" algn="l"/>
                        </a:tabLst>
                      </a:pPr>
                      <a:r>
                        <a:rPr dirty="0" sz="18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intersubjektif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dirty="0" sz="18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Internalisasi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7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907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800" spc="-1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800" spc="-1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Message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838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800" spc="-1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Channel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2174240" algn="l"/>
                        </a:tabLst>
                      </a:pPr>
                      <a:r>
                        <a:rPr dirty="0" sz="1800" spc="-1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Receiver	</a:t>
                      </a:r>
                      <a:r>
                        <a:rPr dirty="0" sz="1800" spc="-114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Effeck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5570"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0668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dirty="0" spc="-225"/>
              <a:t>a.	</a:t>
            </a:r>
            <a:r>
              <a:rPr dirty="0" spc="-240"/>
              <a:t>Tahap </a:t>
            </a:r>
            <a:r>
              <a:rPr dirty="0" spc="-125"/>
              <a:t>Menyiapkan </a:t>
            </a:r>
            <a:r>
              <a:rPr dirty="0" spc="-95"/>
              <a:t>Materi</a:t>
            </a:r>
            <a:r>
              <a:rPr dirty="0" spc="-484"/>
              <a:t> </a:t>
            </a:r>
            <a:r>
              <a:rPr dirty="0" spc="-175"/>
              <a:t>Konstruksi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9855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65"/>
              </a:spcBef>
              <a:buAutoNum type="alphaLcPeriod" startAt="2"/>
              <a:tabLst>
                <a:tab pos="527685" algn="l"/>
                <a:tab pos="528320" algn="l"/>
              </a:tabLst>
            </a:pPr>
            <a:r>
              <a:rPr dirty="0" spc="-240"/>
              <a:t>Tahap </a:t>
            </a:r>
            <a:r>
              <a:rPr dirty="0" spc="-175"/>
              <a:t>Sebaran</a:t>
            </a:r>
            <a:r>
              <a:rPr dirty="0" spc="-315"/>
              <a:t> </a:t>
            </a:r>
            <a:r>
              <a:rPr dirty="0" spc="-175"/>
              <a:t>Konstruksi</a:t>
            </a: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lphaLcPeriod" startAt="2"/>
              <a:tabLst>
                <a:tab pos="527685" algn="l"/>
                <a:tab pos="528320" algn="l"/>
              </a:tabLst>
            </a:pPr>
            <a:r>
              <a:rPr dirty="0" spc="-190"/>
              <a:t>Pembentukan </a:t>
            </a:r>
            <a:r>
              <a:rPr dirty="0" spc="-175"/>
              <a:t>Konstruksi</a:t>
            </a:r>
            <a:r>
              <a:rPr dirty="0" spc="-385"/>
              <a:t> </a:t>
            </a:r>
            <a:r>
              <a:rPr dirty="0" spc="-165"/>
              <a:t>Realitas</a:t>
            </a:r>
          </a:p>
          <a:p>
            <a:pPr lvl="1" marL="756285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215" b="1">
                <a:latin typeface="Trebuchet MS"/>
                <a:cs typeface="Trebuchet MS"/>
              </a:rPr>
              <a:t>Tahap </a:t>
            </a:r>
            <a:r>
              <a:rPr dirty="0" sz="2800" spc="-170" b="1">
                <a:latin typeface="Trebuchet MS"/>
                <a:cs typeface="Trebuchet MS"/>
              </a:rPr>
              <a:t>Pembentukan </a:t>
            </a:r>
            <a:r>
              <a:rPr dirty="0" sz="2800" spc="-160" b="1">
                <a:latin typeface="Trebuchet MS"/>
                <a:cs typeface="Trebuchet MS"/>
              </a:rPr>
              <a:t>Konstruksi</a:t>
            </a:r>
            <a:r>
              <a:rPr dirty="0" sz="2800" spc="-185" b="1">
                <a:latin typeface="Trebuchet MS"/>
                <a:cs typeface="Trebuchet MS"/>
              </a:rPr>
              <a:t> </a:t>
            </a:r>
            <a:r>
              <a:rPr dirty="0" sz="2800" spc="-150" b="1">
                <a:latin typeface="Trebuchet MS"/>
                <a:cs typeface="Trebuchet MS"/>
              </a:rPr>
              <a:t>Realitas</a:t>
            </a:r>
            <a:endParaRPr sz="2800">
              <a:latin typeface="Trebuchet MS"/>
              <a:cs typeface="Trebuchet MS"/>
            </a:endParaRPr>
          </a:p>
          <a:p>
            <a:pPr lvl="1"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170" b="1">
                <a:latin typeface="Trebuchet MS"/>
                <a:cs typeface="Trebuchet MS"/>
              </a:rPr>
              <a:t>Pembentukan </a:t>
            </a:r>
            <a:r>
              <a:rPr dirty="0" sz="2800" spc="-160" b="1">
                <a:latin typeface="Trebuchet MS"/>
                <a:cs typeface="Trebuchet MS"/>
              </a:rPr>
              <a:t>Konstruksi</a:t>
            </a:r>
            <a:r>
              <a:rPr dirty="0" sz="2800" spc="-210" b="1">
                <a:latin typeface="Trebuchet MS"/>
                <a:cs typeface="Trebuchet MS"/>
              </a:rPr>
              <a:t> </a:t>
            </a:r>
            <a:r>
              <a:rPr dirty="0" sz="2800" spc="-185" b="1">
                <a:latin typeface="Trebuchet MS"/>
                <a:cs typeface="Trebuchet MS"/>
              </a:rPr>
              <a:t>Citra</a:t>
            </a:r>
            <a:endParaRPr sz="28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755"/>
              </a:spcBef>
              <a:buAutoNum type="alphaLcPeriod" startAt="2"/>
              <a:tabLst>
                <a:tab pos="527685" algn="l"/>
                <a:tab pos="528320" algn="l"/>
              </a:tabLst>
            </a:pPr>
            <a:r>
              <a:rPr dirty="0" spc="-240"/>
              <a:t>Tahap</a:t>
            </a:r>
            <a:r>
              <a:rPr dirty="0" spc="-300"/>
              <a:t> </a:t>
            </a:r>
            <a:r>
              <a:rPr dirty="0" spc="-170"/>
              <a:t>Konfirmasi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580644"/>
            <a:ext cx="8327135" cy="5888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7556" y="454151"/>
            <a:ext cx="8389620" cy="57012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09600"/>
            <a:ext cx="8229600" cy="579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09600"/>
            <a:ext cx="8229600" cy="5791200"/>
          </a:xfrm>
          <a:custGeom>
            <a:avLst/>
            <a:gdLst/>
            <a:ahLst/>
            <a:cxnLst/>
            <a:rect l="l" t="t" r="r" b="b"/>
            <a:pathLst>
              <a:path w="8229600" h="5791200">
                <a:moveTo>
                  <a:pt x="0" y="5791200"/>
                </a:moveTo>
                <a:lnTo>
                  <a:pt x="8229600" y="5791200"/>
                </a:lnTo>
                <a:lnTo>
                  <a:pt x="82296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12700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567893"/>
            <a:ext cx="665099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dirty="0" spc="-165" b="0">
                <a:latin typeface="Arial"/>
                <a:cs typeface="Arial"/>
              </a:rPr>
              <a:t>a.	</a:t>
            </a:r>
            <a:r>
              <a:rPr dirty="0" spc="-265" b="0">
                <a:latin typeface="Arial"/>
                <a:cs typeface="Arial"/>
              </a:rPr>
              <a:t>Tahap </a:t>
            </a:r>
            <a:r>
              <a:rPr dirty="0" spc="-135" b="0">
                <a:latin typeface="Arial"/>
                <a:cs typeface="Arial"/>
              </a:rPr>
              <a:t>Menyiapkan </a:t>
            </a:r>
            <a:r>
              <a:rPr dirty="0" spc="-30" b="0">
                <a:latin typeface="Arial"/>
                <a:cs typeface="Arial"/>
              </a:rPr>
              <a:t>Materi</a:t>
            </a:r>
            <a:r>
              <a:rPr dirty="0" spc="-125" b="0">
                <a:latin typeface="Arial"/>
                <a:cs typeface="Arial"/>
              </a:rPr>
              <a:t> </a:t>
            </a:r>
            <a:r>
              <a:rPr dirty="0" spc="-150" b="0">
                <a:latin typeface="Arial"/>
                <a:cs typeface="Arial"/>
              </a:rPr>
              <a:t>Konstruksi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6752" y="1101598"/>
            <a:ext cx="7499350" cy="498602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526415" marR="136525" indent="-513715">
              <a:lnSpc>
                <a:spcPct val="90000"/>
              </a:lnSpc>
              <a:spcBef>
                <a:spcPts val="430"/>
              </a:spcBef>
              <a:buChar char="–"/>
              <a:tabLst>
                <a:tab pos="526415" algn="l"/>
                <a:tab pos="527050" algn="l"/>
              </a:tabLst>
            </a:pPr>
            <a:r>
              <a:rPr dirty="0" sz="2800" spc="-120">
                <a:latin typeface="Arial"/>
                <a:cs typeface="Arial"/>
              </a:rPr>
              <a:t>Menyiapkan </a:t>
            </a:r>
            <a:r>
              <a:rPr dirty="0" sz="2800" spc="-55">
                <a:latin typeface="Arial"/>
                <a:cs typeface="Arial"/>
              </a:rPr>
              <a:t>materi </a:t>
            </a:r>
            <a:r>
              <a:rPr dirty="0" sz="2800" spc="-110">
                <a:latin typeface="Arial"/>
                <a:cs typeface="Arial"/>
              </a:rPr>
              <a:t>konstruksi </a:t>
            </a:r>
            <a:r>
              <a:rPr dirty="0" sz="2800" spc="-150">
                <a:latin typeface="Arial"/>
                <a:cs typeface="Arial"/>
              </a:rPr>
              <a:t>sosial </a:t>
            </a:r>
            <a:r>
              <a:rPr dirty="0" sz="2800" spc="-114">
                <a:latin typeface="Arial"/>
                <a:cs typeface="Arial"/>
              </a:rPr>
              <a:t>media  </a:t>
            </a:r>
            <a:r>
              <a:rPr dirty="0" sz="2800" spc="-229">
                <a:latin typeface="Arial"/>
                <a:cs typeface="Arial"/>
              </a:rPr>
              <a:t>massa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50">
                <a:latin typeface="Arial"/>
                <a:cs typeface="Arial"/>
              </a:rPr>
              <a:t>tugas </a:t>
            </a:r>
            <a:r>
              <a:rPr dirty="0" sz="2800" spc="-135">
                <a:latin typeface="Arial"/>
                <a:cs typeface="Arial"/>
              </a:rPr>
              <a:t>redaksi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204">
                <a:latin typeface="Arial"/>
                <a:cs typeface="Arial"/>
              </a:rPr>
              <a:t>massa, </a:t>
            </a:r>
            <a:r>
              <a:rPr dirty="0" sz="2800" spc="-150">
                <a:latin typeface="Arial"/>
                <a:cs typeface="Arial"/>
              </a:rPr>
              <a:t>tugas  </a:t>
            </a:r>
            <a:r>
              <a:rPr dirty="0" sz="2800" spc="30">
                <a:latin typeface="Arial"/>
                <a:cs typeface="Arial"/>
              </a:rPr>
              <a:t>itu </a:t>
            </a:r>
            <a:r>
              <a:rPr dirty="0" sz="2800" spc="-85">
                <a:latin typeface="Arial"/>
                <a:cs typeface="Arial"/>
              </a:rPr>
              <a:t>didistribusikan </a:t>
            </a:r>
            <a:r>
              <a:rPr dirty="0" sz="2800" spc="-170">
                <a:latin typeface="Arial"/>
                <a:cs typeface="Arial"/>
              </a:rPr>
              <a:t>kepada </a:t>
            </a:r>
            <a:r>
              <a:rPr dirty="0" sz="2800" spc="-180">
                <a:latin typeface="Arial"/>
                <a:cs typeface="Arial"/>
              </a:rPr>
              <a:t>desk </a:t>
            </a:r>
            <a:r>
              <a:rPr dirty="0" sz="2800" spc="-30">
                <a:latin typeface="Arial"/>
                <a:cs typeface="Arial"/>
              </a:rPr>
              <a:t>editor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75">
                <a:latin typeface="Arial"/>
                <a:cs typeface="Arial"/>
              </a:rPr>
              <a:t>ada  </a:t>
            </a:r>
            <a:r>
              <a:rPr dirty="0" sz="2800" spc="-90">
                <a:latin typeface="Arial"/>
                <a:cs typeface="Arial"/>
              </a:rPr>
              <a:t>disetiap </a:t>
            </a:r>
            <a:r>
              <a:rPr dirty="0" sz="2800" spc="-114">
                <a:latin typeface="Arial"/>
                <a:cs typeface="Arial"/>
              </a:rPr>
              <a:t>media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-204">
                <a:latin typeface="Arial"/>
                <a:cs typeface="Arial"/>
              </a:rPr>
              <a:t>massa.</a:t>
            </a:r>
            <a:endParaRPr sz="2800">
              <a:latin typeface="Arial"/>
              <a:cs typeface="Arial"/>
            </a:endParaRPr>
          </a:p>
          <a:p>
            <a:pPr marL="526415" marR="236854" indent="-513715">
              <a:lnSpc>
                <a:spcPts val="3020"/>
              </a:lnSpc>
              <a:spcBef>
                <a:spcPts val="720"/>
              </a:spcBef>
              <a:buChar char="–"/>
              <a:tabLst>
                <a:tab pos="526415" algn="l"/>
                <a:tab pos="527050" algn="l"/>
              </a:tabLst>
            </a:pPr>
            <a:r>
              <a:rPr dirty="0" sz="2800" spc="-190">
                <a:latin typeface="Arial"/>
                <a:cs typeface="Arial"/>
              </a:rPr>
              <a:t>Ada </a:t>
            </a:r>
            <a:r>
              <a:rPr dirty="0" sz="2800" spc="-135">
                <a:latin typeface="Arial"/>
                <a:cs typeface="Arial"/>
              </a:rPr>
              <a:t>dua </a:t>
            </a:r>
            <a:r>
              <a:rPr dirty="0" sz="2800" spc="-100">
                <a:latin typeface="Arial"/>
                <a:cs typeface="Arial"/>
              </a:rPr>
              <a:t>hal </a:t>
            </a:r>
            <a:r>
              <a:rPr dirty="0" sz="2800" spc="-80">
                <a:latin typeface="Arial"/>
                <a:cs typeface="Arial"/>
              </a:rPr>
              <a:t>penting </a:t>
            </a:r>
            <a:r>
              <a:rPr dirty="0" sz="2800" spc="-125">
                <a:latin typeface="Arial"/>
                <a:cs typeface="Arial"/>
              </a:rPr>
              <a:t>dalam </a:t>
            </a:r>
            <a:r>
              <a:rPr dirty="0" sz="2800" spc="-135">
                <a:latin typeface="Arial"/>
                <a:cs typeface="Arial"/>
              </a:rPr>
              <a:t>menyiapkan </a:t>
            </a:r>
            <a:r>
              <a:rPr dirty="0" sz="2800" spc="-55">
                <a:latin typeface="Arial"/>
                <a:cs typeface="Arial"/>
              </a:rPr>
              <a:t>materi  </a:t>
            </a:r>
            <a:r>
              <a:rPr dirty="0" sz="2800" spc="-110">
                <a:latin typeface="Arial"/>
                <a:cs typeface="Arial"/>
              </a:rPr>
              <a:t>konstruksi </a:t>
            </a:r>
            <a:r>
              <a:rPr dirty="0" sz="2800" spc="-150">
                <a:latin typeface="Arial"/>
                <a:cs typeface="Arial"/>
              </a:rPr>
              <a:t>sosial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yaitu:</a:t>
            </a:r>
            <a:endParaRPr sz="2800">
              <a:latin typeface="Arial"/>
              <a:cs typeface="Arial"/>
            </a:endParaRPr>
          </a:p>
          <a:p>
            <a:pPr lvl="1" marL="927100" indent="-514984">
              <a:lnSpc>
                <a:spcPts val="2735"/>
              </a:lnSpc>
              <a:spcBef>
                <a:spcPts val="280"/>
              </a:spcBef>
              <a:buChar char="•"/>
              <a:tabLst>
                <a:tab pos="927100" algn="l"/>
                <a:tab pos="927735" algn="l"/>
              </a:tabLst>
            </a:pPr>
            <a:r>
              <a:rPr dirty="0" sz="2400" spc="-125">
                <a:latin typeface="Arial"/>
                <a:cs typeface="Arial"/>
              </a:rPr>
              <a:t>Keberpihakan </a:t>
            </a:r>
            <a:r>
              <a:rPr dirty="0" sz="2400" spc="-95">
                <a:latin typeface="Arial"/>
                <a:cs typeface="Arial"/>
              </a:rPr>
              <a:t>media </a:t>
            </a:r>
            <a:r>
              <a:rPr dirty="0" sz="2400" spc="-195">
                <a:latin typeface="Arial"/>
                <a:cs typeface="Arial"/>
              </a:rPr>
              <a:t>massa</a:t>
            </a:r>
            <a:r>
              <a:rPr dirty="0" sz="2400" spc="-204">
                <a:latin typeface="Arial"/>
                <a:cs typeface="Arial"/>
              </a:rPr>
              <a:t> </a:t>
            </a:r>
            <a:r>
              <a:rPr dirty="0" sz="2400" spc="-140">
                <a:latin typeface="Arial"/>
                <a:cs typeface="Arial"/>
              </a:rPr>
              <a:t>kepada</a:t>
            </a:r>
            <a:endParaRPr sz="2400">
              <a:latin typeface="Arial"/>
              <a:cs typeface="Arial"/>
            </a:endParaRPr>
          </a:p>
          <a:p>
            <a:pPr marL="927100" marR="5080">
              <a:lnSpc>
                <a:spcPts val="2590"/>
              </a:lnSpc>
              <a:spcBef>
                <a:spcPts val="180"/>
              </a:spcBef>
            </a:pPr>
            <a:r>
              <a:rPr dirty="0" sz="2400" spc="-85">
                <a:latin typeface="Arial"/>
                <a:cs typeface="Arial"/>
              </a:rPr>
              <a:t>kapitalisme, </a:t>
            </a:r>
            <a:r>
              <a:rPr dirty="0" sz="2400" spc="-90">
                <a:latin typeface="Arial"/>
                <a:cs typeface="Arial"/>
              </a:rPr>
              <a:t>ideologinya </a:t>
            </a:r>
            <a:r>
              <a:rPr dirty="0" sz="2400" spc="-114">
                <a:latin typeface="Arial"/>
                <a:cs typeface="Arial"/>
              </a:rPr>
              <a:t>adalah </a:t>
            </a:r>
            <a:r>
              <a:rPr dirty="0" sz="2400" spc="-80">
                <a:latin typeface="Arial"/>
                <a:cs typeface="Arial"/>
              </a:rPr>
              <a:t>membuat </a:t>
            </a:r>
            <a:r>
              <a:rPr dirty="0" sz="2400" spc="-95">
                <a:latin typeface="Arial"/>
                <a:cs typeface="Arial"/>
              </a:rPr>
              <a:t>media</a:t>
            </a:r>
            <a:r>
              <a:rPr dirty="0" sz="2400" spc="-305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laku  </a:t>
            </a:r>
            <a:r>
              <a:rPr dirty="0" sz="2400" spc="-35">
                <a:latin typeface="Arial"/>
                <a:cs typeface="Arial"/>
              </a:rPr>
              <a:t>di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35">
                <a:latin typeface="Arial"/>
                <a:cs typeface="Arial"/>
              </a:rPr>
              <a:t>masyarakat</a:t>
            </a:r>
            <a:endParaRPr sz="2400">
              <a:latin typeface="Arial"/>
              <a:cs typeface="Arial"/>
            </a:endParaRPr>
          </a:p>
          <a:p>
            <a:pPr lvl="1" marL="927100" marR="229870" indent="-514984">
              <a:lnSpc>
                <a:spcPct val="90000"/>
              </a:lnSpc>
              <a:spcBef>
                <a:spcPts val="540"/>
              </a:spcBef>
              <a:buChar char="•"/>
              <a:tabLst>
                <a:tab pos="927100" algn="l"/>
                <a:tab pos="927735" algn="l"/>
              </a:tabLst>
            </a:pPr>
            <a:r>
              <a:rPr dirty="0" sz="2400" spc="-120">
                <a:latin typeface="Arial"/>
                <a:cs typeface="Arial"/>
              </a:rPr>
              <a:t>Keberpihakan </a:t>
            </a:r>
            <a:r>
              <a:rPr dirty="0" sz="2400" spc="-145">
                <a:latin typeface="Arial"/>
                <a:cs typeface="Arial"/>
              </a:rPr>
              <a:t>semu kepada </a:t>
            </a:r>
            <a:r>
              <a:rPr dirty="0" sz="2400" spc="-130">
                <a:latin typeface="Arial"/>
                <a:cs typeface="Arial"/>
              </a:rPr>
              <a:t>masyarakat. </a:t>
            </a:r>
            <a:r>
              <a:rPr dirty="0" sz="2400" spc="-120">
                <a:latin typeface="Arial"/>
                <a:cs typeface="Arial"/>
              </a:rPr>
              <a:t>Bentuknya  </a:t>
            </a:r>
            <a:r>
              <a:rPr dirty="0" sz="2400" spc="-114">
                <a:latin typeface="Arial"/>
                <a:cs typeface="Arial"/>
              </a:rPr>
              <a:t>adalah </a:t>
            </a:r>
            <a:r>
              <a:rPr dirty="0" sz="2400" spc="-60">
                <a:latin typeface="Arial"/>
                <a:cs typeface="Arial"/>
              </a:rPr>
              <a:t>empati, </a:t>
            </a:r>
            <a:r>
              <a:rPr dirty="0" sz="2400" spc="-70">
                <a:latin typeface="Arial"/>
                <a:cs typeface="Arial"/>
              </a:rPr>
              <a:t>simpati </a:t>
            </a:r>
            <a:r>
              <a:rPr dirty="0" sz="2400" spc="-114">
                <a:latin typeface="Arial"/>
                <a:cs typeface="Arial"/>
              </a:rPr>
              <a:t>dan </a:t>
            </a:r>
            <a:r>
              <a:rPr dirty="0" sz="2400" spc="-80">
                <a:latin typeface="Arial"/>
                <a:cs typeface="Arial"/>
              </a:rPr>
              <a:t>partisipasi </a:t>
            </a:r>
            <a:r>
              <a:rPr dirty="0" sz="2400" spc="-145">
                <a:latin typeface="Arial"/>
                <a:cs typeface="Arial"/>
              </a:rPr>
              <a:t>kepada 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155">
                <a:latin typeface="Arial"/>
                <a:cs typeface="Arial"/>
              </a:rPr>
              <a:t>yang </a:t>
            </a:r>
            <a:r>
              <a:rPr dirty="0" sz="2400" spc="-100">
                <a:latin typeface="Arial"/>
                <a:cs typeface="Arial"/>
              </a:rPr>
              <a:t>ujung-ujungnya </a:t>
            </a:r>
            <a:r>
              <a:rPr dirty="0" sz="2400" spc="-40">
                <a:latin typeface="Arial"/>
                <a:cs typeface="Arial"/>
              </a:rPr>
              <a:t>“menjual</a:t>
            </a:r>
            <a:r>
              <a:rPr dirty="0" sz="2400" spc="-16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berita”</a:t>
            </a:r>
            <a:endParaRPr sz="2400">
              <a:latin typeface="Arial"/>
              <a:cs typeface="Arial"/>
            </a:endParaRPr>
          </a:p>
          <a:p>
            <a:pPr lvl="1" marL="927100" indent="-514984">
              <a:lnSpc>
                <a:spcPct val="100000"/>
              </a:lnSpc>
              <a:spcBef>
                <a:spcPts val="290"/>
              </a:spcBef>
              <a:buChar char="•"/>
              <a:tabLst>
                <a:tab pos="927100" algn="l"/>
                <a:tab pos="927735" algn="l"/>
              </a:tabLst>
            </a:pPr>
            <a:r>
              <a:rPr dirty="0" sz="2400" spc="-120">
                <a:latin typeface="Arial"/>
                <a:cs typeface="Arial"/>
              </a:rPr>
              <a:t>Keberpihakan </a:t>
            </a:r>
            <a:r>
              <a:rPr dirty="0" sz="2400" spc="-145">
                <a:latin typeface="Arial"/>
                <a:cs typeface="Arial"/>
              </a:rPr>
              <a:t>kepada </a:t>
            </a:r>
            <a:r>
              <a:rPr dirty="0" sz="2400" spc="-100">
                <a:latin typeface="Arial"/>
                <a:cs typeface="Arial"/>
              </a:rPr>
              <a:t>kepentingan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umum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16063"/>
            <a:ext cx="7452359" cy="292163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65">
                <a:latin typeface="Arial"/>
                <a:cs typeface="Arial"/>
              </a:rPr>
              <a:t>Tahap </a:t>
            </a:r>
            <a:r>
              <a:rPr dirty="0" sz="3200" spc="-225">
                <a:latin typeface="Arial"/>
                <a:cs typeface="Arial"/>
              </a:rPr>
              <a:t>Sebaran</a:t>
            </a:r>
            <a:r>
              <a:rPr dirty="0" sz="3200" spc="-55">
                <a:latin typeface="Arial"/>
                <a:cs typeface="Arial"/>
              </a:rPr>
              <a:t> </a:t>
            </a:r>
            <a:r>
              <a:rPr dirty="0" sz="3200" spc="-150">
                <a:latin typeface="Arial"/>
                <a:cs typeface="Arial"/>
              </a:rPr>
              <a:t>Konstruksi</a:t>
            </a:r>
            <a:endParaRPr sz="3200">
              <a:latin typeface="Arial"/>
              <a:cs typeface="Arial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dirty="0" sz="2800" spc="-204">
                <a:latin typeface="Arial"/>
                <a:cs typeface="Arial"/>
              </a:rPr>
              <a:t>Sebaran </a:t>
            </a:r>
            <a:r>
              <a:rPr dirty="0" sz="2800" spc="-110">
                <a:latin typeface="Arial"/>
                <a:cs typeface="Arial"/>
              </a:rPr>
              <a:t>konstruksi </a:t>
            </a:r>
            <a:r>
              <a:rPr dirty="0" sz="2800" spc="-150">
                <a:latin typeface="Arial"/>
                <a:cs typeface="Arial"/>
              </a:rPr>
              <a:t>sosial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229">
                <a:latin typeface="Arial"/>
                <a:cs typeface="Arial"/>
              </a:rPr>
              <a:t>massa  </a:t>
            </a:r>
            <a:r>
              <a:rPr dirty="0" sz="2800" spc="-155">
                <a:latin typeface="Arial"/>
                <a:cs typeface="Arial"/>
              </a:rPr>
              <a:t>menggunakan </a:t>
            </a:r>
            <a:r>
              <a:rPr dirty="0" sz="2800" spc="-85">
                <a:latin typeface="Arial"/>
                <a:cs typeface="Arial"/>
              </a:rPr>
              <a:t>model </a:t>
            </a:r>
            <a:r>
              <a:rPr dirty="0" sz="2800" spc="-120">
                <a:latin typeface="Arial"/>
                <a:cs typeface="Arial"/>
              </a:rPr>
              <a:t>satu </a:t>
            </a:r>
            <a:r>
              <a:rPr dirty="0" sz="2800" spc="-125">
                <a:latin typeface="Arial"/>
                <a:cs typeface="Arial"/>
              </a:rPr>
              <a:t>arah, </a:t>
            </a:r>
            <a:r>
              <a:rPr dirty="0" sz="2800" spc="-120">
                <a:latin typeface="Arial"/>
                <a:cs typeface="Arial"/>
              </a:rPr>
              <a:t>dimana</a:t>
            </a:r>
            <a:r>
              <a:rPr dirty="0" sz="2800" spc="-260">
                <a:latin typeface="Arial"/>
                <a:cs typeface="Arial"/>
              </a:rPr>
              <a:t> </a:t>
            </a:r>
            <a:r>
              <a:rPr dirty="0" sz="2800" spc="-114">
                <a:latin typeface="Arial"/>
                <a:cs typeface="Arial"/>
              </a:rPr>
              <a:t>media  </a:t>
            </a:r>
            <a:r>
              <a:rPr dirty="0" sz="2800" spc="-120">
                <a:latin typeface="Arial"/>
                <a:cs typeface="Arial"/>
              </a:rPr>
              <a:t>menyodorkan </a:t>
            </a:r>
            <a:r>
              <a:rPr dirty="0" sz="2800" spc="-85">
                <a:latin typeface="Arial"/>
                <a:cs typeface="Arial"/>
              </a:rPr>
              <a:t>informasi </a:t>
            </a:r>
            <a:r>
              <a:rPr dirty="0" sz="2800" spc="-135">
                <a:latin typeface="Arial"/>
                <a:cs typeface="Arial"/>
              </a:rPr>
              <a:t>sementara </a:t>
            </a:r>
            <a:r>
              <a:rPr dirty="0" sz="2800" spc="-150">
                <a:latin typeface="Arial"/>
                <a:cs typeface="Arial"/>
              </a:rPr>
              <a:t>konsumen 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55">
                <a:latin typeface="Arial"/>
                <a:cs typeface="Arial"/>
              </a:rPr>
              <a:t>tidak </a:t>
            </a:r>
            <a:r>
              <a:rPr dirty="0" sz="2800" spc="-60">
                <a:latin typeface="Arial"/>
                <a:cs typeface="Arial"/>
              </a:rPr>
              <a:t>memiliki</a:t>
            </a:r>
            <a:r>
              <a:rPr dirty="0" sz="2800" spc="-235">
                <a:latin typeface="Arial"/>
                <a:cs typeface="Arial"/>
              </a:rPr>
              <a:t> </a:t>
            </a:r>
            <a:r>
              <a:rPr dirty="0" sz="2800" spc="-70">
                <a:latin typeface="Arial"/>
                <a:cs typeface="Arial"/>
              </a:rPr>
              <a:t>pilihan.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dirty="0" sz="2800" spc="-204">
                <a:latin typeface="Arial"/>
                <a:cs typeface="Arial"/>
              </a:rPr>
              <a:t>Sebaran </a:t>
            </a:r>
            <a:r>
              <a:rPr dirty="0" sz="2800" spc="-110">
                <a:latin typeface="Arial"/>
                <a:cs typeface="Arial"/>
              </a:rPr>
              <a:t>wilayah </a:t>
            </a:r>
            <a:r>
              <a:rPr dirty="0" sz="2800" spc="-145">
                <a:latin typeface="Arial"/>
                <a:cs typeface="Arial"/>
              </a:rPr>
              <a:t>berdasarkan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155">
                <a:latin typeface="Arial"/>
                <a:cs typeface="Arial"/>
              </a:rPr>
              <a:t>segementasi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16063"/>
            <a:ext cx="7927340" cy="5010150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0">
                <a:latin typeface="Arial"/>
                <a:cs typeface="Arial"/>
              </a:rPr>
              <a:t>Pembentukan </a:t>
            </a:r>
            <a:r>
              <a:rPr dirty="0" sz="3200" spc="-150">
                <a:latin typeface="Arial"/>
                <a:cs typeface="Arial"/>
              </a:rPr>
              <a:t>Konstruksi</a:t>
            </a:r>
            <a:r>
              <a:rPr dirty="0" sz="3200" spc="-175">
                <a:latin typeface="Arial"/>
                <a:cs typeface="Arial"/>
              </a:rPr>
              <a:t> </a:t>
            </a:r>
            <a:r>
              <a:rPr dirty="0" sz="3200" spc="-185">
                <a:latin typeface="Arial"/>
                <a:cs typeface="Arial"/>
              </a:rPr>
              <a:t>Realitas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dirty="0" sz="2800" spc="-235">
                <a:latin typeface="Arial"/>
                <a:cs typeface="Arial"/>
              </a:rPr>
              <a:t>Tahap </a:t>
            </a:r>
            <a:r>
              <a:rPr dirty="0" sz="2800" spc="-145">
                <a:latin typeface="Arial"/>
                <a:cs typeface="Arial"/>
              </a:rPr>
              <a:t>Pembentukan </a:t>
            </a:r>
            <a:r>
              <a:rPr dirty="0" sz="2800" spc="-135">
                <a:latin typeface="Arial"/>
                <a:cs typeface="Arial"/>
              </a:rPr>
              <a:t>Konstruksi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65">
                <a:latin typeface="Arial"/>
                <a:cs typeface="Arial"/>
              </a:rPr>
              <a:t>Realitas</a:t>
            </a:r>
            <a:endParaRPr sz="2800">
              <a:latin typeface="Arial"/>
              <a:cs typeface="Arial"/>
            </a:endParaRPr>
          </a:p>
          <a:p>
            <a:pPr lvl="2" marL="1155700" marR="12700" indent="-228600">
              <a:lnSpc>
                <a:spcPct val="100000"/>
              </a:lnSpc>
              <a:spcBef>
                <a:spcPts val="605"/>
              </a:spcBef>
              <a:buChar char="•"/>
              <a:tabLst>
                <a:tab pos="1156335" algn="l"/>
              </a:tabLst>
            </a:pPr>
            <a:r>
              <a:rPr dirty="0" sz="2400" spc="-114">
                <a:latin typeface="Arial"/>
                <a:cs typeface="Arial"/>
              </a:rPr>
              <a:t>Konstruksi </a:t>
            </a:r>
            <a:r>
              <a:rPr dirty="0" sz="2400" spc="-80">
                <a:latin typeface="Arial"/>
                <a:cs typeface="Arial"/>
              </a:rPr>
              <a:t>realitas </a:t>
            </a:r>
            <a:r>
              <a:rPr dirty="0" sz="2400" spc="-105">
                <a:latin typeface="Arial"/>
                <a:cs typeface="Arial"/>
              </a:rPr>
              <a:t>pembenaran, </a:t>
            </a:r>
            <a:r>
              <a:rPr dirty="0" sz="2400" spc="-65">
                <a:latin typeface="Arial"/>
                <a:cs typeface="Arial"/>
              </a:rPr>
              <a:t>bentuk </a:t>
            </a:r>
            <a:r>
              <a:rPr dirty="0" sz="2400" spc="-95">
                <a:latin typeface="Arial"/>
                <a:cs typeface="Arial"/>
              </a:rPr>
              <a:t>konstruksi  media </a:t>
            </a:r>
            <a:r>
              <a:rPr dirty="0" sz="2400" spc="-195">
                <a:latin typeface="Arial"/>
                <a:cs typeface="Arial"/>
              </a:rPr>
              <a:t>massa </a:t>
            </a:r>
            <a:r>
              <a:rPr dirty="0" sz="2400" spc="-155">
                <a:latin typeface="Arial"/>
                <a:cs typeface="Arial"/>
              </a:rPr>
              <a:t>yang </a:t>
            </a:r>
            <a:r>
              <a:rPr dirty="0" sz="2400" spc="-75">
                <a:latin typeface="Arial"/>
                <a:cs typeface="Arial"/>
              </a:rPr>
              <a:t>terbangun </a:t>
            </a:r>
            <a:r>
              <a:rPr dirty="0" sz="2400" spc="-30">
                <a:latin typeface="Arial"/>
                <a:cs typeface="Arial"/>
              </a:rPr>
              <a:t>di </a:t>
            </a:r>
            <a:r>
              <a:rPr dirty="0" sz="2400" spc="-135">
                <a:latin typeface="Arial"/>
                <a:cs typeface="Arial"/>
              </a:rPr>
              <a:t>masyarakat </a:t>
            </a:r>
            <a:r>
              <a:rPr dirty="0" sz="2400" spc="-155">
                <a:latin typeface="Arial"/>
                <a:cs typeface="Arial"/>
              </a:rPr>
              <a:t>yang  </a:t>
            </a:r>
            <a:r>
              <a:rPr dirty="0" sz="2400" spc="-110">
                <a:latin typeface="Arial"/>
                <a:cs typeface="Arial"/>
              </a:rPr>
              <a:t>cenderung </a:t>
            </a:r>
            <a:r>
              <a:rPr dirty="0" sz="2400" spc="-105">
                <a:latin typeface="Arial"/>
                <a:cs typeface="Arial"/>
              </a:rPr>
              <a:t>membenarkan </a:t>
            </a:r>
            <a:r>
              <a:rPr dirty="0" sz="2400" spc="-150">
                <a:latin typeface="Arial"/>
                <a:cs typeface="Arial"/>
              </a:rPr>
              <a:t>apa </a:t>
            </a:r>
            <a:r>
              <a:rPr dirty="0" sz="2400" spc="-155">
                <a:latin typeface="Arial"/>
                <a:cs typeface="Arial"/>
              </a:rPr>
              <a:t>saja yang </a:t>
            </a:r>
            <a:r>
              <a:rPr dirty="0" sz="2400" spc="-150">
                <a:latin typeface="Arial"/>
                <a:cs typeface="Arial"/>
              </a:rPr>
              <a:t>ada </a:t>
            </a:r>
            <a:r>
              <a:rPr dirty="0" sz="2400" spc="-65">
                <a:latin typeface="Arial"/>
                <a:cs typeface="Arial"/>
              </a:rPr>
              <a:t>(tersaji) </a:t>
            </a:r>
            <a:r>
              <a:rPr dirty="0" sz="2400" spc="-35">
                <a:latin typeface="Arial"/>
                <a:cs typeface="Arial"/>
              </a:rPr>
              <a:t>di  </a:t>
            </a:r>
            <a:r>
              <a:rPr dirty="0" sz="2400" spc="-95">
                <a:latin typeface="Arial"/>
                <a:cs typeface="Arial"/>
              </a:rPr>
              <a:t>media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195">
                <a:latin typeface="Arial"/>
                <a:cs typeface="Arial"/>
              </a:rPr>
              <a:t>massa</a:t>
            </a:r>
            <a:endParaRPr sz="2400">
              <a:latin typeface="Arial"/>
              <a:cs typeface="Arial"/>
            </a:endParaRPr>
          </a:p>
          <a:p>
            <a:pPr lvl="2" marL="1155700" marR="5080" indent="-228600">
              <a:lnSpc>
                <a:spcPct val="100000"/>
              </a:lnSpc>
              <a:spcBef>
                <a:spcPts val="580"/>
              </a:spcBef>
              <a:buChar char="•"/>
              <a:tabLst>
                <a:tab pos="1156335" algn="l"/>
              </a:tabLst>
            </a:pPr>
            <a:r>
              <a:rPr dirty="0" sz="2400" spc="-165">
                <a:latin typeface="Arial"/>
                <a:cs typeface="Arial"/>
              </a:rPr>
              <a:t>Kesediaan </a:t>
            </a:r>
            <a:r>
              <a:rPr dirty="0" sz="2400" spc="-85">
                <a:latin typeface="Arial"/>
                <a:cs typeface="Arial"/>
              </a:rPr>
              <a:t>dikonstruksi </a:t>
            </a:r>
            <a:r>
              <a:rPr dirty="0" sz="2400" spc="-75">
                <a:latin typeface="Arial"/>
                <a:cs typeface="Arial"/>
              </a:rPr>
              <a:t>oleh </a:t>
            </a:r>
            <a:r>
              <a:rPr dirty="0" sz="2400" spc="-95">
                <a:latin typeface="Arial"/>
                <a:cs typeface="Arial"/>
              </a:rPr>
              <a:t>media </a:t>
            </a:r>
            <a:r>
              <a:rPr dirty="0" sz="2400" spc="-175">
                <a:latin typeface="Arial"/>
                <a:cs typeface="Arial"/>
              </a:rPr>
              <a:t>massa, </a:t>
            </a:r>
            <a:r>
              <a:rPr dirty="0" sz="2400" spc="-85">
                <a:latin typeface="Arial"/>
                <a:cs typeface="Arial"/>
              </a:rPr>
              <a:t>ketika</a:t>
            </a:r>
            <a:r>
              <a:rPr dirty="0" sz="2400" spc="-204">
                <a:latin typeface="Arial"/>
                <a:cs typeface="Arial"/>
              </a:rPr>
              <a:t> </a:t>
            </a:r>
            <a:r>
              <a:rPr dirty="0" sz="2400" spc="-114">
                <a:latin typeface="Arial"/>
                <a:cs typeface="Arial"/>
              </a:rPr>
              <a:t>orang  </a:t>
            </a:r>
            <a:r>
              <a:rPr dirty="0" sz="2400" spc="-50">
                <a:latin typeface="Arial"/>
                <a:cs typeface="Arial"/>
              </a:rPr>
              <a:t>memilih </a:t>
            </a:r>
            <a:r>
              <a:rPr dirty="0" sz="2400" spc="-70">
                <a:latin typeface="Arial"/>
                <a:cs typeface="Arial"/>
              </a:rPr>
              <a:t>menjadi </a:t>
            </a:r>
            <a:r>
              <a:rPr dirty="0" sz="2400" spc="-140">
                <a:latin typeface="Arial"/>
                <a:cs typeface="Arial"/>
              </a:rPr>
              <a:t>pembaca </a:t>
            </a:r>
            <a:r>
              <a:rPr dirty="0" sz="2400" spc="-90">
                <a:latin typeface="Arial"/>
                <a:cs typeface="Arial"/>
              </a:rPr>
              <a:t>atau </a:t>
            </a:r>
            <a:r>
              <a:rPr dirty="0" sz="2400" spc="-110">
                <a:latin typeface="Arial"/>
                <a:cs typeface="Arial"/>
              </a:rPr>
              <a:t>pemirsa </a:t>
            </a:r>
            <a:r>
              <a:rPr dirty="0" sz="2400" spc="-35">
                <a:latin typeface="Arial"/>
                <a:cs typeface="Arial"/>
              </a:rPr>
              <a:t>berarti </a:t>
            </a:r>
            <a:r>
              <a:rPr dirty="0" sz="2400" spc="-80">
                <a:latin typeface="Arial"/>
                <a:cs typeface="Arial"/>
              </a:rPr>
              <a:t>rela  </a:t>
            </a:r>
            <a:r>
              <a:rPr dirty="0" sz="2400" spc="-85">
                <a:latin typeface="Arial"/>
                <a:cs typeface="Arial"/>
              </a:rPr>
              <a:t>dikonstruksi </a:t>
            </a:r>
            <a:r>
              <a:rPr dirty="0" sz="2400" spc="-75">
                <a:latin typeface="Arial"/>
                <a:cs typeface="Arial"/>
              </a:rPr>
              <a:t>oleh </a:t>
            </a:r>
            <a:r>
              <a:rPr dirty="0" sz="2400" spc="-95">
                <a:latin typeface="Arial"/>
                <a:cs typeface="Arial"/>
              </a:rPr>
              <a:t>media</a:t>
            </a:r>
            <a:r>
              <a:rPr dirty="0" sz="2400" spc="-245">
                <a:latin typeface="Arial"/>
                <a:cs typeface="Arial"/>
              </a:rPr>
              <a:t> </a:t>
            </a:r>
            <a:r>
              <a:rPr dirty="0" sz="2400" spc="-195">
                <a:latin typeface="Arial"/>
                <a:cs typeface="Arial"/>
              </a:rPr>
              <a:t>massa</a:t>
            </a:r>
            <a:endParaRPr sz="2400">
              <a:latin typeface="Arial"/>
              <a:cs typeface="Arial"/>
            </a:endParaRPr>
          </a:p>
          <a:p>
            <a:pPr lvl="2" marL="1155700" marR="490855" indent="-228600">
              <a:lnSpc>
                <a:spcPct val="100000"/>
              </a:lnSpc>
              <a:spcBef>
                <a:spcPts val="575"/>
              </a:spcBef>
              <a:buChar char="•"/>
              <a:tabLst>
                <a:tab pos="1156335" algn="l"/>
              </a:tabLst>
            </a:pPr>
            <a:r>
              <a:rPr dirty="0" sz="2400" spc="-80">
                <a:latin typeface="Arial"/>
                <a:cs typeface="Arial"/>
              </a:rPr>
              <a:t>Menjadikan </a:t>
            </a:r>
            <a:r>
              <a:rPr dirty="0" sz="2400" spc="-130">
                <a:latin typeface="Arial"/>
                <a:cs typeface="Arial"/>
              </a:rPr>
              <a:t>konsumsi </a:t>
            </a:r>
            <a:r>
              <a:rPr dirty="0" sz="2400" spc="-95">
                <a:latin typeface="Arial"/>
                <a:cs typeface="Arial"/>
              </a:rPr>
              <a:t>media </a:t>
            </a:r>
            <a:r>
              <a:rPr dirty="0" sz="2400" spc="-195">
                <a:latin typeface="Arial"/>
                <a:cs typeface="Arial"/>
              </a:rPr>
              <a:t>massa </a:t>
            </a:r>
            <a:r>
              <a:rPr dirty="0" sz="2400" spc="-160">
                <a:latin typeface="Arial"/>
                <a:cs typeface="Arial"/>
              </a:rPr>
              <a:t>sebagai </a:t>
            </a:r>
            <a:r>
              <a:rPr dirty="0" sz="2400" spc="-60">
                <a:latin typeface="Arial"/>
                <a:cs typeface="Arial"/>
              </a:rPr>
              <a:t>pilihan  </a:t>
            </a:r>
            <a:r>
              <a:rPr dirty="0" sz="2400" spc="-80">
                <a:latin typeface="Arial"/>
                <a:cs typeface="Arial"/>
              </a:rPr>
              <a:t>konsumtif, </a:t>
            </a:r>
            <a:r>
              <a:rPr dirty="0" sz="2400" spc="-105">
                <a:latin typeface="Arial"/>
                <a:cs typeface="Arial"/>
              </a:rPr>
              <a:t>dimana </a:t>
            </a:r>
            <a:r>
              <a:rPr dirty="0" sz="2400" spc="-114">
                <a:latin typeface="Arial"/>
                <a:cs typeface="Arial"/>
              </a:rPr>
              <a:t>orang </a:t>
            </a:r>
            <a:r>
              <a:rPr dirty="0" sz="2400" spc="-170">
                <a:latin typeface="Arial"/>
                <a:cs typeface="Arial"/>
              </a:rPr>
              <a:t>secara </a:t>
            </a:r>
            <a:r>
              <a:rPr dirty="0" sz="2400" spc="-40">
                <a:latin typeface="Arial"/>
                <a:cs typeface="Arial"/>
              </a:rPr>
              <a:t>habit </a:t>
            </a:r>
            <a:r>
              <a:rPr dirty="0" sz="2400" spc="-80">
                <a:latin typeface="Arial"/>
                <a:cs typeface="Arial"/>
              </a:rPr>
              <a:t>tergantung  </a:t>
            </a:r>
            <a:r>
              <a:rPr dirty="0" sz="2400" spc="-140">
                <a:latin typeface="Arial"/>
                <a:cs typeface="Arial"/>
              </a:rPr>
              <a:t>kepada </a:t>
            </a:r>
            <a:r>
              <a:rPr dirty="0" sz="2400" spc="-95">
                <a:latin typeface="Arial"/>
                <a:cs typeface="Arial"/>
              </a:rPr>
              <a:t>media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 spc="-175">
                <a:latin typeface="Arial"/>
                <a:cs typeface="Arial"/>
              </a:rPr>
              <a:t>massa.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30220"/>
            <a:ext cx="7936230" cy="463867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800"/>
              </a:spcBef>
              <a:buChar char="–"/>
              <a:tabLst>
                <a:tab pos="756920" algn="l"/>
              </a:tabLst>
            </a:pPr>
            <a:r>
              <a:rPr dirty="0" sz="2800" spc="-235">
                <a:latin typeface="Arial"/>
                <a:cs typeface="Arial"/>
              </a:rPr>
              <a:t>Tahap </a:t>
            </a:r>
            <a:r>
              <a:rPr dirty="0" sz="2800" spc="-145">
                <a:latin typeface="Arial"/>
                <a:cs typeface="Arial"/>
              </a:rPr>
              <a:t>Pembentukan </a:t>
            </a:r>
            <a:r>
              <a:rPr dirty="0" sz="2800" spc="-135">
                <a:latin typeface="Arial"/>
                <a:cs typeface="Arial"/>
              </a:rPr>
              <a:t>Konstruksi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25">
                <a:latin typeface="Arial"/>
                <a:cs typeface="Arial"/>
              </a:rPr>
              <a:t>Citra</a:t>
            </a:r>
            <a:endParaRPr sz="2800">
              <a:latin typeface="Arial"/>
              <a:cs typeface="Arial"/>
            </a:endParaRPr>
          </a:p>
          <a:p>
            <a:pPr lvl="1" marL="1155700" marR="702945" indent="-228600">
              <a:lnSpc>
                <a:spcPct val="100000"/>
              </a:lnSpc>
              <a:spcBef>
                <a:spcPts val="605"/>
              </a:spcBef>
              <a:buChar char="•"/>
              <a:tabLst>
                <a:tab pos="1156335" algn="l"/>
              </a:tabLst>
            </a:pPr>
            <a:r>
              <a:rPr dirty="0" sz="2400" spc="-114">
                <a:latin typeface="Arial"/>
                <a:cs typeface="Arial"/>
              </a:rPr>
              <a:t>Konstruksi </a:t>
            </a:r>
            <a:r>
              <a:rPr dirty="0" sz="2400" spc="-45">
                <a:latin typeface="Arial"/>
                <a:cs typeface="Arial"/>
              </a:rPr>
              <a:t>citra </a:t>
            </a:r>
            <a:r>
              <a:rPr dirty="0" sz="2400" spc="-155">
                <a:latin typeface="Arial"/>
                <a:cs typeface="Arial"/>
              </a:rPr>
              <a:t>yang </a:t>
            </a:r>
            <a:r>
              <a:rPr dirty="0" sz="2400" spc="-100">
                <a:latin typeface="Arial"/>
                <a:cs typeface="Arial"/>
              </a:rPr>
              <a:t>dibangun </a:t>
            </a:r>
            <a:r>
              <a:rPr dirty="0" sz="2400" spc="-75">
                <a:latin typeface="Arial"/>
                <a:cs typeface="Arial"/>
              </a:rPr>
              <a:t>oleh </a:t>
            </a:r>
            <a:r>
              <a:rPr dirty="0" sz="2400" spc="-95">
                <a:latin typeface="Arial"/>
                <a:cs typeface="Arial"/>
              </a:rPr>
              <a:t>media</a:t>
            </a:r>
            <a:r>
              <a:rPr dirty="0" sz="2400" spc="-325">
                <a:latin typeface="Arial"/>
                <a:cs typeface="Arial"/>
              </a:rPr>
              <a:t> </a:t>
            </a:r>
            <a:r>
              <a:rPr dirty="0" sz="2400" spc="-195">
                <a:latin typeface="Arial"/>
                <a:cs typeface="Arial"/>
              </a:rPr>
              <a:t>massa  </a:t>
            </a:r>
            <a:r>
              <a:rPr dirty="0" sz="2400" spc="-40">
                <a:latin typeface="Arial"/>
                <a:cs typeface="Arial"/>
              </a:rPr>
              <a:t>terbentuk </a:t>
            </a:r>
            <a:r>
              <a:rPr dirty="0" sz="2400" spc="-110">
                <a:latin typeface="Arial"/>
                <a:cs typeface="Arial"/>
              </a:rPr>
              <a:t>dalam </a:t>
            </a:r>
            <a:r>
              <a:rPr dirty="0" sz="2400" spc="-114">
                <a:latin typeface="Arial"/>
                <a:cs typeface="Arial"/>
              </a:rPr>
              <a:t>dua </a:t>
            </a:r>
            <a:r>
              <a:rPr dirty="0" sz="2400" spc="-70">
                <a:latin typeface="Arial"/>
                <a:cs typeface="Arial"/>
              </a:rPr>
              <a:t>model,</a:t>
            </a:r>
            <a:r>
              <a:rPr dirty="0" sz="2400" spc="-285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yaitu:</a:t>
            </a:r>
            <a:endParaRPr sz="2400">
              <a:latin typeface="Arial"/>
              <a:cs typeface="Arial"/>
            </a:endParaRPr>
          </a:p>
          <a:p>
            <a:pPr lvl="2" marL="1612900" indent="-228600">
              <a:lnSpc>
                <a:spcPct val="100000"/>
              </a:lnSpc>
              <a:spcBef>
                <a:spcPts val="509"/>
              </a:spcBef>
              <a:buChar char="–"/>
              <a:tabLst>
                <a:tab pos="1613535" algn="l"/>
              </a:tabLst>
            </a:pPr>
            <a:r>
              <a:rPr dirty="0" sz="2000" spc="-35">
                <a:latin typeface="Arial"/>
                <a:cs typeface="Arial"/>
              </a:rPr>
              <a:t>Model </a:t>
            </a:r>
            <a:r>
              <a:rPr dirty="0" sz="2000" spc="-90">
                <a:latin typeface="Arial"/>
                <a:cs typeface="Arial"/>
              </a:rPr>
              <a:t>good </a:t>
            </a:r>
            <a:r>
              <a:rPr dirty="0" sz="2000" spc="-95">
                <a:latin typeface="Arial"/>
                <a:cs typeface="Arial"/>
              </a:rPr>
              <a:t>news; </a:t>
            </a:r>
            <a:r>
              <a:rPr dirty="0" sz="2000" spc="-65">
                <a:latin typeface="Arial"/>
                <a:cs typeface="Arial"/>
              </a:rPr>
              <a:t>objek pemberitaan </a:t>
            </a:r>
            <a:r>
              <a:rPr dirty="0" sz="2000" spc="-90">
                <a:latin typeface="Arial"/>
                <a:cs typeface="Arial"/>
              </a:rPr>
              <a:t>cenderung</a:t>
            </a:r>
            <a:r>
              <a:rPr dirty="0" sz="2000" spc="-290">
                <a:latin typeface="Arial"/>
                <a:cs typeface="Arial"/>
              </a:rPr>
              <a:t> </a:t>
            </a:r>
            <a:r>
              <a:rPr dirty="0" sz="2000" spc="-60">
                <a:latin typeface="Arial"/>
                <a:cs typeface="Arial"/>
              </a:rPr>
              <a:t>diberitakan</a:t>
            </a:r>
            <a:endParaRPr sz="2000">
              <a:latin typeface="Arial"/>
              <a:cs typeface="Arial"/>
            </a:endParaRPr>
          </a:p>
          <a:p>
            <a:pPr marL="1612900">
              <a:lnSpc>
                <a:spcPct val="100000"/>
              </a:lnSpc>
            </a:pPr>
            <a:r>
              <a:rPr dirty="0" sz="2000" spc="-110">
                <a:latin typeface="Arial"/>
                <a:cs typeface="Arial"/>
              </a:rPr>
              <a:t>dengan </a:t>
            </a:r>
            <a:r>
              <a:rPr dirty="0" sz="2000" spc="-40">
                <a:latin typeface="Arial"/>
                <a:cs typeface="Arial"/>
              </a:rPr>
              <a:t>citra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 spc="-80">
                <a:latin typeface="Arial"/>
                <a:cs typeface="Arial"/>
              </a:rPr>
              <a:t>baik</a:t>
            </a:r>
            <a:endParaRPr sz="2000">
              <a:latin typeface="Arial"/>
              <a:cs typeface="Arial"/>
            </a:endParaRPr>
          </a:p>
          <a:p>
            <a:pPr lvl="2" marL="1612900" marR="139065" indent="-228600">
              <a:lnSpc>
                <a:spcPct val="100000"/>
              </a:lnSpc>
              <a:spcBef>
                <a:spcPts val="480"/>
              </a:spcBef>
              <a:buChar char="–"/>
              <a:tabLst>
                <a:tab pos="1613535" algn="l"/>
              </a:tabLst>
            </a:pPr>
            <a:r>
              <a:rPr dirty="0" sz="2000" spc="-35">
                <a:latin typeface="Arial"/>
                <a:cs typeface="Arial"/>
              </a:rPr>
              <a:t>Model </a:t>
            </a:r>
            <a:r>
              <a:rPr dirty="0" sz="2000" spc="-95">
                <a:latin typeface="Arial"/>
                <a:cs typeface="Arial"/>
              </a:rPr>
              <a:t>bad </a:t>
            </a:r>
            <a:r>
              <a:rPr dirty="0" sz="2000" spc="-105">
                <a:latin typeface="Arial"/>
                <a:cs typeface="Arial"/>
              </a:rPr>
              <a:t>news, </a:t>
            </a:r>
            <a:r>
              <a:rPr dirty="0" sz="2000" spc="-65">
                <a:latin typeface="Arial"/>
                <a:cs typeface="Arial"/>
              </a:rPr>
              <a:t>objek pemberitaan </a:t>
            </a:r>
            <a:r>
              <a:rPr dirty="0" sz="2000" spc="-90">
                <a:latin typeface="Arial"/>
                <a:cs typeface="Arial"/>
              </a:rPr>
              <a:t>cenderung </a:t>
            </a:r>
            <a:r>
              <a:rPr dirty="0" sz="2000" spc="-60">
                <a:latin typeface="Arial"/>
                <a:cs typeface="Arial"/>
              </a:rPr>
              <a:t>diberitakan  </a:t>
            </a:r>
            <a:r>
              <a:rPr dirty="0" sz="2000" spc="-110">
                <a:latin typeface="Arial"/>
                <a:cs typeface="Arial"/>
              </a:rPr>
              <a:t>dengan </a:t>
            </a:r>
            <a:r>
              <a:rPr dirty="0" sz="2000" spc="-40">
                <a:latin typeface="Arial"/>
                <a:cs typeface="Arial"/>
              </a:rPr>
              <a:t>citra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buruk.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70">
                <a:latin typeface="Arial"/>
                <a:cs typeface="Arial"/>
              </a:rPr>
              <a:t>Tahap</a:t>
            </a:r>
            <a:r>
              <a:rPr dirty="0" sz="3200" spc="-165">
                <a:latin typeface="Arial"/>
                <a:cs typeface="Arial"/>
              </a:rPr>
              <a:t> </a:t>
            </a:r>
            <a:r>
              <a:rPr dirty="0" sz="3200" spc="-130">
                <a:latin typeface="Arial"/>
                <a:cs typeface="Arial"/>
              </a:rPr>
              <a:t>Konfirmasi</a:t>
            </a:r>
            <a:endParaRPr sz="3200">
              <a:latin typeface="Arial"/>
              <a:cs typeface="Arial"/>
            </a:endParaRPr>
          </a:p>
          <a:p>
            <a:pPr marL="756285" marR="375285" indent="-287020">
              <a:lnSpc>
                <a:spcPct val="100000"/>
              </a:lnSpc>
              <a:spcBef>
                <a:spcPts val="690"/>
              </a:spcBef>
            </a:pPr>
            <a:r>
              <a:rPr dirty="0" sz="2800" spc="-5">
                <a:latin typeface="Arial"/>
                <a:cs typeface="Arial"/>
              </a:rPr>
              <a:t>– </a:t>
            </a:r>
            <a:r>
              <a:rPr dirty="0" sz="2800" spc="-215">
                <a:latin typeface="Arial"/>
                <a:cs typeface="Arial"/>
              </a:rPr>
              <a:t>Tahapan </a:t>
            </a:r>
            <a:r>
              <a:rPr dirty="0" sz="2800" spc="-105">
                <a:latin typeface="Arial"/>
                <a:cs typeface="Arial"/>
              </a:rPr>
              <a:t>ketika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229">
                <a:latin typeface="Arial"/>
                <a:cs typeface="Arial"/>
              </a:rPr>
              <a:t>massa </a:t>
            </a:r>
            <a:r>
              <a:rPr dirty="0" sz="2800" spc="-114">
                <a:latin typeface="Arial"/>
                <a:cs typeface="Arial"/>
              </a:rPr>
              <a:t>maupun </a:t>
            </a:r>
            <a:r>
              <a:rPr dirty="0" sz="2800" spc="-165">
                <a:latin typeface="Arial"/>
                <a:cs typeface="Arial"/>
              </a:rPr>
              <a:t>pembaca  </a:t>
            </a:r>
            <a:r>
              <a:rPr dirty="0" sz="2800" spc="-135">
                <a:latin typeface="Arial"/>
                <a:cs typeface="Arial"/>
              </a:rPr>
              <a:t>dan pemirsa </a:t>
            </a:r>
            <a:r>
              <a:rPr dirty="0" sz="2800" spc="-85">
                <a:latin typeface="Arial"/>
                <a:cs typeface="Arial"/>
              </a:rPr>
              <a:t>memberi </a:t>
            </a:r>
            <a:r>
              <a:rPr dirty="0" sz="2800" spc="-120">
                <a:latin typeface="Arial"/>
                <a:cs typeface="Arial"/>
              </a:rPr>
              <a:t>argumentasi </a:t>
            </a:r>
            <a:r>
              <a:rPr dirty="0" sz="2800" spc="-140">
                <a:latin typeface="Arial"/>
                <a:cs typeface="Arial"/>
              </a:rPr>
              <a:t>dan  </a:t>
            </a:r>
            <a:r>
              <a:rPr dirty="0" sz="2800" spc="-90">
                <a:latin typeface="Arial"/>
                <a:cs typeface="Arial"/>
              </a:rPr>
              <a:t>akuntabilitas terhadap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-110">
                <a:latin typeface="Arial"/>
                <a:cs typeface="Arial"/>
              </a:rPr>
              <a:t>pilihananya.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93851" y="693165"/>
            <a:ext cx="7903209" cy="364997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6415" marR="396875" indent="-51371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26415" algn="l"/>
                <a:tab pos="527050" algn="l"/>
              </a:tabLst>
            </a:pPr>
            <a:r>
              <a:rPr dirty="0" sz="3200" spc="-165" b="1">
                <a:latin typeface="Trebuchet MS"/>
                <a:cs typeface="Trebuchet MS"/>
              </a:rPr>
              <a:t>Realitas </a:t>
            </a:r>
            <a:r>
              <a:rPr dirty="0" sz="3200" spc="-95" b="1">
                <a:latin typeface="Trebuchet MS"/>
                <a:cs typeface="Trebuchet MS"/>
              </a:rPr>
              <a:t>Media; </a:t>
            </a:r>
            <a:r>
              <a:rPr dirty="0" sz="3200" spc="-165" b="1">
                <a:latin typeface="Trebuchet MS"/>
                <a:cs typeface="Trebuchet MS"/>
              </a:rPr>
              <a:t>Realitas </a:t>
            </a:r>
            <a:r>
              <a:rPr dirty="0" sz="3200" spc="-125" b="1">
                <a:latin typeface="Trebuchet MS"/>
                <a:cs typeface="Trebuchet MS"/>
              </a:rPr>
              <a:t>Masyarakat</a:t>
            </a:r>
            <a:r>
              <a:rPr dirty="0" sz="3200" spc="-630" b="1">
                <a:latin typeface="Trebuchet MS"/>
                <a:cs typeface="Trebuchet MS"/>
              </a:rPr>
              <a:t> </a:t>
            </a:r>
            <a:r>
              <a:rPr dirty="0" sz="3200" spc="-160" b="1">
                <a:latin typeface="Trebuchet MS"/>
                <a:cs typeface="Trebuchet MS"/>
              </a:rPr>
              <a:t>yang  </a:t>
            </a:r>
            <a:r>
              <a:rPr dirty="0" sz="3200" spc="-180" b="1">
                <a:latin typeface="Trebuchet MS"/>
                <a:cs typeface="Trebuchet MS"/>
              </a:rPr>
              <a:t>Berkembang</a:t>
            </a:r>
            <a:endParaRPr sz="3200">
              <a:latin typeface="Trebuchet MS"/>
              <a:cs typeface="Trebuchet MS"/>
            </a:endParaRPr>
          </a:p>
          <a:p>
            <a:pPr marL="927100" marR="5080" indent="-515620">
              <a:lnSpc>
                <a:spcPct val="100000"/>
              </a:lnSpc>
              <a:spcBef>
                <a:spcPts val="685"/>
              </a:spcBef>
              <a:tabLst>
                <a:tab pos="927100" algn="l"/>
              </a:tabLst>
            </a:pPr>
            <a:r>
              <a:rPr dirty="0" sz="2800" spc="-5">
                <a:latin typeface="Arial"/>
                <a:cs typeface="Arial"/>
              </a:rPr>
              <a:t>–	</a:t>
            </a:r>
            <a:r>
              <a:rPr dirty="0" sz="2800" spc="-170">
                <a:latin typeface="Arial"/>
                <a:cs typeface="Arial"/>
              </a:rPr>
              <a:t>Kisah-kisah </a:t>
            </a:r>
            <a:r>
              <a:rPr dirty="0" sz="2800" spc="-125">
                <a:latin typeface="Arial"/>
                <a:cs typeface="Arial"/>
              </a:rPr>
              <a:t>dalam </a:t>
            </a:r>
            <a:r>
              <a:rPr dirty="0" sz="2800" spc="-5">
                <a:latin typeface="Arial"/>
                <a:cs typeface="Arial"/>
              </a:rPr>
              <a:t>film </a:t>
            </a:r>
            <a:r>
              <a:rPr dirty="0" sz="2800" spc="-165">
                <a:latin typeface="Arial"/>
                <a:cs typeface="Arial"/>
              </a:rPr>
              <a:t>dsb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65">
                <a:latin typeface="Arial"/>
                <a:cs typeface="Arial"/>
              </a:rPr>
              <a:t>sebuah </a:t>
            </a:r>
            <a:r>
              <a:rPr dirty="0" sz="2800" spc="-120">
                <a:latin typeface="Arial"/>
                <a:cs typeface="Arial"/>
              </a:rPr>
              <a:t>hasil  </a:t>
            </a:r>
            <a:r>
              <a:rPr dirty="0" sz="2800" spc="-110">
                <a:latin typeface="Arial"/>
                <a:cs typeface="Arial"/>
              </a:rPr>
              <a:t>konstruksi </a:t>
            </a:r>
            <a:r>
              <a:rPr dirty="0" sz="2800" spc="-65">
                <a:latin typeface="Arial"/>
                <a:cs typeface="Arial"/>
              </a:rPr>
              <a:t>dari </a:t>
            </a:r>
            <a:r>
              <a:rPr dirty="0" sz="2800" spc="-75">
                <a:latin typeface="Arial"/>
                <a:cs typeface="Arial"/>
              </a:rPr>
              <a:t>teknologi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20">
                <a:latin typeface="Arial"/>
                <a:cs typeface="Arial"/>
              </a:rPr>
              <a:t>mampu  </a:t>
            </a:r>
            <a:r>
              <a:rPr dirty="0" sz="2800" spc="-135">
                <a:latin typeface="Arial"/>
                <a:cs typeface="Arial"/>
              </a:rPr>
              <a:t>membangun </a:t>
            </a:r>
            <a:r>
              <a:rPr dirty="0" sz="2800" spc="-165">
                <a:latin typeface="Arial"/>
                <a:cs typeface="Arial"/>
              </a:rPr>
              <a:t>sebuah </a:t>
            </a:r>
            <a:r>
              <a:rPr dirty="0" sz="2800" spc="-95">
                <a:latin typeface="Arial"/>
                <a:cs typeface="Arial"/>
              </a:rPr>
              <a:t>realitas </a:t>
            </a:r>
            <a:r>
              <a:rPr dirty="0" sz="2800" spc="-114">
                <a:latin typeface="Arial"/>
                <a:cs typeface="Arial"/>
              </a:rPr>
              <a:t>kehidupan, </a:t>
            </a:r>
            <a:r>
              <a:rPr dirty="0" sz="2800" spc="-185">
                <a:latin typeface="Arial"/>
                <a:cs typeface="Arial"/>
              </a:rPr>
              <a:t>seakan-  </a:t>
            </a:r>
            <a:r>
              <a:rPr dirty="0" sz="2800" spc="-175">
                <a:latin typeface="Arial"/>
                <a:cs typeface="Arial"/>
              </a:rPr>
              <a:t>akan </a:t>
            </a:r>
            <a:r>
              <a:rPr dirty="0" sz="2800" spc="-155">
                <a:latin typeface="Arial"/>
                <a:cs typeface="Arial"/>
              </a:rPr>
              <a:t>memang </a:t>
            </a:r>
            <a:r>
              <a:rPr dirty="0" sz="2800" spc="-110">
                <a:latin typeface="Arial"/>
                <a:cs typeface="Arial"/>
              </a:rPr>
              <a:t>benar </a:t>
            </a:r>
            <a:r>
              <a:rPr dirty="0" sz="2800" spc="-40">
                <a:latin typeface="Arial"/>
                <a:cs typeface="Arial"/>
              </a:rPr>
              <a:t>terjadi. </a:t>
            </a:r>
            <a:r>
              <a:rPr dirty="0" sz="2800" spc="-245">
                <a:latin typeface="Arial"/>
                <a:cs typeface="Arial"/>
              </a:rPr>
              <a:t>Seakan </a:t>
            </a:r>
            <a:r>
              <a:rPr dirty="0" sz="2800" spc="-95">
                <a:latin typeface="Arial"/>
                <a:cs typeface="Arial"/>
              </a:rPr>
              <a:t>realitas </a:t>
            </a:r>
            <a:r>
              <a:rPr dirty="0" sz="2800" spc="30">
                <a:latin typeface="Arial"/>
                <a:cs typeface="Arial"/>
              </a:rPr>
              <a:t>itu  </a:t>
            </a:r>
            <a:r>
              <a:rPr dirty="0" sz="2800" spc="-110">
                <a:latin typeface="Arial"/>
                <a:cs typeface="Arial"/>
              </a:rPr>
              <a:t>benar </a:t>
            </a:r>
            <a:r>
              <a:rPr dirty="0" sz="2800" spc="-175">
                <a:latin typeface="Arial"/>
                <a:cs typeface="Arial"/>
              </a:rPr>
              <a:t>ada </a:t>
            </a:r>
            <a:r>
              <a:rPr dirty="0" sz="2800" spc="-125">
                <a:latin typeface="Arial"/>
                <a:cs typeface="Arial"/>
              </a:rPr>
              <a:t>dalam </a:t>
            </a:r>
            <a:r>
              <a:rPr dirty="0" sz="2800" spc="-120">
                <a:latin typeface="Arial"/>
                <a:cs typeface="Arial"/>
              </a:rPr>
              <a:t>kehidupan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 spc="-105">
                <a:latin typeface="Arial"/>
                <a:cs typeface="Arial"/>
              </a:rPr>
              <a:t>disekeliling</a:t>
            </a:r>
            <a:endParaRPr sz="2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dirty="0" sz="2800" spc="-60">
                <a:latin typeface="Arial"/>
                <a:cs typeface="Arial"/>
              </a:rPr>
              <a:t>kita, </a:t>
            </a:r>
            <a:r>
              <a:rPr dirty="0" sz="2800" spc="-150">
                <a:latin typeface="Arial"/>
                <a:cs typeface="Arial"/>
              </a:rPr>
              <a:t>bahkan </a:t>
            </a:r>
            <a:r>
              <a:rPr dirty="0" sz="2800" spc="-200">
                <a:latin typeface="Arial"/>
                <a:cs typeface="Arial"/>
              </a:rPr>
              <a:t>seakan </a:t>
            </a:r>
            <a:r>
              <a:rPr dirty="0" sz="2800" spc="-55">
                <a:latin typeface="Arial"/>
                <a:cs typeface="Arial"/>
              </a:rPr>
              <a:t>kita </a:t>
            </a:r>
            <a:r>
              <a:rPr dirty="0" sz="2800" spc="-75">
                <a:latin typeface="Arial"/>
                <a:cs typeface="Arial"/>
              </a:rPr>
              <a:t>hidup </a:t>
            </a:r>
            <a:r>
              <a:rPr dirty="0" sz="2800" spc="-165">
                <a:latin typeface="Arial"/>
                <a:cs typeface="Arial"/>
              </a:rPr>
              <a:t>bersama</a:t>
            </a:r>
            <a:r>
              <a:rPr dirty="0" sz="2800" spc="-265">
                <a:latin typeface="Arial"/>
                <a:cs typeface="Arial"/>
              </a:rPr>
              <a:t> </a:t>
            </a:r>
            <a:r>
              <a:rPr dirty="0" sz="2800" spc="-130">
                <a:latin typeface="Arial"/>
                <a:cs typeface="Arial"/>
              </a:rPr>
              <a:t>mereka.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3795" y="214884"/>
            <a:ext cx="7834883" cy="1181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58419" rIns="0" bIns="0" rtlCol="0" vert="horz">
            <a:spAutoFit/>
          </a:bodyPr>
          <a:lstStyle/>
          <a:p>
            <a:pPr marL="3521710" marR="473075" indent="-3037840">
              <a:lnSpc>
                <a:spcPct val="100000"/>
              </a:lnSpc>
              <a:spcBef>
                <a:spcPts val="459"/>
              </a:spcBef>
            </a:pPr>
            <a:r>
              <a:rPr dirty="0" spc="-185" b="0">
                <a:latin typeface="Arial"/>
                <a:cs typeface="Arial"/>
              </a:rPr>
              <a:t>Realitas </a:t>
            </a:r>
            <a:r>
              <a:rPr dirty="0" spc="-220" b="0">
                <a:latin typeface="Arial"/>
                <a:cs typeface="Arial"/>
              </a:rPr>
              <a:t>Sosial </a:t>
            </a:r>
            <a:r>
              <a:rPr dirty="0" spc="-150" b="0">
                <a:latin typeface="Arial"/>
                <a:cs typeface="Arial"/>
              </a:rPr>
              <a:t>Bentukan </a:t>
            </a:r>
            <a:r>
              <a:rPr dirty="0" spc="-90" b="0">
                <a:latin typeface="Arial"/>
                <a:cs typeface="Arial"/>
              </a:rPr>
              <a:t>Media </a:t>
            </a:r>
            <a:r>
              <a:rPr dirty="0" spc="-190" b="0">
                <a:latin typeface="Arial"/>
                <a:cs typeface="Arial"/>
              </a:rPr>
              <a:t>Massa; </a:t>
            </a:r>
            <a:r>
              <a:rPr dirty="0" spc="-110" b="0">
                <a:latin typeface="Arial"/>
                <a:cs typeface="Arial"/>
              </a:rPr>
              <a:t>Iklan  </a:t>
            </a:r>
            <a:r>
              <a:rPr dirty="0" spc="-190" b="0">
                <a:latin typeface="Arial"/>
                <a:cs typeface="Arial"/>
              </a:rPr>
              <a:t>Televisi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1828800"/>
            <a:ext cx="8229600" cy="4114800"/>
          </a:xfrm>
          <a:custGeom>
            <a:avLst/>
            <a:gdLst/>
            <a:ahLst/>
            <a:cxnLst/>
            <a:rect l="l" t="t" r="r" b="b"/>
            <a:pathLst>
              <a:path w="8229600" h="4114800">
                <a:moveTo>
                  <a:pt x="0" y="4114800"/>
                </a:moveTo>
                <a:lnTo>
                  <a:pt x="8229600" y="4114800"/>
                </a:lnTo>
                <a:lnTo>
                  <a:pt x="82296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836166"/>
            <a:ext cx="8007350" cy="3857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9814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90">
                <a:latin typeface="Arial"/>
                <a:cs typeface="Arial"/>
              </a:rPr>
              <a:t>Pada </a:t>
            </a:r>
            <a:r>
              <a:rPr dirty="0" sz="3200" spc="-150">
                <a:latin typeface="Arial"/>
                <a:cs typeface="Arial"/>
              </a:rPr>
              <a:t>beberapa </a:t>
            </a:r>
            <a:r>
              <a:rPr dirty="0" sz="3200" spc="-90">
                <a:latin typeface="Arial"/>
                <a:cs typeface="Arial"/>
              </a:rPr>
              <a:t>iklan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75">
                <a:latin typeface="Arial"/>
                <a:cs typeface="Arial"/>
              </a:rPr>
              <a:t>menonjol </a:t>
            </a:r>
            <a:r>
              <a:rPr dirty="0" sz="3200" spc="-140">
                <a:latin typeface="Arial"/>
                <a:cs typeface="Arial"/>
              </a:rPr>
              <a:t>dalam  </a:t>
            </a:r>
            <a:r>
              <a:rPr dirty="0" sz="3200" spc="-105">
                <a:latin typeface="Arial"/>
                <a:cs typeface="Arial"/>
              </a:rPr>
              <a:t>pencitraan, </a:t>
            </a:r>
            <a:r>
              <a:rPr dirty="0" sz="3200" spc="-85">
                <a:latin typeface="Arial"/>
                <a:cs typeface="Arial"/>
              </a:rPr>
              <a:t>diperoleh </a:t>
            </a:r>
            <a:r>
              <a:rPr dirty="0" sz="3200" spc="-150">
                <a:latin typeface="Arial"/>
                <a:cs typeface="Arial"/>
              </a:rPr>
              <a:t>beberapa</a:t>
            </a:r>
            <a:r>
              <a:rPr dirty="0" sz="3200" spc="-315">
                <a:latin typeface="Arial"/>
                <a:cs typeface="Arial"/>
              </a:rPr>
              <a:t> </a:t>
            </a:r>
            <a:r>
              <a:rPr dirty="0" sz="3200" spc="-150">
                <a:latin typeface="Arial"/>
                <a:cs typeface="Arial"/>
              </a:rPr>
              <a:t>kategorisasi  </a:t>
            </a:r>
            <a:r>
              <a:rPr dirty="0" sz="3200" spc="-170">
                <a:latin typeface="Arial"/>
                <a:cs typeface="Arial"/>
              </a:rPr>
              <a:t>penggunaan </a:t>
            </a:r>
            <a:r>
              <a:rPr dirty="0" sz="3200" spc="-105">
                <a:latin typeface="Arial"/>
                <a:cs typeface="Arial"/>
              </a:rPr>
              <a:t>pencitraan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90">
                <a:latin typeface="Arial"/>
                <a:cs typeface="Arial"/>
              </a:rPr>
              <a:t>iklan </a:t>
            </a:r>
            <a:r>
              <a:rPr dirty="0" sz="3200" spc="-85">
                <a:latin typeface="Arial"/>
                <a:cs typeface="Arial"/>
              </a:rPr>
              <a:t>televisi  </a:t>
            </a:r>
            <a:r>
              <a:rPr dirty="0" sz="3200" spc="-150">
                <a:latin typeface="Arial"/>
                <a:cs typeface="Arial"/>
              </a:rPr>
              <a:t>sbb:</a:t>
            </a:r>
            <a:endParaRPr sz="3200">
              <a:latin typeface="Arial"/>
              <a:cs typeface="Arial"/>
            </a:endParaRPr>
          </a:p>
          <a:p>
            <a:pPr lvl="1" marL="756285" marR="130175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dirty="0" sz="2800" spc="-140">
                <a:latin typeface="Arial"/>
                <a:cs typeface="Arial"/>
              </a:rPr>
              <a:t>Pertama, </a:t>
            </a:r>
            <a:r>
              <a:rPr dirty="0" sz="2800" spc="-125">
                <a:latin typeface="Arial"/>
                <a:cs typeface="Arial"/>
              </a:rPr>
              <a:t>Citra </a:t>
            </a:r>
            <a:r>
              <a:rPr dirty="0" sz="2800" spc="-160">
                <a:latin typeface="Arial"/>
                <a:cs typeface="Arial"/>
              </a:rPr>
              <a:t>Perempuan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60">
                <a:latin typeface="Arial"/>
                <a:cs typeface="Arial"/>
              </a:rPr>
              <a:t>citra </a:t>
            </a:r>
            <a:r>
              <a:rPr dirty="0" sz="2800" spc="-110">
                <a:latin typeface="Arial"/>
                <a:cs typeface="Arial"/>
              </a:rPr>
              <a:t>pigura,</a:t>
            </a:r>
            <a:r>
              <a:rPr dirty="0" sz="2800" spc="-215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citra  </a:t>
            </a:r>
            <a:r>
              <a:rPr dirty="0" sz="2800" spc="-95">
                <a:latin typeface="Arial"/>
                <a:cs typeface="Arial"/>
              </a:rPr>
              <a:t>pilar, </a:t>
            </a:r>
            <a:r>
              <a:rPr dirty="0" sz="2800" spc="-60">
                <a:latin typeface="Arial"/>
                <a:cs typeface="Arial"/>
              </a:rPr>
              <a:t>citra </a:t>
            </a:r>
            <a:r>
              <a:rPr dirty="0" sz="2800" spc="-145">
                <a:latin typeface="Arial"/>
                <a:cs typeface="Arial"/>
              </a:rPr>
              <a:t>pinggan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60">
                <a:latin typeface="Arial"/>
                <a:cs typeface="Arial"/>
              </a:rPr>
              <a:t>citra</a:t>
            </a:r>
            <a:r>
              <a:rPr dirty="0" sz="2800" spc="-235">
                <a:latin typeface="Arial"/>
                <a:cs typeface="Arial"/>
              </a:rPr>
              <a:t> </a:t>
            </a:r>
            <a:r>
              <a:rPr dirty="0" sz="2800" spc="-130">
                <a:latin typeface="Arial"/>
                <a:cs typeface="Arial"/>
              </a:rPr>
              <a:t>pergaulan</a:t>
            </a:r>
            <a:endParaRPr sz="2800">
              <a:latin typeface="Arial"/>
              <a:cs typeface="Arial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dirty="0" sz="2800" spc="-190">
                <a:latin typeface="Arial"/>
                <a:cs typeface="Arial"/>
              </a:rPr>
              <a:t>Kedua, </a:t>
            </a:r>
            <a:r>
              <a:rPr dirty="0" sz="2800" spc="-125">
                <a:latin typeface="Arial"/>
                <a:cs typeface="Arial"/>
              </a:rPr>
              <a:t>Citra </a:t>
            </a:r>
            <a:r>
              <a:rPr dirty="0" sz="2800" spc="-100">
                <a:latin typeface="Arial"/>
                <a:cs typeface="Arial"/>
              </a:rPr>
              <a:t>Maskulin, </a:t>
            </a:r>
            <a:r>
              <a:rPr dirty="0" sz="2800" spc="-120">
                <a:latin typeface="Arial"/>
                <a:cs typeface="Arial"/>
              </a:rPr>
              <a:t>maskulin </a:t>
            </a:r>
            <a:r>
              <a:rPr dirty="0" sz="2800" spc="-135">
                <a:latin typeface="Arial"/>
                <a:cs typeface="Arial"/>
              </a:rPr>
              <a:t>digambarkan </a:t>
            </a:r>
            <a:r>
              <a:rPr dirty="0" sz="2800" spc="25">
                <a:latin typeface="Arial"/>
                <a:cs typeface="Arial"/>
              </a:rPr>
              <a:t>otot  </a:t>
            </a:r>
            <a:r>
              <a:rPr dirty="0" sz="2800" spc="-80">
                <a:latin typeface="Arial"/>
                <a:cs typeface="Arial"/>
              </a:rPr>
              <a:t>laki-laki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93851" y="596239"/>
            <a:ext cx="7430770" cy="35375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865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175">
                <a:latin typeface="Arial"/>
                <a:cs typeface="Arial"/>
              </a:rPr>
              <a:t>Ketiga, </a:t>
            </a:r>
            <a:r>
              <a:rPr dirty="0" sz="3200" spc="-135">
                <a:latin typeface="Arial"/>
                <a:cs typeface="Arial"/>
              </a:rPr>
              <a:t>Citra </a:t>
            </a:r>
            <a:r>
              <a:rPr dirty="0" sz="3200" spc="-200">
                <a:latin typeface="Arial"/>
                <a:cs typeface="Arial"/>
              </a:rPr>
              <a:t>Kemewahan </a:t>
            </a:r>
            <a:r>
              <a:rPr dirty="0" sz="3200" spc="-150">
                <a:latin typeface="Arial"/>
                <a:cs typeface="Arial"/>
              </a:rPr>
              <a:t>dan</a:t>
            </a:r>
            <a:r>
              <a:rPr dirty="0" sz="3200" spc="-140">
                <a:latin typeface="Arial"/>
                <a:cs typeface="Arial"/>
              </a:rPr>
              <a:t> </a:t>
            </a:r>
            <a:r>
              <a:rPr dirty="0" sz="3200" spc="-135">
                <a:latin typeface="Arial"/>
                <a:cs typeface="Arial"/>
              </a:rPr>
              <a:t>eksklusif</a:t>
            </a:r>
            <a:endParaRPr sz="32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70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130">
                <a:latin typeface="Arial"/>
                <a:cs typeface="Arial"/>
              </a:rPr>
              <a:t>keempat, </a:t>
            </a:r>
            <a:r>
              <a:rPr dirty="0" sz="3200" spc="-135">
                <a:latin typeface="Arial"/>
                <a:cs typeface="Arial"/>
              </a:rPr>
              <a:t>Citra </a:t>
            </a:r>
            <a:r>
              <a:rPr dirty="0" sz="3200" spc="-260">
                <a:latin typeface="Arial"/>
                <a:cs typeface="Arial"/>
              </a:rPr>
              <a:t>Kelas</a:t>
            </a:r>
            <a:r>
              <a:rPr dirty="0" sz="3200" spc="-240">
                <a:latin typeface="Arial"/>
                <a:cs typeface="Arial"/>
              </a:rPr>
              <a:t> </a:t>
            </a:r>
            <a:r>
              <a:rPr dirty="0" sz="3200" spc="-225">
                <a:latin typeface="Arial"/>
                <a:cs typeface="Arial"/>
              </a:rPr>
              <a:t>Sosial</a:t>
            </a:r>
            <a:endParaRPr sz="32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65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165">
                <a:latin typeface="Arial"/>
                <a:cs typeface="Arial"/>
              </a:rPr>
              <a:t>Kelima, </a:t>
            </a:r>
            <a:r>
              <a:rPr dirty="0" sz="3200" spc="-140">
                <a:latin typeface="Arial"/>
                <a:cs typeface="Arial"/>
              </a:rPr>
              <a:t>Citra</a:t>
            </a:r>
            <a:r>
              <a:rPr dirty="0" sz="3200" spc="-160">
                <a:latin typeface="Arial"/>
                <a:cs typeface="Arial"/>
              </a:rPr>
              <a:t> </a:t>
            </a:r>
            <a:r>
              <a:rPr dirty="0" sz="3200" spc="-155">
                <a:latin typeface="Arial"/>
                <a:cs typeface="Arial"/>
              </a:rPr>
              <a:t>Kenikmatan</a:t>
            </a:r>
            <a:endParaRPr sz="32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75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210">
                <a:latin typeface="Arial"/>
                <a:cs typeface="Arial"/>
              </a:rPr>
              <a:t>Keenam, </a:t>
            </a:r>
            <a:r>
              <a:rPr dirty="0" sz="3200" spc="-135">
                <a:latin typeface="Arial"/>
                <a:cs typeface="Arial"/>
              </a:rPr>
              <a:t>Citra</a:t>
            </a:r>
            <a:r>
              <a:rPr dirty="0" sz="3200" spc="-125">
                <a:latin typeface="Arial"/>
                <a:cs typeface="Arial"/>
              </a:rPr>
              <a:t> </a:t>
            </a:r>
            <a:r>
              <a:rPr dirty="0" sz="3200" spc="-90">
                <a:latin typeface="Arial"/>
                <a:cs typeface="Arial"/>
              </a:rPr>
              <a:t>Manfaat</a:t>
            </a:r>
            <a:endParaRPr sz="32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65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130">
                <a:latin typeface="Arial"/>
                <a:cs typeface="Arial"/>
              </a:rPr>
              <a:t>Kerujuh, </a:t>
            </a:r>
            <a:r>
              <a:rPr dirty="0" sz="3200" spc="-135">
                <a:latin typeface="Arial"/>
                <a:cs typeface="Arial"/>
              </a:rPr>
              <a:t>Citra</a:t>
            </a:r>
            <a:r>
              <a:rPr dirty="0" sz="3200" spc="-195">
                <a:latin typeface="Arial"/>
                <a:cs typeface="Arial"/>
              </a:rPr>
              <a:t> </a:t>
            </a:r>
            <a:r>
              <a:rPr dirty="0" sz="3200" spc="-190">
                <a:latin typeface="Arial"/>
                <a:cs typeface="Arial"/>
              </a:rPr>
              <a:t>Persahabatan</a:t>
            </a:r>
            <a:endParaRPr sz="32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70"/>
              </a:spcBef>
              <a:buChar char="•"/>
              <a:tabLst>
                <a:tab pos="526415" algn="l"/>
                <a:tab pos="527050" algn="l"/>
              </a:tabLst>
            </a:pPr>
            <a:r>
              <a:rPr dirty="0" sz="3200" spc="-180">
                <a:latin typeface="Arial"/>
                <a:cs typeface="Arial"/>
              </a:rPr>
              <a:t>Kedelapan, </a:t>
            </a:r>
            <a:r>
              <a:rPr dirty="0" sz="3200" spc="-140">
                <a:latin typeface="Arial"/>
                <a:cs typeface="Arial"/>
              </a:rPr>
              <a:t>Citra </a:t>
            </a:r>
            <a:r>
              <a:rPr dirty="0" sz="3200" spc="-254">
                <a:latin typeface="Arial"/>
                <a:cs typeface="Arial"/>
              </a:rPr>
              <a:t>Seksisme </a:t>
            </a:r>
            <a:r>
              <a:rPr dirty="0" sz="3200" spc="-150">
                <a:latin typeface="Arial"/>
                <a:cs typeface="Arial"/>
              </a:rPr>
              <a:t>dan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 spc="-170">
                <a:latin typeface="Arial"/>
                <a:cs typeface="Arial"/>
              </a:rPr>
              <a:t>seksualitas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7C5F9F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756285">
              <a:lnSpc>
                <a:spcPct val="100000"/>
              </a:lnSpc>
              <a:spcBef>
                <a:spcPts val="1575"/>
              </a:spcBef>
            </a:pPr>
            <a:r>
              <a:rPr dirty="0" sz="4400" spc="-155"/>
              <a:t>DISKURSUS </a:t>
            </a:r>
            <a:r>
              <a:rPr dirty="0" sz="4400" spc="-265"/>
              <a:t>REALITAS</a:t>
            </a:r>
            <a:r>
              <a:rPr dirty="0" sz="4400" spc="-555"/>
              <a:t> </a:t>
            </a:r>
            <a:r>
              <a:rPr dirty="0" sz="4400" spc="-204"/>
              <a:t>SOSIAL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408431" y="1571244"/>
            <a:ext cx="8327135" cy="482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502663"/>
            <a:ext cx="8371332" cy="4594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200"/>
            <a:ext cx="8229600" cy="472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2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12700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842884" cy="441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80">
                <a:latin typeface="Arial"/>
                <a:cs typeface="Arial"/>
              </a:rPr>
              <a:t>Teori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50">
                <a:latin typeface="Arial"/>
                <a:cs typeface="Arial"/>
              </a:rPr>
              <a:t>paradigma </a:t>
            </a:r>
            <a:r>
              <a:rPr dirty="0" sz="3200" spc="-114">
                <a:latin typeface="Arial"/>
                <a:cs typeface="Arial"/>
              </a:rPr>
              <a:t>defenisi </a:t>
            </a:r>
            <a:r>
              <a:rPr dirty="0" sz="3200" spc="-170">
                <a:latin typeface="Arial"/>
                <a:cs typeface="Arial"/>
              </a:rPr>
              <a:t>sosial  </a:t>
            </a:r>
            <a:r>
              <a:rPr dirty="0" sz="3200" spc="-155">
                <a:latin typeface="Arial"/>
                <a:cs typeface="Arial"/>
              </a:rPr>
              <a:t>berpandangan </a:t>
            </a:r>
            <a:r>
              <a:rPr dirty="0" sz="3200" spc="-160">
                <a:latin typeface="Arial"/>
                <a:cs typeface="Arial"/>
              </a:rPr>
              <a:t>bahwa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-65">
                <a:latin typeface="Arial"/>
                <a:cs typeface="Arial"/>
              </a:rPr>
              <a:t>aktor 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45">
                <a:latin typeface="Arial"/>
                <a:cs typeface="Arial"/>
              </a:rPr>
              <a:t>kreatif </a:t>
            </a:r>
            <a:r>
              <a:rPr dirty="0" sz="3200" spc="-75">
                <a:latin typeface="Arial"/>
                <a:cs typeface="Arial"/>
              </a:rPr>
              <a:t>dari </a:t>
            </a:r>
            <a:r>
              <a:rPr dirty="0" sz="3200" spc="-105">
                <a:latin typeface="Arial"/>
                <a:cs typeface="Arial"/>
              </a:rPr>
              <a:t>realitas </a:t>
            </a:r>
            <a:r>
              <a:rPr dirty="0" sz="3200" spc="-170">
                <a:latin typeface="Arial"/>
                <a:cs typeface="Arial"/>
              </a:rPr>
              <a:t>sosialnya. </a:t>
            </a:r>
            <a:r>
              <a:rPr dirty="0" sz="3200" spc="-190">
                <a:latin typeface="Arial"/>
                <a:cs typeface="Arial"/>
              </a:rPr>
              <a:t>Dalam</a:t>
            </a:r>
            <a:r>
              <a:rPr dirty="0" sz="3200" spc="-36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arti  </a:t>
            </a:r>
            <a:r>
              <a:rPr dirty="0" sz="3200" spc="-105">
                <a:latin typeface="Arial"/>
                <a:cs typeface="Arial"/>
              </a:rPr>
              <a:t>tindakan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60">
                <a:latin typeface="Arial"/>
                <a:cs typeface="Arial"/>
              </a:rPr>
              <a:t>tidak </a:t>
            </a:r>
            <a:r>
              <a:rPr dirty="0" sz="3200" spc="-180">
                <a:latin typeface="Arial"/>
                <a:cs typeface="Arial"/>
              </a:rPr>
              <a:t>sepenuhnya  </a:t>
            </a:r>
            <a:r>
              <a:rPr dirty="0" sz="3200" spc="-75">
                <a:latin typeface="Arial"/>
                <a:cs typeface="Arial"/>
              </a:rPr>
              <a:t>ditentukan </a:t>
            </a:r>
            <a:r>
              <a:rPr dirty="0" sz="3200" spc="-90">
                <a:latin typeface="Arial"/>
                <a:cs typeface="Arial"/>
              </a:rPr>
              <a:t>oleh </a:t>
            </a:r>
            <a:r>
              <a:rPr dirty="0" sz="3200" spc="-100">
                <a:latin typeface="Arial"/>
                <a:cs typeface="Arial"/>
              </a:rPr>
              <a:t>norma-norma, </a:t>
            </a:r>
            <a:r>
              <a:rPr dirty="0" sz="3200" spc="-180">
                <a:latin typeface="Arial"/>
                <a:cs typeface="Arial"/>
              </a:rPr>
              <a:t>kebiasaan-  kebiasaan, </a:t>
            </a:r>
            <a:r>
              <a:rPr dirty="0" sz="3200" spc="-65">
                <a:latin typeface="Arial"/>
                <a:cs typeface="Arial"/>
              </a:rPr>
              <a:t>nilai-nilai </a:t>
            </a:r>
            <a:r>
              <a:rPr dirty="0" sz="3200" spc="-185">
                <a:latin typeface="Arial"/>
                <a:cs typeface="Arial"/>
              </a:rPr>
              <a:t>dsb </a:t>
            </a:r>
            <a:r>
              <a:rPr dirty="0" sz="3200" spc="-204">
                <a:latin typeface="Arial"/>
                <a:cs typeface="Arial"/>
              </a:rPr>
              <a:t>yang kesemuanya  </a:t>
            </a:r>
            <a:r>
              <a:rPr dirty="0" sz="3200" spc="-120">
                <a:latin typeface="Arial"/>
                <a:cs typeface="Arial"/>
              </a:rPr>
              <a:t>tercakup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00">
                <a:latin typeface="Arial"/>
                <a:cs typeface="Arial"/>
              </a:rPr>
              <a:t>fakta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70">
                <a:latin typeface="Arial"/>
                <a:cs typeface="Arial"/>
              </a:rPr>
              <a:t>yaitu </a:t>
            </a:r>
            <a:r>
              <a:rPr dirty="0" sz="3200" spc="-105">
                <a:latin typeface="Arial"/>
                <a:cs typeface="Arial"/>
              </a:rPr>
              <a:t>tindakan 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70">
                <a:latin typeface="Arial"/>
                <a:cs typeface="Arial"/>
              </a:rPr>
              <a:t>menggambarkan </a:t>
            </a:r>
            <a:r>
              <a:rPr dirty="0" sz="3200" spc="-40">
                <a:latin typeface="Arial"/>
                <a:cs typeface="Arial"/>
              </a:rPr>
              <a:t>struktur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20">
                <a:latin typeface="Arial"/>
                <a:cs typeface="Arial"/>
              </a:rPr>
              <a:t>pranata  </a:t>
            </a:r>
            <a:r>
              <a:rPr dirty="0" sz="3200" spc="-160">
                <a:latin typeface="Arial"/>
                <a:cs typeface="Arial"/>
              </a:rPr>
              <a:t>sosial.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168" y="320040"/>
            <a:ext cx="8738616" cy="923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121920">
              <a:lnSpc>
                <a:spcPct val="100000"/>
              </a:lnSpc>
              <a:spcBef>
                <a:spcPts val="1575"/>
              </a:spcBef>
            </a:pPr>
            <a:r>
              <a:rPr dirty="0" sz="4400" spc="-360" b="0">
                <a:latin typeface="Arial"/>
                <a:cs typeface="Arial"/>
              </a:rPr>
              <a:t>Bahasa </a:t>
            </a:r>
            <a:r>
              <a:rPr dirty="0" sz="4400" spc="-280" b="0">
                <a:latin typeface="Arial"/>
                <a:cs typeface="Arial"/>
              </a:rPr>
              <a:t>sebagai </a:t>
            </a:r>
            <a:r>
              <a:rPr dirty="0" sz="4400" spc="-250" b="0">
                <a:latin typeface="Arial"/>
                <a:cs typeface="Arial"/>
              </a:rPr>
              <a:t>Realitas </a:t>
            </a:r>
            <a:r>
              <a:rPr dirty="0" sz="4400" spc="-300" b="0">
                <a:latin typeface="Arial"/>
                <a:cs typeface="Arial"/>
              </a:rPr>
              <a:t>Sosial</a:t>
            </a:r>
            <a:r>
              <a:rPr dirty="0" sz="4400" spc="-110" b="0">
                <a:latin typeface="Arial"/>
                <a:cs typeface="Arial"/>
              </a:rPr>
              <a:t> </a:t>
            </a:r>
            <a:r>
              <a:rPr dirty="0" sz="4400" spc="-150" b="0">
                <a:latin typeface="Arial"/>
                <a:cs typeface="Arial"/>
              </a:rPr>
              <a:t>Iklan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607565"/>
            <a:ext cx="7143115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14">
                <a:latin typeface="Arial"/>
                <a:cs typeface="Arial"/>
              </a:rPr>
              <a:t>Iklan </a:t>
            </a:r>
            <a:r>
              <a:rPr dirty="0" sz="3200" spc="-85">
                <a:latin typeface="Arial"/>
                <a:cs typeface="Arial"/>
              </a:rPr>
              <a:t>televisi </a:t>
            </a:r>
            <a:r>
              <a:rPr dirty="0" sz="3200" spc="-175">
                <a:latin typeface="Arial"/>
                <a:cs typeface="Arial"/>
              </a:rPr>
              <a:t>menggunakan </a:t>
            </a:r>
            <a:r>
              <a:rPr dirty="0" sz="3200" spc="-180">
                <a:latin typeface="Arial"/>
                <a:cs typeface="Arial"/>
              </a:rPr>
              <a:t>kedua </a:t>
            </a:r>
            <a:r>
              <a:rPr dirty="0" sz="3200" spc="-200">
                <a:latin typeface="Arial"/>
                <a:cs typeface="Arial"/>
              </a:rPr>
              <a:t>pesan  </a:t>
            </a:r>
            <a:r>
              <a:rPr dirty="0" sz="3200" spc="-105">
                <a:latin typeface="Arial"/>
                <a:cs typeface="Arial"/>
              </a:rPr>
              <a:t>(verbal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30">
                <a:latin typeface="Arial"/>
                <a:cs typeface="Arial"/>
              </a:rPr>
              <a:t>visual) </a:t>
            </a:r>
            <a:r>
              <a:rPr dirty="0" sz="3200" spc="-60">
                <a:latin typeface="Arial"/>
                <a:cs typeface="Arial"/>
              </a:rPr>
              <a:t>untuk</a:t>
            </a:r>
            <a:r>
              <a:rPr dirty="0" sz="3200" spc="-325">
                <a:latin typeface="Arial"/>
                <a:cs typeface="Arial"/>
              </a:rPr>
              <a:t> </a:t>
            </a:r>
            <a:r>
              <a:rPr dirty="0" sz="3200" spc="-135">
                <a:latin typeface="Arial"/>
                <a:cs typeface="Arial"/>
              </a:rPr>
              <a:t>mengkonstruksi  </a:t>
            </a:r>
            <a:r>
              <a:rPr dirty="0" sz="3200" spc="-170">
                <a:latin typeface="Arial"/>
                <a:cs typeface="Arial"/>
              </a:rPr>
              <a:t>makna </a:t>
            </a:r>
            <a:r>
              <a:rPr dirty="0" sz="3200" spc="-150">
                <a:latin typeface="Arial"/>
                <a:cs typeface="Arial"/>
              </a:rPr>
              <a:t>dan</a:t>
            </a:r>
            <a:r>
              <a:rPr dirty="0" sz="3200" spc="-155">
                <a:latin typeface="Arial"/>
                <a:cs typeface="Arial"/>
              </a:rPr>
              <a:t> </a:t>
            </a:r>
            <a:r>
              <a:rPr dirty="0" sz="3200" spc="-130">
                <a:latin typeface="Arial"/>
                <a:cs typeface="Arial"/>
              </a:rPr>
              <a:t>pencitraannya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5863" y="60960"/>
            <a:ext cx="8269224" cy="1456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12700">
            <a:solidFill>
              <a:srgbClr val="97B85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235">
                <a:latin typeface="Arial"/>
                <a:cs typeface="Arial"/>
              </a:rPr>
              <a:t>Sumber </a:t>
            </a:r>
            <a:r>
              <a:rPr dirty="0" sz="4000" spc="-110">
                <a:latin typeface="Arial"/>
                <a:cs typeface="Arial"/>
              </a:rPr>
              <a:t>Nilai </a:t>
            </a:r>
            <a:r>
              <a:rPr dirty="0" sz="4000" spc="-245">
                <a:latin typeface="Arial"/>
                <a:cs typeface="Arial"/>
              </a:rPr>
              <a:t>Acuan </a:t>
            </a:r>
            <a:r>
              <a:rPr dirty="0" sz="4000" spc="-190">
                <a:latin typeface="Arial"/>
                <a:cs typeface="Arial"/>
              </a:rPr>
              <a:t>Konstruksi</a:t>
            </a:r>
            <a:r>
              <a:rPr dirty="0" sz="4000" spc="-315">
                <a:latin typeface="Arial"/>
                <a:cs typeface="Arial"/>
              </a:rPr>
              <a:t> </a:t>
            </a:r>
            <a:r>
              <a:rPr dirty="0" sz="4000" spc="-280">
                <a:latin typeface="Arial"/>
                <a:cs typeface="Arial"/>
              </a:rPr>
              <a:t>Sosial</a:t>
            </a:r>
            <a:endParaRPr sz="4000">
              <a:latin typeface="Arial"/>
              <a:cs typeface="Arial"/>
            </a:endParaRPr>
          </a:p>
          <a:p>
            <a:pPr algn="ctr" marL="1270">
              <a:lnSpc>
                <a:spcPts val="4755"/>
              </a:lnSpc>
            </a:pPr>
            <a:r>
              <a:rPr dirty="0" sz="4000" spc="-110">
                <a:latin typeface="Arial"/>
                <a:cs typeface="Arial"/>
              </a:rPr>
              <a:t>Media</a:t>
            </a:r>
            <a:r>
              <a:rPr dirty="0" sz="4000" spc="-235">
                <a:latin typeface="Arial"/>
                <a:cs typeface="Arial"/>
              </a:rPr>
              <a:t> </a:t>
            </a:r>
            <a:r>
              <a:rPr dirty="0" sz="4000" spc="-285">
                <a:latin typeface="Arial"/>
                <a:cs typeface="Arial"/>
              </a:rPr>
              <a:t>Massa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07565"/>
            <a:ext cx="7766684" cy="3050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2857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70">
                <a:latin typeface="Arial"/>
                <a:cs typeface="Arial"/>
              </a:rPr>
              <a:t>Umumnya </a:t>
            </a:r>
            <a:r>
              <a:rPr dirty="0" sz="3200" spc="-60">
                <a:latin typeface="Arial"/>
                <a:cs typeface="Arial"/>
              </a:rPr>
              <a:t>nilai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10">
                <a:latin typeface="Arial"/>
                <a:cs typeface="Arial"/>
              </a:rPr>
              <a:t>dikonstruksi </a:t>
            </a:r>
            <a:r>
              <a:rPr dirty="0" sz="3200" spc="-95">
                <a:latin typeface="Arial"/>
                <a:cs typeface="Arial"/>
              </a:rPr>
              <a:t>oleh</a:t>
            </a:r>
            <a:r>
              <a:rPr dirty="0" sz="3200" spc="-250">
                <a:latin typeface="Arial"/>
                <a:cs typeface="Arial"/>
              </a:rPr>
              <a:t> </a:t>
            </a:r>
            <a:r>
              <a:rPr dirty="0" sz="3200" spc="-125">
                <a:latin typeface="Arial"/>
                <a:cs typeface="Arial"/>
              </a:rPr>
              <a:t>media  </a:t>
            </a:r>
            <a:r>
              <a:rPr dirty="0" sz="3200" spc="-265">
                <a:latin typeface="Arial"/>
                <a:cs typeface="Arial"/>
              </a:rPr>
              <a:t>massa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-60">
                <a:latin typeface="Arial"/>
                <a:cs typeface="Arial"/>
              </a:rPr>
              <a:t>nilai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25">
                <a:latin typeface="Arial"/>
                <a:cs typeface="Arial"/>
              </a:rPr>
              <a:t>bersumber </a:t>
            </a:r>
            <a:r>
              <a:rPr dirty="0" sz="3200" spc="-75">
                <a:latin typeface="Arial"/>
                <a:cs typeface="Arial"/>
              </a:rPr>
              <a:t>dari  </a:t>
            </a:r>
            <a:r>
              <a:rPr dirty="0" sz="3200" spc="-70">
                <a:latin typeface="Arial"/>
                <a:cs typeface="Arial"/>
              </a:rPr>
              <a:t>redaktur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55">
                <a:latin typeface="Arial"/>
                <a:cs typeface="Arial"/>
              </a:rPr>
              <a:t>para </a:t>
            </a:r>
            <a:r>
              <a:rPr dirty="0" sz="3200" spc="-200">
                <a:latin typeface="Arial"/>
                <a:cs typeface="Arial"/>
              </a:rPr>
              <a:t>desk </a:t>
            </a:r>
            <a:r>
              <a:rPr dirty="0" sz="3200" spc="-125">
                <a:latin typeface="Arial"/>
                <a:cs typeface="Arial"/>
              </a:rPr>
              <a:t>media</a:t>
            </a:r>
            <a:r>
              <a:rPr dirty="0" sz="3200" spc="-275">
                <a:latin typeface="Arial"/>
                <a:cs typeface="Arial"/>
              </a:rPr>
              <a:t> </a:t>
            </a:r>
            <a:r>
              <a:rPr dirty="0" sz="3200" spc="-235">
                <a:latin typeface="Arial"/>
                <a:cs typeface="Arial"/>
              </a:rPr>
              <a:t>massa.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latin typeface="Arial"/>
                <a:cs typeface="Arial"/>
              </a:rPr>
              <a:t>Nilai-nilai lain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95">
                <a:latin typeface="Arial"/>
                <a:cs typeface="Arial"/>
              </a:rPr>
              <a:t>menjadi </a:t>
            </a:r>
            <a:r>
              <a:rPr dirty="0" sz="3200" spc="-190">
                <a:latin typeface="Arial"/>
                <a:cs typeface="Arial"/>
              </a:rPr>
              <a:t>acuan</a:t>
            </a:r>
            <a:r>
              <a:rPr dirty="0" sz="3200" spc="-335">
                <a:latin typeface="Arial"/>
                <a:cs typeface="Arial"/>
              </a:rPr>
              <a:t> </a:t>
            </a:r>
            <a:r>
              <a:rPr dirty="0" sz="3200" spc="-125">
                <a:latin typeface="Arial"/>
                <a:cs typeface="Arial"/>
              </a:rPr>
              <a:t>konstruksi  media </a:t>
            </a:r>
            <a:r>
              <a:rPr dirty="0" sz="3200" spc="-265">
                <a:latin typeface="Arial"/>
                <a:cs typeface="Arial"/>
              </a:rPr>
              <a:t>massa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-130">
                <a:latin typeface="Arial"/>
                <a:cs typeface="Arial"/>
              </a:rPr>
              <a:t>perubahan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204">
                <a:latin typeface="Arial"/>
                <a:cs typeface="Arial"/>
              </a:rPr>
              <a:t>yang  </a:t>
            </a:r>
            <a:r>
              <a:rPr dirty="0" sz="3200" spc="-40">
                <a:latin typeface="Arial"/>
                <a:cs typeface="Arial"/>
              </a:rPr>
              <a:t>terjadi </a:t>
            </a:r>
            <a:r>
              <a:rPr dirty="0" sz="3200" spc="-140">
                <a:latin typeface="Arial"/>
                <a:cs typeface="Arial"/>
              </a:rPr>
              <a:t>dalam</a:t>
            </a:r>
            <a:r>
              <a:rPr dirty="0" sz="3200" spc="-290">
                <a:latin typeface="Arial"/>
                <a:cs typeface="Arial"/>
              </a:rPr>
              <a:t> </a:t>
            </a:r>
            <a:r>
              <a:rPr dirty="0" sz="3200" spc="-170">
                <a:latin typeface="Arial"/>
                <a:cs typeface="Arial"/>
              </a:rPr>
              <a:t>masyarakat.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7C5F9F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2538730">
              <a:lnSpc>
                <a:spcPct val="100000"/>
              </a:lnSpc>
              <a:spcBef>
                <a:spcPts val="1575"/>
              </a:spcBef>
            </a:pPr>
            <a:r>
              <a:rPr dirty="0" sz="4400" spc="-459" b="0">
                <a:latin typeface="Arial"/>
                <a:cs typeface="Arial"/>
              </a:rPr>
              <a:t>TERIMAKASIH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431" y="1571244"/>
            <a:ext cx="8327135" cy="4623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12699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656844"/>
            <a:ext cx="8327135" cy="5538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4131" y="548640"/>
            <a:ext cx="8478012" cy="5777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85736"/>
            <a:ext cx="8229600" cy="5440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648970"/>
            <a:ext cx="7979409" cy="56045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marR="173990" indent="-342900">
              <a:lnSpc>
                <a:spcPct val="9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85">
                <a:latin typeface="Arial"/>
                <a:cs typeface="Arial"/>
              </a:rPr>
              <a:t>Paradigma </a:t>
            </a:r>
            <a:r>
              <a:rPr dirty="0" sz="3000" spc="-110">
                <a:latin typeface="Arial"/>
                <a:cs typeface="Arial"/>
              </a:rPr>
              <a:t>defenisi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75">
                <a:latin typeface="Arial"/>
                <a:cs typeface="Arial"/>
              </a:rPr>
              <a:t>lebih </a:t>
            </a:r>
            <a:r>
              <a:rPr dirty="0" sz="3000" spc="-25">
                <a:latin typeface="Arial"/>
                <a:cs typeface="Arial"/>
              </a:rPr>
              <a:t>tertarik</a:t>
            </a:r>
            <a:r>
              <a:rPr dirty="0" sz="3000" spc="-235">
                <a:latin typeface="Arial"/>
                <a:cs typeface="Arial"/>
              </a:rPr>
              <a:t> </a:t>
            </a:r>
            <a:r>
              <a:rPr dirty="0" sz="3000" spc="-100">
                <a:latin typeface="Arial"/>
                <a:cs typeface="Arial"/>
              </a:rPr>
              <a:t>terhadap  </a:t>
            </a:r>
            <a:r>
              <a:rPr dirty="0" sz="3000" spc="-190">
                <a:latin typeface="Arial"/>
                <a:cs typeface="Arial"/>
              </a:rPr>
              <a:t>apa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90">
                <a:latin typeface="Arial"/>
                <a:cs typeface="Arial"/>
              </a:rPr>
              <a:t>ada </a:t>
            </a:r>
            <a:r>
              <a:rPr dirty="0" sz="3000" spc="-135">
                <a:latin typeface="Arial"/>
                <a:cs typeface="Arial"/>
              </a:rPr>
              <a:t>dalam </a:t>
            </a:r>
            <a:r>
              <a:rPr dirty="0" sz="3000" spc="-95">
                <a:latin typeface="Arial"/>
                <a:cs typeface="Arial"/>
              </a:rPr>
              <a:t>pemikiran </a:t>
            </a:r>
            <a:r>
              <a:rPr dirty="0" sz="3000" spc="-155">
                <a:latin typeface="Arial"/>
                <a:cs typeface="Arial"/>
              </a:rPr>
              <a:t>manusia </a:t>
            </a:r>
            <a:r>
              <a:rPr dirty="0" sz="3000" spc="-90">
                <a:latin typeface="Arial"/>
                <a:cs typeface="Arial"/>
              </a:rPr>
              <a:t>tentang  </a:t>
            </a:r>
            <a:r>
              <a:rPr dirty="0" sz="3000" spc="-175">
                <a:latin typeface="Arial"/>
                <a:cs typeface="Arial"/>
              </a:rPr>
              <a:t>proses </a:t>
            </a:r>
            <a:r>
              <a:rPr dirty="0" sz="3000" spc="-150">
                <a:latin typeface="Arial"/>
                <a:cs typeface="Arial"/>
              </a:rPr>
              <a:t>sosial, </a:t>
            </a:r>
            <a:r>
              <a:rPr dirty="0" sz="3000" spc="-70">
                <a:latin typeface="Arial"/>
                <a:cs typeface="Arial"/>
              </a:rPr>
              <a:t>terutama </a:t>
            </a:r>
            <a:r>
              <a:rPr dirty="0" sz="3000" spc="-150">
                <a:latin typeface="Arial"/>
                <a:cs typeface="Arial"/>
              </a:rPr>
              <a:t>para </a:t>
            </a:r>
            <a:r>
              <a:rPr dirty="0" sz="3000" spc="-95">
                <a:latin typeface="Arial"/>
                <a:cs typeface="Arial"/>
              </a:rPr>
              <a:t>pengikut </a:t>
            </a:r>
            <a:r>
              <a:rPr dirty="0" sz="3000" spc="-100">
                <a:latin typeface="Arial"/>
                <a:cs typeface="Arial"/>
              </a:rPr>
              <a:t>interaksi  </a:t>
            </a:r>
            <a:r>
              <a:rPr dirty="0" sz="3000" spc="-110">
                <a:latin typeface="Arial"/>
                <a:cs typeface="Arial"/>
              </a:rPr>
              <a:t>simbolis. </a:t>
            </a:r>
            <a:r>
              <a:rPr dirty="0" sz="3000" spc="-180">
                <a:latin typeface="Arial"/>
                <a:cs typeface="Arial"/>
              </a:rPr>
              <a:t>Dalam </a:t>
            </a:r>
            <a:r>
              <a:rPr dirty="0" sz="3000" spc="-175">
                <a:latin typeface="Arial"/>
                <a:cs typeface="Arial"/>
              </a:rPr>
              <a:t>proses </a:t>
            </a:r>
            <a:r>
              <a:rPr dirty="0" sz="3000" spc="-150">
                <a:latin typeface="Arial"/>
                <a:cs typeface="Arial"/>
              </a:rPr>
              <a:t>sosial, </a:t>
            </a:r>
            <a:r>
              <a:rPr dirty="0" sz="3000" spc="-65">
                <a:latin typeface="Arial"/>
                <a:cs typeface="Arial"/>
              </a:rPr>
              <a:t>individu </a:t>
            </a:r>
            <a:r>
              <a:rPr dirty="0" sz="3000" spc="-155">
                <a:latin typeface="Arial"/>
                <a:cs typeface="Arial"/>
              </a:rPr>
              <a:t>manusia  </a:t>
            </a:r>
            <a:r>
              <a:rPr dirty="0" sz="3000" spc="-135">
                <a:latin typeface="Arial"/>
                <a:cs typeface="Arial"/>
              </a:rPr>
              <a:t>dipandang </a:t>
            </a:r>
            <a:r>
              <a:rPr dirty="0" sz="3000" spc="-200">
                <a:latin typeface="Arial"/>
                <a:cs typeface="Arial"/>
              </a:rPr>
              <a:t>sebagai </a:t>
            </a:r>
            <a:r>
              <a:rPr dirty="0" sz="3000" spc="-105">
                <a:latin typeface="Arial"/>
                <a:cs typeface="Arial"/>
              </a:rPr>
              <a:t>pencipta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95">
                <a:latin typeface="Arial"/>
                <a:cs typeface="Arial"/>
              </a:rPr>
              <a:t>yang  </a:t>
            </a:r>
            <a:r>
              <a:rPr dirty="0" sz="3000" spc="-25">
                <a:latin typeface="Arial"/>
                <a:cs typeface="Arial"/>
              </a:rPr>
              <a:t>relatif </a:t>
            </a:r>
            <a:r>
              <a:rPr dirty="0" sz="3000" spc="-190">
                <a:latin typeface="Arial"/>
                <a:cs typeface="Arial"/>
              </a:rPr>
              <a:t>bebas </a:t>
            </a:r>
            <a:r>
              <a:rPr dirty="0" sz="3000" spc="-40">
                <a:latin typeface="Arial"/>
                <a:cs typeface="Arial"/>
              </a:rPr>
              <a:t>di </a:t>
            </a:r>
            <a:r>
              <a:rPr dirty="0" sz="3000" spc="-135">
                <a:latin typeface="Arial"/>
                <a:cs typeface="Arial"/>
              </a:rPr>
              <a:t>dalam </a:t>
            </a:r>
            <a:r>
              <a:rPr dirty="0" sz="3000" spc="-105">
                <a:latin typeface="Arial"/>
                <a:cs typeface="Arial"/>
              </a:rPr>
              <a:t>dunia</a:t>
            </a:r>
            <a:r>
              <a:rPr dirty="0" sz="3000" spc="-405">
                <a:latin typeface="Arial"/>
                <a:cs typeface="Arial"/>
              </a:rPr>
              <a:t> </a:t>
            </a:r>
            <a:r>
              <a:rPr dirty="0" sz="3000" spc="-160">
                <a:latin typeface="Arial"/>
                <a:cs typeface="Arial"/>
              </a:rPr>
              <a:t>sosialnya.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80">
                <a:latin typeface="Arial"/>
                <a:cs typeface="Arial"/>
              </a:rPr>
              <a:t>Dalam </a:t>
            </a:r>
            <a:r>
              <a:rPr dirty="0" sz="3000" spc="-140">
                <a:latin typeface="Arial"/>
                <a:cs typeface="Arial"/>
              </a:rPr>
              <a:t>paradigma </a:t>
            </a:r>
            <a:r>
              <a:rPr dirty="0" sz="3000" spc="-85">
                <a:latin typeface="Arial"/>
                <a:cs typeface="Arial"/>
              </a:rPr>
              <a:t>konstruktivis, </a:t>
            </a:r>
            <a:r>
              <a:rPr dirty="0" sz="3000" spc="-100">
                <a:latin typeface="Arial"/>
                <a:cs typeface="Arial"/>
              </a:rPr>
              <a:t>realitas  </a:t>
            </a:r>
            <a:r>
              <a:rPr dirty="0" sz="3000" spc="-135">
                <a:latin typeface="Arial"/>
                <a:cs typeface="Arial"/>
              </a:rPr>
              <a:t>merupakan </a:t>
            </a:r>
            <a:r>
              <a:rPr dirty="0" sz="3000" spc="-114">
                <a:latin typeface="Arial"/>
                <a:cs typeface="Arial"/>
              </a:rPr>
              <a:t>konstruksi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05">
                <a:latin typeface="Arial"/>
                <a:cs typeface="Arial"/>
              </a:rPr>
              <a:t>diciptakan </a:t>
            </a:r>
            <a:r>
              <a:rPr dirty="0" sz="3000" spc="-90">
                <a:latin typeface="Arial"/>
                <a:cs typeface="Arial"/>
              </a:rPr>
              <a:t>oleh  </a:t>
            </a:r>
            <a:r>
              <a:rPr dirty="0" sz="3000" spc="-65">
                <a:latin typeface="Arial"/>
                <a:cs typeface="Arial"/>
              </a:rPr>
              <a:t>individu</a:t>
            </a:r>
            <a:endParaRPr sz="3000">
              <a:latin typeface="Arial"/>
              <a:cs typeface="Arial"/>
            </a:endParaRPr>
          </a:p>
          <a:p>
            <a:pPr marL="355600" marR="861694" indent="-342900">
              <a:lnSpc>
                <a:spcPct val="9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75">
                <a:latin typeface="Arial"/>
                <a:cs typeface="Arial"/>
              </a:rPr>
              <a:t>Individu </a:t>
            </a:r>
            <a:r>
              <a:rPr dirty="0" sz="3000" spc="-130">
                <a:latin typeface="Arial"/>
                <a:cs typeface="Arial"/>
              </a:rPr>
              <a:t>bukanlah </a:t>
            </a:r>
            <a:r>
              <a:rPr dirty="0" sz="3000" spc="-155">
                <a:latin typeface="Arial"/>
                <a:cs typeface="Arial"/>
              </a:rPr>
              <a:t>manusia </a:t>
            </a:r>
            <a:r>
              <a:rPr dirty="0" sz="3000" spc="-120">
                <a:latin typeface="Arial"/>
                <a:cs typeface="Arial"/>
              </a:rPr>
              <a:t>korban </a:t>
            </a:r>
            <a:r>
              <a:rPr dirty="0" sz="3000" spc="-95">
                <a:latin typeface="Arial"/>
                <a:cs typeface="Arial"/>
              </a:rPr>
              <a:t>fakta  </a:t>
            </a:r>
            <a:r>
              <a:rPr dirty="0" sz="3000" spc="-150">
                <a:latin typeface="Arial"/>
                <a:cs typeface="Arial"/>
              </a:rPr>
              <a:t>sosial, </a:t>
            </a:r>
            <a:r>
              <a:rPr dirty="0" sz="3000" spc="-130">
                <a:latin typeface="Arial"/>
                <a:cs typeface="Arial"/>
              </a:rPr>
              <a:t>namun </a:t>
            </a:r>
            <a:r>
              <a:rPr dirty="0" sz="3000" spc="-140">
                <a:latin typeface="Arial"/>
                <a:cs typeface="Arial"/>
              </a:rPr>
              <a:t>mesin </a:t>
            </a:r>
            <a:r>
              <a:rPr dirty="0" sz="3000" spc="-110">
                <a:latin typeface="Arial"/>
                <a:cs typeface="Arial"/>
              </a:rPr>
              <a:t>produksi </a:t>
            </a:r>
            <a:r>
              <a:rPr dirty="0" sz="3000" spc="-175">
                <a:latin typeface="Arial"/>
                <a:cs typeface="Arial"/>
              </a:rPr>
              <a:t>sekaligus  </a:t>
            </a:r>
            <a:r>
              <a:rPr dirty="0" sz="3000" spc="-105">
                <a:latin typeface="Arial"/>
                <a:cs typeface="Arial"/>
              </a:rPr>
              <a:t>reproduksi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45">
                <a:latin typeface="Arial"/>
                <a:cs typeface="Arial"/>
              </a:rPr>
              <a:t>kreatif </a:t>
            </a:r>
            <a:r>
              <a:rPr dirty="0" sz="3000" spc="-145">
                <a:latin typeface="Arial"/>
                <a:cs typeface="Arial"/>
              </a:rPr>
              <a:t>dan</a:t>
            </a:r>
            <a:r>
              <a:rPr dirty="0" sz="3000" spc="-285">
                <a:latin typeface="Arial"/>
                <a:cs typeface="Arial"/>
              </a:rPr>
              <a:t> </a:t>
            </a:r>
            <a:r>
              <a:rPr dirty="0" sz="3000" spc="-130">
                <a:latin typeface="Arial"/>
                <a:cs typeface="Arial"/>
              </a:rPr>
              <a:t>mengkonstruksi  </a:t>
            </a:r>
            <a:r>
              <a:rPr dirty="0" sz="3000" spc="-105">
                <a:latin typeface="Arial"/>
                <a:cs typeface="Arial"/>
              </a:rPr>
              <a:t>dunia</a:t>
            </a:r>
            <a:r>
              <a:rPr dirty="0" sz="3000" spc="-160">
                <a:latin typeface="Arial"/>
                <a:cs typeface="Arial"/>
              </a:rPr>
              <a:t> sosialnya.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733044"/>
            <a:ext cx="8327135" cy="5462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4131" y="624840"/>
            <a:ext cx="8473440" cy="5686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61936"/>
            <a:ext cx="8229600" cy="53642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761936"/>
            <a:ext cx="8229600" cy="5364480"/>
          </a:xfrm>
          <a:custGeom>
            <a:avLst/>
            <a:gdLst/>
            <a:ahLst/>
            <a:cxnLst/>
            <a:rect l="l" t="t" r="r" b="b"/>
            <a:pathLst>
              <a:path w="8229600" h="5364480">
                <a:moveTo>
                  <a:pt x="0" y="5364226"/>
                </a:moveTo>
                <a:lnTo>
                  <a:pt x="8229600" y="5364226"/>
                </a:lnTo>
                <a:lnTo>
                  <a:pt x="8229600" y="0"/>
                </a:lnTo>
                <a:lnTo>
                  <a:pt x="0" y="0"/>
                </a:lnTo>
                <a:lnTo>
                  <a:pt x="0" y="5364226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725170"/>
            <a:ext cx="7974965" cy="551307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5600" marR="989965" indent="-342900">
              <a:lnSpc>
                <a:spcPts val="324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15">
                <a:latin typeface="Arial"/>
                <a:cs typeface="Arial"/>
              </a:rPr>
              <a:t>MAX </a:t>
            </a:r>
            <a:r>
              <a:rPr dirty="0" sz="3000" spc="-430">
                <a:latin typeface="Arial"/>
                <a:cs typeface="Arial"/>
              </a:rPr>
              <a:t>WEBER </a:t>
            </a:r>
            <a:r>
              <a:rPr dirty="0" sz="3000" spc="-65">
                <a:latin typeface="Arial"/>
                <a:cs typeface="Arial"/>
              </a:rPr>
              <a:t>melihat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200">
                <a:latin typeface="Arial"/>
                <a:cs typeface="Arial"/>
              </a:rPr>
              <a:t>sebagai  </a:t>
            </a:r>
            <a:r>
              <a:rPr dirty="0" sz="3000" spc="-90">
                <a:latin typeface="Arial"/>
                <a:cs typeface="Arial"/>
              </a:rPr>
              <a:t>perilaku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60">
                <a:latin typeface="Arial"/>
                <a:cs typeface="Arial"/>
              </a:rPr>
              <a:t>memiliki</a:t>
            </a:r>
            <a:r>
              <a:rPr dirty="0" sz="3000" spc="-195">
                <a:latin typeface="Arial"/>
                <a:cs typeface="Arial"/>
              </a:rPr>
              <a:t> </a:t>
            </a:r>
            <a:r>
              <a:rPr dirty="0" sz="3000" spc="-160">
                <a:latin typeface="Arial"/>
                <a:cs typeface="Arial"/>
              </a:rPr>
              <a:t>makna</a:t>
            </a:r>
            <a:endParaRPr sz="3000">
              <a:latin typeface="Arial"/>
              <a:cs typeface="Arial"/>
            </a:endParaRPr>
          </a:p>
          <a:p>
            <a:pPr marL="355600" marR="5080">
              <a:lnSpc>
                <a:spcPts val="3240"/>
              </a:lnSpc>
            </a:pPr>
            <a:r>
              <a:rPr dirty="0" sz="3000" spc="-105">
                <a:latin typeface="Arial"/>
                <a:cs typeface="Arial"/>
              </a:rPr>
              <a:t>subyektif, </a:t>
            </a:r>
            <a:r>
              <a:rPr dirty="0" sz="3000" spc="-155">
                <a:latin typeface="Arial"/>
                <a:cs typeface="Arial"/>
              </a:rPr>
              <a:t>karena </a:t>
            </a:r>
            <a:r>
              <a:rPr dirty="0" sz="3000" spc="30">
                <a:latin typeface="Arial"/>
                <a:cs typeface="Arial"/>
              </a:rPr>
              <a:t>itu </a:t>
            </a:r>
            <a:r>
              <a:rPr dirty="0" sz="3000" spc="-90">
                <a:latin typeface="Arial"/>
                <a:cs typeface="Arial"/>
              </a:rPr>
              <a:t>perilaku </a:t>
            </a:r>
            <a:r>
              <a:rPr dirty="0" sz="3000" spc="-60">
                <a:latin typeface="Arial"/>
                <a:cs typeface="Arial"/>
              </a:rPr>
              <a:t>memiliki </a:t>
            </a:r>
            <a:r>
              <a:rPr dirty="0" sz="3000" spc="-50">
                <a:latin typeface="Arial"/>
                <a:cs typeface="Arial"/>
              </a:rPr>
              <a:t>tujuan</a:t>
            </a:r>
            <a:r>
              <a:rPr dirty="0" sz="3000" spc="-625">
                <a:latin typeface="Arial"/>
                <a:cs typeface="Arial"/>
              </a:rPr>
              <a:t> </a:t>
            </a:r>
            <a:r>
              <a:rPr dirty="0" sz="3000" spc="-145">
                <a:latin typeface="Arial"/>
                <a:cs typeface="Arial"/>
              </a:rPr>
              <a:t>dan  </a:t>
            </a:r>
            <a:r>
              <a:rPr dirty="0" sz="3000" spc="-90">
                <a:latin typeface="Arial"/>
                <a:cs typeface="Arial"/>
              </a:rPr>
              <a:t>motivasi.</a:t>
            </a:r>
            <a:endParaRPr sz="3000">
              <a:latin typeface="Arial"/>
              <a:cs typeface="Arial"/>
            </a:endParaRPr>
          </a:p>
          <a:p>
            <a:pPr marL="355600" marR="939800" indent="-342900">
              <a:lnSpc>
                <a:spcPts val="324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15">
                <a:latin typeface="Arial"/>
                <a:cs typeface="Arial"/>
              </a:rPr>
              <a:t>Pandangan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30">
                <a:latin typeface="Arial"/>
                <a:cs typeface="Arial"/>
              </a:rPr>
              <a:t>itu </a:t>
            </a:r>
            <a:r>
              <a:rPr dirty="0" sz="3000" spc="-40">
                <a:latin typeface="Arial"/>
                <a:cs typeface="Arial"/>
              </a:rPr>
              <a:t>di </a:t>
            </a:r>
            <a:r>
              <a:rPr dirty="0" sz="3000" spc="-110">
                <a:latin typeface="Arial"/>
                <a:cs typeface="Arial"/>
              </a:rPr>
              <a:t>bantah</a:t>
            </a:r>
            <a:r>
              <a:rPr dirty="0" sz="3000" spc="-490">
                <a:latin typeface="Arial"/>
                <a:cs typeface="Arial"/>
              </a:rPr>
              <a:t> </a:t>
            </a:r>
            <a:r>
              <a:rPr dirty="0" sz="3000" spc="-90">
                <a:latin typeface="Arial"/>
                <a:cs typeface="Arial"/>
              </a:rPr>
              <a:t>oleh  </a:t>
            </a:r>
            <a:r>
              <a:rPr dirty="0" sz="3000" spc="-170">
                <a:latin typeface="Arial"/>
                <a:cs typeface="Arial"/>
              </a:rPr>
              <a:t>pandangan </a:t>
            </a:r>
            <a:r>
              <a:rPr dirty="0" sz="3000" spc="-15">
                <a:latin typeface="Arial"/>
                <a:cs typeface="Arial"/>
              </a:rPr>
              <a:t>toeri </a:t>
            </a:r>
            <a:r>
              <a:rPr dirty="0" sz="3000" spc="-65">
                <a:latin typeface="Arial"/>
                <a:cs typeface="Arial"/>
              </a:rPr>
              <a:t>konflik </a:t>
            </a:r>
            <a:r>
              <a:rPr dirty="0" sz="3000" spc="-70">
                <a:latin typeface="Arial"/>
                <a:cs typeface="Arial"/>
              </a:rPr>
              <a:t>dari</a:t>
            </a:r>
            <a:r>
              <a:rPr dirty="0" sz="3000" spc="-405">
                <a:latin typeface="Arial"/>
                <a:cs typeface="Arial"/>
              </a:rPr>
              <a:t> </a:t>
            </a:r>
            <a:r>
              <a:rPr dirty="0" sz="3000" spc="-415">
                <a:latin typeface="Arial"/>
                <a:cs typeface="Arial"/>
              </a:rPr>
              <a:t>KARL</a:t>
            </a:r>
            <a:endParaRPr sz="3000">
              <a:latin typeface="Arial"/>
              <a:cs typeface="Arial"/>
            </a:endParaRPr>
          </a:p>
          <a:p>
            <a:pPr marL="355600" marR="894080">
              <a:lnSpc>
                <a:spcPts val="3240"/>
              </a:lnSpc>
            </a:pPr>
            <a:r>
              <a:rPr dirty="0" sz="3000" spc="-254">
                <a:latin typeface="Arial"/>
                <a:cs typeface="Arial"/>
              </a:rPr>
              <a:t>MARX, </a:t>
            </a:r>
            <a:r>
              <a:rPr dirty="0" sz="3000" spc="-185">
                <a:latin typeface="Arial"/>
                <a:cs typeface="Arial"/>
              </a:rPr>
              <a:t>sebagaimana </a:t>
            </a:r>
            <a:r>
              <a:rPr dirty="0" sz="3000" spc="-175">
                <a:latin typeface="Arial"/>
                <a:cs typeface="Arial"/>
              </a:rPr>
              <a:t>pandangannya </a:t>
            </a:r>
            <a:r>
              <a:rPr dirty="0" sz="3000" spc="-150">
                <a:latin typeface="Arial"/>
                <a:cs typeface="Arial"/>
              </a:rPr>
              <a:t>bahwa  </a:t>
            </a:r>
            <a:r>
              <a:rPr dirty="0" sz="3000" spc="-125">
                <a:latin typeface="Arial"/>
                <a:cs typeface="Arial"/>
              </a:rPr>
              <a:t>kehidupan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70">
                <a:latin typeface="Arial"/>
                <a:cs typeface="Arial"/>
              </a:rPr>
              <a:t>budaya </a:t>
            </a:r>
            <a:r>
              <a:rPr dirty="0" sz="3000" spc="-70">
                <a:latin typeface="Arial"/>
                <a:cs typeface="Arial"/>
              </a:rPr>
              <a:t>ditentukan</a:t>
            </a:r>
            <a:r>
              <a:rPr dirty="0" sz="3000" spc="-200">
                <a:latin typeface="Arial"/>
                <a:cs typeface="Arial"/>
              </a:rPr>
              <a:t> </a:t>
            </a:r>
            <a:r>
              <a:rPr dirty="0" sz="3000" spc="-70">
                <a:latin typeface="Arial"/>
                <a:cs typeface="Arial"/>
              </a:rPr>
              <a:t>dari</a:t>
            </a:r>
            <a:endParaRPr sz="3000">
              <a:latin typeface="Arial"/>
              <a:cs typeface="Arial"/>
            </a:endParaRPr>
          </a:p>
          <a:p>
            <a:pPr marL="355600" marR="153035">
              <a:lnSpc>
                <a:spcPts val="3240"/>
              </a:lnSpc>
            </a:pPr>
            <a:r>
              <a:rPr dirty="0" sz="3000" spc="-105">
                <a:latin typeface="Arial"/>
                <a:cs typeface="Arial"/>
              </a:rPr>
              <a:t>pertentangan </a:t>
            </a:r>
            <a:r>
              <a:rPr dirty="0" sz="3000" spc="-114">
                <a:latin typeface="Arial"/>
                <a:cs typeface="Arial"/>
              </a:rPr>
              <a:t>antara </a:t>
            </a:r>
            <a:r>
              <a:rPr dirty="0" sz="3000" spc="-145">
                <a:latin typeface="Arial"/>
                <a:cs typeface="Arial"/>
              </a:rPr>
              <a:t>dua </a:t>
            </a:r>
            <a:r>
              <a:rPr dirty="0" sz="3000" spc="-195">
                <a:latin typeface="Arial"/>
                <a:cs typeface="Arial"/>
              </a:rPr>
              <a:t>kelas yang </a:t>
            </a:r>
            <a:r>
              <a:rPr dirty="0" sz="3000" spc="-25">
                <a:latin typeface="Arial"/>
                <a:cs typeface="Arial"/>
              </a:rPr>
              <a:t>terlibat  </a:t>
            </a:r>
            <a:r>
              <a:rPr dirty="0" sz="3000" spc="-135">
                <a:latin typeface="Arial"/>
                <a:cs typeface="Arial"/>
              </a:rPr>
              <a:t>dalam </a:t>
            </a:r>
            <a:r>
              <a:rPr dirty="0" sz="3000" spc="-175">
                <a:latin typeface="Arial"/>
                <a:cs typeface="Arial"/>
              </a:rPr>
              <a:t>proses </a:t>
            </a:r>
            <a:r>
              <a:rPr dirty="0" sz="3000" spc="-110">
                <a:latin typeface="Arial"/>
                <a:cs typeface="Arial"/>
              </a:rPr>
              <a:t>produksi, </a:t>
            </a:r>
            <a:r>
              <a:rPr dirty="0" sz="3000" spc="-65">
                <a:latin typeface="Arial"/>
                <a:cs typeface="Arial"/>
              </a:rPr>
              <a:t>yaitu </a:t>
            </a:r>
            <a:r>
              <a:rPr dirty="0" sz="3000" spc="-155">
                <a:latin typeface="Arial"/>
                <a:cs typeface="Arial"/>
              </a:rPr>
              <a:t>kaum</a:t>
            </a:r>
            <a:r>
              <a:rPr dirty="0" sz="3000" spc="-280">
                <a:latin typeface="Arial"/>
                <a:cs typeface="Arial"/>
              </a:rPr>
              <a:t> </a:t>
            </a:r>
            <a:r>
              <a:rPr dirty="0" sz="3000" spc="-90">
                <a:latin typeface="Arial"/>
                <a:cs typeface="Arial"/>
              </a:rPr>
              <a:t>industriawan 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80">
                <a:latin typeface="Arial"/>
                <a:cs typeface="Arial"/>
              </a:rPr>
              <a:t>mengontrol </a:t>
            </a:r>
            <a:r>
              <a:rPr dirty="0" sz="3000" spc="-75">
                <a:latin typeface="Arial"/>
                <a:cs typeface="Arial"/>
              </a:rPr>
              <a:t>alat-alat </a:t>
            </a:r>
            <a:r>
              <a:rPr dirty="0" sz="3000" spc="-105">
                <a:latin typeface="Arial"/>
                <a:cs typeface="Arial"/>
              </a:rPr>
              <a:t>reproduksi </a:t>
            </a:r>
            <a:r>
              <a:rPr dirty="0" sz="3000" spc="-145">
                <a:latin typeface="Arial"/>
                <a:cs typeface="Arial"/>
              </a:rPr>
              <a:t>dan</a:t>
            </a:r>
            <a:r>
              <a:rPr dirty="0" sz="3000" spc="-3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kaum</a:t>
            </a:r>
            <a:endParaRPr sz="3000">
              <a:latin typeface="Arial"/>
              <a:cs typeface="Arial"/>
            </a:endParaRPr>
          </a:p>
          <a:p>
            <a:pPr marL="355600" marR="1212215">
              <a:lnSpc>
                <a:spcPts val="3240"/>
              </a:lnSpc>
              <a:spcBef>
                <a:spcPts val="5"/>
              </a:spcBef>
            </a:pPr>
            <a:r>
              <a:rPr dirty="0" sz="3000" spc="-50">
                <a:latin typeface="Arial"/>
                <a:cs typeface="Arial"/>
              </a:rPr>
              <a:t>proletariat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25">
                <a:latin typeface="Arial"/>
                <a:cs typeface="Arial"/>
              </a:rPr>
              <a:t>diandaikan </a:t>
            </a:r>
            <a:r>
              <a:rPr dirty="0" sz="3000" spc="-185">
                <a:latin typeface="Arial"/>
                <a:cs typeface="Arial"/>
              </a:rPr>
              <a:t>hanya </a:t>
            </a:r>
            <a:r>
              <a:rPr dirty="0" sz="3000" spc="-120">
                <a:latin typeface="Arial"/>
                <a:cs typeface="Arial"/>
              </a:rPr>
              <a:t>berhak  </a:t>
            </a:r>
            <a:r>
              <a:rPr dirty="0" sz="3000" spc="-105">
                <a:latin typeface="Arial"/>
                <a:cs typeface="Arial"/>
              </a:rPr>
              <a:t>melahirkan</a:t>
            </a:r>
            <a:r>
              <a:rPr dirty="0" sz="3000" spc="-165">
                <a:latin typeface="Arial"/>
                <a:cs typeface="Arial"/>
              </a:rPr>
              <a:t> </a:t>
            </a:r>
            <a:r>
              <a:rPr dirty="0" sz="3000" spc="-110">
                <a:latin typeface="Arial"/>
                <a:cs typeface="Arial"/>
              </a:rPr>
              <a:t>keturaunan.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580644"/>
            <a:ext cx="8327135" cy="5614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4131" y="518159"/>
            <a:ext cx="8058911" cy="5868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09536"/>
            <a:ext cx="8229600" cy="55166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12700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618185"/>
            <a:ext cx="7559040" cy="569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3000" spc="-270">
                <a:latin typeface="Arial"/>
                <a:cs typeface="Arial"/>
              </a:rPr>
              <a:t>Pada </a:t>
            </a:r>
            <a:r>
              <a:rPr dirty="0" sz="3000" spc="-170">
                <a:latin typeface="Arial"/>
                <a:cs typeface="Arial"/>
              </a:rPr>
              <a:t>kenyataannya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55">
                <a:latin typeface="Arial"/>
                <a:cs typeface="Arial"/>
              </a:rPr>
              <a:t>tidak </a:t>
            </a:r>
            <a:r>
              <a:rPr dirty="0" sz="3000" spc="-45">
                <a:latin typeface="Arial"/>
                <a:cs typeface="Arial"/>
              </a:rPr>
              <a:t>berdiri  </a:t>
            </a:r>
            <a:r>
              <a:rPr dirty="0" sz="3000" spc="-95">
                <a:latin typeface="Arial"/>
                <a:cs typeface="Arial"/>
              </a:rPr>
              <a:t>sendiri </a:t>
            </a:r>
            <a:r>
              <a:rPr dirty="0" sz="3000" spc="-105">
                <a:latin typeface="Arial"/>
                <a:cs typeface="Arial"/>
              </a:rPr>
              <a:t>tanpa </a:t>
            </a:r>
            <a:r>
              <a:rPr dirty="0" sz="3000" spc="-130">
                <a:latin typeface="Arial"/>
                <a:cs typeface="Arial"/>
              </a:rPr>
              <a:t>kehadiran </a:t>
            </a:r>
            <a:r>
              <a:rPr dirty="0" sz="3000" spc="-65">
                <a:latin typeface="Arial"/>
                <a:cs typeface="Arial"/>
              </a:rPr>
              <a:t>individu, </a:t>
            </a:r>
            <a:r>
              <a:rPr dirty="0" sz="3000" spc="-114">
                <a:latin typeface="Arial"/>
                <a:cs typeface="Arial"/>
              </a:rPr>
              <a:t>baik </a:t>
            </a:r>
            <a:r>
              <a:rPr dirty="0" sz="3000" spc="-40">
                <a:latin typeface="Arial"/>
                <a:cs typeface="Arial"/>
              </a:rPr>
              <a:t>di</a:t>
            </a:r>
            <a:r>
              <a:rPr dirty="0" sz="3000" spc="-455">
                <a:latin typeface="Arial"/>
                <a:cs typeface="Arial"/>
              </a:rPr>
              <a:t> </a:t>
            </a:r>
            <a:r>
              <a:rPr dirty="0" sz="3000" spc="-135">
                <a:latin typeface="Arial"/>
                <a:cs typeface="Arial"/>
              </a:rPr>
              <a:t>dalam  </a:t>
            </a:r>
            <a:r>
              <a:rPr dirty="0" sz="3000" spc="-120">
                <a:latin typeface="Arial"/>
                <a:cs typeface="Arial"/>
              </a:rPr>
              <a:t>maupun </a:t>
            </a:r>
            <a:r>
              <a:rPr dirty="0" sz="3000" spc="-40">
                <a:latin typeface="Arial"/>
                <a:cs typeface="Arial"/>
              </a:rPr>
              <a:t>di </a:t>
            </a:r>
            <a:r>
              <a:rPr dirty="0" sz="3000" spc="-65">
                <a:latin typeface="Arial"/>
                <a:cs typeface="Arial"/>
              </a:rPr>
              <a:t>luar </a:t>
            </a:r>
            <a:r>
              <a:rPr dirty="0" sz="3000" spc="-100">
                <a:latin typeface="Arial"/>
                <a:cs typeface="Arial"/>
              </a:rPr>
              <a:t>realitas</a:t>
            </a:r>
            <a:r>
              <a:rPr dirty="0" sz="3000" spc="-434">
                <a:latin typeface="Arial"/>
                <a:cs typeface="Arial"/>
              </a:rPr>
              <a:t> </a:t>
            </a:r>
            <a:r>
              <a:rPr dirty="0" sz="3000" spc="-75">
                <a:latin typeface="Arial"/>
                <a:cs typeface="Arial"/>
              </a:rPr>
              <a:t>tersebut.</a:t>
            </a:r>
            <a:endParaRPr sz="3000">
              <a:latin typeface="Arial"/>
              <a:cs typeface="Arial"/>
            </a:endParaRPr>
          </a:p>
          <a:p>
            <a:pPr marL="355600" marR="75565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75">
                <a:latin typeface="Arial"/>
                <a:cs typeface="Arial"/>
              </a:rPr>
              <a:t>Realitas </a:t>
            </a:r>
            <a:r>
              <a:rPr dirty="0" sz="3000" spc="30">
                <a:latin typeface="Arial"/>
                <a:cs typeface="Arial"/>
              </a:rPr>
              <a:t>itu </a:t>
            </a:r>
            <a:r>
              <a:rPr dirty="0" sz="3000" spc="-60">
                <a:latin typeface="Arial"/>
                <a:cs typeface="Arial"/>
              </a:rPr>
              <a:t>memiliki </a:t>
            </a:r>
            <a:r>
              <a:rPr dirty="0" sz="3000" spc="-150">
                <a:latin typeface="Arial"/>
                <a:cs typeface="Arial"/>
              </a:rPr>
              <a:t>makna, </a:t>
            </a:r>
            <a:r>
              <a:rPr dirty="0" sz="3000" spc="-160">
                <a:latin typeface="Arial"/>
                <a:cs typeface="Arial"/>
              </a:rPr>
              <a:t>manakala</a:t>
            </a:r>
            <a:r>
              <a:rPr dirty="0" sz="3000" spc="-495">
                <a:latin typeface="Arial"/>
                <a:cs typeface="Arial"/>
              </a:rPr>
              <a:t> </a:t>
            </a:r>
            <a:r>
              <a:rPr dirty="0" sz="3000" spc="-100">
                <a:latin typeface="Arial"/>
                <a:cs typeface="Arial"/>
              </a:rPr>
              <a:t>realitas 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05">
                <a:latin typeface="Arial"/>
                <a:cs typeface="Arial"/>
              </a:rPr>
              <a:t>dikonstruksi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140">
                <a:latin typeface="Arial"/>
                <a:cs typeface="Arial"/>
              </a:rPr>
              <a:t>dimaknakan </a:t>
            </a:r>
            <a:r>
              <a:rPr dirty="0" sz="3000" spc="-210">
                <a:latin typeface="Arial"/>
                <a:cs typeface="Arial"/>
              </a:rPr>
              <a:t>secara  </a:t>
            </a:r>
            <a:r>
              <a:rPr dirty="0" sz="3000" spc="-65">
                <a:latin typeface="Arial"/>
                <a:cs typeface="Arial"/>
              </a:rPr>
              <a:t>subjektif </a:t>
            </a:r>
            <a:r>
              <a:rPr dirty="0" sz="3000" spc="-90">
                <a:latin typeface="Arial"/>
                <a:cs typeface="Arial"/>
              </a:rPr>
              <a:t>oleh </a:t>
            </a:r>
            <a:r>
              <a:rPr dirty="0" sz="3000" spc="-65">
                <a:latin typeface="Arial"/>
                <a:cs typeface="Arial"/>
              </a:rPr>
              <a:t>individu </a:t>
            </a:r>
            <a:r>
              <a:rPr dirty="0" sz="3000" spc="-75">
                <a:latin typeface="Arial"/>
                <a:cs typeface="Arial"/>
              </a:rPr>
              <a:t>lain </a:t>
            </a:r>
            <a:r>
              <a:rPr dirty="0" sz="3000" spc="-190">
                <a:latin typeface="Arial"/>
                <a:cs typeface="Arial"/>
              </a:rPr>
              <a:t>sehingga  </a:t>
            </a:r>
            <a:r>
              <a:rPr dirty="0" sz="3000" spc="-130">
                <a:latin typeface="Arial"/>
                <a:cs typeface="Arial"/>
              </a:rPr>
              <a:t>memantapkan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30">
                <a:latin typeface="Arial"/>
                <a:cs typeface="Arial"/>
              </a:rPr>
              <a:t>itu </a:t>
            </a:r>
            <a:r>
              <a:rPr dirty="0" sz="3000" spc="-210">
                <a:latin typeface="Arial"/>
                <a:cs typeface="Arial"/>
              </a:rPr>
              <a:t>secara</a:t>
            </a:r>
            <a:r>
              <a:rPr dirty="0" sz="3000" spc="-505">
                <a:latin typeface="Arial"/>
                <a:cs typeface="Arial"/>
              </a:rPr>
              <a:t> </a:t>
            </a:r>
            <a:r>
              <a:rPr dirty="0" sz="3000" spc="-55">
                <a:latin typeface="Arial"/>
                <a:cs typeface="Arial"/>
              </a:rPr>
              <a:t>objektif.</a:t>
            </a:r>
            <a:endParaRPr sz="3000">
              <a:latin typeface="Arial"/>
              <a:cs typeface="Arial"/>
            </a:endParaRPr>
          </a:p>
          <a:p>
            <a:pPr marL="355600" marR="502284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75">
                <a:latin typeface="Arial"/>
                <a:cs typeface="Arial"/>
              </a:rPr>
              <a:t>Individu </a:t>
            </a:r>
            <a:r>
              <a:rPr dirty="0" sz="3000" spc="-130">
                <a:latin typeface="Arial"/>
                <a:cs typeface="Arial"/>
              </a:rPr>
              <a:t>mengkonstruksi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50">
                <a:latin typeface="Arial"/>
                <a:cs typeface="Arial"/>
              </a:rPr>
              <a:t>sosial,</a:t>
            </a:r>
            <a:r>
              <a:rPr dirty="0" sz="3000" spc="-335">
                <a:latin typeface="Arial"/>
                <a:cs typeface="Arial"/>
              </a:rPr>
              <a:t> </a:t>
            </a:r>
            <a:r>
              <a:rPr dirty="0" sz="3000" spc="-145">
                <a:latin typeface="Arial"/>
                <a:cs typeface="Arial"/>
              </a:rPr>
              <a:t>dan  </a:t>
            </a:r>
            <a:r>
              <a:rPr dirty="0" sz="3000" spc="-135">
                <a:latin typeface="Arial"/>
                <a:cs typeface="Arial"/>
              </a:rPr>
              <a:t>merekonstruksikannya dalam</a:t>
            </a:r>
            <a:r>
              <a:rPr dirty="0" sz="3000" spc="-185">
                <a:latin typeface="Arial"/>
                <a:cs typeface="Arial"/>
              </a:rPr>
              <a:t> </a:t>
            </a:r>
            <a:r>
              <a:rPr dirty="0" sz="3000" spc="-105">
                <a:latin typeface="Arial"/>
                <a:cs typeface="Arial"/>
              </a:rPr>
              <a:t>dunia</a:t>
            </a:r>
            <a:endParaRPr sz="3000">
              <a:latin typeface="Arial"/>
              <a:cs typeface="Arial"/>
            </a:endParaRPr>
          </a:p>
          <a:p>
            <a:pPr marL="355600" marR="245745">
              <a:lnSpc>
                <a:spcPct val="100000"/>
              </a:lnSpc>
            </a:pPr>
            <a:r>
              <a:rPr dirty="0" sz="3000" spc="-100">
                <a:latin typeface="Arial"/>
                <a:cs typeface="Arial"/>
              </a:rPr>
              <a:t>realitas, </a:t>
            </a:r>
            <a:r>
              <a:rPr dirty="0" sz="3000" spc="-135">
                <a:latin typeface="Arial"/>
                <a:cs typeface="Arial"/>
              </a:rPr>
              <a:t>meantapkan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30">
                <a:latin typeface="Arial"/>
                <a:cs typeface="Arial"/>
              </a:rPr>
              <a:t>itu</a:t>
            </a:r>
            <a:r>
              <a:rPr dirty="0" sz="3000" spc="-380">
                <a:latin typeface="Arial"/>
                <a:cs typeface="Arial"/>
              </a:rPr>
              <a:t> </a:t>
            </a:r>
            <a:r>
              <a:rPr dirty="0" sz="3000" spc="-150">
                <a:latin typeface="Arial"/>
                <a:cs typeface="Arial"/>
              </a:rPr>
              <a:t>berdasarkan  </a:t>
            </a:r>
            <a:r>
              <a:rPr dirty="0" sz="3000" spc="-75">
                <a:latin typeface="Arial"/>
                <a:cs typeface="Arial"/>
              </a:rPr>
              <a:t>subjektifitas </a:t>
            </a:r>
            <a:r>
              <a:rPr dirty="0" sz="3000" spc="-65">
                <a:latin typeface="Arial"/>
                <a:cs typeface="Arial"/>
              </a:rPr>
              <a:t>individu </a:t>
            </a:r>
            <a:r>
              <a:rPr dirty="0" sz="3000" spc="-75">
                <a:latin typeface="Arial"/>
                <a:cs typeface="Arial"/>
              </a:rPr>
              <a:t>lain </a:t>
            </a:r>
            <a:r>
              <a:rPr dirty="0" sz="3000" spc="-135">
                <a:latin typeface="Arial"/>
                <a:cs typeface="Arial"/>
              </a:rPr>
              <a:t>dalam </a:t>
            </a:r>
            <a:r>
              <a:rPr dirty="0" sz="3000" spc="-45">
                <a:latin typeface="Arial"/>
                <a:cs typeface="Arial"/>
              </a:rPr>
              <a:t>instritusi  </a:t>
            </a:r>
            <a:r>
              <a:rPr dirty="0" sz="3000" spc="-160">
                <a:latin typeface="Arial"/>
                <a:cs typeface="Arial"/>
              </a:rPr>
              <a:t>sosialnya.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4024" y="214884"/>
            <a:ext cx="7325868" cy="1181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58419" rIns="0" bIns="0" rtlCol="0" vert="horz">
            <a:spAutoFit/>
          </a:bodyPr>
          <a:lstStyle/>
          <a:p>
            <a:pPr marL="3392170" marR="777240" indent="-2607945">
              <a:lnSpc>
                <a:spcPct val="100000"/>
              </a:lnSpc>
              <a:spcBef>
                <a:spcPts val="459"/>
              </a:spcBef>
            </a:pPr>
            <a:r>
              <a:rPr dirty="0" spc="-445" b="0">
                <a:latin typeface="Arial"/>
                <a:cs typeface="Arial"/>
              </a:rPr>
              <a:t>KONSTRUKSI </a:t>
            </a:r>
            <a:r>
              <a:rPr dirty="0" spc="-420" b="0">
                <a:latin typeface="Arial"/>
                <a:cs typeface="Arial"/>
              </a:rPr>
              <a:t>SOSIAL </a:t>
            </a:r>
            <a:r>
              <a:rPr dirty="0" spc="-409" b="0">
                <a:latin typeface="Arial"/>
                <a:cs typeface="Arial"/>
              </a:rPr>
              <a:t>SEBAGAI </a:t>
            </a:r>
            <a:r>
              <a:rPr dirty="0" spc="-180" b="0">
                <a:latin typeface="Arial"/>
                <a:cs typeface="Arial"/>
              </a:rPr>
              <a:t>ILMU </a:t>
            </a:r>
            <a:r>
              <a:rPr dirty="0" spc="-305" b="0">
                <a:latin typeface="Arial"/>
                <a:cs typeface="Arial"/>
              </a:rPr>
              <a:t>DAN  </a:t>
            </a:r>
            <a:r>
              <a:rPr dirty="0" spc="-450" b="0">
                <a:latin typeface="Arial"/>
                <a:cs typeface="Arial"/>
              </a:rPr>
              <a:t>FILSAFAT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609090"/>
            <a:ext cx="7890509" cy="4232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80">
                <a:latin typeface="Arial"/>
                <a:cs typeface="Arial"/>
              </a:rPr>
              <a:t>Istilah </a:t>
            </a:r>
            <a:r>
              <a:rPr dirty="0" sz="3000" spc="-114">
                <a:latin typeface="Arial"/>
                <a:cs typeface="Arial"/>
              </a:rPr>
              <a:t>konstruksi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70">
                <a:latin typeface="Arial"/>
                <a:cs typeface="Arial"/>
              </a:rPr>
              <a:t>atas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90">
                <a:latin typeface="Arial"/>
                <a:cs typeface="Arial"/>
              </a:rPr>
              <a:t>menjadi  </a:t>
            </a:r>
            <a:r>
              <a:rPr dirty="0" sz="3000" spc="-95">
                <a:latin typeface="Arial"/>
                <a:cs typeface="Arial"/>
              </a:rPr>
              <a:t>terkenal </a:t>
            </a:r>
            <a:r>
              <a:rPr dirty="0" sz="3000" spc="-170">
                <a:latin typeface="Arial"/>
                <a:cs typeface="Arial"/>
              </a:rPr>
              <a:t>sejak </a:t>
            </a:r>
            <a:r>
              <a:rPr dirty="0" sz="3000" spc="-125">
                <a:latin typeface="Arial"/>
                <a:cs typeface="Arial"/>
              </a:rPr>
              <a:t>diperkenalkan </a:t>
            </a:r>
            <a:r>
              <a:rPr dirty="0" sz="3000" spc="-90">
                <a:latin typeface="Arial"/>
                <a:cs typeface="Arial"/>
              </a:rPr>
              <a:t>oleh </a:t>
            </a:r>
            <a:r>
              <a:rPr dirty="0" sz="3000" spc="-140">
                <a:latin typeface="Arial"/>
                <a:cs typeface="Arial"/>
              </a:rPr>
              <a:t>Peter </a:t>
            </a:r>
            <a:r>
              <a:rPr dirty="0" sz="3000" spc="-245">
                <a:latin typeface="Arial"/>
                <a:cs typeface="Arial"/>
              </a:rPr>
              <a:t>L. </a:t>
            </a:r>
            <a:r>
              <a:rPr dirty="0" sz="3000" spc="-160">
                <a:latin typeface="Arial"/>
                <a:cs typeface="Arial"/>
              </a:rPr>
              <a:t>Berger 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210">
                <a:latin typeface="Arial"/>
                <a:cs typeface="Arial"/>
              </a:rPr>
              <a:t>Thomas </a:t>
            </a:r>
            <a:r>
              <a:rPr dirty="0" sz="3000" spc="-170">
                <a:latin typeface="Arial"/>
                <a:cs typeface="Arial"/>
              </a:rPr>
              <a:t>Luckmann. </a:t>
            </a:r>
            <a:r>
              <a:rPr dirty="0" sz="3000" spc="-155">
                <a:latin typeface="Arial"/>
                <a:cs typeface="Arial"/>
              </a:rPr>
              <a:t>Ia </a:t>
            </a:r>
            <a:r>
              <a:rPr dirty="0" sz="3000" spc="-160">
                <a:latin typeface="Arial"/>
                <a:cs typeface="Arial"/>
              </a:rPr>
              <a:t>menggambarkan  </a:t>
            </a:r>
            <a:r>
              <a:rPr dirty="0" sz="3000" spc="-175">
                <a:latin typeface="Arial"/>
                <a:cs typeface="Arial"/>
              </a:rPr>
              <a:t>proses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80">
                <a:latin typeface="Arial"/>
                <a:cs typeface="Arial"/>
              </a:rPr>
              <a:t>melalui </a:t>
            </a:r>
            <a:r>
              <a:rPr dirty="0" sz="3000" spc="-95">
                <a:latin typeface="Arial"/>
                <a:cs typeface="Arial"/>
              </a:rPr>
              <a:t>tindakan</a:t>
            </a:r>
            <a:r>
              <a:rPr dirty="0" sz="3000" spc="-235">
                <a:latin typeface="Arial"/>
                <a:cs typeface="Arial"/>
              </a:rPr>
              <a:t> </a:t>
            </a:r>
            <a:r>
              <a:rPr dirty="0" sz="3000" spc="-145">
                <a:latin typeface="Arial"/>
                <a:cs typeface="Arial"/>
              </a:rPr>
              <a:t>dan</a:t>
            </a:r>
            <a:endParaRPr sz="3000">
              <a:latin typeface="Arial"/>
              <a:cs typeface="Arial"/>
            </a:endParaRPr>
          </a:p>
          <a:p>
            <a:pPr marL="355600" marR="9525">
              <a:lnSpc>
                <a:spcPct val="100000"/>
              </a:lnSpc>
            </a:pPr>
            <a:r>
              <a:rPr dirty="0" sz="3000" spc="-120">
                <a:latin typeface="Arial"/>
                <a:cs typeface="Arial"/>
              </a:rPr>
              <a:t>interaksinya,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65">
                <a:latin typeface="Arial"/>
                <a:cs typeface="Arial"/>
              </a:rPr>
              <a:t>mana </a:t>
            </a:r>
            <a:r>
              <a:rPr dirty="0" sz="3000" spc="-65">
                <a:latin typeface="Arial"/>
                <a:cs typeface="Arial"/>
              </a:rPr>
              <a:t>individu </a:t>
            </a:r>
            <a:r>
              <a:rPr dirty="0" sz="3000" spc="-120">
                <a:latin typeface="Arial"/>
                <a:cs typeface="Arial"/>
              </a:rPr>
              <a:t>menciptakan  </a:t>
            </a:r>
            <a:r>
              <a:rPr dirty="0" sz="3000" spc="-210">
                <a:latin typeface="Arial"/>
                <a:cs typeface="Arial"/>
              </a:rPr>
              <a:t>secara </a:t>
            </a:r>
            <a:r>
              <a:rPr dirty="0" sz="3000" spc="-114">
                <a:latin typeface="Arial"/>
                <a:cs typeface="Arial"/>
              </a:rPr>
              <a:t>terus-menerus </a:t>
            </a:r>
            <a:r>
              <a:rPr dirty="0" sz="3000" spc="-125">
                <a:latin typeface="Arial"/>
                <a:cs typeface="Arial"/>
              </a:rPr>
              <a:t>suatu </a:t>
            </a:r>
            <a:r>
              <a:rPr dirty="0" sz="3000" spc="-100">
                <a:latin typeface="Arial"/>
                <a:cs typeface="Arial"/>
              </a:rPr>
              <a:t>realitas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35">
                <a:latin typeface="Arial"/>
                <a:cs typeface="Arial"/>
              </a:rPr>
              <a:t>dimiliki 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90">
                <a:latin typeface="Arial"/>
                <a:cs typeface="Arial"/>
              </a:rPr>
              <a:t>dialami </a:t>
            </a:r>
            <a:r>
              <a:rPr dirty="0" sz="3000" spc="-175">
                <a:latin typeface="Arial"/>
                <a:cs typeface="Arial"/>
              </a:rPr>
              <a:t>bersama </a:t>
            </a:r>
            <a:r>
              <a:rPr dirty="0" sz="3000" spc="-210">
                <a:latin typeface="Arial"/>
                <a:cs typeface="Arial"/>
              </a:rPr>
              <a:t>secara</a:t>
            </a:r>
            <a:r>
              <a:rPr dirty="0" sz="3000" spc="-220">
                <a:latin typeface="Arial"/>
                <a:cs typeface="Arial"/>
              </a:rPr>
              <a:t> </a:t>
            </a:r>
            <a:r>
              <a:rPr dirty="0" sz="3000" spc="-85">
                <a:latin typeface="Arial"/>
                <a:cs typeface="Arial"/>
              </a:rPr>
              <a:t>subjektif.</a:t>
            </a:r>
            <a:endParaRPr sz="3000">
              <a:latin typeface="Arial"/>
              <a:cs typeface="Arial"/>
            </a:endParaRPr>
          </a:p>
          <a:p>
            <a:pPr marL="355600" marR="161417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04">
                <a:latin typeface="Arial"/>
                <a:cs typeface="Arial"/>
              </a:rPr>
              <a:t>Asal </a:t>
            </a:r>
            <a:r>
              <a:rPr dirty="0" sz="3000" spc="-105">
                <a:latin typeface="Arial"/>
                <a:cs typeface="Arial"/>
              </a:rPr>
              <a:t>mula </a:t>
            </a:r>
            <a:r>
              <a:rPr dirty="0" sz="3000" spc="-114">
                <a:latin typeface="Arial"/>
                <a:cs typeface="Arial"/>
              </a:rPr>
              <a:t>konstruksi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70">
                <a:latin typeface="Arial"/>
                <a:cs typeface="Arial"/>
              </a:rPr>
              <a:t>dari</a:t>
            </a:r>
            <a:r>
              <a:rPr dirty="0" sz="3000" spc="-220">
                <a:latin typeface="Arial"/>
                <a:cs typeface="Arial"/>
              </a:rPr>
              <a:t> </a:t>
            </a:r>
            <a:r>
              <a:rPr dirty="0" sz="3000" spc="-70">
                <a:latin typeface="Arial"/>
                <a:cs typeface="Arial"/>
              </a:rPr>
              <a:t>filsafat  </a:t>
            </a:r>
            <a:r>
              <a:rPr dirty="0" sz="3000" spc="-90">
                <a:latin typeface="Arial"/>
                <a:cs typeface="Arial"/>
              </a:rPr>
              <a:t>konstruktivisme.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123444"/>
            <a:ext cx="8327135" cy="6574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891" y="54864"/>
            <a:ext cx="8459724" cy="6289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52400"/>
            <a:ext cx="8229600" cy="647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52400"/>
            <a:ext cx="8229600" cy="6477000"/>
          </a:xfrm>
          <a:custGeom>
            <a:avLst/>
            <a:gdLst/>
            <a:ahLst/>
            <a:cxnLst/>
            <a:rect l="l" t="t" r="r" b="b"/>
            <a:pathLst>
              <a:path w="8229600" h="6477000">
                <a:moveTo>
                  <a:pt x="0" y="6477000"/>
                </a:moveTo>
                <a:lnTo>
                  <a:pt x="8229600" y="6477000"/>
                </a:lnTo>
                <a:lnTo>
                  <a:pt x="8229600" y="0"/>
                </a:lnTo>
                <a:lnTo>
                  <a:pt x="0" y="0"/>
                </a:lnTo>
                <a:lnTo>
                  <a:pt x="0" y="6477000"/>
                </a:lnTo>
                <a:close/>
              </a:path>
            </a:pathLst>
          </a:custGeom>
          <a:ln w="12700">
            <a:solidFill>
              <a:srgbClr val="F692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57303"/>
            <a:ext cx="7967980" cy="6217285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10">
                <a:latin typeface="Arial"/>
                <a:cs typeface="Arial"/>
              </a:rPr>
              <a:t>Ada </a:t>
            </a:r>
            <a:r>
              <a:rPr dirty="0" sz="3200" spc="-160">
                <a:latin typeface="Arial"/>
                <a:cs typeface="Arial"/>
              </a:rPr>
              <a:t>3 </a:t>
            </a:r>
            <a:r>
              <a:rPr dirty="0" sz="3200" spc="-200">
                <a:latin typeface="Arial"/>
                <a:cs typeface="Arial"/>
              </a:rPr>
              <a:t>macam</a:t>
            </a:r>
            <a:r>
              <a:rPr dirty="0" sz="3200" spc="-140">
                <a:latin typeface="Arial"/>
                <a:cs typeface="Arial"/>
              </a:rPr>
              <a:t> </a:t>
            </a:r>
            <a:r>
              <a:rPr dirty="0" sz="3200" spc="-130">
                <a:latin typeface="Arial"/>
                <a:cs typeface="Arial"/>
              </a:rPr>
              <a:t>konstruksivisme;</a:t>
            </a:r>
            <a:endParaRPr sz="3200">
              <a:latin typeface="Arial"/>
              <a:cs typeface="Arial"/>
            </a:endParaRPr>
          </a:p>
          <a:p>
            <a:pPr lvl="1" marL="984885" marR="5080" indent="-514984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dirty="0" sz="2700" spc="-100">
                <a:latin typeface="Arial"/>
                <a:cs typeface="Arial"/>
              </a:rPr>
              <a:t>Konstruktivisme </a:t>
            </a:r>
            <a:r>
              <a:rPr dirty="0" sz="2700" spc="-95">
                <a:latin typeface="Arial"/>
                <a:cs typeface="Arial"/>
              </a:rPr>
              <a:t>radikal, </a:t>
            </a:r>
            <a:r>
              <a:rPr dirty="0" sz="2700" spc="-165">
                <a:latin typeface="Arial"/>
                <a:cs typeface="Arial"/>
              </a:rPr>
              <a:t>hanya </a:t>
            </a:r>
            <a:r>
              <a:rPr dirty="0" sz="2700" spc="-95">
                <a:latin typeface="Arial"/>
                <a:cs typeface="Arial"/>
              </a:rPr>
              <a:t>dapat </a:t>
            </a:r>
            <a:r>
              <a:rPr dirty="0" sz="2700" spc="-135">
                <a:latin typeface="Arial"/>
                <a:cs typeface="Arial"/>
              </a:rPr>
              <a:t>mengakui  </a:t>
            </a:r>
            <a:r>
              <a:rPr dirty="0" sz="2700" spc="-170">
                <a:latin typeface="Arial"/>
                <a:cs typeface="Arial"/>
              </a:rPr>
              <a:t>apa </a:t>
            </a:r>
            <a:r>
              <a:rPr dirty="0" sz="2700" spc="-175">
                <a:latin typeface="Arial"/>
                <a:cs typeface="Arial"/>
              </a:rPr>
              <a:t>yang </a:t>
            </a:r>
            <a:r>
              <a:rPr dirty="0" sz="2700" spc="-65">
                <a:latin typeface="Arial"/>
                <a:cs typeface="Arial"/>
              </a:rPr>
              <a:t>dibentuk </a:t>
            </a:r>
            <a:r>
              <a:rPr dirty="0" sz="2700" spc="-80">
                <a:latin typeface="Arial"/>
                <a:cs typeface="Arial"/>
              </a:rPr>
              <a:t>oleh </a:t>
            </a:r>
            <a:r>
              <a:rPr dirty="0" sz="2700" spc="-75">
                <a:latin typeface="Arial"/>
                <a:cs typeface="Arial"/>
              </a:rPr>
              <a:t>pikiran </a:t>
            </a:r>
            <a:r>
              <a:rPr dirty="0" sz="2700" spc="-130">
                <a:latin typeface="Arial"/>
                <a:cs typeface="Arial"/>
              </a:rPr>
              <a:t>manusia, </a:t>
            </a:r>
            <a:r>
              <a:rPr dirty="0" sz="2700" spc="-100">
                <a:latin typeface="Arial"/>
                <a:cs typeface="Arial"/>
              </a:rPr>
              <a:t>dia  </a:t>
            </a:r>
            <a:r>
              <a:rPr dirty="0" sz="2700" spc="-150">
                <a:latin typeface="Arial"/>
                <a:cs typeface="Arial"/>
              </a:rPr>
              <a:t>mengesampingkan </a:t>
            </a:r>
            <a:r>
              <a:rPr dirty="0" sz="2700" spc="-130">
                <a:latin typeface="Arial"/>
                <a:cs typeface="Arial"/>
              </a:rPr>
              <a:t>hubungan </a:t>
            </a:r>
            <a:r>
              <a:rPr dirty="0" sz="2700" spc="-110">
                <a:latin typeface="Arial"/>
                <a:cs typeface="Arial"/>
              </a:rPr>
              <a:t>antara </a:t>
            </a:r>
            <a:r>
              <a:rPr dirty="0" sz="2700" spc="-125">
                <a:latin typeface="Arial"/>
                <a:cs typeface="Arial"/>
              </a:rPr>
              <a:t>pengetahuan  </a:t>
            </a:r>
            <a:r>
              <a:rPr dirty="0" sz="2700" spc="-130">
                <a:latin typeface="Arial"/>
                <a:cs typeface="Arial"/>
              </a:rPr>
              <a:t>dan </a:t>
            </a:r>
            <a:r>
              <a:rPr dirty="0" sz="2700" spc="-145">
                <a:latin typeface="Arial"/>
                <a:cs typeface="Arial"/>
              </a:rPr>
              <a:t>kenyataan </a:t>
            </a:r>
            <a:r>
              <a:rPr dirty="0" sz="2700" spc="-180">
                <a:latin typeface="Arial"/>
                <a:cs typeface="Arial"/>
              </a:rPr>
              <a:t>sebagai </a:t>
            </a:r>
            <a:r>
              <a:rPr dirty="0" sz="2700" spc="-110">
                <a:latin typeface="Arial"/>
                <a:cs typeface="Arial"/>
              </a:rPr>
              <a:t>suatu </a:t>
            </a:r>
            <a:r>
              <a:rPr dirty="0" sz="2700" spc="-35">
                <a:latin typeface="Arial"/>
                <a:cs typeface="Arial"/>
              </a:rPr>
              <a:t>kriteria </a:t>
            </a:r>
            <a:r>
              <a:rPr dirty="0" sz="2700" spc="-130">
                <a:latin typeface="Arial"/>
                <a:cs typeface="Arial"/>
              </a:rPr>
              <a:t>kebenaran.  </a:t>
            </a:r>
            <a:r>
              <a:rPr dirty="0" sz="2700" spc="-155">
                <a:latin typeface="Arial"/>
                <a:cs typeface="Arial"/>
              </a:rPr>
              <a:t>Pengetahuan </a:t>
            </a:r>
            <a:r>
              <a:rPr dirty="0" sz="2700" spc="-130">
                <a:latin typeface="Arial"/>
                <a:cs typeface="Arial"/>
              </a:rPr>
              <a:t>bagi </a:t>
            </a:r>
            <a:r>
              <a:rPr dirty="0" sz="2700" spc="-135">
                <a:latin typeface="Arial"/>
                <a:cs typeface="Arial"/>
              </a:rPr>
              <a:t>mereka </a:t>
            </a:r>
            <a:r>
              <a:rPr dirty="0" sz="2700" spc="-130">
                <a:latin typeface="Arial"/>
                <a:cs typeface="Arial"/>
              </a:rPr>
              <a:t>adalah </a:t>
            </a:r>
            <a:r>
              <a:rPr dirty="0" sz="2700" spc="-160">
                <a:latin typeface="Arial"/>
                <a:cs typeface="Arial"/>
              </a:rPr>
              <a:t>sebuah </a:t>
            </a:r>
            <a:r>
              <a:rPr dirty="0" sz="2700" spc="-90">
                <a:latin typeface="Arial"/>
                <a:cs typeface="Arial"/>
              </a:rPr>
              <a:t>realitas  </a:t>
            </a:r>
            <a:r>
              <a:rPr dirty="0" sz="2700" spc="-175">
                <a:latin typeface="Arial"/>
                <a:cs typeface="Arial"/>
              </a:rPr>
              <a:t>yang </a:t>
            </a:r>
            <a:r>
              <a:rPr dirty="0" sz="2700" spc="-65">
                <a:latin typeface="Arial"/>
                <a:cs typeface="Arial"/>
              </a:rPr>
              <a:t>dibentuk </a:t>
            </a:r>
            <a:r>
              <a:rPr dirty="0" sz="2700" spc="-80">
                <a:latin typeface="Arial"/>
                <a:cs typeface="Arial"/>
              </a:rPr>
              <a:t>oleh </a:t>
            </a:r>
            <a:r>
              <a:rPr dirty="0" sz="2700" spc="-145">
                <a:latin typeface="Arial"/>
                <a:cs typeface="Arial"/>
              </a:rPr>
              <a:t>pengalaman</a:t>
            </a:r>
            <a:r>
              <a:rPr dirty="0" sz="2700" spc="-315">
                <a:latin typeface="Arial"/>
                <a:cs typeface="Arial"/>
              </a:rPr>
              <a:t> </a:t>
            </a:r>
            <a:r>
              <a:rPr dirty="0" sz="2700" spc="-165">
                <a:latin typeface="Arial"/>
                <a:cs typeface="Arial"/>
              </a:rPr>
              <a:t>seseorang.</a:t>
            </a:r>
            <a:endParaRPr sz="2700">
              <a:latin typeface="Arial"/>
              <a:cs typeface="Arial"/>
            </a:endParaRPr>
          </a:p>
          <a:p>
            <a:pPr lvl="1" marL="984885" marR="175260" indent="-514984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dirty="0" sz="2700" spc="-100">
                <a:latin typeface="Arial"/>
                <a:cs typeface="Arial"/>
              </a:rPr>
              <a:t>Konstruktivisme </a:t>
            </a:r>
            <a:r>
              <a:rPr dirty="0" sz="2700" spc="-110">
                <a:latin typeface="Arial"/>
                <a:cs typeface="Arial"/>
              </a:rPr>
              <a:t>realisme </a:t>
            </a:r>
            <a:r>
              <a:rPr dirty="0" sz="2700" spc="-50">
                <a:latin typeface="Arial"/>
                <a:cs typeface="Arial"/>
              </a:rPr>
              <a:t>hipotetis,</a:t>
            </a:r>
            <a:r>
              <a:rPr dirty="0" sz="2700" spc="-270">
                <a:latin typeface="Arial"/>
                <a:cs typeface="Arial"/>
              </a:rPr>
              <a:t> </a:t>
            </a:r>
            <a:r>
              <a:rPr dirty="0" sz="2700" spc="-125">
                <a:latin typeface="Arial"/>
                <a:cs typeface="Arial"/>
              </a:rPr>
              <a:t>pengetahuan  </a:t>
            </a:r>
            <a:r>
              <a:rPr dirty="0" sz="2700" spc="-45">
                <a:latin typeface="Arial"/>
                <a:cs typeface="Arial"/>
              </a:rPr>
              <a:t>menurut </a:t>
            </a:r>
            <a:r>
              <a:rPr dirty="0" sz="2700" spc="-135">
                <a:latin typeface="Arial"/>
                <a:cs typeface="Arial"/>
              </a:rPr>
              <a:t>mereka </a:t>
            </a:r>
            <a:r>
              <a:rPr dirty="0" sz="2700" spc="-130">
                <a:latin typeface="Arial"/>
                <a:cs typeface="Arial"/>
              </a:rPr>
              <a:t>adalah </a:t>
            </a:r>
            <a:r>
              <a:rPr dirty="0" sz="2700" spc="-155">
                <a:latin typeface="Arial"/>
                <a:cs typeface="Arial"/>
              </a:rPr>
              <a:t>sebuah </a:t>
            </a:r>
            <a:r>
              <a:rPr dirty="0" sz="2700" spc="-95">
                <a:latin typeface="Arial"/>
                <a:cs typeface="Arial"/>
              </a:rPr>
              <a:t>hipotesis </a:t>
            </a:r>
            <a:r>
              <a:rPr dirty="0" sz="2700" spc="-65">
                <a:latin typeface="Arial"/>
                <a:cs typeface="Arial"/>
              </a:rPr>
              <a:t>dari  </a:t>
            </a:r>
            <a:r>
              <a:rPr dirty="0" sz="2700" spc="-160">
                <a:latin typeface="Arial"/>
                <a:cs typeface="Arial"/>
              </a:rPr>
              <a:t>sebuah </a:t>
            </a:r>
            <a:r>
              <a:rPr dirty="0" sz="2700" spc="-35">
                <a:latin typeface="Arial"/>
                <a:cs typeface="Arial"/>
              </a:rPr>
              <a:t>struktur </a:t>
            </a:r>
            <a:r>
              <a:rPr dirty="0" sz="2700" spc="-90">
                <a:latin typeface="Arial"/>
                <a:cs typeface="Arial"/>
              </a:rPr>
              <a:t>realitas </a:t>
            </a:r>
            <a:r>
              <a:rPr dirty="0" sz="2700" spc="-175">
                <a:latin typeface="Arial"/>
                <a:cs typeface="Arial"/>
              </a:rPr>
              <a:t>yang </a:t>
            </a:r>
            <a:r>
              <a:rPr dirty="0" sz="2700" spc="-95">
                <a:latin typeface="Arial"/>
                <a:cs typeface="Arial"/>
              </a:rPr>
              <a:t>mendekati </a:t>
            </a:r>
            <a:r>
              <a:rPr dirty="0" sz="2700" spc="-90">
                <a:latin typeface="Arial"/>
                <a:cs typeface="Arial"/>
              </a:rPr>
              <a:t>realitas  </a:t>
            </a:r>
            <a:r>
              <a:rPr dirty="0" sz="2700" spc="-130">
                <a:latin typeface="Arial"/>
                <a:cs typeface="Arial"/>
              </a:rPr>
              <a:t>dan </a:t>
            </a:r>
            <a:r>
              <a:rPr dirty="0" sz="2700" spc="-80">
                <a:latin typeface="Arial"/>
                <a:cs typeface="Arial"/>
              </a:rPr>
              <a:t>menuju </a:t>
            </a:r>
            <a:r>
              <a:rPr dirty="0" sz="2700" spc="-160">
                <a:latin typeface="Arial"/>
                <a:cs typeface="Arial"/>
              </a:rPr>
              <a:t>kepada </a:t>
            </a:r>
            <a:r>
              <a:rPr dirty="0" sz="2700" spc="-125">
                <a:latin typeface="Arial"/>
                <a:cs typeface="Arial"/>
              </a:rPr>
              <a:t>pengetahuan </a:t>
            </a:r>
            <a:r>
              <a:rPr dirty="0" sz="2700" spc="-175">
                <a:latin typeface="Arial"/>
                <a:cs typeface="Arial"/>
              </a:rPr>
              <a:t>yang</a:t>
            </a:r>
            <a:r>
              <a:rPr dirty="0" sz="2700" spc="-320">
                <a:latin typeface="Arial"/>
                <a:cs typeface="Arial"/>
              </a:rPr>
              <a:t> </a:t>
            </a:r>
            <a:r>
              <a:rPr dirty="0" sz="2700" spc="-85">
                <a:latin typeface="Arial"/>
                <a:cs typeface="Arial"/>
              </a:rPr>
              <a:t>hakiki.</a:t>
            </a:r>
            <a:endParaRPr sz="2700">
              <a:latin typeface="Arial"/>
              <a:cs typeface="Arial"/>
            </a:endParaRPr>
          </a:p>
          <a:p>
            <a:pPr lvl="1" marL="984885" marR="302895" indent="-514984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dirty="0" sz="2700" spc="-100">
                <a:latin typeface="Arial"/>
                <a:cs typeface="Arial"/>
              </a:rPr>
              <a:t>Konstruktivisme </a:t>
            </a:r>
            <a:r>
              <a:rPr dirty="0" sz="2700" spc="-145">
                <a:latin typeface="Arial"/>
                <a:cs typeface="Arial"/>
              </a:rPr>
              <a:t>biasa, </a:t>
            </a:r>
            <a:r>
              <a:rPr dirty="0" sz="2700" spc="-110">
                <a:latin typeface="Arial"/>
                <a:cs typeface="Arial"/>
              </a:rPr>
              <a:t>mengambil </a:t>
            </a:r>
            <a:r>
              <a:rPr dirty="0" sz="2700" spc="-175">
                <a:latin typeface="Arial"/>
                <a:cs typeface="Arial"/>
              </a:rPr>
              <a:t>semua  </a:t>
            </a:r>
            <a:r>
              <a:rPr dirty="0" sz="2700" spc="-150">
                <a:latin typeface="Arial"/>
                <a:cs typeface="Arial"/>
              </a:rPr>
              <a:t>konsekuensi </a:t>
            </a:r>
            <a:r>
              <a:rPr dirty="0" sz="2700" spc="-85">
                <a:latin typeface="Arial"/>
                <a:cs typeface="Arial"/>
              </a:rPr>
              <a:t>konstruktivisme </a:t>
            </a:r>
            <a:r>
              <a:rPr dirty="0" sz="2700" spc="-130">
                <a:latin typeface="Arial"/>
                <a:cs typeface="Arial"/>
              </a:rPr>
              <a:t>dan </a:t>
            </a:r>
            <a:r>
              <a:rPr dirty="0" sz="2700" spc="-114">
                <a:latin typeface="Arial"/>
                <a:cs typeface="Arial"/>
              </a:rPr>
              <a:t>memahami  </a:t>
            </a:r>
            <a:r>
              <a:rPr dirty="0" sz="2700" spc="-125">
                <a:latin typeface="Arial"/>
                <a:cs typeface="Arial"/>
              </a:rPr>
              <a:t>pengetahuan </a:t>
            </a:r>
            <a:r>
              <a:rPr dirty="0" sz="2700" spc="-180">
                <a:latin typeface="Arial"/>
                <a:cs typeface="Arial"/>
              </a:rPr>
              <a:t>sebagai </a:t>
            </a:r>
            <a:r>
              <a:rPr dirty="0" sz="2700" spc="-150">
                <a:latin typeface="Arial"/>
                <a:cs typeface="Arial"/>
              </a:rPr>
              <a:t>gambaran </a:t>
            </a:r>
            <a:r>
              <a:rPr dirty="0" sz="2700" spc="-65">
                <a:latin typeface="Arial"/>
                <a:cs typeface="Arial"/>
              </a:rPr>
              <a:t>dari </a:t>
            </a:r>
            <a:r>
              <a:rPr dirty="0" sz="2700" spc="-90">
                <a:latin typeface="Arial"/>
                <a:cs typeface="Arial"/>
              </a:rPr>
              <a:t>realitas</a:t>
            </a:r>
            <a:r>
              <a:rPr dirty="0" sz="2700" spc="-254">
                <a:latin typeface="Arial"/>
                <a:cs typeface="Arial"/>
              </a:rPr>
              <a:t> </a:t>
            </a:r>
            <a:r>
              <a:rPr dirty="0" sz="2700">
                <a:latin typeface="Arial"/>
                <a:cs typeface="Arial"/>
              </a:rPr>
              <a:t>itu.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97738"/>
            <a:ext cx="7885430" cy="48615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7685" marR="5080" indent="-514984">
              <a:lnSpc>
                <a:spcPct val="100000"/>
              </a:lnSpc>
              <a:spcBef>
                <a:spcPts val="105"/>
              </a:spcBef>
              <a:buChar char="–"/>
              <a:tabLst>
                <a:tab pos="527685" algn="l"/>
                <a:tab pos="528320" algn="l"/>
              </a:tabLst>
            </a:pPr>
            <a:r>
              <a:rPr dirty="0" sz="2600" spc="-140">
                <a:latin typeface="Arial"/>
                <a:cs typeface="Arial"/>
              </a:rPr>
              <a:t>Berger </a:t>
            </a:r>
            <a:r>
              <a:rPr dirty="0" sz="2600" spc="-125">
                <a:latin typeface="Arial"/>
                <a:cs typeface="Arial"/>
              </a:rPr>
              <a:t>dan </a:t>
            </a:r>
            <a:r>
              <a:rPr dirty="0" sz="2600" spc="-155">
                <a:latin typeface="Arial"/>
                <a:cs typeface="Arial"/>
              </a:rPr>
              <a:t>Luckmann </a:t>
            </a:r>
            <a:r>
              <a:rPr dirty="0" sz="2600" spc="-85">
                <a:latin typeface="Arial"/>
                <a:cs typeface="Arial"/>
              </a:rPr>
              <a:t>memulai </a:t>
            </a:r>
            <a:r>
              <a:rPr dirty="0" sz="2600" spc="-120">
                <a:latin typeface="Arial"/>
                <a:cs typeface="Arial"/>
              </a:rPr>
              <a:t>penjelasan </a:t>
            </a:r>
            <a:r>
              <a:rPr dirty="0" sz="2600" spc="-85">
                <a:latin typeface="Arial"/>
                <a:cs typeface="Arial"/>
              </a:rPr>
              <a:t>realitas  </a:t>
            </a:r>
            <a:r>
              <a:rPr dirty="0" sz="2600" spc="-140">
                <a:latin typeface="Arial"/>
                <a:cs typeface="Arial"/>
              </a:rPr>
              <a:t>sosial </a:t>
            </a:r>
            <a:r>
              <a:rPr dirty="0" sz="2600" spc="-150">
                <a:latin typeface="Arial"/>
                <a:cs typeface="Arial"/>
              </a:rPr>
              <a:t>dengan </a:t>
            </a:r>
            <a:r>
              <a:rPr dirty="0" sz="2600" spc="-135">
                <a:latin typeface="Arial"/>
                <a:cs typeface="Arial"/>
              </a:rPr>
              <a:t>memisahkan pemahaman </a:t>
            </a:r>
            <a:r>
              <a:rPr dirty="0" sz="2600" spc="-75">
                <a:latin typeface="Arial"/>
                <a:cs typeface="Arial"/>
              </a:rPr>
              <a:t>“kenyataan”  </a:t>
            </a:r>
            <a:r>
              <a:rPr dirty="0" sz="2600" spc="-125">
                <a:latin typeface="Arial"/>
                <a:cs typeface="Arial"/>
              </a:rPr>
              <a:t>dan </a:t>
            </a:r>
            <a:r>
              <a:rPr dirty="0" sz="2600" spc="-80">
                <a:latin typeface="Arial"/>
                <a:cs typeface="Arial"/>
              </a:rPr>
              <a:t>“pengetahuan”. </a:t>
            </a:r>
            <a:r>
              <a:rPr dirty="0" sz="2600" spc="-150">
                <a:latin typeface="Arial"/>
                <a:cs typeface="Arial"/>
              </a:rPr>
              <a:t>Realitas </a:t>
            </a:r>
            <a:r>
              <a:rPr dirty="0" sz="2600" spc="-60">
                <a:latin typeface="Arial"/>
                <a:cs typeface="Arial"/>
              </a:rPr>
              <a:t>diartikan </a:t>
            </a:r>
            <a:r>
              <a:rPr dirty="0" sz="2600" spc="-170">
                <a:latin typeface="Arial"/>
                <a:cs typeface="Arial"/>
              </a:rPr>
              <a:t>sebagai </a:t>
            </a:r>
            <a:r>
              <a:rPr dirty="0" sz="2600" spc="-100">
                <a:latin typeface="Arial"/>
                <a:cs typeface="Arial"/>
              </a:rPr>
              <a:t>kualitas  </a:t>
            </a:r>
            <a:r>
              <a:rPr dirty="0" sz="2600" spc="-165">
                <a:latin typeface="Arial"/>
                <a:cs typeface="Arial"/>
              </a:rPr>
              <a:t>yang </a:t>
            </a:r>
            <a:r>
              <a:rPr dirty="0" sz="2600" spc="-60">
                <a:latin typeface="Arial"/>
                <a:cs typeface="Arial"/>
              </a:rPr>
              <a:t>terdapat </a:t>
            </a:r>
            <a:r>
              <a:rPr dirty="0" sz="2600" spc="-114">
                <a:latin typeface="Arial"/>
                <a:cs typeface="Arial"/>
              </a:rPr>
              <a:t>dalam </a:t>
            </a:r>
            <a:r>
              <a:rPr dirty="0" sz="2600" spc="-85">
                <a:latin typeface="Arial"/>
                <a:cs typeface="Arial"/>
              </a:rPr>
              <a:t>realitas-realitas, </a:t>
            </a:r>
            <a:r>
              <a:rPr dirty="0" sz="2600" spc="-170">
                <a:latin typeface="Arial"/>
                <a:cs typeface="Arial"/>
              </a:rPr>
              <a:t>yang </a:t>
            </a:r>
            <a:r>
              <a:rPr dirty="0" sz="2600" spc="-85">
                <a:latin typeface="Arial"/>
                <a:cs typeface="Arial"/>
              </a:rPr>
              <a:t>diakui  </a:t>
            </a:r>
            <a:r>
              <a:rPr dirty="0" sz="2600" spc="-50">
                <a:latin typeface="Arial"/>
                <a:cs typeface="Arial"/>
              </a:rPr>
              <a:t>memiliki </a:t>
            </a:r>
            <a:r>
              <a:rPr dirty="0" sz="2600" spc="-135">
                <a:latin typeface="Arial"/>
                <a:cs typeface="Arial"/>
              </a:rPr>
              <a:t>keberadaan </a:t>
            </a:r>
            <a:r>
              <a:rPr dirty="0" sz="2600" spc="-100">
                <a:latin typeface="Arial"/>
                <a:cs typeface="Arial"/>
              </a:rPr>
              <a:t>(being) </a:t>
            </a:r>
            <a:r>
              <a:rPr dirty="0" sz="2600" spc="-165">
                <a:latin typeface="Arial"/>
                <a:cs typeface="Arial"/>
              </a:rPr>
              <a:t>yang </a:t>
            </a:r>
            <a:r>
              <a:rPr dirty="0" sz="2600" spc="-45">
                <a:latin typeface="Arial"/>
                <a:cs typeface="Arial"/>
              </a:rPr>
              <a:t>tidak </a:t>
            </a:r>
            <a:r>
              <a:rPr dirty="0" sz="2600" spc="-85">
                <a:latin typeface="Arial"/>
                <a:cs typeface="Arial"/>
              </a:rPr>
              <a:t>tergantung  </a:t>
            </a:r>
            <a:r>
              <a:rPr dirty="0" sz="2600" spc="-150">
                <a:latin typeface="Arial"/>
                <a:cs typeface="Arial"/>
              </a:rPr>
              <a:t>kepada </a:t>
            </a:r>
            <a:r>
              <a:rPr dirty="0" sz="2600" spc="-135">
                <a:latin typeface="Arial"/>
                <a:cs typeface="Arial"/>
              </a:rPr>
              <a:t>kehendak </a:t>
            </a:r>
            <a:r>
              <a:rPr dirty="0" sz="2600" spc="-45">
                <a:latin typeface="Arial"/>
                <a:cs typeface="Arial"/>
              </a:rPr>
              <a:t>kita </a:t>
            </a:r>
            <a:r>
              <a:rPr dirty="0" sz="2600" spc="-75">
                <a:latin typeface="Arial"/>
                <a:cs typeface="Arial"/>
              </a:rPr>
              <a:t>sendiri. </a:t>
            </a:r>
            <a:r>
              <a:rPr dirty="0" sz="2600" spc="-195">
                <a:latin typeface="Arial"/>
                <a:cs typeface="Arial"/>
              </a:rPr>
              <a:t>Sedangkan</a:t>
            </a:r>
            <a:r>
              <a:rPr dirty="0" sz="2600" spc="-375">
                <a:latin typeface="Arial"/>
                <a:cs typeface="Arial"/>
              </a:rPr>
              <a:t> </a:t>
            </a:r>
            <a:r>
              <a:rPr dirty="0" sz="2600" spc="-114">
                <a:latin typeface="Arial"/>
                <a:cs typeface="Arial"/>
              </a:rPr>
              <a:t>pengetahuan  </a:t>
            </a:r>
            <a:r>
              <a:rPr dirty="0" sz="2600" spc="-100">
                <a:latin typeface="Arial"/>
                <a:cs typeface="Arial"/>
              </a:rPr>
              <a:t>didefenisikan </a:t>
            </a:r>
            <a:r>
              <a:rPr dirty="0" sz="2600" spc="-170">
                <a:latin typeface="Arial"/>
                <a:cs typeface="Arial"/>
              </a:rPr>
              <a:t>sebagai </a:t>
            </a:r>
            <a:r>
              <a:rPr dirty="0" sz="2600" spc="-114">
                <a:latin typeface="Arial"/>
                <a:cs typeface="Arial"/>
              </a:rPr>
              <a:t>kepastian </a:t>
            </a:r>
            <a:r>
              <a:rPr dirty="0" sz="2600" spc="-125">
                <a:latin typeface="Arial"/>
                <a:cs typeface="Arial"/>
              </a:rPr>
              <a:t>bahwa </a:t>
            </a:r>
            <a:r>
              <a:rPr dirty="0" sz="2600" spc="-85">
                <a:latin typeface="Arial"/>
                <a:cs typeface="Arial"/>
              </a:rPr>
              <a:t>realitas-realitas  </a:t>
            </a:r>
            <a:r>
              <a:rPr dirty="0" sz="2600" spc="30">
                <a:latin typeface="Arial"/>
                <a:cs typeface="Arial"/>
              </a:rPr>
              <a:t>itu </a:t>
            </a:r>
            <a:r>
              <a:rPr dirty="0" sz="2600" spc="-120">
                <a:latin typeface="Arial"/>
                <a:cs typeface="Arial"/>
              </a:rPr>
              <a:t>nyata </a:t>
            </a:r>
            <a:r>
              <a:rPr dirty="0" sz="2600" spc="-80">
                <a:latin typeface="Arial"/>
                <a:cs typeface="Arial"/>
              </a:rPr>
              <a:t>(real) </a:t>
            </a:r>
            <a:r>
              <a:rPr dirty="0" sz="2600" spc="-125">
                <a:latin typeface="Arial"/>
                <a:cs typeface="Arial"/>
              </a:rPr>
              <a:t>dan </a:t>
            </a:r>
            <a:r>
              <a:rPr dirty="0" sz="2600" spc="-50">
                <a:latin typeface="Arial"/>
                <a:cs typeface="Arial"/>
              </a:rPr>
              <a:t>memiliki </a:t>
            </a:r>
            <a:r>
              <a:rPr dirty="0" sz="2600" spc="-70">
                <a:latin typeface="Arial"/>
                <a:cs typeface="Arial"/>
              </a:rPr>
              <a:t>karakteristik</a:t>
            </a:r>
            <a:r>
              <a:rPr dirty="0" sz="2600" spc="-540">
                <a:latin typeface="Arial"/>
                <a:cs typeface="Arial"/>
              </a:rPr>
              <a:t> </a:t>
            </a:r>
            <a:r>
              <a:rPr dirty="0" sz="2600" spc="-165">
                <a:latin typeface="Arial"/>
                <a:cs typeface="Arial"/>
              </a:rPr>
              <a:t>yang </a:t>
            </a:r>
            <a:r>
              <a:rPr dirty="0" sz="2600" spc="-100">
                <a:latin typeface="Arial"/>
                <a:cs typeface="Arial"/>
              </a:rPr>
              <a:t>spesifik.</a:t>
            </a:r>
            <a:endParaRPr sz="2600">
              <a:latin typeface="Arial"/>
              <a:cs typeface="Arial"/>
            </a:endParaRPr>
          </a:p>
          <a:p>
            <a:pPr marL="527685" marR="39370" indent="-514984">
              <a:lnSpc>
                <a:spcPct val="100000"/>
              </a:lnSpc>
              <a:spcBef>
                <a:spcPts val="625"/>
              </a:spcBef>
              <a:buChar char="–"/>
              <a:tabLst>
                <a:tab pos="527685" algn="l"/>
                <a:tab pos="528320" algn="l"/>
              </a:tabLst>
            </a:pPr>
            <a:r>
              <a:rPr dirty="0" sz="2600" spc="-140">
                <a:latin typeface="Arial"/>
                <a:cs typeface="Arial"/>
              </a:rPr>
              <a:t>Berger </a:t>
            </a:r>
            <a:r>
              <a:rPr dirty="0" sz="2600" spc="-125">
                <a:latin typeface="Arial"/>
                <a:cs typeface="Arial"/>
              </a:rPr>
              <a:t>dan </a:t>
            </a:r>
            <a:r>
              <a:rPr dirty="0" sz="2600" spc="-155">
                <a:latin typeface="Arial"/>
                <a:cs typeface="Arial"/>
              </a:rPr>
              <a:t>Luckmann </a:t>
            </a:r>
            <a:r>
              <a:rPr dirty="0" sz="2600" spc="-140">
                <a:latin typeface="Arial"/>
                <a:cs typeface="Arial"/>
              </a:rPr>
              <a:t>megatakan </a:t>
            </a:r>
            <a:r>
              <a:rPr dirty="0" sz="2600" spc="-125">
                <a:latin typeface="Arial"/>
                <a:cs typeface="Arial"/>
              </a:rPr>
              <a:t>bahwa </a:t>
            </a:r>
            <a:r>
              <a:rPr dirty="0" sz="2600" spc="-30">
                <a:latin typeface="Arial"/>
                <a:cs typeface="Arial"/>
              </a:rPr>
              <a:t>terjadi  </a:t>
            </a:r>
            <a:r>
              <a:rPr dirty="0" sz="2600" spc="-75">
                <a:latin typeface="Arial"/>
                <a:cs typeface="Arial"/>
              </a:rPr>
              <a:t>dialektika </a:t>
            </a:r>
            <a:r>
              <a:rPr dirty="0" sz="2600" spc="-70">
                <a:latin typeface="Arial"/>
                <a:cs typeface="Arial"/>
              </a:rPr>
              <a:t>antar </a:t>
            </a:r>
            <a:r>
              <a:rPr dirty="0" sz="2600" spc="-50">
                <a:latin typeface="Arial"/>
                <a:cs typeface="Arial"/>
              </a:rPr>
              <a:t>individu </a:t>
            </a:r>
            <a:r>
              <a:rPr dirty="0" sz="2600" spc="-105">
                <a:latin typeface="Arial"/>
                <a:cs typeface="Arial"/>
              </a:rPr>
              <a:t>menciptakan </a:t>
            </a:r>
            <a:r>
              <a:rPr dirty="0" sz="2600" spc="-145">
                <a:latin typeface="Arial"/>
                <a:cs typeface="Arial"/>
              </a:rPr>
              <a:t>masyarakat </a:t>
            </a:r>
            <a:r>
              <a:rPr dirty="0" sz="2600" spc="-125">
                <a:latin typeface="Arial"/>
                <a:cs typeface="Arial"/>
              </a:rPr>
              <a:t>dan  </a:t>
            </a:r>
            <a:r>
              <a:rPr dirty="0" sz="2600" spc="-145">
                <a:latin typeface="Arial"/>
                <a:cs typeface="Arial"/>
              </a:rPr>
              <a:t>masyarakat </a:t>
            </a:r>
            <a:r>
              <a:rPr dirty="0" sz="2600" spc="-105">
                <a:latin typeface="Arial"/>
                <a:cs typeface="Arial"/>
              </a:rPr>
              <a:t>menciptakan </a:t>
            </a:r>
            <a:r>
              <a:rPr dirty="0" sz="2600" spc="-50">
                <a:latin typeface="Arial"/>
                <a:cs typeface="Arial"/>
              </a:rPr>
              <a:t>individu. </a:t>
            </a:r>
            <a:r>
              <a:rPr dirty="0" sz="2600" spc="-200">
                <a:latin typeface="Arial"/>
                <a:cs typeface="Arial"/>
              </a:rPr>
              <a:t>Proses </a:t>
            </a:r>
            <a:r>
              <a:rPr dirty="0" sz="2600" spc="-75">
                <a:latin typeface="Arial"/>
                <a:cs typeface="Arial"/>
              </a:rPr>
              <a:t>dialektika</a:t>
            </a:r>
            <a:r>
              <a:rPr dirty="0" sz="2600" spc="-235">
                <a:latin typeface="Arial"/>
                <a:cs typeface="Arial"/>
              </a:rPr>
              <a:t> </a:t>
            </a:r>
            <a:r>
              <a:rPr dirty="0" sz="2600" spc="30">
                <a:latin typeface="Arial"/>
                <a:cs typeface="Arial"/>
              </a:rPr>
              <a:t>itu  </a:t>
            </a:r>
            <a:r>
              <a:rPr dirty="0" sz="2600" spc="-30">
                <a:latin typeface="Arial"/>
                <a:cs typeface="Arial"/>
              </a:rPr>
              <a:t>terjadi </a:t>
            </a:r>
            <a:r>
              <a:rPr dirty="0" sz="2600" spc="-70">
                <a:latin typeface="Arial"/>
                <a:cs typeface="Arial"/>
              </a:rPr>
              <a:t>melalui </a:t>
            </a:r>
            <a:r>
              <a:rPr dirty="0" sz="2600" spc="-110">
                <a:latin typeface="Arial"/>
                <a:cs typeface="Arial"/>
              </a:rPr>
              <a:t>eksternalisasi, </a:t>
            </a:r>
            <a:r>
              <a:rPr dirty="0" sz="2600" spc="-80">
                <a:latin typeface="Arial"/>
                <a:cs typeface="Arial"/>
              </a:rPr>
              <a:t>objektivasi,</a:t>
            </a:r>
            <a:r>
              <a:rPr dirty="0" sz="2600" spc="-430">
                <a:latin typeface="Arial"/>
                <a:cs typeface="Arial"/>
              </a:rPr>
              <a:t> </a:t>
            </a:r>
            <a:r>
              <a:rPr dirty="0" sz="2600" spc="-80">
                <a:latin typeface="Arial"/>
                <a:cs typeface="Arial"/>
              </a:rPr>
              <a:t>internalisasi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600"/>
            <a:ext cx="8229600" cy="5638800"/>
          </a:xfrm>
          <a:custGeom>
            <a:avLst/>
            <a:gdLst/>
            <a:ahLst/>
            <a:cxnLst/>
            <a:rect l="l" t="t" r="r" b="b"/>
            <a:pathLst>
              <a:path w="8229600" h="5638800">
                <a:moveTo>
                  <a:pt x="0" y="5638800"/>
                </a:moveTo>
                <a:lnTo>
                  <a:pt x="8229600" y="5638800"/>
                </a:lnTo>
                <a:lnTo>
                  <a:pt x="82296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19709"/>
            <a:ext cx="7950834" cy="5147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215">
                <a:latin typeface="Arial"/>
                <a:cs typeface="Arial"/>
              </a:rPr>
              <a:t>Frans </a:t>
            </a:r>
            <a:r>
              <a:rPr dirty="0" sz="2800" spc="60">
                <a:latin typeface="Arial"/>
                <a:cs typeface="Arial"/>
              </a:rPr>
              <a:t>M </a:t>
            </a:r>
            <a:r>
              <a:rPr dirty="0" sz="2800" spc="-190">
                <a:latin typeface="Arial"/>
                <a:cs typeface="Arial"/>
              </a:rPr>
              <a:t>Parera </a:t>
            </a:r>
            <a:r>
              <a:rPr dirty="0" sz="2800" spc="-140">
                <a:latin typeface="Arial"/>
                <a:cs typeface="Arial"/>
              </a:rPr>
              <a:t>menjelaskan </a:t>
            </a:r>
            <a:r>
              <a:rPr dirty="0" sz="2800" spc="-150">
                <a:latin typeface="Arial"/>
                <a:cs typeface="Arial"/>
              </a:rPr>
              <a:t>tugas </a:t>
            </a:r>
            <a:r>
              <a:rPr dirty="0" sz="2800" spc="-130">
                <a:latin typeface="Arial"/>
                <a:cs typeface="Arial"/>
              </a:rPr>
              <a:t>pokok </a:t>
            </a:r>
            <a:r>
              <a:rPr dirty="0" sz="2800" spc="-125">
                <a:latin typeface="Arial"/>
                <a:cs typeface="Arial"/>
              </a:rPr>
              <a:t>sosiologi  </a:t>
            </a:r>
            <a:r>
              <a:rPr dirty="0" sz="2800" spc="-130">
                <a:latin typeface="Arial"/>
                <a:cs typeface="Arial"/>
              </a:rPr>
              <a:t>pengetahuan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35">
                <a:latin typeface="Arial"/>
                <a:cs typeface="Arial"/>
              </a:rPr>
              <a:t>menjelaskan </a:t>
            </a:r>
            <a:r>
              <a:rPr dirty="0" sz="2800" spc="-85">
                <a:latin typeface="Arial"/>
                <a:cs typeface="Arial"/>
              </a:rPr>
              <a:t>dialektika </a:t>
            </a:r>
            <a:r>
              <a:rPr dirty="0" sz="2800" spc="-114">
                <a:latin typeface="Arial"/>
                <a:cs typeface="Arial"/>
              </a:rPr>
              <a:t>antara  </a:t>
            </a:r>
            <a:r>
              <a:rPr dirty="0" sz="2800" spc="-95">
                <a:latin typeface="Arial"/>
                <a:cs typeface="Arial"/>
              </a:rPr>
              <a:t>(self) </a:t>
            </a:r>
            <a:r>
              <a:rPr dirty="0" sz="2800" spc="-160">
                <a:latin typeface="Arial"/>
                <a:cs typeface="Arial"/>
              </a:rPr>
              <a:t>dengan </a:t>
            </a:r>
            <a:r>
              <a:rPr dirty="0" sz="2800" spc="-100">
                <a:latin typeface="Arial"/>
                <a:cs typeface="Arial"/>
              </a:rPr>
              <a:t>dunia </a:t>
            </a:r>
            <a:r>
              <a:rPr dirty="0" sz="2800" spc="-95">
                <a:latin typeface="Arial"/>
                <a:cs typeface="Arial"/>
              </a:rPr>
              <a:t>sosiokultural,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125">
                <a:latin typeface="Arial"/>
                <a:cs typeface="Arial"/>
              </a:rPr>
              <a:t>eksternalisasi  </a:t>
            </a:r>
            <a:r>
              <a:rPr dirty="0" sz="2800" spc="-150">
                <a:latin typeface="Arial"/>
                <a:cs typeface="Arial"/>
              </a:rPr>
              <a:t>(penyesuaian </a:t>
            </a:r>
            <a:r>
              <a:rPr dirty="0" sz="2800" spc="-25">
                <a:latin typeface="Arial"/>
                <a:cs typeface="Arial"/>
              </a:rPr>
              <a:t>diri) </a:t>
            </a:r>
            <a:r>
              <a:rPr dirty="0" sz="2800" spc="-160">
                <a:latin typeface="Arial"/>
                <a:cs typeface="Arial"/>
              </a:rPr>
              <a:t>dengan </a:t>
            </a:r>
            <a:r>
              <a:rPr dirty="0" sz="2800" spc="-100">
                <a:latin typeface="Arial"/>
                <a:cs typeface="Arial"/>
              </a:rPr>
              <a:t>dunia </a:t>
            </a:r>
            <a:r>
              <a:rPr dirty="0" sz="2800" spc="-95">
                <a:latin typeface="Arial"/>
                <a:cs typeface="Arial"/>
              </a:rPr>
              <a:t>sosiokultural  </a:t>
            </a:r>
            <a:r>
              <a:rPr dirty="0" sz="2800" spc="-185">
                <a:latin typeface="Arial"/>
                <a:cs typeface="Arial"/>
              </a:rPr>
              <a:t>sebagai </a:t>
            </a:r>
            <a:r>
              <a:rPr dirty="0" sz="2800" spc="-90">
                <a:latin typeface="Arial"/>
                <a:cs typeface="Arial"/>
              </a:rPr>
              <a:t>produk </a:t>
            </a:r>
            <a:r>
              <a:rPr dirty="0" sz="2800" spc="-140">
                <a:latin typeface="Arial"/>
                <a:cs typeface="Arial"/>
              </a:rPr>
              <a:t>manusia, </a:t>
            </a:r>
            <a:r>
              <a:rPr dirty="0" sz="2800" spc="-95">
                <a:latin typeface="Arial"/>
                <a:cs typeface="Arial"/>
              </a:rPr>
              <a:t>objekktivasi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95">
                <a:latin typeface="Arial"/>
                <a:cs typeface="Arial"/>
              </a:rPr>
              <a:t>interaksi  </a:t>
            </a:r>
            <a:r>
              <a:rPr dirty="0" sz="2800" spc="-150">
                <a:latin typeface="Arial"/>
                <a:cs typeface="Arial"/>
              </a:rPr>
              <a:t>sosial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35">
                <a:latin typeface="Arial"/>
                <a:cs typeface="Arial"/>
              </a:rPr>
              <a:t>terjadi </a:t>
            </a:r>
            <a:r>
              <a:rPr dirty="0" sz="2800" spc="-125">
                <a:latin typeface="Arial"/>
                <a:cs typeface="Arial"/>
              </a:rPr>
              <a:t>dalam </a:t>
            </a:r>
            <a:r>
              <a:rPr dirty="0" sz="2800" spc="-100">
                <a:latin typeface="Arial"/>
                <a:cs typeface="Arial"/>
              </a:rPr>
              <a:t>dunia </a:t>
            </a:r>
            <a:r>
              <a:rPr dirty="0" sz="2800" spc="-50">
                <a:latin typeface="Arial"/>
                <a:cs typeface="Arial"/>
              </a:rPr>
              <a:t>intersubjektif </a:t>
            </a:r>
            <a:r>
              <a:rPr dirty="0" sz="2800" spc="-185">
                <a:latin typeface="Arial"/>
                <a:cs typeface="Arial"/>
              </a:rPr>
              <a:t>yang  </a:t>
            </a:r>
            <a:r>
              <a:rPr dirty="0" sz="2800" spc="-140">
                <a:latin typeface="Arial"/>
                <a:cs typeface="Arial"/>
              </a:rPr>
              <a:t>dilembagakan </a:t>
            </a:r>
            <a:r>
              <a:rPr dirty="0" sz="2800" spc="-110">
                <a:latin typeface="Arial"/>
                <a:cs typeface="Arial"/>
              </a:rPr>
              <a:t>atau </a:t>
            </a:r>
            <a:r>
              <a:rPr dirty="0" sz="2800" spc="-130">
                <a:latin typeface="Arial"/>
                <a:cs typeface="Arial"/>
              </a:rPr>
              <a:t>mengalami </a:t>
            </a:r>
            <a:r>
              <a:rPr dirty="0" sz="2800" spc="-170">
                <a:latin typeface="Arial"/>
                <a:cs typeface="Arial"/>
              </a:rPr>
              <a:t>proses  </a:t>
            </a:r>
            <a:r>
              <a:rPr dirty="0" sz="2800" spc="-95">
                <a:latin typeface="Arial"/>
                <a:cs typeface="Arial"/>
              </a:rPr>
              <a:t>institusionalisasi, </a:t>
            </a:r>
            <a:r>
              <a:rPr dirty="0" sz="2800" spc="-180">
                <a:latin typeface="Arial"/>
                <a:cs typeface="Arial"/>
              </a:rPr>
              <a:t>sedangkan </a:t>
            </a:r>
            <a:r>
              <a:rPr dirty="0" sz="2800" spc="-95">
                <a:latin typeface="Arial"/>
                <a:cs typeface="Arial"/>
              </a:rPr>
              <a:t>internalisasi </a:t>
            </a:r>
            <a:r>
              <a:rPr dirty="0" sz="2800" spc="-65">
                <a:latin typeface="Arial"/>
                <a:cs typeface="Arial"/>
              </a:rPr>
              <a:t>yaitu  </a:t>
            </a:r>
            <a:r>
              <a:rPr dirty="0" sz="2800" spc="-165">
                <a:latin typeface="Arial"/>
                <a:cs typeface="Arial"/>
              </a:rPr>
              <a:t>proses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60">
                <a:latin typeface="Arial"/>
                <a:cs typeface="Arial"/>
              </a:rPr>
              <a:t>mana </a:t>
            </a:r>
            <a:r>
              <a:rPr dirty="0" sz="2800" spc="-65">
                <a:latin typeface="Arial"/>
                <a:cs typeface="Arial"/>
              </a:rPr>
              <a:t>individu </a:t>
            </a:r>
            <a:r>
              <a:rPr dirty="0" sz="2800" spc="-100">
                <a:latin typeface="Arial"/>
                <a:cs typeface="Arial"/>
              </a:rPr>
              <a:t>mengidentifikasikan  </a:t>
            </a:r>
            <a:r>
              <a:rPr dirty="0" sz="2800" spc="-85">
                <a:latin typeface="Arial"/>
                <a:cs typeface="Arial"/>
              </a:rPr>
              <a:t>dirinya </a:t>
            </a:r>
            <a:r>
              <a:rPr dirty="0" sz="2800" spc="-160">
                <a:latin typeface="Arial"/>
                <a:cs typeface="Arial"/>
              </a:rPr>
              <a:t>dengan </a:t>
            </a:r>
            <a:r>
              <a:rPr dirty="0" sz="2800" spc="-150">
                <a:latin typeface="Arial"/>
                <a:cs typeface="Arial"/>
              </a:rPr>
              <a:t>lembaga-lembaga sosial </a:t>
            </a:r>
            <a:r>
              <a:rPr dirty="0" sz="2800" spc="-110">
                <a:latin typeface="Arial"/>
                <a:cs typeface="Arial"/>
              </a:rPr>
              <a:t>atau  </a:t>
            </a:r>
            <a:r>
              <a:rPr dirty="0" sz="2800" spc="-150">
                <a:latin typeface="Arial"/>
                <a:cs typeface="Arial"/>
              </a:rPr>
              <a:t>organisasi sosial </a:t>
            </a:r>
            <a:r>
              <a:rPr dirty="0" sz="2800" spc="-55">
                <a:latin typeface="Arial"/>
                <a:cs typeface="Arial"/>
              </a:rPr>
              <a:t>tempat </a:t>
            </a:r>
            <a:r>
              <a:rPr dirty="0" sz="2800" spc="-65">
                <a:latin typeface="Arial"/>
                <a:cs typeface="Arial"/>
              </a:rPr>
              <a:t>individu </a:t>
            </a:r>
            <a:r>
              <a:rPr dirty="0" sz="2800" spc="-85">
                <a:latin typeface="Arial"/>
                <a:cs typeface="Arial"/>
              </a:rPr>
              <a:t>menjadi  </a:t>
            </a:r>
            <a:r>
              <a:rPr dirty="0" sz="2800" spc="-145">
                <a:latin typeface="Arial"/>
                <a:cs typeface="Arial"/>
              </a:rPr>
              <a:t>anggotanya.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2019-11-09T12:25:06Z</dcterms:created>
  <dcterms:modified xsi:type="dcterms:W3CDTF">2019-11-09T12:25:06Z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2019-11-09T00:00:00Z</vt:filetime>
  </property>
</Properties>
</file>