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59617-F831-47E3-8638-E04887CCCABC}" type="datetimeFigureOut">
              <a:rPr lang="id-ID" smtClean="0"/>
              <a:pPr/>
              <a:t>01/03/2020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1CC03-4BC1-4297-BC6A-3A138F36C0C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/>
              <a:t>ANALISIS SITUASI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572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Dwi Maharani M.I.Kom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sz="3000" dirty="0" smtClean="0"/>
              <a:t>Analisis situasi atau lingkungan pada hakikatnya adalah aktivitas memetakan persoalan dengan serangkaian metode atau cara yang terukur.</a:t>
            </a:r>
          </a:p>
          <a:p>
            <a:pPr algn="ctr">
              <a:buNone/>
            </a:pPr>
            <a:r>
              <a:rPr lang="id-ID" sz="3000" dirty="0" smtClean="0"/>
              <a:t> </a:t>
            </a:r>
          </a:p>
          <a:p>
            <a:r>
              <a:rPr lang="id-ID" sz="3000" dirty="0" smtClean="0"/>
              <a:t>Cornelissen, </a:t>
            </a:r>
            <a:r>
              <a:rPr lang="id-ID" sz="3000" dirty="0" smtClean="0"/>
              <a:t>analisis situasi dengan istilah analisis strategis, yang terdiri tiga aktivitas analisis, </a:t>
            </a:r>
            <a:r>
              <a:rPr lang="es-ES" sz="3000" dirty="0" err="1" smtClean="0"/>
              <a:t>yakni</a:t>
            </a:r>
            <a:r>
              <a:rPr lang="es-ES" sz="3000" dirty="0" smtClean="0"/>
              <a:t>:</a:t>
            </a:r>
            <a:endParaRPr lang="id-ID" sz="3000" dirty="0" smtClean="0"/>
          </a:p>
          <a:p>
            <a:pPr>
              <a:buNone/>
            </a:pPr>
            <a:r>
              <a:rPr lang="es-ES" sz="3000" dirty="0" smtClean="0"/>
              <a:t> </a:t>
            </a:r>
            <a:r>
              <a:rPr lang="id-ID" sz="3000" dirty="0" smtClean="0"/>
              <a:t>	</a:t>
            </a:r>
            <a:r>
              <a:rPr lang="es-ES" sz="3000" dirty="0" smtClean="0"/>
              <a:t>1) </a:t>
            </a:r>
            <a:r>
              <a:rPr lang="es-ES" sz="3000" dirty="0" err="1" smtClean="0"/>
              <a:t>analisis</a:t>
            </a:r>
            <a:r>
              <a:rPr lang="es-ES" sz="3000" dirty="0" smtClean="0"/>
              <a:t> </a:t>
            </a:r>
            <a:r>
              <a:rPr lang="es-ES" sz="3000" dirty="0" err="1" smtClean="0"/>
              <a:t>lingkungan</a:t>
            </a:r>
            <a:r>
              <a:rPr lang="es-ES" sz="3000" dirty="0" smtClean="0"/>
              <a:t> </a:t>
            </a:r>
            <a:r>
              <a:rPr lang="es-ES" sz="3000" dirty="0" err="1" smtClean="0"/>
              <a:t>organisasi</a:t>
            </a:r>
            <a:endParaRPr lang="id-ID" sz="3000" dirty="0" smtClean="0"/>
          </a:p>
          <a:p>
            <a:pPr>
              <a:buNone/>
            </a:pPr>
            <a:r>
              <a:rPr lang="es-ES" sz="3000" dirty="0" smtClean="0"/>
              <a:t> </a:t>
            </a:r>
            <a:r>
              <a:rPr lang="id-ID" sz="3000" dirty="0" smtClean="0"/>
              <a:t>	</a:t>
            </a:r>
            <a:r>
              <a:rPr lang="es-ES" sz="3000" dirty="0" smtClean="0"/>
              <a:t>2) </a:t>
            </a:r>
            <a:r>
              <a:rPr lang="es-ES" sz="3000" dirty="0" err="1" smtClean="0"/>
              <a:t>analisis</a:t>
            </a:r>
            <a:r>
              <a:rPr lang="es-ES" sz="3000" dirty="0" smtClean="0"/>
              <a:t> pasar dan </a:t>
            </a:r>
            <a:r>
              <a:rPr lang="es-ES" sz="3000" dirty="0" err="1" smtClean="0"/>
              <a:t>persaingan</a:t>
            </a:r>
            <a:endParaRPr lang="id-ID" sz="3000" dirty="0" smtClean="0"/>
          </a:p>
          <a:p>
            <a:pPr>
              <a:buNone/>
            </a:pPr>
            <a:r>
              <a:rPr lang="id-ID" sz="3000" dirty="0" smtClean="0"/>
              <a:t>	</a:t>
            </a:r>
            <a:r>
              <a:rPr lang="es-ES" sz="3000" dirty="0" smtClean="0"/>
              <a:t>3)</a:t>
            </a:r>
            <a:r>
              <a:rPr lang="id-ID" sz="3000" dirty="0" smtClean="0"/>
              <a:t> analisis </a:t>
            </a:r>
            <a:r>
              <a:rPr lang="id-ID" sz="3000" i="1" dirty="0" smtClean="0"/>
              <a:t>stakeholder atau pemangku kepentingan.</a:t>
            </a:r>
            <a:endParaRPr lang="id-ID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i="1" dirty="0" smtClean="0"/>
              <a:t>Analisis Internal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1">
              <a:buNone/>
            </a:pPr>
            <a:r>
              <a:rPr lang="id-ID" sz="2000" dirty="0" smtClean="0"/>
              <a:t>	</a:t>
            </a:r>
            <a:endParaRPr lang="id-ID" sz="2000" dirty="0" smtClean="0"/>
          </a:p>
          <a:p>
            <a:pPr lvl="1">
              <a:buNone/>
            </a:pPr>
            <a:r>
              <a:rPr lang="id-ID" sz="2400" dirty="0" smtClean="0"/>
              <a:t>Analisis </a:t>
            </a:r>
            <a:r>
              <a:rPr lang="id-ID" sz="2400" dirty="0" smtClean="0"/>
              <a:t>internal dilakukan untuk menilai berbagai hal relevan yang terlibat atau bertanggung jawab dalam proses apa yang diinginkan dan apa yang menjadi sumber daya organisasi untuk ditawarkan ke publik.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000" dirty="0" smtClean="0"/>
              <a:t>Oleh karena itu, analisis internal yang memperhitungkan kekuatan dan kelemahan organisasi dalam pandangan citra yang dimiliki organisasi atau perusahaan </a:t>
            </a:r>
            <a:r>
              <a:rPr lang="fi-FI" sz="2000" dirty="0" smtClean="0"/>
              <a:t>akan menjadi penting sebelum organisasi tersebut mengeluarkan</a:t>
            </a:r>
            <a:r>
              <a:rPr lang="id-ID" sz="2000" dirty="0" smtClean="0"/>
              <a:t> </a:t>
            </a:r>
            <a:r>
              <a:rPr lang="nn-NO" sz="2000" dirty="0" smtClean="0"/>
              <a:t>produk apa yang akan dipasarkan ke pub</a:t>
            </a:r>
            <a:r>
              <a:rPr lang="nn-NO" sz="1800" dirty="0" smtClean="0"/>
              <a:t>lik.</a:t>
            </a:r>
            <a:endParaRPr lang="id-ID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id-ID" dirty="0" smtClean="0"/>
              <a:t>	Budaya organisasi menurut Schein, (1985: 168) adalah sebuah sistem makna bersama yang dianut oleh para anggota yang membedakan suatu organisasi dari organisasi‐organisasi lainnya.</a:t>
            </a:r>
          </a:p>
          <a:p>
            <a:endParaRPr lang="id-ID" dirty="0" smtClean="0"/>
          </a:p>
          <a:p>
            <a:pPr algn="ctr">
              <a:buNone/>
            </a:pPr>
            <a:r>
              <a:rPr lang="id-ID" dirty="0" smtClean="0"/>
              <a:t>pendekatan perencanaan strategis umum untuk analisis internal organisasi adalah untuk memeriksa kekuatan </a:t>
            </a:r>
            <a:r>
              <a:rPr lang="fi-FI" dirty="0" smtClean="0"/>
              <a:t>organisasi dan kelemahan dalam lima bidang:</a:t>
            </a:r>
          </a:p>
          <a:p>
            <a:pPr algn="ctr">
              <a:buNone/>
            </a:pPr>
            <a:r>
              <a:rPr lang="id-ID" dirty="0" smtClean="0"/>
              <a:t>1. Administrasi</a:t>
            </a:r>
          </a:p>
          <a:p>
            <a:pPr algn="ctr">
              <a:buNone/>
            </a:pPr>
            <a:r>
              <a:rPr lang="id-ID" dirty="0" smtClean="0"/>
              <a:t>2. Program</a:t>
            </a:r>
          </a:p>
          <a:p>
            <a:pPr algn="ctr">
              <a:buNone/>
            </a:pPr>
            <a:r>
              <a:rPr lang="id-ID" dirty="0" smtClean="0"/>
              <a:t>3. Sumber Daya</a:t>
            </a:r>
          </a:p>
          <a:p>
            <a:pPr algn="ctr">
              <a:buNone/>
            </a:pPr>
            <a:r>
              <a:rPr lang="id-ID" dirty="0" smtClean="0"/>
              <a:t>4. Infrastruktur</a:t>
            </a:r>
          </a:p>
          <a:p>
            <a:pPr algn="ctr">
              <a:buNone/>
            </a:pPr>
            <a:r>
              <a:rPr lang="id-ID" dirty="0" smtClean="0"/>
              <a:t>5. Pengembangan Organisasi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Analisis Eksternal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b="1" dirty="0" smtClean="0"/>
              <a:t>ANALISIS eksternal memeriksa makro ‐ lingkungan ‐ dunia di mana organisasi </a:t>
            </a:r>
            <a:r>
              <a:rPr lang="id-ID" sz="2000" dirty="0" smtClean="0"/>
              <a:t>berfungsi setiap hari. Sama pentingnya dengan memahami kekuatan internal yang akan mempengaruhi rencana komunikasi strategis, perencana komunikasi harus mempertimbangkan lingkungan eksternal.</a:t>
            </a:r>
          </a:p>
          <a:p>
            <a:endParaRPr lang="id-ID" sz="2000" dirty="0" smtClean="0"/>
          </a:p>
          <a:p>
            <a:r>
              <a:rPr lang="fi-FI" sz="2000" dirty="0" smtClean="0"/>
              <a:t>Lima kekuatan luar menimbulkan peluang dan ancaman (OT) untuk</a:t>
            </a:r>
          </a:p>
          <a:p>
            <a:r>
              <a:rPr lang="id-ID" sz="2000" dirty="0" smtClean="0"/>
              <a:t>organisasi:</a:t>
            </a:r>
          </a:p>
          <a:p>
            <a:r>
              <a:rPr lang="id-ID" sz="2000" dirty="0" smtClean="0"/>
              <a:t>1. Segi demografik;</a:t>
            </a:r>
          </a:p>
          <a:p>
            <a:r>
              <a:rPr lang="id-ID" sz="2000" dirty="0" smtClean="0"/>
              <a:t>2. Segi ekonomi;</a:t>
            </a:r>
          </a:p>
          <a:p>
            <a:r>
              <a:rPr lang="id-ID" sz="2000" dirty="0" smtClean="0"/>
              <a:t>3. Segi politik;</a:t>
            </a:r>
          </a:p>
          <a:p>
            <a:r>
              <a:rPr lang="id-ID" sz="2000" dirty="0" smtClean="0"/>
              <a:t>4. Segi teknologi;</a:t>
            </a:r>
          </a:p>
          <a:p>
            <a:r>
              <a:rPr lang="id-ID" sz="2000" dirty="0" smtClean="0"/>
              <a:t>5. Segi sosial.</a:t>
            </a:r>
            <a:endParaRPr lang="id-ID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Analisis SWOT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Analisis SWOT merupakan peralatan yang</a:t>
            </a:r>
            <a:r>
              <a:rPr lang="id-ID" dirty="0" smtClean="0"/>
              <a:t>  digunakan untuk mengukur </a:t>
            </a:r>
            <a:r>
              <a:rPr lang="id-ID" i="1" dirty="0" smtClean="0"/>
              <a:t>Strengths (kekuatan‐kekuatan yang dimiliki), (kelemahan‐kelemahan yang </a:t>
            </a:r>
            <a:r>
              <a:rPr lang="id-ID" i="1" smtClean="0"/>
              <a:t>ada), Opportunities </a:t>
            </a:r>
            <a:r>
              <a:rPr lang="id-ID" i="1" dirty="0" smtClean="0"/>
              <a:t>(</a:t>
            </a:r>
            <a:r>
              <a:rPr lang="id-ID" i="1" smtClean="0"/>
              <a:t>peluang‐peluang yang </a:t>
            </a:r>
            <a:r>
              <a:rPr lang="id-ID" smtClean="0"/>
              <a:t>mungkin </a:t>
            </a:r>
            <a:r>
              <a:rPr lang="id-ID" dirty="0" smtClean="0"/>
              <a:t>bisa diperoleh), dan </a:t>
            </a:r>
            <a:r>
              <a:rPr lang="id-ID" i="1" dirty="0" smtClean="0"/>
              <a:t>Threats (ancaman‐ancaman yang bisa ditemui).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785918" y="2500306"/>
            <a:ext cx="5857916" cy="13573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id-ID" sz="7200" b="1" dirty="0" smtClean="0">
                <a:solidFill>
                  <a:schemeClr val="tx1"/>
                </a:solidFill>
              </a:rPr>
              <a:t>Terima Kasih</a:t>
            </a:r>
            <a:endParaRPr lang="id-ID" sz="7200" b="1" dirty="0">
              <a:solidFill>
                <a:schemeClr val="tx1"/>
              </a:solidFill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7143768" y="2214554"/>
            <a:ext cx="857256" cy="714380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ANALISIS SITUASI</vt:lpstr>
      <vt:lpstr>Slide 2</vt:lpstr>
      <vt:lpstr>Analisis Internal</vt:lpstr>
      <vt:lpstr>Slide 4</vt:lpstr>
      <vt:lpstr>Analisis Eksternal</vt:lpstr>
      <vt:lpstr>Analisis SWOT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SITUASI</dc:title>
  <dc:creator>acer</dc:creator>
  <cp:lastModifiedBy>acer</cp:lastModifiedBy>
  <cp:revision>5</cp:revision>
  <dcterms:created xsi:type="dcterms:W3CDTF">2020-02-28T07:37:17Z</dcterms:created>
  <dcterms:modified xsi:type="dcterms:W3CDTF">2020-03-01T14:57:31Z</dcterms:modified>
</cp:coreProperties>
</file>