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46"/>
  </p:notesMasterIdLst>
  <p:handoutMasterIdLst>
    <p:handoutMasterId r:id="rId47"/>
  </p:handoutMasterIdLst>
  <p:sldIdLst>
    <p:sldId id="500" r:id="rId3"/>
    <p:sldId id="793" r:id="rId4"/>
    <p:sldId id="541" r:id="rId5"/>
    <p:sldId id="736" r:id="rId6"/>
    <p:sldId id="776" r:id="rId7"/>
    <p:sldId id="737" r:id="rId8"/>
    <p:sldId id="740" r:id="rId9"/>
    <p:sldId id="741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5" r:id="rId18"/>
    <p:sldId id="786" r:id="rId19"/>
    <p:sldId id="787" r:id="rId20"/>
    <p:sldId id="788" r:id="rId21"/>
    <p:sldId id="712" r:id="rId22"/>
    <p:sldId id="742" r:id="rId23"/>
    <p:sldId id="743" r:id="rId24"/>
    <p:sldId id="789" r:id="rId25"/>
    <p:sldId id="714" r:id="rId26"/>
    <p:sldId id="744" r:id="rId27"/>
    <p:sldId id="745" r:id="rId28"/>
    <p:sldId id="716" r:id="rId29"/>
    <p:sldId id="749" r:id="rId30"/>
    <p:sldId id="790" r:id="rId31"/>
    <p:sldId id="750" r:id="rId32"/>
    <p:sldId id="751" r:id="rId33"/>
    <p:sldId id="752" r:id="rId34"/>
    <p:sldId id="718" r:id="rId35"/>
    <p:sldId id="753" r:id="rId36"/>
    <p:sldId id="754" r:id="rId37"/>
    <p:sldId id="755" r:id="rId38"/>
    <p:sldId id="756" r:id="rId39"/>
    <p:sldId id="791" r:id="rId40"/>
    <p:sldId id="792" r:id="rId41"/>
    <p:sldId id="794" r:id="rId42"/>
    <p:sldId id="795" r:id="rId43"/>
    <p:sldId id="796" r:id="rId44"/>
    <p:sldId id="681" r:id="rId4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26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20" Type="http://schemas.openxmlformats.org/officeDocument/2006/relationships/slide" Target="slides/slide23.xml"/><Relationship Id="rId21" Type="http://schemas.openxmlformats.org/officeDocument/2006/relationships/slide" Target="slides/slide24.xml"/><Relationship Id="rId22" Type="http://schemas.openxmlformats.org/officeDocument/2006/relationships/slide" Target="slides/slide25.xml"/><Relationship Id="rId23" Type="http://schemas.openxmlformats.org/officeDocument/2006/relationships/slide" Target="slides/slide26.xml"/><Relationship Id="rId24" Type="http://schemas.openxmlformats.org/officeDocument/2006/relationships/slide" Target="slides/slide27.xml"/><Relationship Id="rId25" Type="http://schemas.openxmlformats.org/officeDocument/2006/relationships/slide" Target="slides/slide28.xml"/><Relationship Id="rId26" Type="http://schemas.openxmlformats.org/officeDocument/2006/relationships/slide" Target="slides/slide29.xml"/><Relationship Id="rId27" Type="http://schemas.openxmlformats.org/officeDocument/2006/relationships/slide" Target="slides/slide30.xml"/><Relationship Id="rId28" Type="http://schemas.openxmlformats.org/officeDocument/2006/relationships/slide" Target="slides/slide31.xml"/><Relationship Id="rId29" Type="http://schemas.openxmlformats.org/officeDocument/2006/relationships/slide" Target="slides/slide32.xml"/><Relationship Id="rId1" Type="http://schemas.openxmlformats.org/officeDocument/2006/relationships/slide" Target="slides/slide4.xml"/><Relationship Id="rId2" Type="http://schemas.openxmlformats.org/officeDocument/2006/relationships/slide" Target="slides/slide5.xml"/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30" Type="http://schemas.openxmlformats.org/officeDocument/2006/relationships/slide" Target="slides/slide33.xml"/><Relationship Id="rId31" Type="http://schemas.openxmlformats.org/officeDocument/2006/relationships/slide" Target="slides/slide34.xml"/><Relationship Id="rId32" Type="http://schemas.openxmlformats.org/officeDocument/2006/relationships/slide" Target="slides/slide35.xml"/><Relationship Id="rId9" Type="http://schemas.openxmlformats.org/officeDocument/2006/relationships/slide" Target="slides/slide12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1.xml"/><Relationship Id="rId33" Type="http://schemas.openxmlformats.org/officeDocument/2006/relationships/slide" Target="slides/slide36.xml"/><Relationship Id="rId34" Type="http://schemas.openxmlformats.org/officeDocument/2006/relationships/slide" Target="slides/slide37.xml"/><Relationship Id="rId35" Type="http://schemas.openxmlformats.org/officeDocument/2006/relationships/slide" Target="slides/slide38.xml"/><Relationship Id="rId36" Type="http://schemas.openxmlformats.org/officeDocument/2006/relationships/slide" Target="slides/slide39.xml"/><Relationship Id="rId10" Type="http://schemas.openxmlformats.org/officeDocument/2006/relationships/slide" Target="slides/slide13.xml"/><Relationship Id="rId11" Type="http://schemas.openxmlformats.org/officeDocument/2006/relationships/slide" Target="slides/slide14.xml"/><Relationship Id="rId12" Type="http://schemas.openxmlformats.org/officeDocument/2006/relationships/slide" Target="slides/slide15.xml"/><Relationship Id="rId13" Type="http://schemas.openxmlformats.org/officeDocument/2006/relationships/slide" Target="slides/slide16.xml"/><Relationship Id="rId14" Type="http://schemas.openxmlformats.org/officeDocument/2006/relationships/slide" Target="slides/slide17.xml"/><Relationship Id="rId15" Type="http://schemas.openxmlformats.org/officeDocument/2006/relationships/slide" Target="slides/slide18.xml"/><Relationship Id="rId16" Type="http://schemas.openxmlformats.org/officeDocument/2006/relationships/slide" Target="slides/slide19.xml"/><Relationship Id="rId17" Type="http://schemas.openxmlformats.org/officeDocument/2006/relationships/slide" Target="slides/slide20.xml"/><Relationship Id="rId18" Type="http://schemas.openxmlformats.org/officeDocument/2006/relationships/slide" Target="slides/slide21.xml"/><Relationship Id="rId19" Type="http://schemas.openxmlformats.org/officeDocument/2006/relationships/slide" Target="slides/slide22.xml"/><Relationship Id="rId37" Type="http://schemas.openxmlformats.org/officeDocument/2006/relationships/slide" Target="slides/slide40.xml"/><Relationship Id="rId38" Type="http://schemas.openxmlformats.org/officeDocument/2006/relationships/slide" Target="slides/slide41.xml"/><Relationship Id="rId39" Type="http://schemas.openxmlformats.org/officeDocument/2006/relationships/slide" Target="slides/slide4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5ED82AE4-1993-4F40-9199-902E77ACC404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64056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>
                <a:cs typeface="+mn-cs"/>
              </a:defRPr>
            </a:lvl1pPr>
          </a:lstStyle>
          <a:p>
            <a:pPr>
              <a:defRPr/>
            </a:pPr>
            <a:fld id="{3CBB7845-04A0-0848-BE36-70F32FE50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1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1F9D5C-5F09-364B-AA98-E18BC004BA9D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/>
              <a:t>Cisco Networking Academy program</a:t>
            </a:r>
          </a:p>
          <a:p>
            <a:pPr>
              <a:buFontTx/>
              <a:buNone/>
            </a:pPr>
            <a:r>
              <a:rPr lang="en-US" b="1"/>
              <a:t>Network Basics</a:t>
            </a:r>
          </a:p>
          <a:p>
            <a:pPr>
              <a:buFontTx/>
              <a:buNone/>
            </a:pPr>
            <a:r>
              <a:rPr lang="en-US" sz="1300" b="1"/>
              <a:t>Chapter 3: Network Protocols and Communications</a:t>
            </a:r>
            <a:endParaRPr lang="en-GB" b="1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A80FC3-AD86-7343-AF9D-DDC928B56DEC}" type="slidenum">
              <a:rPr lang="en-US" sz="800"/>
              <a:pPr/>
              <a:t>10</a:t>
            </a:fld>
            <a:endParaRPr lang="en-US" sz="800"/>
          </a:p>
        </p:txBody>
      </p:sp>
      <p:sp>
        <p:nvSpPr>
          <p:cNvPr id="245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D8E60B-5AF7-EE41-BCBB-8FDE009D092A}" type="slidenum">
              <a:rPr lang="en-US" sz="800"/>
              <a:pPr/>
              <a:t>11</a:t>
            </a:fld>
            <a:endParaRPr lang="en-US" sz="800"/>
          </a:p>
        </p:txBody>
      </p:sp>
      <p:sp>
        <p:nvSpPr>
          <p:cNvPr id="266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3.1.3.1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ECCA51-68B5-A044-8C62-D662D7E67858}" type="slidenum">
              <a:rPr lang="en-US" sz="800"/>
              <a:pPr/>
              <a:t>12</a:t>
            </a:fld>
            <a:endParaRPr lang="en-US" sz="800"/>
          </a:p>
        </p:txBody>
      </p:sp>
      <p:sp>
        <p:nvSpPr>
          <p:cNvPr id="286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3.1.3.2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551B7-62F6-0145-AE18-CCE1F23A6B17}" type="slidenum">
              <a:rPr lang="en-US" sz="800"/>
              <a:pPr/>
              <a:t>13</a:t>
            </a:fld>
            <a:endParaRPr lang="en-US" sz="800"/>
          </a:p>
        </p:txBody>
      </p:sp>
      <p:sp>
        <p:nvSpPr>
          <p:cNvPr id="307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3.1.3.3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5DD92C-875A-2B43-817A-2B4779A41B8E}" type="slidenum">
              <a:rPr lang="en-US" sz="800"/>
              <a:pPr/>
              <a:t>14</a:t>
            </a:fld>
            <a:endParaRPr lang="en-US" sz="800"/>
          </a:p>
        </p:txBody>
      </p:sp>
      <p:sp>
        <p:nvSpPr>
          <p:cNvPr id="327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3.1.3.4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45B506-7C4E-584A-98F4-3FB0878D42B9}" type="slidenum">
              <a:rPr lang="en-US" sz="800"/>
              <a:pPr/>
              <a:t>15</a:t>
            </a:fld>
            <a:endParaRPr lang="en-US" sz="800"/>
          </a:p>
        </p:txBody>
      </p:sp>
      <p:sp>
        <p:nvSpPr>
          <p:cNvPr id="3481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3.1.3.5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82F000-9183-D74E-B406-5BA5067186AA}" type="slidenum">
              <a:rPr lang="en-US" sz="800"/>
              <a:pPr/>
              <a:t>16</a:t>
            </a:fld>
            <a:endParaRPr lang="en-US" sz="800"/>
          </a:p>
        </p:txBody>
      </p:sp>
      <p:sp>
        <p:nvSpPr>
          <p:cNvPr id="3686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3.1.4.1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46A8E0-37ED-F746-8439-0E8376236668}" type="slidenum">
              <a:rPr lang="en-US" sz="800"/>
              <a:pPr/>
              <a:t>17</a:t>
            </a:fld>
            <a:endParaRPr lang="en-US" sz="800"/>
          </a:p>
        </p:txBody>
      </p:sp>
      <p:sp>
        <p:nvSpPr>
          <p:cNvPr id="3891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3.1.4.2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90EEF3-5A9B-E64D-A6D2-3B4588882821}" type="slidenum">
              <a:rPr lang="en-US" sz="800"/>
              <a:pPr/>
              <a:t>18</a:t>
            </a:fld>
            <a:endParaRPr lang="en-US" sz="800"/>
          </a:p>
        </p:txBody>
      </p:sp>
      <p:sp>
        <p:nvSpPr>
          <p:cNvPr id="4096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3.1.4.3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D97A916-076E-A64A-9457-DB337F468448}" type="slidenum">
              <a:rPr lang="en-US" sz="800"/>
              <a:pPr/>
              <a:t>19</a:t>
            </a:fld>
            <a:endParaRPr lang="en-US" sz="800"/>
          </a:p>
        </p:txBody>
      </p:sp>
      <p:sp>
        <p:nvSpPr>
          <p:cNvPr id="4301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3.1.4.4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92E1B45-9697-904D-8FEC-26E41FE48B4C}" type="slidenum">
              <a:rPr lang="en-US" sz="800"/>
              <a:pPr/>
              <a:t>20</a:t>
            </a:fld>
            <a:endParaRPr lang="en-US" sz="800"/>
          </a:p>
        </p:txBody>
      </p:sp>
      <p:sp>
        <p:nvSpPr>
          <p:cNvPr id="4505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3.2.1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91CAD1-6C36-D34D-B95E-FFAF55E4C8DD}" type="slidenum">
              <a:rPr lang="en-US" sz="800"/>
              <a:pPr/>
              <a:t>21</a:t>
            </a:fld>
            <a:endParaRPr lang="en-US" sz="800"/>
          </a:p>
        </p:txBody>
      </p:sp>
      <p:sp>
        <p:nvSpPr>
          <p:cNvPr id="4710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3.2.1.1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CA5A1B-15D5-C943-A56E-5A18FB4F3035}" type="slidenum">
              <a:rPr lang="en-US" sz="800"/>
              <a:pPr/>
              <a:t>22</a:t>
            </a:fld>
            <a:endParaRPr lang="en-US" sz="800"/>
          </a:p>
        </p:txBody>
      </p:sp>
      <p:sp>
        <p:nvSpPr>
          <p:cNvPr id="4915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3.2.1.2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B1608FD-FCE8-6541-92DA-255B31301B21}" type="slidenum">
              <a:rPr lang="en-US" sz="800"/>
              <a:pPr/>
              <a:t>23</a:t>
            </a:fld>
            <a:endParaRPr lang="en-US" sz="800"/>
          </a:p>
        </p:txBody>
      </p:sp>
      <p:sp>
        <p:nvSpPr>
          <p:cNvPr id="5120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3.2.1.3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C6F72F5-D5D4-594D-8D52-ABDCC6E9C26D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5325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476AFB-9885-BC45-A519-1EF36F1A87F3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5529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3.2.2.1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13DD40-8E8B-6647-B79F-C9F3E39F1DE1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5734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3.2.2.2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2E25C2-288E-3E42-BA8F-6BF5FF40BB25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5939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1.3.1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83D19D-7A19-F746-AA84-A3F54F84C37A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614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3.3.1.1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FEAA4B8-E543-7244-95E7-1A1D236B8300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634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3.3.1.2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8BB790-E9DA-004B-8216-8767A1AC4C9E}" type="slidenum">
              <a:rPr lang="en-US" sz="800"/>
              <a:pPr/>
              <a:t>3</a:t>
            </a:fld>
            <a:endParaRPr lang="en-US" sz="800"/>
          </a:p>
        </p:txBody>
      </p:sp>
      <p:sp>
        <p:nvSpPr>
          <p:cNvPr id="1024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1"/>
              <a:t>Chapter 3 Sections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4E67C1-5B90-3B4D-8777-B58AE73FE10E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655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3.3.1.3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A46E906-BBC1-204D-8942-FC9DC170A5B9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675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3.3.1.4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8D429C-ED4E-FD42-8F3C-37945F222E7C}" type="slidenum">
              <a:rPr lang="en-US" sz="800"/>
              <a:pPr/>
              <a:t>32</a:t>
            </a:fld>
            <a:endParaRPr lang="en-US" sz="800"/>
          </a:p>
        </p:txBody>
      </p:sp>
      <p:sp>
        <p:nvSpPr>
          <p:cNvPr id="696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3.3.1.5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ED438E-438E-0E41-B11E-FA00C60CE162}" type="slidenum">
              <a:rPr lang="en-US" sz="800"/>
              <a:pPr/>
              <a:t>33</a:t>
            </a:fld>
            <a:endParaRPr lang="en-US" sz="800"/>
          </a:p>
        </p:txBody>
      </p:sp>
      <p:sp>
        <p:nvSpPr>
          <p:cNvPr id="716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3.3.2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25FEBA-AD7C-F04E-9635-A0B0A40531AE}" type="slidenum">
              <a:rPr lang="en-US" sz="800"/>
              <a:pPr/>
              <a:t>34</a:t>
            </a:fld>
            <a:endParaRPr lang="en-US" sz="800"/>
          </a:p>
        </p:txBody>
      </p:sp>
      <p:sp>
        <p:nvSpPr>
          <p:cNvPr id="737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3.3.2.1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1E6277-5BBE-324D-BA50-60FC4CDB8227}" type="slidenum">
              <a:rPr lang="en-US" sz="800"/>
              <a:pPr/>
              <a:t>35</a:t>
            </a:fld>
            <a:endParaRPr lang="en-US" sz="800"/>
          </a:p>
        </p:txBody>
      </p:sp>
      <p:sp>
        <p:nvSpPr>
          <p:cNvPr id="7577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3.3.2.2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F5F43C-5876-F142-8F4B-408250F76421}" type="slidenum">
              <a:rPr lang="en-US" sz="800"/>
              <a:pPr/>
              <a:t>36</a:t>
            </a:fld>
            <a:endParaRPr lang="en-US" sz="800"/>
          </a:p>
        </p:txBody>
      </p:sp>
      <p:sp>
        <p:nvSpPr>
          <p:cNvPr id="7782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3.3.2.3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AE0785-CA59-F24A-ADC9-FF1FDBE25F6F}" type="slidenum">
              <a:rPr lang="en-US" sz="800"/>
              <a:pPr/>
              <a:t>37</a:t>
            </a:fld>
            <a:endParaRPr lang="en-US" sz="800"/>
          </a:p>
        </p:txBody>
      </p:sp>
      <p:sp>
        <p:nvSpPr>
          <p:cNvPr id="7987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3.3.3.1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4A1F710-E09B-3641-916B-79E25D487765}" type="slidenum">
              <a:rPr lang="en-US" sz="800"/>
              <a:pPr/>
              <a:t>38</a:t>
            </a:fld>
            <a:endParaRPr lang="en-US" sz="800"/>
          </a:p>
        </p:txBody>
      </p:sp>
      <p:sp>
        <p:nvSpPr>
          <p:cNvPr id="8192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3.3.3.2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6E7322-CAE7-DA43-B47F-7C0917F7E1F3}" type="slidenum">
              <a:rPr lang="en-US" sz="800"/>
              <a:pPr/>
              <a:t>39</a:t>
            </a:fld>
            <a:endParaRPr lang="en-US" sz="800"/>
          </a:p>
        </p:txBody>
      </p:sp>
      <p:sp>
        <p:nvSpPr>
          <p:cNvPr id="8397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3.3.3.4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416745-38CB-2044-8D88-BBB9AF5D3250}" type="slidenum">
              <a:rPr lang="en-US" sz="800"/>
              <a:pPr/>
              <a:t>4</a:t>
            </a:fld>
            <a:endParaRPr lang="en-US" sz="800"/>
          </a:p>
        </p:txBody>
      </p:sp>
      <p:sp>
        <p:nvSpPr>
          <p:cNvPr id="1229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3.1.1.1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40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1.5 &amp; 1.5.1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41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1.5 &amp; 1.5.1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7AF211-02D4-CA4C-B739-BDD3E82BAC44}" type="slidenum">
              <a:rPr lang="en-US" sz="800"/>
              <a:pPr/>
              <a:t>42</a:t>
            </a:fld>
            <a:endParaRPr lang="en-US" sz="8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1.5 &amp; 1.5.1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F0D025-EA2F-474D-94BA-B162AFFD666A}" type="slidenum">
              <a:rPr lang="en-US" sz="800"/>
              <a:pPr/>
              <a:t>5</a:t>
            </a:fld>
            <a:endParaRPr lang="en-US" sz="800"/>
          </a:p>
        </p:txBody>
      </p:sp>
      <p:sp>
        <p:nvSpPr>
          <p:cNvPr id="14338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3.1.1.2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D9625F1-ADA4-004D-BE1E-E34400B6A1E6}" type="slidenum">
              <a:rPr lang="en-US" sz="800"/>
              <a:pPr/>
              <a:t>6</a:t>
            </a:fld>
            <a:endParaRPr lang="en-US" sz="800"/>
          </a:p>
        </p:txBody>
      </p:sp>
      <p:sp>
        <p:nvSpPr>
          <p:cNvPr id="16386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3.1.1.3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55856C-94D1-064E-BB07-6A1C88038D37}" type="slidenum">
              <a:rPr lang="en-US" sz="800"/>
              <a:pPr/>
              <a:t>7</a:t>
            </a:fld>
            <a:endParaRPr lang="en-US" sz="800"/>
          </a:p>
        </p:txBody>
      </p:sp>
      <p:sp>
        <p:nvSpPr>
          <p:cNvPr id="18434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3.1.2.1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A897E67-FF4C-7941-B4EB-75C8880B7268}" type="slidenum">
              <a:rPr lang="en-US" sz="800"/>
              <a:pPr/>
              <a:t>8</a:t>
            </a:fld>
            <a:endParaRPr lang="en-US" sz="800"/>
          </a:p>
        </p:txBody>
      </p:sp>
      <p:sp>
        <p:nvSpPr>
          <p:cNvPr id="20482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3.1.2.2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C944D0C-82F8-C24B-A2CC-754B586E7271}" type="slidenum">
              <a:rPr lang="en-US" sz="800"/>
              <a:pPr/>
              <a:t>9</a:t>
            </a:fld>
            <a:endParaRPr lang="en-US" sz="800"/>
          </a:p>
        </p:txBody>
      </p:sp>
      <p:sp>
        <p:nvSpPr>
          <p:cNvPr id="22530" name="Rectangle 2"/>
          <p:cNvSpPr>
            <a:spLocks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3.1.2.3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0AED2AB0-FB66-D040-97EE-72F22F18C769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723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48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7452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C63578A3-C553-3447-A4F3-FC338E5C1F6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6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69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697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1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8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2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1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954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921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73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1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78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27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1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78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364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01C6A262-A257-B245-AEEB-138763C17C2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193675" y="393700"/>
            <a:ext cx="87725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3075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3076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E839F415-CF03-0543-B963-1F237915A2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3077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2725" y="1379538"/>
            <a:ext cx="8734425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3079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3080" name="Picture 8" descr="Rev08_Cisco_BrandBar10_0604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1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4" Type="http://schemas.openxmlformats.org/officeDocument/2006/relationships/image" Target="../media/image40.png"/><Relationship Id="rId5" Type="http://schemas.openxmlformats.org/officeDocument/2006/relationships/image" Target="../media/image41.wmf"/><Relationship Id="rId6" Type="http://schemas.openxmlformats.org/officeDocument/2006/relationships/image" Target="../media/image42.wmf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4" Type="http://schemas.openxmlformats.org/officeDocument/2006/relationships/image" Target="../media/image39.wmf"/><Relationship Id="rId5" Type="http://schemas.openxmlformats.org/officeDocument/2006/relationships/image" Target="../media/image40.png"/><Relationship Id="rId6" Type="http://schemas.openxmlformats.org/officeDocument/2006/relationships/image" Target="../media/image41.wmf"/><Relationship Id="rId7" Type="http://schemas.openxmlformats.org/officeDocument/2006/relationships/image" Target="../media/image42.wmf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Chapter 3:</a:t>
            </a:r>
            <a:br>
              <a:rPr lang="en-US" sz="2800">
                <a:latin typeface="Arial" charset="0"/>
              </a:rPr>
            </a:br>
            <a:r>
              <a:rPr lang="en-US" sz="2800">
                <a:latin typeface="Arial" charset="0"/>
              </a:rPr>
              <a:t>Network Protocols and Communications</a:t>
            </a:r>
            <a:endParaRPr lang="en-US" sz="280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>
                <a:latin typeface="Arial" charset="0"/>
              </a:rPr>
              <a:t>Network Basics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Network Protocols and Standards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Standards Organizations</a:t>
            </a:r>
          </a:p>
        </p:txBody>
      </p:sp>
      <p:pic>
        <p:nvPicPr>
          <p:cNvPr id="2355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2003425"/>
            <a:ext cx="284480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731963"/>
            <a:ext cx="2673350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543300"/>
            <a:ext cx="18415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394075"/>
            <a:ext cx="1968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8" y="4487863"/>
            <a:ext cx="1233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5" y="4613275"/>
            <a:ext cx="1865313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4613275"/>
            <a:ext cx="41275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Standards Organizations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Open Standards</a:t>
            </a:r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Internet Society (ISOC)</a:t>
            </a:r>
          </a:p>
          <a:p>
            <a:r>
              <a:rPr lang="en-US">
                <a:latin typeface="Arial" charset="0"/>
              </a:rPr>
              <a:t>The Internet Architecture Board (IAB)</a:t>
            </a:r>
          </a:p>
          <a:p>
            <a:r>
              <a:rPr lang="en-US">
                <a:latin typeface="Arial" charset="0"/>
              </a:rPr>
              <a:t>The Internet Engineering Task Force (IETF)</a:t>
            </a:r>
          </a:p>
          <a:p>
            <a:r>
              <a:rPr lang="en-US">
                <a:latin typeface="Arial" charset="0"/>
              </a:rPr>
              <a:t>Institute of Electrical and Electronics Engineers (IEEE)</a:t>
            </a:r>
          </a:p>
          <a:p>
            <a:r>
              <a:rPr lang="en-US">
                <a:latin typeface="Arial" charset="0"/>
              </a:rPr>
              <a:t>The International Organization for Standards (ISO)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Standards Organizations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ISOC, IAB, and IETF</a:t>
            </a: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33575"/>
            <a:ext cx="53657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822450"/>
            <a:ext cx="1935163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2908300"/>
            <a:ext cx="1139825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4214813"/>
            <a:ext cx="136842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214813"/>
            <a:ext cx="165893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Standards Organizations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IEEE</a:t>
            </a:r>
          </a:p>
        </p:txBody>
      </p:sp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38 societies</a:t>
            </a:r>
          </a:p>
          <a:p>
            <a:r>
              <a:rPr lang="en-US">
                <a:latin typeface="Arial" charset="0"/>
              </a:rPr>
              <a:t>130 journals</a:t>
            </a:r>
          </a:p>
          <a:p>
            <a:r>
              <a:rPr lang="en-US">
                <a:latin typeface="Arial" charset="0"/>
              </a:rPr>
              <a:t>1,300 conferences each year</a:t>
            </a:r>
          </a:p>
          <a:p>
            <a:r>
              <a:rPr lang="en-US">
                <a:latin typeface="Arial" charset="0"/>
              </a:rPr>
              <a:t>1,300 standards and projects</a:t>
            </a:r>
          </a:p>
          <a:p>
            <a:r>
              <a:rPr lang="en-US">
                <a:latin typeface="Arial" charset="0"/>
              </a:rPr>
              <a:t>400,000 members</a:t>
            </a:r>
          </a:p>
          <a:p>
            <a:r>
              <a:rPr lang="en-US">
                <a:latin typeface="Arial" charset="0"/>
              </a:rPr>
              <a:t>160 countries</a:t>
            </a:r>
          </a:p>
          <a:p>
            <a:r>
              <a:rPr lang="en-US">
                <a:latin typeface="Arial" charset="0"/>
              </a:rPr>
              <a:t>IEEE 802.3</a:t>
            </a:r>
          </a:p>
          <a:p>
            <a:r>
              <a:rPr lang="en-US">
                <a:latin typeface="Arial" charset="0"/>
              </a:rPr>
              <a:t>IEEE 802.11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Standards Organizations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ISO</a:t>
            </a:r>
          </a:p>
        </p:txBody>
      </p:sp>
      <p:pic>
        <p:nvPicPr>
          <p:cNvPr id="31746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79" b="11179"/>
          <a:stretch>
            <a:fillRect/>
          </a:stretch>
        </p:blipFill>
        <p:spPr>
          <a:xfrm>
            <a:off x="212725" y="1379538"/>
            <a:ext cx="3778250" cy="2200275"/>
          </a:xfrm>
        </p:spPr>
      </p:pic>
      <p:pic>
        <p:nvPicPr>
          <p:cNvPr id="31747" name="Picture 2" descr="Osi-mod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611188"/>
            <a:ext cx="51308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Standards Organizations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Other Standards Organization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The Electronic Industries Alliance (EIA)</a:t>
            </a:r>
          </a:p>
          <a:p>
            <a:r>
              <a:rPr lang="en-US">
                <a:latin typeface="Arial" charset="0"/>
              </a:rPr>
              <a:t>The Telecommunications Industry Association (TIA)</a:t>
            </a:r>
          </a:p>
          <a:p>
            <a:r>
              <a:rPr lang="en-US">
                <a:latin typeface="Arial" charset="0"/>
              </a:rPr>
              <a:t>The International Telecommunications Union – Telecommunications Standardization Sector (ITU-T)</a:t>
            </a:r>
          </a:p>
          <a:p>
            <a:r>
              <a:rPr lang="en-US">
                <a:latin typeface="Arial" charset="0"/>
              </a:rPr>
              <a:t>The Internet Corporation for Assigned Names and Numbers (ICANN)</a:t>
            </a:r>
          </a:p>
          <a:p>
            <a:r>
              <a:rPr lang="en-US">
                <a:latin typeface="Arial" charset="0"/>
              </a:rPr>
              <a:t>The Internet Assigned Numbers Authority (IANA)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Reference Models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The Benefits of Using a Layered Model</a:t>
            </a:r>
          </a:p>
        </p:txBody>
      </p:sp>
      <p:pic>
        <p:nvPicPr>
          <p:cNvPr id="3584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23" r="-20023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Reference Models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The OSI Reference Model</a:t>
            </a:r>
          </a:p>
        </p:txBody>
      </p:sp>
      <p:pic>
        <p:nvPicPr>
          <p:cNvPr id="37890" name="Content Placeholder 1" descr="Osi-model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251" r="-4925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Reference Models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The TCP/IP Reference Model</a:t>
            </a:r>
          </a:p>
        </p:txBody>
      </p:sp>
      <p:pic>
        <p:nvPicPr>
          <p:cNvPr id="39938" name="Content Placeholder 1" descr="tcp-ip-encapsulatio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45" r="-12445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Reference Models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Comparing the OSI and TCP/IP Models</a:t>
            </a:r>
          </a:p>
        </p:txBody>
      </p:sp>
      <p:pic>
        <p:nvPicPr>
          <p:cNvPr id="41986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461" r="-22461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655638" y="609600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Chapter </a:t>
            </a:r>
            <a:r>
              <a:rPr lang="en-US" dirty="0"/>
              <a:t>3</a:t>
            </a:r>
            <a:r>
              <a:rPr lang="en-US" dirty="0" smtClean="0"/>
              <a:t>: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type="body" idx="4294967295"/>
          </p:nvPr>
        </p:nvSpPr>
        <p:spPr>
          <a:xfrm>
            <a:off x="655638" y="1828800"/>
            <a:ext cx="7940675" cy="4625788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Students will be able to: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Explain the role protocols and standards organizations in facilitating interoperability in network communications.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Explain how standards are established using the Request for Comments (RFC) process.</a:t>
            </a:r>
          </a:p>
          <a:p>
            <a:pPr>
              <a:buFont typeface="Wingdings" charset="2"/>
              <a:buChar char="§"/>
            </a:pPr>
            <a:r>
              <a:rPr lang="en-CA" dirty="0" smtClean="0"/>
              <a:t>Explain how devices on a LAN access resources in a small to medium-sized business network.</a:t>
            </a:r>
          </a:p>
        </p:txBody>
      </p:sp>
    </p:spTree>
    <p:extLst>
      <p:ext uri="{BB962C8B-B14F-4D97-AF65-F5344CB8AC3E}">
        <p14:creationId xmlns:p14="http://schemas.microsoft.com/office/powerpoint/2010/main" val="39294444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Using Requests for Comments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Why RFCs</a:t>
            </a:r>
          </a:p>
        </p:txBody>
      </p:sp>
      <p:sp>
        <p:nvSpPr>
          <p:cNvPr id="4403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Used for peer review</a:t>
            </a:r>
          </a:p>
          <a:p>
            <a:r>
              <a:rPr lang="en-US">
                <a:latin typeface="Arial" charset="0"/>
              </a:rPr>
              <a:t>Not all RFCs come from IETF</a:t>
            </a:r>
          </a:p>
          <a:p>
            <a:r>
              <a:rPr lang="en-US">
                <a:latin typeface="Arial" charset="0"/>
              </a:rPr>
              <a:t>Some RFCs come from IAB, IRTF, or independent submissions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Why RFCs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Request for Comments (RFC)</a:t>
            </a:r>
          </a:p>
        </p:txBody>
      </p:sp>
      <p:sp>
        <p:nvSpPr>
          <p:cNvPr id="460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HTTP – RFC 2616</a:t>
            </a:r>
          </a:p>
          <a:p>
            <a:r>
              <a:rPr lang="en-US">
                <a:latin typeface="Arial" charset="0"/>
              </a:rPr>
              <a:t>DHCP – RFC 2131</a:t>
            </a:r>
          </a:p>
          <a:p>
            <a:r>
              <a:rPr lang="en-US">
                <a:latin typeface="Arial" charset="0"/>
              </a:rPr>
              <a:t>IPv4 – RFC 791</a:t>
            </a:r>
          </a:p>
          <a:p>
            <a:r>
              <a:rPr lang="en-US">
                <a:latin typeface="Arial" charset="0"/>
              </a:rPr>
              <a:t>IPv6 – RFC 2460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RFC 1149 – delivery of IPv4 packets by carrier pigeons</a:t>
            </a:r>
          </a:p>
          <a:p>
            <a:r>
              <a:rPr lang="en-US">
                <a:latin typeface="Arial" charset="0"/>
              </a:rPr>
              <a:t>RFC 6214 – extension of RFC 1149 using IPv6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Why RFCs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History of RFCs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48131" name="Picture 2" descr="http://archive.computerhistory.org/resources/physical-object/bolt_beranek_and_newman_bbn/X105-82.lg.jpg?rand=990820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23988"/>
            <a:ext cx="2571750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1409700"/>
            <a:ext cx="499903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3886200" y="5465763"/>
            <a:ext cx="47720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October 29, 1969 ARPANET sent first message (Designed by RFP)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Why RFCs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Sample RFC</a:t>
            </a:r>
          </a:p>
        </p:txBody>
      </p:sp>
      <p:pic>
        <p:nvPicPr>
          <p:cNvPr id="5017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8788"/>
            <a:ext cx="9144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1"/>
          <p:cNvSpPr txBox="1">
            <a:spLocks noChangeArrowheads="1"/>
          </p:cNvSpPr>
          <p:nvPr/>
        </p:nvSpPr>
        <p:spPr bwMode="auto">
          <a:xfrm>
            <a:off x="5253038" y="1366838"/>
            <a:ext cx="3694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RFC 1918 Private Address Space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CU – Using Requests for Comments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RFC Processes</a:t>
            </a:r>
          </a:p>
        </p:txBody>
      </p:sp>
      <p:pic>
        <p:nvPicPr>
          <p:cNvPr id="52226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99" b="-13699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RFC Processes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RFC Process</a:t>
            </a:r>
          </a:p>
        </p:txBody>
      </p:sp>
      <p:sp>
        <p:nvSpPr>
          <p:cNvPr id="542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Internet-Draft (ID)</a:t>
            </a:r>
          </a:p>
          <a:p>
            <a:r>
              <a:rPr lang="en-US">
                <a:latin typeface="Arial" charset="0"/>
              </a:rPr>
              <a:t>Proposed standard</a:t>
            </a:r>
          </a:p>
          <a:p>
            <a:r>
              <a:rPr lang="en-US">
                <a:latin typeface="Arial" charset="0"/>
              </a:rPr>
              <a:t>Internet standard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RFC Processes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RFC Types</a:t>
            </a:r>
          </a:p>
        </p:txBody>
      </p:sp>
      <p:sp>
        <p:nvSpPr>
          <p:cNvPr id="563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Internet Standard</a:t>
            </a:r>
          </a:p>
          <a:p>
            <a:r>
              <a:rPr lang="en-US">
                <a:latin typeface="Arial" charset="0"/>
              </a:rPr>
              <a:t>Best Current Practice (BCP)</a:t>
            </a:r>
          </a:p>
          <a:p>
            <a:r>
              <a:rPr lang="en-US">
                <a:latin typeface="Arial" charset="0"/>
              </a:rPr>
              <a:t>Informational</a:t>
            </a:r>
          </a:p>
          <a:p>
            <a:r>
              <a:rPr lang="en-US">
                <a:latin typeface="Arial" charset="0"/>
              </a:rPr>
              <a:t>Experimental</a:t>
            </a:r>
          </a:p>
          <a:p>
            <a:r>
              <a:rPr lang="en-US">
                <a:latin typeface="Arial" charset="0"/>
              </a:rPr>
              <a:t>Historic</a:t>
            </a:r>
          </a:p>
        </p:txBody>
      </p:sp>
      <p:pic>
        <p:nvPicPr>
          <p:cNvPr id="563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368550"/>
            <a:ext cx="5483225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Moving Data in the Network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Data Encapsulation</a:t>
            </a:r>
          </a:p>
        </p:txBody>
      </p:sp>
      <p:pic>
        <p:nvPicPr>
          <p:cNvPr id="5837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87" r="-7687" b="22531"/>
          <a:stretch>
            <a:fillRect/>
          </a:stretch>
        </p:blipFill>
        <p:spPr>
          <a:xfrm>
            <a:off x="212725" y="1938338"/>
            <a:ext cx="8734425" cy="3968750"/>
          </a:xfr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Data Encapsulation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Elements of Communication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Message Source</a:t>
            </a:r>
          </a:p>
          <a:p>
            <a:r>
              <a:rPr lang="en-US">
                <a:latin typeface="Arial" charset="0"/>
              </a:rPr>
              <a:t>Destination or receiver of the message</a:t>
            </a:r>
          </a:p>
          <a:p>
            <a:r>
              <a:rPr lang="en-US">
                <a:latin typeface="Arial" charset="0"/>
              </a:rPr>
              <a:t>Channel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Data Encapsulation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Communicating the Messages</a:t>
            </a:r>
          </a:p>
        </p:txBody>
      </p:sp>
      <p:sp>
        <p:nvSpPr>
          <p:cNvPr id="624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Segmenting message benefits</a:t>
            </a:r>
          </a:p>
          <a:p>
            <a:pPr lvl="1"/>
            <a:r>
              <a:rPr lang="en-US">
                <a:latin typeface="Arial" charset="0"/>
              </a:rPr>
              <a:t>Different conversations can be interleaved</a:t>
            </a:r>
          </a:p>
          <a:p>
            <a:pPr lvl="1"/>
            <a:r>
              <a:rPr lang="en-US">
                <a:latin typeface="Arial" charset="0"/>
              </a:rPr>
              <a:t>Increased reliability of network communications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Segmenting message disadvantage</a:t>
            </a:r>
          </a:p>
          <a:p>
            <a:pPr lvl="1"/>
            <a:r>
              <a:rPr lang="en-US">
                <a:latin typeface="Arial" charset="0"/>
              </a:rPr>
              <a:t>Increased level of complexity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Chapter 3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2400">
                <a:latin typeface="Arial" charset="0"/>
              </a:rPr>
              <a:t>3.1  Network Protocols and Standards</a:t>
            </a:r>
          </a:p>
          <a:p>
            <a:pPr lvl="1" eaLnBrk="1" hangingPunct="1"/>
            <a:r>
              <a:rPr lang="en-US" sz="2400">
                <a:latin typeface="Arial" charset="0"/>
              </a:rPr>
              <a:t>3.2  Using Requests for Comments</a:t>
            </a:r>
          </a:p>
          <a:p>
            <a:pPr lvl="1" eaLnBrk="1" hangingPunct="1"/>
            <a:r>
              <a:rPr lang="en-US" sz="2400">
                <a:latin typeface="Arial" charset="0"/>
              </a:rPr>
              <a:t>3.3  Moving Data in the Network</a:t>
            </a:r>
          </a:p>
          <a:p>
            <a:pPr lvl="1" eaLnBrk="1" hangingPunct="1"/>
            <a:r>
              <a:rPr lang="en-US" sz="2400">
                <a:latin typeface="Arial" charset="0"/>
              </a:rPr>
              <a:t>3.4  Summary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Data Encapsulation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Protocol Data Units (PDUs)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Data</a:t>
            </a:r>
          </a:p>
          <a:p>
            <a:r>
              <a:rPr lang="en-US">
                <a:latin typeface="Arial" charset="0"/>
              </a:rPr>
              <a:t>Segment</a:t>
            </a:r>
          </a:p>
          <a:p>
            <a:r>
              <a:rPr lang="en-US">
                <a:latin typeface="Arial" charset="0"/>
              </a:rPr>
              <a:t>Packet</a:t>
            </a:r>
          </a:p>
          <a:p>
            <a:r>
              <a:rPr lang="en-US">
                <a:latin typeface="Arial" charset="0"/>
              </a:rPr>
              <a:t>Frame</a:t>
            </a:r>
          </a:p>
          <a:p>
            <a:r>
              <a:rPr lang="en-US">
                <a:latin typeface="Arial" charset="0"/>
              </a:rPr>
              <a:t>Bits</a:t>
            </a:r>
          </a:p>
        </p:txBody>
      </p:sp>
      <p:pic>
        <p:nvPicPr>
          <p:cNvPr id="645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693863"/>
            <a:ext cx="69754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Data Encapsulation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Encapsulation</a:t>
            </a:r>
          </a:p>
        </p:txBody>
      </p:sp>
      <p:pic>
        <p:nvPicPr>
          <p:cNvPr id="66562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15561"/>
          <a:stretch>
            <a:fillRect/>
          </a:stretch>
        </p:blipFill>
        <p:spPr>
          <a:xfrm>
            <a:off x="212725" y="1668463"/>
            <a:ext cx="8734425" cy="4643437"/>
          </a:xfr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Data Encapsulation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De-encapsulation</a:t>
            </a:r>
          </a:p>
        </p:txBody>
      </p:sp>
      <p:pic>
        <p:nvPicPr>
          <p:cNvPr id="68610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0" b="14496"/>
          <a:stretch>
            <a:fillRect/>
          </a:stretch>
        </p:blipFill>
        <p:spPr>
          <a:xfrm>
            <a:off x="212725" y="1744663"/>
            <a:ext cx="8734425" cy="4683125"/>
          </a:xfr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Moving Data in the Network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Accessing Local Resources</a:t>
            </a:r>
          </a:p>
        </p:txBody>
      </p:sp>
      <p:pic>
        <p:nvPicPr>
          <p:cNvPr id="7065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195" b="-64195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Local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Network Addresses &amp; Data Link addresses</a:t>
            </a:r>
          </a:p>
        </p:txBody>
      </p:sp>
      <p:sp>
        <p:nvSpPr>
          <p:cNvPr id="7270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Network Address</a:t>
            </a:r>
          </a:p>
          <a:p>
            <a:pPr lvl="1"/>
            <a:r>
              <a:rPr lang="en-US">
                <a:latin typeface="Arial" charset="0"/>
              </a:rPr>
              <a:t>Source IP address</a:t>
            </a:r>
          </a:p>
          <a:p>
            <a:pPr lvl="1"/>
            <a:r>
              <a:rPr lang="en-US">
                <a:latin typeface="Arial" charset="0"/>
              </a:rPr>
              <a:t>Destination IP address</a:t>
            </a:r>
          </a:p>
          <a:p>
            <a:pPr lvl="1"/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Data Link Address</a:t>
            </a:r>
          </a:p>
          <a:p>
            <a:pPr lvl="1"/>
            <a:r>
              <a:rPr lang="en-US">
                <a:latin typeface="Arial" charset="0"/>
              </a:rPr>
              <a:t>Source data link address</a:t>
            </a:r>
          </a:p>
          <a:p>
            <a:pPr lvl="1"/>
            <a:r>
              <a:rPr lang="en-US">
                <a:latin typeface="Arial" charset="0"/>
              </a:rPr>
              <a:t>Destination data link address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Local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Communicating with Device / Same Network</a:t>
            </a:r>
          </a:p>
        </p:txBody>
      </p:sp>
      <p:pic>
        <p:nvPicPr>
          <p:cNvPr id="74754" name="Picture 9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6273800"/>
            <a:ext cx="2781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Rectangle 113"/>
          <p:cNvSpPr/>
          <p:nvPr/>
        </p:nvSpPr>
        <p:spPr>
          <a:xfrm>
            <a:off x="5883275" y="5856288"/>
            <a:ext cx="3009900" cy="1001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7475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338263"/>
            <a:ext cx="6981825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Local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MAC and IP Addresses</a:t>
            </a:r>
          </a:p>
        </p:txBody>
      </p:sp>
      <p:pic>
        <p:nvPicPr>
          <p:cNvPr id="4" name="Picture 3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475" y="3051175"/>
            <a:ext cx="4572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68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402431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278606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63" y="3051175"/>
            <a:ext cx="7350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>
            <a:endCxn id="7" idx="1"/>
          </p:cNvCxnSpPr>
          <p:nvPr/>
        </p:nvCxnSpPr>
        <p:spPr>
          <a:xfrm>
            <a:off x="3071813" y="3208338"/>
            <a:ext cx="14541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037013" y="3360738"/>
            <a:ext cx="641350" cy="6635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999038" y="3360738"/>
            <a:ext cx="577850" cy="1173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809" name="Picture 42" descr="File Server_Updated2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533900"/>
            <a:ext cx="617537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>
            <a:stCxn id="7" idx="3"/>
          </p:cNvCxnSpPr>
          <p:nvPr/>
        </p:nvCxnSpPr>
        <p:spPr>
          <a:xfrm flipV="1">
            <a:off x="5260975" y="3208338"/>
            <a:ext cx="13890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811" name="TextBox 12"/>
          <p:cNvSpPr txBox="1">
            <a:spLocks noChangeArrowheads="1"/>
          </p:cNvSpPr>
          <p:nvPr/>
        </p:nvSpPr>
        <p:spPr bwMode="auto">
          <a:xfrm>
            <a:off x="203200" y="3084513"/>
            <a:ext cx="2084388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PC1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192.168.1.110</a:t>
            </a:r>
          </a:p>
          <a:p>
            <a:r>
              <a:rPr lang="en-US" sz="1400">
                <a:solidFill>
                  <a:srgbClr val="000000"/>
                </a:solidFill>
              </a:rPr>
              <a:t>AA-AA-AA-AA-AA-AA</a:t>
            </a:r>
          </a:p>
        </p:txBody>
      </p:sp>
      <p:sp>
        <p:nvSpPr>
          <p:cNvPr id="76812" name="TextBox 13"/>
          <p:cNvSpPr txBox="1">
            <a:spLocks noChangeArrowheads="1"/>
          </p:cNvSpPr>
          <p:nvPr/>
        </p:nvSpPr>
        <p:spPr bwMode="auto">
          <a:xfrm>
            <a:off x="1177925" y="4275138"/>
            <a:ext cx="2119313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PC2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192.168.1.111</a:t>
            </a:r>
          </a:p>
          <a:p>
            <a:r>
              <a:rPr lang="en-US" sz="1400">
                <a:solidFill>
                  <a:srgbClr val="000000"/>
                </a:solidFill>
              </a:rPr>
              <a:t>BB-BB-BB-BB-BB-BB</a:t>
            </a:r>
          </a:p>
        </p:txBody>
      </p:sp>
      <p:sp>
        <p:nvSpPr>
          <p:cNvPr id="76813" name="TextBox 14"/>
          <p:cNvSpPr txBox="1">
            <a:spLocks noChangeArrowheads="1"/>
          </p:cNvSpPr>
          <p:nvPr/>
        </p:nvSpPr>
        <p:spPr bwMode="auto">
          <a:xfrm>
            <a:off x="5210175" y="5426075"/>
            <a:ext cx="2182813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FTP Server</a:t>
            </a:r>
          </a:p>
          <a:p>
            <a:r>
              <a:rPr lang="en-US" sz="1400">
                <a:solidFill>
                  <a:srgbClr val="000000"/>
                </a:solidFill>
              </a:rPr>
              <a:t>192.168.1.9</a:t>
            </a:r>
          </a:p>
          <a:p>
            <a:r>
              <a:rPr lang="en-US" sz="1400">
                <a:solidFill>
                  <a:srgbClr val="000000"/>
                </a:solidFill>
              </a:rPr>
              <a:t>CC-CC-CC-CC-CC-CC</a:t>
            </a:r>
          </a:p>
        </p:txBody>
      </p:sp>
      <p:sp>
        <p:nvSpPr>
          <p:cNvPr id="76814" name="TextBox 15"/>
          <p:cNvSpPr txBox="1">
            <a:spLocks noChangeArrowheads="1"/>
          </p:cNvSpPr>
          <p:nvPr/>
        </p:nvSpPr>
        <p:spPr bwMode="auto">
          <a:xfrm>
            <a:off x="6218238" y="2114550"/>
            <a:ext cx="21193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</a:t>
            </a:r>
          </a:p>
          <a:p>
            <a:r>
              <a:rPr lang="en-US" sz="1400">
                <a:solidFill>
                  <a:srgbClr val="000000"/>
                </a:solidFill>
              </a:rPr>
              <a:t>11-11-11-11-11-11</a:t>
            </a:r>
          </a:p>
        </p:txBody>
      </p:sp>
      <p:grpSp>
        <p:nvGrpSpPr>
          <p:cNvPr id="76815" name="Group 16"/>
          <p:cNvGrpSpPr>
            <a:grpSpLocks/>
          </p:cNvGrpSpPr>
          <p:nvPr/>
        </p:nvGrpSpPr>
        <p:grpSpPr bwMode="auto">
          <a:xfrm>
            <a:off x="2851150" y="2490788"/>
            <a:ext cx="1222375" cy="1122362"/>
            <a:chOff x="2845469" y="1283663"/>
            <a:chExt cx="1222475" cy="1122322"/>
          </a:xfrm>
        </p:grpSpPr>
        <p:pic>
          <p:nvPicPr>
            <p:cNvPr id="76818" name="Picture 2" descr="C:\Users\socoker\AppData\Local\Microsoft\Windows\Temporary Internet Files\Content.IE5\Y3AZB7XE\MC900441455[1]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69" y="1283663"/>
              <a:ext cx="1122322" cy="112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19" name="TextBox 18"/>
            <p:cNvSpPr txBox="1">
              <a:spLocks noChangeArrowheads="1"/>
            </p:cNvSpPr>
            <p:nvPr/>
          </p:nvSpPr>
          <p:spPr bwMode="auto">
            <a:xfrm>
              <a:off x="3128145" y="1437298"/>
              <a:ext cx="93979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 b="1"/>
                <a:t>ARP </a:t>
              </a:r>
            </a:p>
            <a:p>
              <a:r>
                <a:rPr lang="en-US" sz="1400" b="1"/>
                <a:t>Request</a:t>
              </a:r>
            </a:p>
          </p:txBody>
        </p:sp>
      </p:grpSp>
      <p:sp>
        <p:nvSpPr>
          <p:cNvPr id="76816" name="TextBox 19"/>
          <p:cNvSpPr txBox="1">
            <a:spLocks noChangeArrowheads="1"/>
          </p:cNvSpPr>
          <p:nvPr/>
        </p:nvSpPr>
        <p:spPr bwMode="auto">
          <a:xfrm>
            <a:off x="4665663" y="3084513"/>
            <a:ext cx="3714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S1</a:t>
            </a:r>
          </a:p>
        </p:txBody>
      </p:sp>
      <p:sp>
        <p:nvSpPr>
          <p:cNvPr id="76817" name="TextBox 20"/>
          <p:cNvSpPr txBox="1">
            <a:spLocks noChangeArrowheads="1"/>
          </p:cNvSpPr>
          <p:nvPr/>
        </p:nvSpPr>
        <p:spPr bwMode="auto">
          <a:xfrm>
            <a:off x="6724650" y="3084513"/>
            <a:ext cx="379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b="1"/>
              <a:t>R1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Remote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Default Gateway</a:t>
            </a:r>
          </a:p>
        </p:txBody>
      </p:sp>
      <p:pic>
        <p:nvPicPr>
          <p:cNvPr id="78850" name="Picture 2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693988"/>
            <a:ext cx="2662238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155950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3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540125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Line 40"/>
          <p:cNvSpPr>
            <a:spLocks noChangeShapeType="1"/>
          </p:cNvSpPr>
          <p:nvPr/>
        </p:nvSpPr>
        <p:spPr bwMode="auto">
          <a:xfrm flipH="1">
            <a:off x="4829175" y="3387725"/>
            <a:ext cx="6096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 flipV="1">
            <a:off x="3914775" y="3387725"/>
            <a:ext cx="4572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4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3155950"/>
            <a:ext cx="4572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5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4167188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7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2836863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3195638"/>
            <a:ext cx="735013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>
            <a:endCxn id="12" idx="1"/>
          </p:cNvCxnSpPr>
          <p:nvPr/>
        </p:nvCxnSpPr>
        <p:spPr>
          <a:xfrm>
            <a:off x="1352550" y="3352800"/>
            <a:ext cx="6413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504950" y="3505200"/>
            <a:ext cx="641350" cy="66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466975" y="3505200"/>
            <a:ext cx="261938" cy="6619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90875" y="2940050"/>
            <a:ext cx="271463" cy="4111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863" name="Picture 42" descr="File Server_Updated2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138613"/>
            <a:ext cx="6175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728913" y="3351213"/>
            <a:ext cx="733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819775" y="2754313"/>
            <a:ext cx="304800" cy="479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43575" y="3275013"/>
            <a:ext cx="73501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56413" y="3275013"/>
            <a:ext cx="733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3157538"/>
            <a:ext cx="73501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8869" name="Picture 42" descr="File Server_Updated20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450" y="3043238"/>
            <a:ext cx="6159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70" name="TextBox 25"/>
          <p:cNvSpPr txBox="1">
            <a:spLocks noChangeArrowheads="1"/>
          </p:cNvSpPr>
          <p:nvPr/>
        </p:nvSpPr>
        <p:spPr bwMode="auto">
          <a:xfrm>
            <a:off x="147638" y="2147888"/>
            <a:ext cx="2085975" cy="739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PC 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192.168.1.110</a:t>
            </a:r>
          </a:p>
          <a:p>
            <a:r>
              <a:rPr lang="en-US" sz="1400">
                <a:solidFill>
                  <a:srgbClr val="000000"/>
                </a:solidFill>
              </a:rPr>
              <a:t>AA-AA-AA-AA-AA-AA</a:t>
            </a:r>
          </a:p>
        </p:txBody>
      </p:sp>
      <p:sp>
        <p:nvSpPr>
          <p:cNvPr id="78871" name="TextBox 26"/>
          <p:cNvSpPr txBox="1">
            <a:spLocks noChangeArrowheads="1"/>
          </p:cNvSpPr>
          <p:nvPr/>
        </p:nvSpPr>
        <p:spPr bwMode="auto">
          <a:xfrm>
            <a:off x="115888" y="5100638"/>
            <a:ext cx="2117725" cy="738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PC 2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192.168.1.111</a:t>
            </a:r>
          </a:p>
          <a:p>
            <a:r>
              <a:rPr lang="en-US" sz="1400">
                <a:solidFill>
                  <a:srgbClr val="000000"/>
                </a:solidFill>
              </a:rPr>
              <a:t>BB-BB-BB-BB-BB-BB</a:t>
            </a:r>
          </a:p>
        </p:txBody>
      </p:sp>
      <p:sp>
        <p:nvSpPr>
          <p:cNvPr id="78872" name="TextBox 27"/>
          <p:cNvSpPr txBox="1">
            <a:spLocks noChangeArrowheads="1"/>
          </p:cNvSpPr>
          <p:nvPr/>
        </p:nvSpPr>
        <p:spPr bwMode="auto">
          <a:xfrm>
            <a:off x="2671763" y="5029200"/>
            <a:ext cx="21828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FTP Server</a:t>
            </a:r>
          </a:p>
          <a:p>
            <a:r>
              <a:rPr lang="en-US" sz="1400">
                <a:solidFill>
                  <a:srgbClr val="000000"/>
                </a:solidFill>
              </a:rPr>
              <a:t>192.168.1.9</a:t>
            </a:r>
          </a:p>
          <a:p>
            <a:r>
              <a:rPr lang="en-US" sz="1400">
                <a:solidFill>
                  <a:srgbClr val="000000"/>
                </a:solidFill>
              </a:rPr>
              <a:t>CC-CC-CC-CC-CC-CC</a:t>
            </a:r>
          </a:p>
        </p:txBody>
      </p:sp>
      <p:sp>
        <p:nvSpPr>
          <p:cNvPr id="78873" name="TextBox 28"/>
          <p:cNvSpPr txBox="1">
            <a:spLocks noChangeArrowheads="1"/>
          </p:cNvSpPr>
          <p:nvPr/>
        </p:nvSpPr>
        <p:spPr bwMode="auto">
          <a:xfrm>
            <a:off x="2671763" y="2220913"/>
            <a:ext cx="21177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R1</a:t>
            </a:r>
          </a:p>
          <a:p>
            <a:r>
              <a:rPr lang="en-US" sz="1400">
                <a:solidFill>
                  <a:srgbClr val="000000"/>
                </a:solidFill>
              </a:rPr>
              <a:t>192.168.1.1</a:t>
            </a:r>
          </a:p>
          <a:p>
            <a:r>
              <a:rPr lang="en-US" sz="1400">
                <a:solidFill>
                  <a:srgbClr val="000000"/>
                </a:solidFill>
              </a:rPr>
              <a:t>11-11-11-11-11-11</a:t>
            </a:r>
          </a:p>
        </p:txBody>
      </p:sp>
      <p:sp>
        <p:nvSpPr>
          <p:cNvPr id="78874" name="TextBox 29"/>
          <p:cNvSpPr txBox="1">
            <a:spLocks noChangeArrowheads="1"/>
          </p:cNvSpPr>
          <p:nvPr/>
        </p:nvSpPr>
        <p:spPr bwMode="auto">
          <a:xfrm>
            <a:off x="5480050" y="2076450"/>
            <a:ext cx="1843088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R2</a:t>
            </a:r>
          </a:p>
          <a:p>
            <a:r>
              <a:rPr lang="en-US" sz="1400">
                <a:solidFill>
                  <a:srgbClr val="000000"/>
                </a:solidFill>
              </a:rPr>
              <a:t>172.16.1.99</a:t>
            </a:r>
          </a:p>
          <a:p>
            <a:r>
              <a:rPr lang="en-US" sz="1400">
                <a:solidFill>
                  <a:srgbClr val="000000"/>
                </a:solidFill>
              </a:rPr>
              <a:t>22-22-22-22-22-22</a:t>
            </a:r>
          </a:p>
        </p:txBody>
      </p:sp>
      <p:sp>
        <p:nvSpPr>
          <p:cNvPr id="78875" name="TextBox 30"/>
          <p:cNvSpPr txBox="1">
            <a:spLocks noChangeArrowheads="1"/>
          </p:cNvSpPr>
          <p:nvPr/>
        </p:nvSpPr>
        <p:spPr bwMode="auto">
          <a:xfrm>
            <a:off x="7064375" y="3876675"/>
            <a:ext cx="1843088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</a:rPr>
              <a:t>Web Server</a:t>
            </a:r>
          </a:p>
          <a:p>
            <a:r>
              <a:rPr lang="en-US" sz="1400">
                <a:solidFill>
                  <a:srgbClr val="000000"/>
                </a:solidFill>
              </a:rPr>
              <a:t>172.16.1.99</a:t>
            </a:r>
          </a:p>
          <a:p>
            <a:r>
              <a:rPr lang="en-US" sz="1400">
                <a:solidFill>
                  <a:srgbClr val="000000"/>
                </a:solidFill>
              </a:rPr>
              <a:t>AB-CD-EF-12-34-56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Remote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Communicating Device / Remote Network</a:t>
            </a:r>
          </a:p>
        </p:txBody>
      </p:sp>
      <p:pic>
        <p:nvPicPr>
          <p:cNvPr id="808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66825"/>
            <a:ext cx="7869237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Accessing Remote Resources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Using Wireshark to View Network Traffic</a:t>
            </a:r>
          </a:p>
        </p:txBody>
      </p:sp>
      <p:pic>
        <p:nvPicPr>
          <p:cNvPr id="82946" name="Content Placeholder 1" descr="wireshark__x64bit_-188176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07" r="-1350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Rules that Govern Communications</a:t>
            </a:r>
          </a:p>
        </p:txBody>
      </p:sp>
      <p:pic>
        <p:nvPicPr>
          <p:cNvPr id="11266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54" r="-27454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Network Protocols and Communications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</a:t>
            </a:r>
            <a:r>
              <a:rPr lang="en-US" dirty="0" smtClean="0"/>
              <a:t>you learned:</a:t>
            </a:r>
          </a:p>
          <a:p>
            <a:r>
              <a:rPr lang="en-US" dirty="0" smtClean="0"/>
              <a:t>Data networks are systems of end devices, intermediary devices, and the media connecting the devices. For communication to occur, these devices must know how to communicate.</a:t>
            </a:r>
          </a:p>
          <a:p>
            <a:r>
              <a:rPr lang="en-US" dirty="0" smtClean="0"/>
              <a:t>These devices must comply with communication rules and protocols. TCP/IP is an example of a protocol suite. </a:t>
            </a:r>
          </a:p>
          <a:p>
            <a:r>
              <a:rPr lang="en-US" dirty="0" smtClean="0"/>
              <a:t>Most protocols are created by a standards organization such as the IETF or IEEE. </a:t>
            </a:r>
          </a:p>
          <a:p>
            <a:r>
              <a:rPr lang="en-US" dirty="0" smtClean="0"/>
              <a:t>The most widely-used networking models are the OSI and TCP/IP models. </a:t>
            </a:r>
          </a:p>
        </p:txBody>
      </p:sp>
    </p:spTree>
    <p:extLst>
      <p:ext uri="{BB962C8B-B14F-4D97-AF65-F5344CB8AC3E}">
        <p14:creationId xmlns:p14="http://schemas.microsoft.com/office/powerpoint/2010/main" val="18798696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Network Protocols and Communications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</a:t>
            </a:r>
            <a:r>
              <a:rPr lang="en-US" dirty="0" smtClean="0"/>
              <a:t>you learned:</a:t>
            </a:r>
          </a:p>
          <a:p>
            <a:r>
              <a:rPr lang="en-US" dirty="0" smtClean="0"/>
              <a:t>Data that passes down the stack of the OSI model is segmented into pieces and encapsulated with addresses and other labels. The process is reversed as the pieces are de-encapsulated and passed up the destination protocol stack. </a:t>
            </a:r>
          </a:p>
          <a:p>
            <a:r>
              <a:rPr lang="en-US" dirty="0" smtClean="0"/>
              <a:t>The OSI model describes the processes of encoding, formatting, segmenting, and encapsulating data for transmission over the network.</a:t>
            </a:r>
          </a:p>
          <a:p>
            <a:r>
              <a:rPr lang="en-US" dirty="0" smtClean="0"/>
              <a:t>The TCP/IP protocol suite is an open standard protocol that has been endorsed by the networking industry and ratified, or approved, by a standards organization.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2253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Network Protocols and Communications</a:t>
            </a:r>
            <a:r>
              <a:rPr lang="en-US" sz="1800" dirty="0">
                <a:latin typeface="Arial" charset="0"/>
              </a:rPr>
              <a:t/>
            </a:r>
            <a:br>
              <a:rPr lang="en-US" sz="1800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Summary</a:t>
            </a:r>
            <a:endParaRPr lang="en-US" dirty="0">
              <a:latin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this chapter, </a:t>
            </a:r>
            <a:r>
              <a:rPr lang="en-US" dirty="0" smtClean="0"/>
              <a:t>you learned:</a:t>
            </a:r>
          </a:p>
          <a:p>
            <a:r>
              <a:rPr lang="en-US" dirty="0" smtClean="0"/>
              <a:t>The Internet Protocol Suite is a suite of protocols required for transmitting and receiving information using the Internet. </a:t>
            </a:r>
          </a:p>
          <a:p>
            <a:r>
              <a:rPr lang="en-US" dirty="0" smtClean="0"/>
              <a:t>Protocol Data Units (PDUs) are named according to the protocols of the TCP/IP suite: data, segment, packet, frame, and bits.</a:t>
            </a:r>
          </a:p>
          <a:p>
            <a:r>
              <a:rPr lang="en-US" dirty="0" smtClean="0"/>
              <a:t>Applying models allows individuals, companies, and trade associations to analyze current networks and plan the networks of the future.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5629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ctr"/>
          <a:lstStyle/>
          <a:p>
            <a:endParaRPr lang="en-US"/>
          </a:p>
        </p:txBody>
      </p:sp>
      <p:pic>
        <p:nvPicPr>
          <p:cNvPr id="87042" name="Picture 3" descr="CNA_largo-on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Network Protocols</a:t>
            </a:r>
          </a:p>
        </p:txBody>
      </p:sp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How the message is formatted or structured</a:t>
            </a:r>
          </a:p>
          <a:p>
            <a:r>
              <a:rPr lang="en-US">
                <a:latin typeface="Arial" charset="0"/>
              </a:rPr>
              <a:t>The process by which networking devices share information about pathways with other networks</a:t>
            </a:r>
          </a:p>
          <a:p>
            <a:r>
              <a:rPr lang="en-US">
                <a:latin typeface="Arial" charset="0"/>
              </a:rPr>
              <a:t>How and when error and system messages are passed between devices</a:t>
            </a:r>
          </a:p>
          <a:p>
            <a:r>
              <a:rPr lang="en-US">
                <a:latin typeface="Arial" charset="0"/>
              </a:rPr>
              <a:t>The setup and termination of data transfer sessions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Interaction of Protocols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Application Protocol – Hypertext Transfer Protocol (HTTP)</a:t>
            </a:r>
          </a:p>
          <a:p>
            <a:r>
              <a:rPr lang="en-US">
                <a:latin typeface="Arial" charset="0"/>
              </a:rPr>
              <a:t>Transport Protocol – Transmission Control Protocol (TCP)</a:t>
            </a:r>
          </a:p>
          <a:p>
            <a:r>
              <a:rPr lang="en-US">
                <a:latin typeface="Arial" charset="0"/>
              </a:rPr>
              <a:t>Internet Protocol – Internet Protocol (IP)</a:t>
            </a:r>
          </a:p>
          <a:p>
            <a:r>
              <a:rPr lang="en-US">
                <a:latin typeface="Arial" charset="0"/>
              </a:rPr>
              <a:t>Network Access Protocols – Data Link &amp; Physical layers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 Suites</a:t>
            </a:r>
            <a:r>
              <a:rPr lang="en-US">
                <a:latin typeface="Arial" charset="0"/>
              </a:rPr>
              <a:t/>
            </a:r>
            <a:br>
              <a:rPr lang="en-US">
                <a:latin typeface="Arial" charset="0"/>
              </a:rPr>
            </a:br>
            <a:r>
              <a:rPr lang="en-US">
                <a:latin typeface="Arial" charset="0"/>
              </a:rPr>
              <a:t>Protocol Suites and Industry Standards</a:t>
            </a:r>
          </a:p>
        </p:txBody>
      </p:sp>
      <p:pic>
        <p:nvPicPr>
          <p:cNvPr id="17410" name="Content Placeholder 2" descr="NetBasics_Chp3_table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97" r="-1439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 Suites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Creation of Internet, Development of TCP/IP</a:t>
            </a:r>
          </a:p>
        </p:txBody>
      </p:sp>
      <p:pic>
        <p:nvPicPr>
          <p:cNvPr id="19458" name="Content Placeholder 1" descr="arpane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87" r="-62787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>
                <a:latin typeface="Arial" charset="0"/>
              </a:rPr>
              <a:t>Protocol Suites</a:t>
            </a:r>
            <a:br>
              <a:rPr lang="en-US" sz="1800">
                <a:latin typeface="Arial" charset="0"/>
              </a:rPr>
            </a:br>
            <a:r>
              <a:rPr lang="en-US">
                <a:latin typeface="Arial" charset="0"/>
              </a:rPr>
              <a:t>TCP/IP Protocol Suite and Communication</a:t>
            </a:r>
          </a:p>
        </p:txBody>
      </p:sp>
      <p:pic>
        <p:nvPicPr>
          <p:cNvPr id="2150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6261" r="6691" b="14967"/>
          <a:stretch>
            <a:fillRect/>
          </a:stretch>
        </p:blipFill>
        <p:spPr>
          <a:xfrm>
            <a:off x="307975" y="1782763"/>
            <a:ext cx="8188325" cy="4006850"/>
          </a:xfrm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7459</TotalTime>
  <Pages>28</Pages>
  <Words>1058</Words>
  <Application>Microsoft Macintosh PowerPoint</Application>
  <PresentationFormat>On-screen Show (4:3)</PresentationFormat>
  <Paragraphs>250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ＭＳ Ｐゴシック</vt:lpstr>
      <vt:lpstr>Wingdings</vt:lpstr>
      <vt:lpstr>PPT-TMPLT-WHT_C</vt:lpstr>
      <vt:lpstr>NetAcad-4F_PPT-WHT_060408</vt:lpstr>
      <vt:lpstr>Chapter 3: Network Protocols and Communications</vt:lpstr>
      <vt:lpstr>Chapter 3: Objectives</vt:lpstr>
      <vt:lpstr>Chapter 3</vt:lpstr>
      <vt:lpstr>Protocols Rules that Govern Communications</vt:lpstr>
      <vt:lpstr>Protocols Network Protocols</vt:lpstr>
      <vt:lpstr>Protocols Interaction of Protocols</vt:lpstr>
      <vt:lpstr>Protocol Suites Protocol Suites and Industry Standards</vt:lpstr>
      <vt:lpstr>Protocol Suites Creation of Internet, Development of TCP/IP</vt:lpstr>
      <vt:lpstr>Protocol Suites TCP/IP Protocol Suite and Communication</vt:lpstr>
      <vt:lpstr>Network Protocols and Standards Standards Organizations</vt:lpstr>
      <vt:lpstr>Standards Organizations Open Standards</vt:lpstr>
      <vt:lpstr>Standards Organizations ISOC, IAB, and IETF</vt:lpstr>
      <vt:lpstr>Standards Organizations IEEE</vt:lpstr>
      <vt:lpstr>Standards Organizations ISO</vt:lpstr>
      <vt:lpstr>Standards Organizations Other Standards Organization</vt:lpstr>
      <vt:lpstr>Reference Models The Benefits of Using a Layered Model</vt:lpstr>
      <vt:lpstr>Reference Models The OSI Reference Model</vt:lpstr>
      <vt:lpstr>Reference Models The TCP/IP Reference Model</vt:lpstr>
      <vt:lpstr>Reference Models Comparing the OSI and TCP/IP Models</vt:lpstr>
      <vt:lpstr>Using Requests for Comments Why RFCs</vt:lpstr>
      <vt:lpstr>Why RFCs Request for Comments (RFC)</vt:lpstr>
      <vt:lpstr>Why RFCs History of RFCs</vt:lpstr>
      <vt:lpstr>Why RFCs Sample RFC</vt:lpstr>
      <vt:lpstr>CU – Using Requests for Comments RFC Processes</vt:lpstr>
      <vt:lpstr>RFC Processes RFC Process</vt:lpstr>
      <vt:lpstr>RFC Processes RFC Types</vt:lpstr>
      <vt:lpstr>Moving Data in the Network Data Encapsulation</vt:lpstr>
      <vt:lpstr>Data Encapsulation Elements of Communication</vt:lpstr>
      <vt:lpstr>Data Encapsulation Communicating the Messages</vt:lpstr>
      <vt:lpstr>Data Encapsulation Protocol Data Units (PDUs)</vt:lpstr>
      <vt:lpstr>Data Encapsulation Encapsulation</vt:lpstr>
      <vt:lpstr>Data Encapsulation De-encapsulation</vt:lpstr>
      <vt:lpstr>Moving Data in the Network Accessing Local Resources</vt:lpstr>
      <vt:lpstr>Accessing Local Resources Network Addresses &amp; Data Link addresses</vt:lpstr>
      <vt:lpstr>Accessing Local Resources Communicating with Device / Same Network</vt:lpstr>
      <vt:lpstr>Accessing Local Resources MAC and IP Addresses</vt:lpstr>
      <vt:lpstr>Accessing Remote Resources Default Gateway</vt:lpstr>
      <vt:lpstr>Accessing Remote Resources Communicating Device / Remote Network</vt:lpstr>
      <vt:lpstr>Accessing Remote Resources Using Wireshark to View Network Traffic</vt:lpstr>
      <vt:lpstr>Network Protocols and Communications Summary</vt:lpstr>
      <vt:lpstr>Network Protocols and Communications Summary</vt:lpstr>
      <vt:lpstr>Network Protocols and Communications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Bruce Brumley</cp:lastModifiedBy>
  <cp:revision>668</cp:revision>
  <cp:lastPrinted>1999-01-27T00:54:54Z</cp:lastPrinted>
  <dcterms:created xsi:type="dcterms:W3CDTF">2006-10-23T15:07:30Z</dcterms:created>
  <dcterms:modified xsi:type="dcterms:W3CDTF">2013-05-24T14:02:42Z</dcterms:modified>
</cp:coreProperties>
</file>