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3" r:id="rId6"/>
    <p:sldId id="264" r:id="rId7"/>
    <p:sldId id="265" r:id="rId8"/>
    <p:sldId id="262"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0" d="100"/>
          <a:sy n="60" d="100"/>
        </p:scale>
        <p:origin x="109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28641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326873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0D7F77-D529-478F-B357-EBB376D4E60C}"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608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109941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0D7F77-D529-478F-B357-EBB376D4E60C}"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087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287927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312282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186430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39051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F86AD-9139-4FCB-A465-1CD205651118}" type="datetimeFigureOut">
              <a:rPr lang="id-ID" smtClean="0"/>
              <a:t>05/12/2018</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86520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418055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BF86AD-9139-4FCB-A465-1CD205651118}" type="datetimeFigureOut">
              <a:rPr lang="id-ID" smtClean="0"/>
              <a:t>05/12/2018</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349990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BF86AD-9139-4FCB-A465-1CD205651118}" type="datetimeFigureOut">
              <a:rPr lang="id-ID" smtClean="0"/>
              <a:t>05/12/2018</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66690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F86AD-9139-4FCB-A465-1CD205651118}" type="datetimeFigureOut">
              <a:rPr lang="id-ID" smtClean="0"/>
              <a:t>05/12/2018</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43224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264996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F86AD-9139-4FCB-A465-1CD205651118}" type="datetimeFigureOut">
              <a:rPr lang="id-ID" smtClean="0"/>
              <a:t>05/12/2018</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0D7F77-D529-478F-B357-EBB376D4E60C}" type="slidenum">
              <a:rPr lang="id-ID" smtClean="0"/>
              <a:t>‹#›</a:t>
            </a:fld>
            <a:endParaRPr lang="id-ID"/>
          </a:p>
        </p:txBody>
      </p:sp>
    </p:spTree>
    <p:extLst>
      <p:ext uri="{BB962C8B-B14F-4D97-AF65-F5344CB8AC3E}">
        <p14:creationId xmlns:p14="http://schemas.microsoft.com/office/powerpoint/2010/main" val="15648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BF86AD-9139-4FCB-A465-1CD205651118}" type="datetimeFigureOut">
              <a:rPr lang="id-ID" smtClean="0"/>
              <a:t>05/12/2018</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0D7F77-D529-478F-B357-EBB376D4E60C}" type="slidenum">
              <a:rPr lang="id-ID" smtClean="0"/>
              <a:t>‹#›</a:t>
            </a:fld>
            <a:endParaRPr lang="id-ID"/>
          </a:p>
        </p:txBody>
      </p:sp>
    </p:spTree>
    <p:extLst>
      <p:ext uri="{BB962C8B-B14F-4D97-AF65-F5344CB8AC3E}">
        <p14:creationId xmlns:p14="http://schemas.microsoft.com/office/powerpoint/2010/main" val="8025297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449" y="0"/>
            <a:ext cx="9490841" cy="2301765"/>
          </a:xfrm>
        </p:spPr>
        <p:txBody>
          <a:bodyPr>
            <a:normAutofit/>
          </a:bodyPr>
          <a:lstStyle/>
          <a:p>
            <a:r>
              <a:rPr lang="id-ID" sz="4400" dirty="0" smtClean="0">
                <a:latin typeface="Baskerville Old Face" panose="02020602080505020303" pitchFamily="18" charset="0"/>
              </a:rPr>
              <a:t>Perspektif Komunikasi Internasional &amp; Faktor Yang </a:t>
            </a:r>
            <a:r>
              <a:rPr lang="id-ID" sz="4400" dirty="0" smtClean="0">
                <a:latin typeface="Baskerville Old Face" panose="02020602080505020303" pitchFamily="18" charset="0"/>
              </a:rPr>
              <a:t>Mempengaruhi</a:t>
            </a:r>
            <a:endParaRPr lang="id-ID" sz="4400" dirty="0">
              <a:latin typeface="Baskerville Old Face" panose="02020602080505020303" pitchFamily="18" charset="0"/>
            </a:endParaRPr>
          </a:p>
        </p:txBody>
      </p:sp>
      <p:sp>
        <p:nvSpPr>
          <p:cNvPr id="3" name="Subtitle 2"/>
          <p:cNvSpPr>
            <a:spLocks noGrp="1"/>
          </p:cNvSpPr>
          <p:nvPr>
            <p:ph type="subTitle" idx="1"/>
          </p:nvPr>
        </p:nvSpPr>
        <p:spPr>
          <a:xfrm>
            <a:off x="2643352" y="2869324"/>
            <a:ext cx="9144000" cy="2174923"/>
          </a:xfrm>
        </p:spPr>
        <p:txBody>
          <a:bodyPr>
            <a:noAutofit/>
          </a:bodyPr>
          <a:lstStyle/>
          <a:p>
            <a:pPr algn="l"/>
            <a:r>
              <a:rPr lang="id-ID" sz="2800" b="1" dirty="0" smtClean="0">
                <a:latin typeface="Baskerville Old Face" panose="02020602080505020303" pitchFamily="18" charset="0"/>
              </a:rPr>
              <a:t>Kelompok 6 :</a:t>
            </a:r>
          </a:p>
          <a:p>
            <a:pPr marL="457200" indent="-457200" algn="just">
              <a:buFont typeface="+mj-lt"/>
              <a:buAutoNum type="arabicPeriod"/>
            </a:pPr>
            <a:r>
              <a:rPr lang="id-ID" sz="3200" dirty="0" smtClean="0">
                <a:latin typeface="Baskerville Old Face" panose="02020602080505020303" pitchFamily="18" charset="0"/>
              </a:rPr>
              <a:t>Dini Anggraini</a:t>
            </a:r>
          </a:p>
          <a:p>
            <a:pPr marL="457200" indent="-457200" algn="just">
              <a:buFont typeface="+mj-lt"/>
              <a:buAutoNum type="arabicPeriod"/>
            </a:pPr>
            <a:r>
              <a:rPr lang="id-ID" sz="3200" dirty="0" smtClean="0">
                <a:latin typeface="Baskerville Old Face" panose="02020602080505020303" pitchFamily="18" charset="0"/>
              </a:rPr>
              <a:t>Ketrin Viola</a:t>
            </a:r>
          </a:p>
          <a:p>
            <a:pPr marL="457200" indent="-457200" algn="just">
              <a:buFont typeface="+mj-lt"/>
              <a:buAutoNum type="arabicPeriod"/>
            </a:pPr>
            <a:r>
              <a:rPr lang="id-ID" sz="3200" dirty="0" smtClean="0">
                <a:latin typeface="Baskerville Old Face" panose="02020602080505020303" pitchFamily="18" charset="0"/>
              </a:rPr>
              <a:t>Tri Buana</a:t>
            </a:r>
            <a:endParaRPr lang="id-ID" sz="3200" dirty="0">
              <a:latin typeface="Baskerville Old Face" panose="02020602080505020303" pitchFamily="18" charset="0"/>
            </a:endParaRPr>
          </a:p>
        </p:txBody>
      </p:sp>
    </p:spTree>
    <p:extLst>
      <p:ext uri="{BB962C8B-B14F-4D97-AF65-F5344CB8AC3E}">
        <p14:creationId xmlns:p14="http://schemas.microsoft.com/office/powerpoint/2010/main" val="2807624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297" y="0"/>
            <a:ext cx="9144000" cy="1620837"/>
          </a:xfrm>
        </p:spPr>
        <p:txBody>
          <a:bodyPr>
            <a:normAutofit/>
          </a:bodyPr>
          <a:lstStyle/>
          <a:p>
            <a:r>
              <a:rPr lang="id-ID" sz="5400" dirty="0" smtClean="0">
                <a:latin typeface="Baskerville Old Face" panose="02020602080505020303" pitchFamily="18" charset="0"/>
              </a:rPr>
              <a:t>A. Perspektif</a:t>
            </a:r>
            <a:endParaRPr lang="id-ID" sz="5400" dirty="0">
              <a:latin typeface="Baskerville Old Face" panose="02020602080505020303" pitchFamily="18" charset="0"/>
            </a:endParaRPr>
          </a:p>
        </p:txBody>
      </p:sp>
      <p:sp>
        <p:nvSpPr>
          <p:cNvPr id="3" name="Subtitle 2"/>
          <p:cNvSpPr>
            <a:spLocks noGrp="1"/>
          </p:cNvSpPr>
          <p:nvPr>
            <p:ph type="subTitle" idx="1"/>
          </p:nvPr>
        </p:nvSpPr>
        <p:spPr>
          <a:xfrm>
            <a:off x="2427890" y="1828801"/>
            <a:ext cx="8979178" cy="2914470"/>
          </a:xfrm>
        </p:spPr>
        <p:txBody>
          <a:bodyPr>
            <a:normAutofit/>
          </a:bodyPr>
          <a:lstStyle/>
          <a:p>
            <a:pPr algn="just"/>
            <a:r>
              <a:rPr lang="id-ID" sz="2800" dirty="0">
                <a:latin typeface="Baskerville Old Face" panose="02020602080505020303" pitchFamily="18" charset="0"/>
              </a:rPr>
              <a:t>Perspektif merupakan sudut pandang atau cara pandang kita terhadap sesuatu. Cara memandang yang kita gunakan dalam mengamati kenyataan untuk menentukan pengetahuan yang kita peroleh. Perspektif berdasarkan pada konteks komunikasi menekankan bahwa manusia aktif memilih dan mengubah </a:t>
            </a:r>
            <a:r>
              <a:rPr lang="id-ID" sz="2800" dirty="0" smtClean="0">
                <a:latin typeface="Baskerville Old Face" panose="02020602080505020303" pitchFamily="18" charset="0"/>
              </a:rPr>
              <a:t>aturan - aturan </a:t>
            </a:r>
            <a:r>
              <a:rPr lang="id-ID" sz="2800" dirty="0">
                <a:latin typeface="Baskerville Old Face" panose="02020602080505020303" pitchFamily="18" charset="0"/>
              </a:rPr>
              <a:t>yang menyangkut </a:t>
            </a:r>
            <a:r>
              <a:rPr lang="id-ID" sz="2800" dirty="0" smtClean="0">
                <a:latin typeface="Baskerville Old Face" panose="02020602080505020303" pitchFamily="18" charset="0"/>
              </a:rPr>
              <a:t>kehidupannya.</a:t>
            </a:r>
            <a:endParaRPr lang="id-ID" sz="2800" dirty="0">
              <a:latin typeface="Baskerville Old Face" panose="02020602080505020303" pitchFamily="18" charset="0"/>
            </a:endParaRPr>
          </a:p>
        </p:txBody>
      </p:sp>
    </p:spTree>
    <p:extLst>
      <p:ext uri="{BB962C8B-B14F-4D97-AF65-F5344CB8AC3E}">
        <p14:creationId xmlns:p14="http://schemas.microsoft.com/office/powerpoint/2010/main" val="281440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1482294"/>
            <a:ext cx="10315903" cy="4019872"/>
          </a:xfrm>
        </p:spPr>
        <p:txBody>
          <a:bodyPr>
            <a:normAutofit/>
          </a:bodyPr>
          <a:lstStyle/>
          <a:p>
            <a:pPr algn="just"/>
            <a:r>
              <a:rPr lang="id-ID" sz="3600" b="1" dirty="0">
                <a:latin typeface="Baskerville Old Face" panose="02020602080505020303" pitchFamily="18" charset="0"/>
              </a:rPr>
              <a:t>Perspektif ini memiliki dua ciri utama: </a:t>
            </a:r>
          </a:p>
          <a:p>
            <a:pPr lvl="0" algn="just" fontAlgn="base"/>
            <a:r>
              <a:rPr lang="id-ID" sz="2800" dirty="0" smtClean="0">
                <a:latin typeface="Baskerville Old Face" panose="02020602080505020303" pitchFamily="18" charset="0"/>
              </a:rPr>
              <a:t>- Aturan </a:t>
            </a:r>
            <a:r>
              <a:rPr lang="id-ID" sz="2800" dirty="0">
                <a:latin typeface="Baskerville Old Face" panose="02020602080505020303" pitchFamily="18" charset="0"/>
              </a:rPr>
              <a:t>pada dasarnya merefleksikan fungsi-fungsi perilaku dan kognitif yang kompleks dari kehidupan manusia. </a:t>
            </a:r>
          </a:p>
          <a:p>
            <a:pPr lvl="0" algn="just" fontAlgn="base"/>
            <a:r>
              <a:rPr lang="id-ID" sz="2800" dirty="0" smtClean="0">
                <a:latin typeface="Baskerville Old Face" panose="02020602080505020303" pitchFamily="18" charset="0"/>
              </a:rPr>
              <a:t>- Aturan </a:t>
            </a:r>
            <a:r>
              <a:rPr lang="id-ID" sz="2800" dirty="0">
                <a:latin typeface="Baskerville Old Face" panose="02020602080505020303" pitchFamily="18" charset="0"/>
              </a:rPr>
              <a:t>menunjukan sifat-sifat dari keberaturan yang berbeda dari keberaturan sebab akibat. </a:t>
            </a:r>
          </a:p>
          <a:p>
            <a:endParaRPr lang="id-ID" dirty="0"/>
          </a:p>
        </p:txBody>
      </p:sp>
    </p:spTree>
    <p:extLst>
      <p:ext uri="{BB962C8B-B14F-4D97-AF65-F5344CB8AC3E}">
        <p14:creationId xmlns:p14="http://schemas.microsoft.com/office/powerpoint/2010/main" val="355866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245476"/>
          </a:xfrm>
        </p:spPr>
        <p:txBody>
          <a:bodyPr>
            <a:noAutofit/>
          </a:bodyPr>
          <a:lstStyle/>
          <a:p>
            <a:pPr algn="just"/>
            <a:r>
              <a:rPr lang="id-ID" sz="2800" dirty="0" smtClean="0">
                <a:latin typeface="Baskerville Old Face" panose="02020602080505020303" pitchFamily="18" charset="0"/>
              </a:rPr>
              <a:t>Tujuh Unsur Perspektif :</a:t>
            </a:r>
            <a:endParaRPr lang="id-ID" sz="2800" dirty="0">
              <a:latin typeface="Baskerville Old Face" panose="02020602080505020303" pitchFamily="18" charset="0"/>
            </a:endParaRPr>
          </a:p>
        </p:txBody>
      </p:sp>
      <p:sp>
        <p:nvSpPr>
          <p:cNvPr id="3" name="Subtitle 2"/>
          <p:cNvSpPr>
            <a:spLocks noGrp="1"/>
          </p:cNvSpPr>
          <p:nvPr>
            <p:ph type="subTitle" idx="1"/>
          </p:nvPr>
        </p:nvSpPr>
        <p:spPr>
          <a:xfrm>
            <a:off x="1523999" y="1418896"/>
            <a:ext cx="9748345" cy="3279228"/>
          </a:xfrm>
        </p:spPr>
        <p:txBody>
          <a:bodyPr>
            <a:noAutofit/>
          </a:bodyPr>
          <a:lstStyle/>
          <a:p>
            <a:pPr marL="457200" indent="-457200">
              <a:buFont typeface="+mj-lt"/>
              <a:buAutoNum type="arabicPeriod"/>
            </a:pPr>
            <a:r>
              <a:rPr lang="id-ID" sz="2400" b="1" dirty="0" smtClean="0">
                <a:latin typeface="Baskerville Old Face" panose="02020602080505020303" pitchFamily="18" charset="0"/>
              </a:rPr>
              <a:t>Memfokuskan perhatiannya pada pengamatan tingkah laku sebagai aturan. </a:t>
            </a:r>
          </a:p>
          <a:p>
            <a:pPr marL="457200" indent="-457200">
              <a:buFont typeface="+mj-lt"/>
              <a:buAutoNum type="arabicPeriod"/>
            </a:pPr>
            <a:r>
              <a:rPr lang="id-ID" sz="2400" b="1" dirty="0" smtClean="0">
                <a:latin typeface="Baskerville Old Face" panose="02020602080505020303" pitchFamily="18" charset="0"/>
              </a:rPr>
              <a:t>Mengamati tingkah laku yang menjadi kebiasaan. </a:t>
            </a:r>
            <a:endParaRPr lang="id-ID" sz="2400" b="1" dirty="0" smtClean="0">
              <a:latin typeface="Baskerville Old Face" panose="02020602080505020303" pitchFamily="18" charset="0"/>
            </a:endParaRPr>
          </a:p>
          <a:p>
            <a:pPr marL="457200" indent="-457200">
              <a:buFont typeface="+mj-lt"/>
              <a:buAutoNum type="arabicPeriod"/>
            </a:pPr>
            <a:r>
              <a:rPr lang="id-ID" sz="2400" b="1" dirty="0" smtClean="0">
                <a:latin typeface="Baskerville Old Face" panose="02020602080505020303" pitchFamily="18" charset="0"/>
              </a:rPr>
              <a:t>Menitikberatkan </a:t>
            </a:r>
            <a:r>
              <a:rPr lang="id-ID" sz="2400" b="1" dirty="0" smtClean="0">
                <a:latin typeface="Baskerville Old Face" panose="02020602080505020303" pitchFamily="18" charset="0"/>
              </a:rPr>
              <a:t>perhatiannya pada aturan-aturan yang menentukan tingkah laku.</a:t>
            </a:r>
          </a:p>
          <a:p>
            <a:pPr marL="457200" indent="-457200">
              <a:buFont typeface="+mj-lt"/>
              <a:buAutoNum type="arabicPeriod"/>
            </a:pPr>
            <a:r>
              <a:rPr lang="id-ID" sz="2400" b="1" dirty="0" smtClean="0">
                <a:latin typeface="Baskerville Old Face" panose="02020602080505020303" pitchFamily="18" charset="0"/>
              </a:rPr>
              <a:t>Mengamati aturan-aturan yang menyesuaikan diri dengan </a:t>
            </a:r>
            <a:r>
              <a:rPr lang="id-ID" sz="2400" b="1" dirty="0" smtClean="0">
                <a:latin typeface="Baskerville Old Face" panose="02020602080505020303" pitchFamily="18" charset="0"/>
              </a:rPr>
              <a:t>tingkah laku</a:t>
            </a:r>
            <a:r>
              <a:rPr lang="id-ID" sz="2400" b="1" dirty="0" smtClean="0">
                <a:latin typeface="Baskerville Old Face" panose="02020602080505020303" pitchFamily="18" charset="0"/>
              </a:rPr>
              <a:t>. </a:t>
            </a:r>
            <a:endParaRPr lang="id-ID" sz="2400" b="1" dirty="0">
              <a:latin typeface="Baskerville Old Face" panose="02020602080505020303" pitchFamily="18" charset="0"/>
            </a:endParaRPr>
          </a:p>
          <a:p>
            <a:pPr marL="457200" indent="-457200">
              <a:buFont typeface="+mj-lt"/>
              <a:buAutoNum type="arabicPeriod"/>
            </a:pPr>
            <a:r>
              <a:rPr lang="id-ID" sz="2400" b="1" dirty="0" smtClean="0">
                <a:latin typeface="Baskerville Old Face" panose="02020602080505020303" pitchFamily="18" charset="0"/>
              </a:rPr>
              <a:t>Memfokuskan </a:t>
            </a:r>
            <a:r>
              <a:rPr lang="id-ID" sz="2400" b="1" dirty="0" smtClean="0">
                <a:latin typeface="Baskerville Old Face" panose="02020602080505020303" pitchFamily="18" charset="0"/>
              </a:rPr>
              <a:t>pengamatannya pada aturan-aturan yang mengikuti tingkah laku. </a:t>
            </a:r>
            <a:endParaRPr lang="id-ID" sz="2400" b="1" dirty="0" smtClean="0">
              <a:latin typeface="Baskerville Old Face" panose="02020602080505020303" pitchFamily="18" charset="0"/>
            </a:endParaRPr>
          </a:p>
          <a:p>
            <a:pPr marL="457200" indent="-457200">
              <a:buFont typeface="+mj-lt"/>
              <a:buAutoNum type="arabicPeriod"/>
            </a:pPr>
            <a:r>
              <a:rPr lang="id-ID" sz="2400" b="1" dirty="0" smtClean="0">
                <a:latin typeface="Baskerville Old Face" panose="02020602080505020303" pitchFamily="18" charset="0"/>
              </a:rPr>
              <a:t>Mengikuti </a:t>
            </a:r>
            <a:r>
              <a:rPr lang="id-ID" sz="2400" b="1" dirty="0">
                <a:latin typeface="Baskerville Old Face" panose="02020602080505020303" pitchFamily="18" charset="0"/>
              </a:rPr>
              <a:t>aturan-aturan yang menerapkan tingkah laku. </a:t>
            </a:r>
          </a:p>
          <a:p>
            <a:pPr marL="457200" indent="-457200">
              <a:buFont typeface="+mj-lt"/>
              <a:buAutoNum type="arabicPeriod"/>
            </a:pPr>
            <a:r>
              <a:rPr lang="id-ID" sz="2400" b="1" dirty="0" smtClean="0">
                <a:latin typeface="Baskerville Old Face" panose="02020602080505020303" pitchFamily="18" charset="0"/>
              </a:rPr>
              <a:t>Memfokuskan </a:t>
            </a:r>
            <a:r>
              <a:rPr lang="id-ID" sz="2400" b="1" dirty="0">
                <a:latin typeface="Baskerville Old Face" panose="02020602080505020303" pitchFamily="18" charset="0"/>
              </a:rPr>
              <a:t>perhatiannya pada tingkah laku yang merefleksikan aturan. </a:t>
            </a:r>
          </a:p>
          <a:p>
            <a:pPr marL="457200" indent="-457200">
              <a:buFont typeface="+mj-lt"/>
              <a:buAutoNum type="arabicPeriod"/>
            </a:pPr>
            <a:endParaRPr lang="id-ID" sz="2400" b="1" dirty="0">
              <a:latin typeface="Baskerville Old Face" panose="02020602080505020303" pitchFamily="18" charset="0"/>
            </a:endParaRPr>
          </a:p>
        </p:txBody>
      </p:sp>
    </p:spTree>
    <p:extLst>
      <p:ext uri="{BB962C8B-B14F-4D97-AF65-F5344CB8AC3E}">
        <p14:creationId xmlns:p14="http://schemas.microsoft.com/office/powerpoint/2010/main" val="291989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Tiga Perspektif komunikasi internasional</a:t>
            </a:r>
            <a:endParaRPr lang="id-ID" dirty="0"/>
          </a:p>
        </p:txBody>
      </p:sp>
      <p:sp>
        <p:nvSpPr>
          <p:cNvPr id="3" name="Content Placeholder 2"/>
          <p:cNvSpPr>
            <a:spLocks noGrp="1"/>
          </p:cNvSpPr>
          <p:nvPr>
            <p:ph idx="1"/>
          </p:nvPr>
        </p:nvSpPr>
        <p:spPr>
          <a:xfrm>
            <a:off x="2589212" y="1518745"/>
            <a:ext cx="8915400" cy="4582510"/>
          </a:xfrm>
        </p:spPr>
        <p:txBody>
          <a:bodyPr>
            <a:normAutofit/>
          </a:bodyPr>
          <a:lstStyle/>
          <a:p>
            <a:r>
              <a:rPr lang="id-ID" dirty="0" smtClean="0"/>
              <a:t>Perspektif </a:t>
            </a:r>
            <a:r>
              <a:rPr lang="id-ID" dirty="0"/>
              <a:t>Diplomatik</a:t>
            </a:r>
          </a:p>
          <a:p>
            <a:pPr marL="0" indent="0">
              <a:buNone/>
            </a:pPr>
            <a:r>
              <a:rPr lang="id-ID" dirty="0"/>
              <a:t>Perspektif komunikasi internasional yang pertama adalah perspektif diplomatik, yang sesuai dengan namanya berarti diplomasi yang dilakukan antar </a:t>
            </a:r>
            <a:r>
              <a:rPr lang="id-ID" dirty="0" smtClean="0"/>
              <a:t>negara</a:t>
            </a:r>
          </a:p>
          <a:p>
            <a:pPr marL="0" indent="0">
              <a:buNone/>
            </a:pPr>
            <a:endParaRPr lang="id-ID" dirty="0"/>
          </a:p>
          <a:p>
            <a:pPr marL="0" indent="0">
              <a:buNone/>
            </a:pPr>
            <a:endParaRPr lang="id-ID" dirty="0"/>
          </a:p>
        </p:txBody>
      </p:sp>
      <p:pic>
        <p:nvPicPr>
          <p:cNvPr id="5" name="Picture 4"/>
          <p:cNvPicPr>
            <a:picLocks noChangeAspect="1"/>
          </p:cNvPicPr>
          <p:nvPr/>
        </p:nvPicPr>
        <p:blipFill>
          <a:blip r:embed="rId2"/>
          <a:stretch>
            <a:fillRect/>
          </a:stretch>
        </p:blipFill>
        <p:spPr>
          <a:xfrm>
            <a:off x="4117427" y="3056212"/>
            <a:ext cx="4392877" cy="2540547"/>
          </a:xfrm>
          <a:prstGeom prst="rect">
            <a:avLst/>
          </a:prstGeom>
        </p:spPr>
      </p:pic>
    </p:spTree>
    <p:extLst>
      <p:ext uri="{BB962C8B-B14F-4D97-AF65-F5344CB8AC3E}">
        <p14:creationId xmlns:p14="http://schemas.microsoft.com/office/powerpoint/2010/main" val="148254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2589212" y="1077310"/>
            <a:ext cx="8915400" cy="3777622"/>
          </a:xfrm>
        </p:spPr>
        <p:txBody>
          <a:bodyPr/>
          <a:lstStyle/>
          <a:p>
            <a:endParaRPr lang="id-ID" dirty="0"/>
          </a:p>
          <a:p>
            <a:r>
              <a:rPr lang="id-ID" dirty="0"/>
              <a:t>Perspektif Jurnalistik</a:t>
            </a:r>
          </a:p>
          <a:p>
            <a:r>
              <a:rPr lang="id-ID" dirty="0"/>
              <a:t>yang sesuai dengan namanya maka perspektif ini dilaksanakan melalui saluran atau channel media massa</a:t>
            </a:r>
          </a:p>
          <a:p>
            <a:endParaRPr lang="id-ID" dirty="0"/>
          </a:p>
          <a:p>
            <a:endParaRPr lang="id-ID" dirty="0"/>
          </a:p>
        </p:txBody>
      </p:sp>
      <p:pic>
        <p:nvPicPr>
          <p:cNvPr id="4" name="Picture 3"/>
          <p:cNvPicPr>
            <a:picLocks noChangeAspect="1"/>
          </p:cNvPicPr>
          <p:nvPr/>
        </p:nvPicPr>
        <p:blipFill>
          <a:blip r:embed="rId2"/>
          <a:stretch>
            <a:fillRect/>
          </a:stretch>
        </p:blipFill>
        <p:spPr>
          <a:xfrm>
            <a:off x="3710973" y="2776702"/>
            <a:ext cx="4241392" cy="2736382"/>
          </a:xfrm>
          <a:prstGeom prst="rect">
            <a:avLst/>
          </a:prstGeom>
        </p:spPr>
      </p:pic>
    </p:spTree>
    <p:extLst>
      <p:ext uri="{BB962C8B-B14F-4D97-AF65-F5344CB8AC3E}">
        <p14:creationId xmlns:p14="http://schemas.microsoft.com/office/powerpoint/2010/main" val="148001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2589212" y="1024759"/>
            <a:ext cx="8915400" cy="4886463"/>
          </a:xfrm>
        </p:spPr>
        <p:txBody>
          <a:bodyPr/>
          <a:lstStyle/>
          <a:p>
            <a:endParaRPr lang="id-ID" dirty="0"/>
          </a:p>
          <a:p>
            <a:endParaRPr lang="id-ID" dirty="0"/>
          </a:p>
          <a:p>
            <a:r>
              <a:rPr lang="id-ID" dirty="0"/>
              <a:t>Perspektif Propagandistik</a:t>
            </a:r>
          </a:p>
          <a:p>
            <a:r>
              <a:rPr lang="id-ID" dirty="0"/>
              <a:t>perspektif propogandistik lebih mengacu kepada penyebaran dan penanaman ide serta gagasan milik satu negara kepada masyarakat di negara lain untuk dapat mempengaruhi pemikiran, perasaan, dan tindakan mereka.</a:t>
            </a:r>
          </a:p>
          <a:p>
            <a:endParaRPr lang="id-ID" dirty="0"/>
          </a:p>
        </p:txBody>
      </p:sp>
      <p:pic>
        <p:nvPicPr>
          <p:cNvPr id="4" name="Picture 3"/>
          <p:cNvPicPr>
            <a:picLocks noChangeAspect="1"/>
          </p:cNvPicPr>
          <p:nvPr/>
        </p:nvPicPr>
        <p:blipFill>
          <a:blip r:embed="rId2"/>
          <a:stretch>
            <a:fillRect/>
          </a:stretch>
        </p:blipFill>
        <p:spPr>
          <a:xfrm>
            <a:off x="4004441" y="3467990"/>
            <a:ext cx="4871545" cy="2740244"/>
          </a:xfrm>
          <a:prstGeom prst="rect">
            <a:avLst/>
          </a:prstGeom>
        </p:spPr>
      </p:pic>
    </p:spTree>
    <p:extLst>
      <p:ext uri="{BB962C8B-B14F-4D97-AF65-F5344CB8AC3E}">
        <p14:creationId xmlns:p14="http://schemas.microsoft.com/office/powerpoint/2010/main" val="200634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2344" y="2924503"/>
            <a:ext cx="8915399" cy="2262781"/>
          </a:xfrm>
        </p:spPr>
        <p:txBody>
          <a:bodyPr>
            <a:normAutofit/>
          </a:bodyPr>
          <a:lstStyle/>
          <a:p>
            <a:r>
              <a:rPr lang="id-ID" sz="5400" dirty="0" smtClean="0">
                <a:latin typeface="Baskerville Old Face" panose="02020602080505020303" pitchFamily="18" charset="0"/>
              </a:rPr>
              <a:t>TERIMA KASIH</a:t>
            </a:r>
            <a:endParaRPr lang="id-ID" sz="5400" dirty="0">
              <a:latin typeface="Baskerville Old Face" panose="02020602080505020303" pitchFamily="18" charset="0"/>
            </a:endParaRPr>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13749907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TotalTime>
  <Words>237</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Baskerville Old Face</vt:lpstr>
      <vt:lpstr>Century Gothic</vt:lpstr>
      <vt:lpstr>Wingdings 3</vt:lpstr>
      <vt:lpstr>Wisp</vt:lpstr>
      <vt:lpstr>Perspektif Komunikasi Internasional &amp; Faktor Yang Mempengaruhi</vt:lpstr>
      <vt:lpstr>A. Perspektif</vt:lpstr>
      <vt:lpstr>PowerPoint Presentation</vt:lpstr>
      <vt:lpstr>Tujuh Unsur Perspektif :</vt:lpstr>
      <vt:lpstr>Tiga Perspektif komunikasi internasional</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Perspektif Komunikasi Internasional &amp; Faktor Yang Mempenagruhi</dc:title>
  <dc:creator>Arpan</dc:creator>
  <cp:lastModifiedBy>NAQSA2</cp:lastModifiedBy>
  <cp:revision>10</cp:revision>
  <dcterms:created xsi:type="dcterms:W3CDTF">2018-12-05T08:06:19Z</dcterms:created>
  <dcterms:modified xsi:type="dcterms:W3CDTF">2018-12-05T10:50:54Z</dcterms:modified>
</cp:coreProperties>
</file>