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5"/>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330" r:id="rId38"/>
    <p:sldId id="331" r:id="rId39"/>
    <p:sldId id="332" r:id="rId40"/>
    <p:sldId id="333" r:id="rId41"/>
    <p:sldId id="334" r:id="rId42"/>
    <p:sldId id="335" r:id="rId43"/>
    <p:sldId id="336" r:id="rId44"/>
    <p:sldId id="337" r:id="rId45"/>
    <p:sldId id="338" r:id="rId46"/>
    <p:sldId id="339" r:id="rId47"/>
    <p:sldId id="340" r:id="rId48"/>
    <p:sldId id="341" r:id="rId49"/>
    <p:sldId id="342" r:id="rId50"/>
    <p:sldId id="343" r:id="rId51"/>
    <p:sldId id="344" r:id="rId52"/>
    <p:sldId id="345" r:id="rId53"/>
    <p:sldId id="346" r:id="rId54"/>
    <p:sldId id="347" r:id="rId55"/>
    <p:sldId id="348" r:id="rId56"/>
    <p:sldId id="349" r:id="rId57"/>
    <p:sldId id="350" r:id="rId58"/>
    <p:sldId id="351" r:id="rId59"/>
    <p:sldId id="352" r:id="rId60"/>
    <p:sldId id="353" r:id="rId61"/>
    <p:sldId id="354" r:id="rId62"/>
    <p:sldId id="355" r:id="rId63"/>
    <p:sldId id="356" r:id="rId64"/>
    <p:sldId id="357" r:id="rId65"/>
    <p:sldId id="358" r:id="rId66"/>
    <p:sldId id="359" r:id="rId67"/>
    <p:sldId id="293" r:id="rId68"/>
    <p:sldId id="294" r:id="rId69"/>
    <p:sldId id="295" r:id="rId70"/>
    <p:sldId id="296" r:id="rId71"/>
    <p:sldId id="297" r:id="rId72"/>
    <p:sldId id="298" r:id="rId73"/>
    <p:sldId id="299" r:id="rId74"/>
    <p:sldId id="300" r:id="rId75"/>
    <p:sldId id="301" r:id="rId76"/>
    <p:sldId id="302" r:id="rId77"/>
    <p:sldId id="303" r:id="rId78"/>
    <p:sldId id="304" r:id="rId79"/>
    <p:sldId id="305" r:id="rId80"/>
    <p:sldId id="306" r:id="rId81"/>
    <p:sldId id="307" r:id="rId82"/>
    <p:sldId id="308" r:id="rId83"/>
    <p:sldId id="309" r:id="rId84"/>
    <p:sldId id="310" r:id="rId85"/>
    <p:sldId id="311" r:id="rId86"/>
    <p:sldId id="312" r:id="rId87"/>
    <p:sldId id="313" r:id="rId88"/>
    <p:sldId id="314" r:id="rId89"/>
    <p:sldId id="315" r:id="rId90"/>
    <p:sldId id="316" r:id="rId91"/>
    <p:sldId id="317" r:id="rId92"/>
    <p:sldId id="318" r:id="rId93"/>
    <p:sldId id="319" r:id="rId94"/>
    <p:sldId id="320" r:id="rId95"/>
    <p:sldId id="321" r:id="rId96"/>
    <p:sldId id="322" r:id="rId97"/>
    <p:sldId id="323" r:id="rId98"/>
    <p:sldId id="324" r:id="rId99"/>
    <p:sldId id="325" r:id="rId100"/>
    <p:sldId id="326" r:id="rId101"/>
    <p:sldId id="327" r:id="rId102"/>
    <p:sldId id="328" r:id="rId103"/>
    <p:sldId id="361" r:id="rId104"/>
    <p:sldId id="362" r:id="rId105"/>
    <p:sldId id="363" r:id="rId106"/>
    <p:sldId id="364" r:id="rId107"/>
    <p:sldId id="365" r:id="rId108"/>
    <p:sldId id="366" r:id="rId109"/>
    <p:sldId id="367" r:id="rId110"/>
    <p:sldId id="368" r:id="rId111"/>
    <p:sldId id="369" r:id="rId112"/>
    <p:sldId id="370" r:id="rId113"/>
    <p:sldId id="371" r:id="rId114"/>
    <p:sldId id="374" r:id="rId115"/>
    <p:sldId id="375" r:id="rId116"/>
    <p:sldId id="376" r:id="rId117"/>
    <p:sldId id="377" r:id="rId118"/>
    <p:sldId id="378" r:id="rId119"/>
    <p:sldId id="379" r:id="rId120"/>
    <p:sldId id="380" r:id="rId121"/>
    <p:sldId id="381" r:id="rId122"/>
    <p:sldId id="382" r:id="rId123"/>
    <p:sldId id="383" r:id="rId124"/>
    <p:sldId id="384" r:id="rId125"/>
    <p:sldId id="385" r:id="rId126"/>
    <p:sldId id="386" r:id="rId127"/>
    <p:sldId id="387" r:id="rId128"/>
    <p:sldId id="388" r:id="rId129"/>
    <p:sldId id="389" r:id="rId130"/>
    <p:sldId id="390" r:id="rId131"/>
    <p:sldId id="391" r:id="rId132"/>
    <p:sldId id="392" r:id="rId133"/>
    <p:sldId id="393" r:id="rId1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5" d="100"/>
          <a:sy n="65" d="100"/>
        </p:scale>
        <p:origin x="-1440" y="-108"/>
      </p:cViewPr>
      <p:guideLst>
        <p:guide orient="horz" pos="2160"/>
        <p:guide pos="2880"/>
      </p:guideLst>
    </p:cSldViewPr>
  </p:slideViewPr>
  <p:outlineViewPr>
    <p:cViewPr>
      <p:scale>
        <a:sx n="33" d="100"/>
        <a:sy n="33" d="100"/>
      </p:scale>
      <p:origin x="0" y="1048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3B516E-31BD-4769-914E-F7CA0C7FA7B4}" type="doc">
      <dgm:prSet loTypeId="urn:microsoft.com/office/officeart/2005/8/layout/process1" loCatId="process" qsTypeId="urn:microsoft.com/office/officeart/2005/8/quickstyle/simple1" qsCatId="simple" csTypeId="urn:microsoft.com/office/officeart/2005/8/colors/accent1_2" csCatId="accent1" phldr="1"/>
      <dgm:spPr/>
    </dgm:pt>
    <dgm:pt modelId="{9D849586-CFD0-465F-A293-BE82F13AA105}">
      <dgm:prSet phldrT="[Text]"/>
      <dgm:spPr>
        <a:solidFill>
          <a:srgbClr val="00B050"/>
        </a:solidFill>
      </dgm:spPr>
      <dgm:t>
        <a:bodyPr/>
        <a:lstStyle/>
        <a:p>
          <a:r>
            <a:rPr lang="id-ID" dirty="0" smtClean="0"/>
            <a:t>Variabel Komunikasi</a:t>
          </a:r>
          <a:endParaRPr lang="id-ID" dirty="0"/>
        </a:p>
      </dgm:t>
    </dgm:pt>
    <dgm:pt modelId="{B600A53D-5443-4936-99A1-C808F5757AB3}" type="parTrans" cxnId="{27F9BA1A-F3D5-4C34-91F0-7C6E191E1B8B}">
      <dgm:prSet/>
      <dgm:spPr/>
      <dgm:t>
        <a:bodyPr/>
        <a:lstStyle/>
        <a:p>
          <a:endParaRPr lang="id-ID"/>
        </a:p>
      </dgm:t>
    </dgm:pt>
    <dgm:pt modelId="{3EEBF965-5A1A-40C0-867B-93E0453EA3F9}" type="sibTrans" cxnId="{27F9BA1A-F3D5-4C34-91F0-7C6E191E1B8B}">
      <dgm:prSet/>
      <dgm:spPr>
        <a:solidFill>
          <a:srgbClr val="00B050"/>
        </a:solidFill>
      </dgm:spPr>
      <dgm:t>
        <a:bodyPr/>
        <a:lstStyle/>
        <a:p>
          <a:endParaRPr lang="id-ID"/>
        </a:p>
      </dgm:t>
    </dgm:pt>
    <dgm:pt modelId="{5D614657-0E40-4172-BEA4-C69FC70CB9CE}">
      <dgm:prSet phldrT="[Text]"/>
      <dgm:spPr>
        <a:solidFill>
          <a:srgbClr val="00B050"/>
        </a:solidFill>
      </dgm:spPr>
      <dgm:t>
        <a:bodyPr/>
        <a:lstStyle/>
        <a:p>
          <a:r>
            <a:rPr lang="id-ID" dirty="0" smtClean="0"/>
            <a:t>Variabel Antara</a:t>
          </a:r>
          <a:endParaRPr lang="id-ID" dirty="0"/>
        </a:p>
      </dgm:t>
    </dgm:pt>
    <dgm:pt modelId="{3DDCD0B2-3D54-43EC-BDB7-7817B4138037}" type="parTrans" cxnId="{8981A84D-F2FD-4774-80A9-1A44E8EEDC86}">
      <dgm:prSet/>
      <dgm:spPr/>
      <dgm:t>
        <a:bodyPr/>
        <a:lstStyle/>
        <a:p>
          <a:endParaRPr lang="id-ID"/>
        </a:p>
      </dgm:t>
    </dgm:pt>
    <dgm:pt modelId="{CB76B34C-2F72-4FA7-A6D2-71F634187650}" type="sibTrans" cxnId="{8981A84D-F2FD-4774-80A9-1A44E8EEDC86}">
      <dgm:prSet/>
      <dgm:spPr>
        <a:solidFill>
          <a:srgbClr val="00B050"/>
        </a:solidFill>
      </dgm:spPr>
      <dgm:t>
        <a:bodyPr/>
        <a:lstStyle/>
        <a:p>
          <a:endParaRPr lang="id-ID"/>
        </a:p>
      </dgm:t>
    </dgm:pt>
    <dgm:pt modelId="{74FBC649-933E-4851-A0AE-FCE56C258252}">
      <dgm:prSet phldrT="[Text]"/>
      <dgm:spPr>
        <a:solidFill>
          <a:srgbClr val="00B050"/>
        </a:solidFill>
      </dgm:spPr>
      <dgm:t>
        <a:bodyPr/>
        <a:lstStyle/>
        <a:p>
          <a:r>
            <a:rPr lang="id-ID" dirty="0" smtClean="0"/>
            <a:t>Variabel Efek</a:t>
          </a:r>
          <a:endParaRPr lang="id-ID" dirty="0"/>
        </a:p>
      </dgm:t>
    </dgm:pt>
    <dgm:pt modelId="{BA0C5A70-658A-478B-A518-710989F3D520}" type="parTrans" cxnId="{CA79E150-FFEA-4593-BDB6-42FC108B5D6B}">
      <dgm:prSet/>
      <dgm:spPr/>
      <dgm:t>
        <a:bodyPr/>
        <a:lstStyle/>
        <a:p>
          <a:endParaRPr lang="id-ID"/>
        </a:p>
      </dgm:t>
    </dgm:pt>
    <dgm:pt modelId="{2FE7DB81-18A9-40F4-9650-9002072BE49C}" type="sibTrans" cxnId="{CA79E150-FFEA-4593-BDB6-42FC108B5D6B}">
      <dgm:prSet/>
      <dgm:spPr/>
      <dgm:t>
        <a:bodyPr/>
        <a:lstStyle/>
        <a:p>
          <a:endParaRPr lang="id-ID"/>
        </a:p>
      </dgm:t>
    </dgm:pt>
    <dgm:pt modelId="{84E38ADD-7397-4DB5-851A-8A63714F6E26}" type="pres">
      <dgm:prSet presAssocID="{613B516E-31BD-4769-914E-F7CA0C7FA7B4}" presName="Name0" presStyleCnt="0">
        <dgm:presLayoutVars>
          <dgm:dir/>
          <dgm:resizeHandles val="exact"/>
        </dgm:presLayoutVars>
      </dgm:prSet>
      <dgm:spPr/>
    </dgm:pt>
    <dgm:pt modelId="{5FA39FED-9ADA-4FB2-AFBC-6DDE64B63196}" type="pres">
      <dgm:prSet presAssocID="{9D849586-CFD0-465F-A293-BE82F13AA105}" presName="node" presStyleLbl="node1" presStyleIdx="0" presStyleCnt="3" custLinFactY="-22069" custLinFactNeighborY="-100000">
        <dgm:presLayoutVars>
          <dgm:bulletEnabled val="1"/>
        </dgm:presLayoutVars>
      </dgm:prSet>
      <dgm:spPr/>
      <dgm:t>
        <a:bodyPr/>
        <a:lstStyle/>
        <a:p>
          <a:endParaRPr lang="id-ID"/>
        </a:p>
      </dgm:t>
    </dgm:pt>
    <dgm:pt modelId="{1B22959B-04E2-47A7-8651-BFB546282872}" type="pres">
      <dgm:prSet presAssocID="{3EEBF965-5A1A-40C0-867B-93E0453EA3F9}" presName="sibTrans" presStyleLbl="sibTrans2D1" presStyleIdx="0" presStyleCnt="2"/>
      <dgm:spPr/>
      <dgm:t>
        <a:bodyPr/>
        <a:lstStyle/>
        <a:p>
          <a:endParaRPr lang="id-ID"/>
        </a:p>
      </dgm:t>
    </dgm:pt>
    <dgm:pt modelId="{740CB2B6-E8C6-42D6-9714-BCA3144D9460}" type="pres">
      <dgm:prSet presAssocID="{3EEBF965-5A1A-40C0-867B-93E0453EA3F9}" presName="connectorText" presStyleLbl="sibTrans2D1" presStyleIdx="0" presStyleCnt="2"/>
      <dgm:spPr/>
      <dgm:t>
        <a:bodyPr/>
        <a:lstStyle/>
        <a:p>
          <a:endParaRPr lang="id-ID"/>
        </a:p>
      </dgm:t>
    </dgm:pt>
    <dgm:pt modelId="{DA142D99-1228-4CAF-8C07-C1135AEDEE7A}" type="pres">
      <dgm:prSet presAssocID="{5D614657-0E40-4172-BEA4-C69FC70CB9CE}" presName="node" presStyleLbl="node1" presStyleIdx="1" presStyleCnt="3" custLinFactY="-22888" custLinFactNeighborY="-100000">
        <dgm:presLayoutVars>
          <dgm:bulletEnabled val="1"/>
        </dgm:presLayoutVars>
      </dgm:prSet>
      <dgm:spPr/>
      <dgm:t>
        <a:bodyPr/>
        <a:lstStyle/>
        <a:p>
          <a:endParaRPr lang="id-ID"/>
        </a:p>
      </dgm:t>
    </dgm:pt>
    <dgm:pt modelId="{9CA557B1-5FE7-4DE6-BC58-EDB78E356009}" type="pres">
      <dgm:prSet presAssocID="{CB76B34C-2F72-4FA7-A6D2-71F634187650}" presName="sibTrans" presStyleLbl="sibTrans2D1" presStyleIdx="1" presStyleCnt="2"/>
      <dgm:spPr/>
      <dgm:t>
        <a:bodyPr/>
        <a:lstStyle/>
        <a:p>
          <a:endParaRPr lang="id-ID"/>
        </a:p>
      </dgm:t>
    </dgm:pt>
    <dgm:pt modelId="{271184C6-5E85-4B53-A319-28CD0335AEF1}" type="pres">
      <dgm:prSet presAssocID="{CB76B34C-2F72-4FA7-A6D2-71F634187650}" presName="connectorText" presStyleLbl="sibTrans2D1" presStyleIdx="1" presStyleCnt="2"/>
      <dgm:spPr/>
      <dgm:t>
        <a:bodyPr/>
        <a:lstStyle/>
        <a:p>
          <a:endParaRPr lang="id-ID"/>
        </a:p>
      </dgm:t>
    </dgm:pt>
    <dgm:pt modelId="{70BC3BF0-6CAF-484F-935E-00E5992D3E9F}" type="pres">
      <dgm:prSet presAssocID="{74FBC649-933E-4851-A0AE-FCE56C258252}" presName="node" presStyleLbl="node1" presStyleIdx="2" presStyleCnt="3" custLinFactY="-22888" custLinFactNeighborY="-100000">
        <dgm:presLayoutVars>
          <dgm:bulletEnabled val="1"/>
        </dgm:presLayoutVars>
      </dgm:prSet>
      <dgm:spPr/>
      <dgm:t>
        <a:bodyPr/>
        <a:lstStyle/>
        <a:p>
          <a:endParaRPr lang="id-ID"/>
        </a:p>
      </dgm:t>
    </dgm:pt>
  </dgm:ptLst>
  <dgm:cxnLst>
    <dgm:cxn modelId="{7872F8A6-B0A7-493D-ADD2-E65EA0620347}" type="presOf" srcId="{74FBC649-933E-4851-A0AE-FCE56C258252}" destId="{70BC3BF0-6CAF-484F-935E-00E5992D3E9F}" srcOrd="0" destOrd="0" presId="urn:microsoft.com/office/officeart/2005/8/layout/process1"/>
    <dgm:cxn modelId="{6EA9DF28-EC96-4C22-A823-99F91C7FA116}" type="presOf" srcId="{613B516E-31BD-4769-914E-F7CA0C7FA7B4}" destId="{84E38ADD-7397-4DB5-851A-8A63714F6E26}" srcOrd="0" destOrd="0" presId="urn:microsoft.com/office/officeart/2005/8/layout/process1"/>
    <dgm:cxn modelId="{B9802250-A685-43CA-821C-9D6C62CADFA8}" type="presOf" srcId="{CB76B34C-2F72-4FA7-A6D2-71F634187650}" destId="{9CA557B1-5FE7-4DE6-BC58-EDB78E356009}" srcOrd="0" destOrd="0" presId="urn:microsoft.com/office/officeart/2005/8/layout/process1"/>
    <dgm:cxn modelId="{CA79E150-FFEA-4593-BDB6-42FC108B5D6B}" srcId="{613B516E-31BD-4769-914E-F7CA0C7FA7B4}" destId="{74FBC649-933E-4851-A0AE-FCE56C258252}" srcOrd="2" destOrd="0" parTransId="{BA0C5A70-658A-478B-A518-710989F3D520}" sibTransId="{2FE7DB81-18A9-40F4-9650-9002072BE49C}"/>
    <dgm:cxn modelId="{100731AD-4EE9-4995-AEA4-99EE748E351C}" type="presOf" srcId="{3EEBF965-5A1A-40C0-867B-93E0453EA3F9}" destId="{740CB2B6-E8C6-42D6-9714-BCA3144D9460}" srcOrd="1" destOrd="0" presId="urn:microsoft.com/office/officeart/2005/8/layout/process1"/>
    <dgm:cxn modelId="{7650A58F-43FA-48E8-A57E-6EEC2E40BF02}" type="presOf" srcId="{5D614657-0E40-4172-BEA4-C69FC70CB9CE}" destId="{DA142D99-1228-4CAF-8C07-C1135AEDEE7A}" srcOrd="0" destOrd="0" presId="urn:microsoft.com/office/officeart/2005/8/layout/process1"/>
    <dgm:cxn modelId="{8981A84D-F2FD-4774-80A9-1A44E8EEDC86}" srcId="{613B516E-31BD-4769-914E-F7CA0C7FA7B4}" destId="{5D614657-0E40-4172-BEA4-C69FC70CB9CE}" srcOrd="1" destOrd="0" parTransId="{3DDCD0B2-3D54-43EC-BDB7-7817B4138037}" sibTransId="{CB76B34C-2F72-4FA7-A6D2-71F634187650}"/>
    <dgm:cxn modelId="{BE978759-9E47-4A44-BE9B-35C6ECCC117F}" type="presOf" srcId="{9D849586-CFD0-465F-A293-BE82F13AA105}" destId="{5FA39FED-9ADA-4FB2-AFBC-6DDE64B63196}" srcOrd="0" destOrd="0" presId="urn:microsoft.com/office/officeart/2005/8/layout/process1"/>
    <dgm:cxn modelId="{27F9BA1A-F3D5-4C34-91F0-7C6E191E1B8B}" srcId="{613B516E-31BD-4769-914E-F7CA0C7FA7B4}" destId="{9D849586-CFD0-465F-A293-BE82F13AA105}" srcOrd="0" destOrd="0" parTransId="{B600A53D-5443-4936-99A1-C808F5757AB3}" sibTransId="{3EEBF965-5A1A-40C0-867B-93E0453EA3F9}"/>
    <dgm:cxn modelId="{CE0DAA98-747D-48AA-ADD6-E4FF78197843}" type="presOf" srcId="{CB76B34C-2F72-4FA7-A6D2-71F634187650}" destId="{271184C6-5E85-4B53-A319-28CD0335AEF1}" srcOrd="1" destOrd="0" presId="urn:microsoft.com/office/officeart/2005/8/layout/process1"/>
    <dgm:cxn modelId="{357DCCBD-D802-42E4-BFCA-F8D114913BE2}" type="presOf" srcId="{3EEBF965-5A1A-40C0-867B-93E0453EA3F9}" destId="{1B22959B-04E2-47A7-8651-BFB546282872}" srcOrd="0" destOrd="0" presId="urn:microsoft.com/office/officeart/2005/8/layout/process1"/>
    <dgm:cxn modelId="{782C3B26-9E6D-46C1-904E-2BCE168B1B61}" type="presParOf" srcId="{84E38ADD-7397-4DB5-851A-8A63714F6E26}" destId="{5FA39FED-9ADA-4FB2-AFBC-6DDE64B63196}" srcOrd="0" destOrd="0" presId="urn:microsoft.com/office/officeart/2005/8/layout/process1"/>
    <dgm:cxn modelId="{93C1E8BE-5D42-4E26-B78D-14AB14BC0753}" type="presParOf" srcId="{84E38ADD-7397-4DB5-851A-8A63714F6E26}" destId="{1B22959B-04E2-47A7-8651-BFB546282872}" srcOrd="1" destOrd="0" presId="urn:microsoft.com/office/officeart/2005/8/layout/process1"/>
    <dgm:cxn modelId="{6B6929F6-D6D4-4D72-ADB1-F5D121E35E5F}" type="presParOf" srcId="{1B22959B-04E2-47A7-8651-BFB546282872}" destId="{740CB2B6-E8C6-42D6-9714-BCA3144D9460}" srcOrd="0" destOrd="0" presId="urn:microsoft.com/office/officeart/2005/8/layout/process1"/>
    <dgm:cxn modelId="{66080022-C963-4BB3-BE59-A3A6E506CB4D}" type="presParOf" srcId="{84E38ADD-7397-4DB5-851A-8A63714F6E26}" destId="{DA142D99-1228-4CAF-8C07-C1135AEDEE7A}" srcOrd="2" destOrd="0" presId="urn:microsoft.com/office/officeart/2005/8/layout/process1"/>
    <dgm:cxn modelId="{44CCF200-E867-430C-9545-FB3A4F439437}" type="presParOf" srcId="{84E38ADD-7397-4DB5-851A-8A63714F6E26}" destId="{9CA557B1-5FE7-4DE6-BC58-EDB78E356009}" srcOrd="3" destOrd="0" presId="urn:microsoft.com/office/officeart/2005/8/layout/process1"/>
    <dgm:cxn modelId="{218B7A0E-4DA8-4A67-9A90-839D3B9D2D4A}" type="presParOf" srcId="{9CA557B1-5FE7-4DE6-BC58-EDB78E356009}" destId="{271184C6-5E85-4B53-A319-28CD0335AEF1}" srcOrd="0" destOrd="0" presId="urn:microsoft.com/office/officeart/2005/8/layout/process1"/>
    <dgm:cxn modelId="{700166B9-0BD2-441D-B2DF-F56E4D072D3F}" type="presParOf" srcId="{84E38ADD-7397-4DB5-851A-8A63714F6E26}" destId="{70BC3BF0-6CAF-484F-935E-00E5992D3E9F}"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A39FED-9ADA-4FB2-AFBC-6DDE64B63196}">
      <dsp:nvSpPr>
        <dsp:cNvPr id="0" name=""/>
        <dsp:cNvSpPr/>
      </dsp:nvSpPr>
      <dsp:spPr>
        <a:xfrm>
          <a:off x="7414" y="0"/>
          <a:ext cx="2216091" cy="132965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kern="1200" dirty="0" smtClean="0"/>
            <a:t>Variabel Komunikasi</a:t>
          </a:r>
          <a:endParaRPr lang="id-ID" sz="3200" kern="1200" dirty="0"/>
        </a:p>
      </dsp:txBody>
      <dsp:txXfrm>
        <a:off x="7414" y="0"/>
        <a:ext cx="2216091" cy="1329654"/>
      </dsp:txXfrm>
    </dsp:sp>
    <dsp:sp modelId="{1B22959B-04E2-47A7-8651-BFB546282872}">
      <dsp:nvSpPr>
        <dsp:cNvPr id="0" name=""/>
        <dsp:cNvSpPr/>
      </dsp:nvSpPr>
      <dsp:spPr>
        <a:xfrm>
          <a:off x="2445114" y="390032"/>
          <a:ext cx="469811" cy="549590"/>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2445114" y="390032"/>
        <a:ext cx="469811" cy="549590"/>
      </dsp:txXfrm>
    </dsp:sp>
    <dsp:sp modelId="{DA142D99-1228-4CAF-8C07-C1135AEDEE7A}">
      <dsp:nvSpPr>
        <dsp:cNvPr id="0" name=""/>
        <dsp:cNvSpPr/>
      </dsp:nvSpPr>
      <dsp:spPr>
        <a:xfrm>
          <a:off x="3109941" y="0"/>
          <a:ext cx="2216091" cy="132965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kern="1200" dirty="0" smtClean="0"/>
            <a:t>Variabel Antara</a:t>
          </a:r>
          <a:endParaRPr lang="id-ID" sz="3200" kern="1200" dirty="0"/>
        </a:p>
      </dsp:txBody>
      <dsp:txXfrm>
        <a:off x="3109941" y="0"/>
        <a:ext cx="2216091" cy="1329654"/>
      </dsp:txXfrm>
    </dsp:sp>
    <dsp:sp modelId="{9CA557B1-5FE7-4DE6-BC58-EDB78E356009}">
      <dsp:nvSpPr>
        <dsp:cNvPr id="0" name=""/>
        <dsp:cNvSpPr/>
      </dsp:nvSpPr>
      <dsp:spPr>
        <a:xfrm>
          <a:off x="5547642" y="390032"/>
          <a:ext cx="469811" cy="549590"/>
        </a:xfrm>
        <a:prstGeom prs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id-ID" sz="2300" kern="1200"/>
        </a:p>
      </dsp:txBody>
      <dsp:txXfrm>
        <a:off x="5547642" y="390032"/>
        <a:ext cx="469811" cy="549590"/>
      </dsp:txXfrm>
    </dsp:sp>
    <dsp:sp modelId="{70BC3BF0-6CAF-484F-935E-00E5992D3E9F}">
      <dsp:nvSpPr>
        <dsp:cNvPr id="0" name=""/>
        <dsp:cNvSpPr/>
      </dsp:nvSpPr>
      <dsp:spPr>
        <a:xfrm>
          <a:off x="6212469" y="0"/>
          <a:ext cx="2216091" cy="1329654"/>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id-ID" sz="3200" kern="1200" dirty="0" smtClean="0"/>
            <a:t>Variabel Efek</a:t>
          </a:r>
          <a:endParaRPr lang="id-ID" sz="3200" kern="1200" dirty="0"/>
        </a:p>
      </dsp:txBody>
      <dsp:txXfrm>
        <a:off x="6212469" y="0"/>
        <a:ext cx="2216091" cy="13296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D304F-29F9-4F8A-BCC2-F0CB9DAACB29}" type="datetimeFigureOut">
              <a:rPr lang="en-US" smtClean="0"/>
              <a:pPr/>
              <a:t>11/1/2017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0C807-07CE-4103-BF4B-5451ABE5B9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F83A6C45-96BD-4D24-BFD5-01F31CB9EA10}" type="slidenum">
              <a:rPr lang="en-US" smtClean="0">
                <a:latin typeface="Arial" pitchFamily="34" charset="0"/>
                <a:ea typeface="MS PGothic" pitchFamily="34" charset="-128"/>
              </a:rPr>
              <a:pPr/>
              <a:t>103</a:t>
            </a:fld>
            <a:endParaRPr lang="en-US" smtClean="0">
              <a:latin typeface="Arial" pitchFamily="34" charset="0"/>
              <a:ea typeface="MS PGothic" pitchFamily="34"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426453-4C2E-46C8-92B1-6644F2AB046F}" type="slidenum">
              <a:rPr lang="en-US" smtClean="0">
                <a:latin typeface="Arial" pitchFamily="34" charset="0"/>
                <a:ea typeface="MS PGothic" pitchFamily="34" charset="-128"/>
              </a:rPr>
              <a:pPr/>
              <a:t>112</a:t>
            </a:fld>
            <a:endParaRPr lang="en-US" smtClean="0">
              <a:latin typeface="Arial" pitchFamily="34" charset="0"/>
              <a:ea typeface="MS PGothic" pitchFamily="34"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DC85EFE-F696-4A4C-BCDB-0D3A30C48ABD}" type="slidenum">
              <a:rPr lang="en-US" smtClean="0">
                <a:latin typeface="Arial" pitchFamily="34" charset="0"/>
                <a:ea typeface="MS PGothic" pitchFamily="34" charset="-128"/>
              </a:rPr>
              <a:pPr/>
              <a:t>113</a:t>
            </a:fld>
            <a:endParaRPr lang="en-US" smtClean="0">
              <a:latin typeface="Arial" pitchFamily="34" charset="0"/>
              <a:ea typeface="MS PGothic" pitchFamily="34"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747BE8D-75FC-48A7-90E7-073382A64524}" type="slidenum">
              <a:rPr lang="en-US" smtClean="0">
                <a:latin typeface="Arial" pitchFamily="34" charset="0"/>
                <a:ea typeface="MS PGothic" pitchFamily="34" charset="-128"/>
              </a:rPr>
              <a:pPr/>
              <a:t>104</a:t>
            </a:fld>
            <a:endParaRPr lang="en-US" smtClean="0">
              <a:latin typeface="Arial" pitchFamily="34" charset="0"/>
              <a:ea typeface="MS PGothic" pitchFamily="34"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8BA1C7A-A66E-44A8-8CD4-737D719F49B5}" type="slidenum">
              <a:rPr lang="en-US" smtClean="0">
                <a:latin typeface="Arial" pitchFamily="34" charset="0"/>
                <a:ea typeface="MS PGothic" pitchFamily="34" charset="-128"/>
              </a:rPr>
              <a:pPr/>
              <a:t>105</a:t>
            </a:fld>
            <a:endParaRPr lang="en-US" smtClean="0">
              <a:latin typeface="Arial" pitchFamily="34" charset="0"/>
              <a:ea typeface="MS PGothic" pitchFamily="34"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231EF61-7B45-411A-BCDD-D8D1E911A99E}" type="slidenum">
              <a:rPr lang="en-US" smtClean="0">
                <a:latin typeface="Arial" pitchFamily="34" charset="0"/>
                <a:ea typeface="MS PGothic" pitchFamily="34" charset="-128"/>
              </a:rPr>
              <a:pPr/>
              <a:t>106</a:t>
            </a:fld>
            <a:endParaRPr lang="en-US" smtClean="0">
              <a:latin typeface="Arial" pitchFamily="34" charset="0"/>
              <a:ea typeface="MS PGothic"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5EC9B30-0FB1-4BA4-BE18-E03067BAC7F4}" type="slidenum">
              <a:rPr lang="en-US" smtClean="0">
                <a:latin typeface="Arial" pitchFamily="34" charset="0"/>
                <a:ea typeface="MS PGothic" pitchFamily="34" charset="-128"/>
              </a:rPr>
              <a:pPr/>
              <a:t>107</a:t>
            </a:fld>
            <a:endParaRPr lang="en-US" smtClean="0">
              <a:latin typeface="Arial" pitchFamily="34" charset="0"/>
              <a:ea typeface="MS PGothic" pitchFamily="34"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36836E5-DC6E-4C85-8E5C-E99DBF6BCA3C}" type="slidenum">
              <a:rPr lang="en-US" smtClean="0">
                <a:latin typeface="Arial" pitchFamily="34" charset="0"/>
                <a:ea typeface="MS PGothic" pitchFamily="34" charset="-128"/>
              </a:rPr>
              <a:pPr/>
              <a:t>108</a:t>
            </a:fld>
            <a:endParaRPr lang="en-US" smtClean="0">
              <a:latin typeface="Arial" pitchFamily="34" charset="0"/>
              <a:ea typeface="MS PGothic" pitchFamily="3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67C5B1B-6BCF-4623-BE9F-ADC3D11C8BF5}" type="slidenum">
              <a:rPr lang="en-US" smtClean="0">
                <a:latin typeface="Arial" pitchFamily="34" charset="0"/>
                <a:ea typeface="MS PGothic" pitchFamily="34" charset="-128"/>
              </a:rPr>
              <a:pPr/>
              <a:t>109</a:t>
            </a:fld>
            <a:endParaRPr lang="en-US" smtClean="0">
              <a:latin typeface="Arial" pitchFamily="34" charset="0"/>
              <a:ea typeface="MS PGothic" pitchFamily="34"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AB4B82B-1021-4024-A9C9-6AD50F14150E}" type="slidenum">
              <a:rPr lang="en-US" smtClean="0">
                <a:latin typeface="Arial" pitchFamily="34" charset="0"/>
                <a:ea typeface="MS PGothic" pitchFamily="34" charset="-128"/>
              </a:rPr>
              <a:pPr/>
              <a:t>110</a:t>
            </a:fld>
            <a:endParaRPr lang="en-US" smtClean="0">
              <a:latin typeface="Arial" pitchFamily="34" charset="0"/>
              <a:ea typeface="MS PGothic" pitchFamily="34"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F79316F-95AB-4EC8-B3C6-4FBDDB398FFD}" type="slidenum">
              <a:rPr lang="en-US" smtClean="0">
                <a:latin typeface="Arial" pitchFamily="34" charset="0"/>
                <a:ea typeface="MS PGothic" pitchFamily="34" charset="-128"/>
              </a:rPr>
              <a:pPr/>
              <a:t>111</a:t>
            </a:fld>
            <a:endParaRPr lang="en-US" smtClean="0">
              <a:latin typeface="Arial" pitchFamily="34" charset="0"/>
              <a:ea typeface="MS PGothic" pitchFamily="34"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E1932-E0CD-428D-B65C-A78325217DA8}"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1932-E0CD-428D-B65C-A78325217DA8}"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1932-E0CD-428D-B65C-A78325217DA8}"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E1932-E0CD-428D-B65C-A78325217DA8}"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E1932-E0CD-428D-B65C-A78325217DA8}" type="datetimeFigureOut">
              <a:rPr lang="en-US" smtClean="0"/>
              <a:pPr/>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E1932-E0CD-428D-B65C-A78325217DA8}"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E1932-E0CD-428D-B65C-A78325217DA8}" type="datetimeFigureOut">
              <a:rPr lang="en-US" smtClean="0"/>
              <a:pPr/>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E1932-E0CD-428D-B65C-A78325217DA8}" type="datetimeFigureOut">
              <a:rPr lang="en-US" smtClean="0"/>
              <a:pPr/>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E1932-E0CD-428D-B65C-A78325217DA8}" type="datetimeFigureOut">
              <a:rPr lang="en-US" smtClean="0"/>
              <a:pPr/>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E1932-E0CD-428D-B65C-A78325217DA8}"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E1932-E0CD-428D-B65C-A78325217DA8}" type="datetimeFigureOut">
              <a:rPr lang="en-US" smtClean="0"/>
              <a:pPr/>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F7468-7AEF-4F4E-B672-F73D91D65A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E1932-E0CD-428D-B65C-A78325217DA8}" type="datetimeFigureOut">
              <a:rPr lang="en-US" smtClean="0"/>
              <a:pPr/>
              <a:t>11/1/2017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F7468-7AEF-4F4E-B672-F73D91D65A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backgrounds metode penelitian"/>
          <p:cNvPicPr>
            <a:picLocks noChangeAspect="1" noChangeArrowheads="1"/>
          </p:cNvPicPr>
          <p:nvPr/>
        </p:nvPicPr>
        <p:blipFill>
          <a:blip r:embed="rId2" cstate="print">
            <a:lum bright="4000" contrast="-57000"/>
          </a:blip>
          <a:srcRect/>
          <a:stretch>
            <a:fillRect/>
          </a:stretch>
        </p:blipFill>
        <p:spPr bwMode="auto">
          <a:xfrm>
            <a:off x="0" y="0"/>
            <a:ext cx="9130590" cy="6858000"/>
          </a:xfrm>
          <a:prstGeom prst="rect">
            <a:avLst/>
          </a:prstGeom>
          <a:noFill/>
        </p:spPr>
      </p:pic>
      <p:sp>
        <p:nvSpPr>
          <p:cNvPr id="2" name="Title 1"/>
          <p:cNvSpPr>
            <a:spLocks noGrp="1"/>
          </p:cNvSpPr>
          <p:nvPr>
            <p:ph type="ctrTitle"/>
          </p:nvPr>
        </p:nvSpPr>
        <p:spPr>
          <a:xfrm>
            <a:off x="609600" y="990600"/>
            <a:ext cx="7848600" cy="2609851"/>
          </a:xfrm>
        </p:spPr>
        <p:txBody>
          <a:bodyPr>
            <a:noAutofit/>
          </a:bodyPr>
          <a:lstStyle/>
          <a:p>
            <a:r>
              <a:rPr lang="en-US" sz="5400" dirty="0" smtClean="0">
                <a:solidFill>
                  <a:srgbClr val="002060"/>
                </a:solidFill>
              </a:rPr>
              <a:t>METODE</a:t>
            </a:r>
            <a:r>
              <a:rPr lang="en-US" sz="5400" dirty="0" smtClean="0">
                <a:solidFill>
                  <a:srgbClr val="FF0000"/>
                </a:solidFill>
              </a:rPr>
              <a:t> </a:t>
            </a:r>
            <a:r>
              <a:rPr lang="en-US" sz="5400" b="1" dirty="0" smtClean="0">
                <a:solidFill>
                  <a:srgbClr val="002060"/>
                </a:solidFill>
              </a:rPr>
              <a:t>PENELITIAN KOMUNIKASI</a:t>
            </a:r>
            <a:endParaRPr lang="en-US" sz="5400" b="1" dirty="0">
              <a:solidFill>
                <a:srgbClr val="002060"/>
              </a:solidFill>
            </a:endParaRPr>
          </a:p>
        </p:txBody>
      </p:sp>
      <p:sp>
        <p:nvSpPr>
          <p:cNvPr id="3" name="Subtitle 2"/>
          <p:cNvSpPr>
            <a:spLocks noGrp="1"/>
          </p:cNvSpPr>
          <p:nvPr>
            <p:ph type="subTitle" idx="1"/>
          </p:nvPr>
        </p:nvSpPr>
        <p:spPr>
          <a:xfrm>
            <a:off x="1371600" y="4572000"/>
            <a:ext cx="6400800" cy="914400"/>
          </a:xfrm>
        </p:spPr>
        <p:txBody>
          <a:bodyPr/>
          <a:lstStyle/>
          <a:p>
            <a:r>
              <a:rPr lang="en-US" dirty="0" smtClean="0">
                <a:solidFill>
                  <a:srgbClr val="002060"/>
                </a:solidFill>
              </a:rPr>
              <a:t>Dr. DESY </a:t>
            </a:r>
            <a:r>
              <a:rPr lang="en-US" dirty="0" err="1" smtClean="0">
                <a:solidFill>
                  <a:srgbClr val="002060"/>
                </a:solidFill>
              </a:rPr>
              <a:t>MISNAWATI,M.I.Kom</a:t>
            </a:r>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dirty="0"/>
          </a:p>
        </p:txBody>
      </p:sp>
      <p:sp>
        <p:nvSpPr>
          <p:cNvPr id="9219" name="Rectangle 3"/>
          <p:cNvSpPr>
            <a:spLocks noGrp="1" noChangeArrowheads="1"/>
          </p:cNvSpPr>
          <p:nvPr>
            <p:ph type="body" idx="1"/>
          </p:nvPr>
        </p:nvSpPr>
        <p:spPr/>
        <p:txBody>
          <a:bodyPr/>
          <a:lstStyle/>
          <a:p>
            <a:pPr marL="609600" indent="-609600">
              <a:lnSpc>
                <a:spcPct val="80000"/>
              </a:lnSpc>
            </a:pPr>
            <a:r>
              <a:rPr lang="en-US" sz="2400" dirty="0" err="1"/>
              <a:t>Fungsi</a:t>
            </a:r>
            <a:r>
              <a:rPr lang="en-US" sz="2400" dirty="0"/>
              <a:t> </a:t>
            </a:r>
            <a:r>
              <a:rPr lang="en-US" sz="2400" dirty="0" err="1"/>
              <a:t>publikasi</a:t>
            </a:r>
            <a:r>
              <a:rPr lang="en-US" sz="2400" dirty="0"/>
              <a:t>. </a:t>
            </a:r>
            <a:r>
              <a:rPr lang="en-US" sz="2400" dirty="0" err="1"/>
              <a:t>Teori</a:t>
            </a:r>
            <a:r>
              <a:rPr lang="en-US" sz="2400" dirty="0"/>
              <a:t> </a:t>
            </a:r>
            <a:r>
              <a:rPr lang="en-US" sz="2400" dirty="0" err="1"/>
              <a:t>harus</a:t>
            </a:r>
            <a:r>
              <a:rPr lang="en-US" sz="2400" dirty="0"/>
              <a:t> </a:t>
            </a:r>
            <a:r>
              <a:rPr lang="en-US" sz="2400" dirty="0" err="1"/>
              <a:t>dipublikasikan</a:t>
            </a:r>
            <a:r>
              <a:rPr lang="en-US" sz="2400" dirty="0"/>
              <a:t>, </a:t>
            </a:r>
            <a:r>
              <a:rPr lang="en-US" sz="2400" dirty="0" err="1"/>
              <a:t>didiskusikan</a:t>
            </a:r>
            <a:r>
              <a:rPr lang="en-US" sz="2400" dirty="0"/>
              <a:t> </a:t>
            </a:r>
            <a:r>
              <a:rPr lang="en-US" sz="2400" dirty="0" err="1"/>
              <a:t>dan</a:t>
            </a:r>
            <a:r>
              <a:rPr lang="en-US" sz="2400" dirty="0"/>
              <a:t> </a:t>
            </a:r>
            <a:r>
              <a:rPr lang="en-US" sz="2400" dirty="0" err="1"/>
              <a:t>terbuka</a:t>
            </a:r>
            <a:r>
              <a:rPr lang="en-US" sz="2400" dirty="0"/>
              <a:t> </a:t>
            </a:r>
            <a:r>
              <a:rPr lang="en-US" sz="2400" dirty="0" err="1"/>
              <a:t>terhadap</a:t>
            </a:r>
            <a:r>
              <a:rPr lang="en-US" sz="2400" dirty="0"/>
              <a:t> </a:t>
            </a:r>
            <a:r>
              <a:rPr lang="en-US" sz="2400" dirty="0" err="1"/>
              <a:t>kritikan-kritikan</a:t>
            </a:r>
            <a:r>
              <a:rPr lang="en-US" sz="2400" dirty="0"/>
              <a:t>. </a:t>
            </a:r>
            <a:r>
              <a:rPr lang="en-US" sz="2400" dirty="0" err="1"/>
              <a:t>Dengan</a:t>
            </a:r>
            <a:r>
              <a:rPr lang="en-US" sz="2400" dirty="0"/>
              <a:t> </a:t>
            </a:r>
            <a:r>
              <a:rPr lang="en-US" sz="2400" dirty="0" err="1"/>
              <a:t>cara</a:t>
            </a:r>
            <a:r>
              <a:rPr lang="en-US" sz="2400" dirty="0"/>
              <a:t> </a:t>
            </a:r>
            <a:r>
              <a:rPr lang="en-US" sz="2400" dirty="0" err="1"/>
              <a:t>ini</a:t>
            </a:r>
            <a:r>
              <a:rPr lang="en-US" sz="2400" dirty="0"/>
              <a:t> </a:t>
            </a:r>
            <a:r>
              <a:rPr lang="en-US" sz="2400" dirty="0" err="1"/>
              <a:t>maka</a:t>
            </a:r>
            <a:r>
              <a:rPr lang="en-US" sz="2400" dirty="0"/>
              <a:t> </a:t>
            </a:r>
            <a:r>
              <a:rPr lang="en-US" sz="2400" dirty="0" err="1"/>
              <a:t>modifikasi</a:t>
            </a:r>
            <a:r>
              <a:rPr lang="en-US" sz="2400" dirty="0"/>
              <a:t> </a:t>
            </a:r>
            <a:r>
              <a:rPr lang="en-US" sz="2400" dirty="0" err="1"/>
              <a:t>dan</a:t>
            </a:r>
            <a:r>
              <a:rPr lang="en-US" sz="2400" dirty="0"/>
              <a:t> </a:t>
            </a:r>
            <a:r>
              <a:rPr lang="en-US" sz="2400" dirty="0" err="1"/>
              <a:t>upaya</a:t>
            </a:r>
            <a:r>
              <a:rPr lang="en-US" sz="2400" dirty="0"/>
              <a:t> </a:t>
            </a:r>
            <a:r>
              <a:rPr lang="en-US" sz="2400" dirty="0" err="1"/>
              <a:t>penyempurnaan</a:t>
            </a:r>
            <a:r>
              <a:rPr lang="en-US" sz="2400" dirty="0"/>
              <a:t> </a:t>
            </a:r>
            <a:r>
              <a:rPr lang="en-US" sz="2400" dirty="0" err="1"/>
              <a:t>teori</a:t>
            </a:r>
            <a:r>
              <a:rPr lang="en-US" sz="2400" dirty="0"/>
              <a:t> </a:t>
            </a:r>
            <a:r>
              <a:rPr lang="en-US" sz="2400" dirty="0" err="1"/>
              <a:t>akan</a:t>
            </a:r>
            <a:r>
              <a:rPr lang="en-US" sz="2400" dirty="0"/>
              <a:t> </a:t>
            </a:r>
            <a:r>
              <a:rPr lang="en-US" sz="2400" dirty="0" err="1"/>
              <a:t>dapat</a:t>
            </a:r>
            <a:r>
              <a:rPr lang="en-US" sz="2400" dirty="0"/>
              <a:t> </a:t>
            </a:r>
            <a:r>
              <a:rPr lang="en-US" sz="2400" dirty="0" err="1"/>
              <a:t>dilakukan</a:t>
            </a:r>
            <a:r>
              <a:rPr lang="en-US" sz="2400" dirty="0"/>
              <a:t>.</a:t>
            </a:r>
          </a:p>
          <a:p>
            <a:pPr marL="609600" indent="-609600">
              <a:lnSpc>
                <a:spcPct val="80000"/>
              </a:lnSpc>
            </a:pPr>
            <a:r>
              <a:rPr lang="en-US" sz="2400" dirty="0" err="1"/>
              <a:t>Fungsi</a:t>
            </a:r>
            <a:r>
              <a:rPr lang="en-US" sz="2400" dirty="0"/>
              <a:t> </a:t>
            </a:r>
            <a:r>
              <a:rPr lang="en-US" sz="2400" dirty="0" err="1"/>
              <a:t>normatif</a:t>
            </a:r>
            <a:r>
              <a:rPr lang="en-US" sz="2400" dirty="0"/>
              <a:t> </a:t>
            </a:r>
            <a:r>
              <a:rPr lang="en-US" sz="2400" dirty="0" err="1"/>
              <a:t>dimana</a:t>
            </a:r>
            <a:r>
              <a:rPr lang="en-US" sz="2400" dirty="0"/>
              <a:t> </a:t>
            </a:r>
            <a:r>
              <a:rPr lang="en-US" sz="2400" dirty="0" err="1"/>
              <a:t>asumsi-asumsi</a:t>
            </a:r>
            <a:r>
              <a:rPr lang="en-US" sz="2400" dirty="0"/>
              <a:t> </a:t>
            </a:r>
            <a:r>
              <a:rPr lang="en-US" sz="2400" dirty="0" err="1"/>
              <a:t>teori</a:t>
            </a:r>
            <a:r>
              <a:rPr lang="en-US" sz="2400" dirty="0"/>
              <a:t> </a:t>
            </a:r>
            <a:r>
              <a:rPr lang="en-US" sz="2400" dirty="0" err="1"/>
              <a:t>dapat</a:t>
            </a:r>
            <a:r>
              <a:rPr lang="en-US" sz="2400" dirty="0"/>
              <a:t> </a:t>
            </a:r>
            <a:r>
              <a:rPr lang="en-US" sz="2400" dirty="0" err="1"/>
              <a:t>kemudian</a:t>
            </a:r>
            <a:r>
              <a:rPr lang="en-US" sz="2400" dirty="0"/>
              <a:t> </a:t>
            </a:r>
            <a:r>
              <a:rPr lang="en-US" sz="2400" dirty="0" err="1"/>
              <a:t>berkembang</a:t>
            </a:r>
            <a:r>
              <a:rPr lang="en-US" sz="2400" dirty="0"/>
              <a:t> </a:t>
            </a:r>
            <a:r>
              <a:rPr lang="en-US" sz="2400" dirty="0" err="1"/>
              <a:t>menjadi</a:t>
            </a:r>
            <a:r>
              <a:rPr lang="en-US" sz="2400" dirty="0"/>
              <a:t> </a:t>
            </a:r>
            <a:r>
              <a:rPr lang="en-US" sz="2400" dirty="0" err="1"/>
              <a:t>norma-norma</a:t>
            </a:r>
            <a:r>
              <a:rPr lang="en-US" sz="2400" dirty="0"/>
              <a:t> </a:t>
            </a:r>
            <a:r>
              <a:rPr lang="en-US" sz="2400" dirty="0" err="1"/>
              <a:t>atau</a:t>
            </a:r>
            <a:r>
              <a:rPr lang="en-US" sz="2400" dirty="0"/>
              <a:t> </a:t>
            </a:r>
            <a:r>
              <a:rPr lang="en-US" sz="2400" dirty="0" err="1"/>
              <a:t>nilai-nilai</a:t>
            </a:r>
            <a:r>
              <a:rPr lang="en-US" sz="2400" dirty="0"/>
              <a:t> yang </a:t>
            </a:r>
            <a:r>
              <a:rPr lang="en-US" sz="2400" dirty="0" err="1"/>
              <a:t>dipegang</a:t>
            </a:r>
            <a:r>
              <a:rPr lang="en-US" sz="2400" dirty="0"/>
              <a:t> </a:t>
            </a:r>
            <a:r>
              <a:rPr lang="en-US" sz="2400" dirty="0" err="1"/>
              <a:t>dalam</a:t>
            </a:r>
            <a:r>
              <a:rPr lang="en-US" sz="2400" dirty="0"/>
              <a:t> </a:t>
            </a:r>
            <a:r>
              <a:rPr lang="en-US" sz="2400" dirty="0" err="1"/>
              <a:t>kehidupan</a:t>
            </a:r>
            <a:r>
              <a:rPr lang="en-US" sz="2400" dirty="0"/>
              <a:t> </a:t>
            </a:r>
            <a:r>
              <a:rPr lang="en-US" sz="2400" dirty="0" err="1"/>
              <a:t>sehari-hari</a:t>
            </a:r>
            <a:r>
              <a:rPr lang="en-US" sz="2400" dirty="0"/>
              <a:t>. </a:t>
            </a:r>
            <a:r>
              <a:rPr lang="en-US" sz="2400" dirty="0" err="1"/>
              <a:t>Dapat</a:t>
            </a:r>
            <a:r>
              <a:rPr lang="en-US" sz="2400" dirty="0"/>
              <a:t> </a:t>
            </a:r>
            <a:r>
              <a:rPr lang="en-US" sz="2400" dirty="0" err="1"/>
              <a:t>dikatakan</a:t>
            </a:r>
            <a:r>
              <a:rPr lang="en-US" sz="2400" dirty="0"/>
              <a:t> </a:t>
            </a:r>
            <a:r>
              <a:rPr lang="en-US" sz="2400" dirty="0" err="1"/>
              <a:t>teori</a:t>
            </a:r>
            <a:r>
              <a:rPr lang="en-US" sz="2400" dirty="0"/>
              <a:t> </a:t>
            </a:r>
            <a:r>
              <a:rPr lang="en-US" sz="2400" dirty="0" err="1"/>
              <a:t>dapat</a:t>
            </a:r>
            <a:r>
              <a:rPr lang="en-US" sz="2400" dirty="0"/>
              <a:t> </a:t>
            </a:r>
            <a:r>
              <a:rPr lang="en-US" sz="2400" dirty="0" err="1"/>
              <a:t>berfungsi</a:t>
            </a:r>
            <a:r>
              <a:rPr lang="en-US" sz="2400" dirty="0"/>
              <a:t> </a:t>
            </a:r>
            <a:r>
              <a:rPr lang="en-US" sz="2400" dirty="0" err="1"/>
              <a:t>sebagai</a:t>
            </a:r>
            <a:r>
              <a:rPr lang="en-US" sz="2400" dirty="0"/>
              <a:t> </a:t>
            </a:r>
            <a:r>
              <a:rPr lang="en-US" sz="2400" dirty="0" err="1"/>
              <a:t>sarana</a:t>
            </a:r>
            <a:r>
              <a:rPr lang="en-US" sz="2400" dirty="0"/>
              <a:t> </a:t>
            </a:r>
            <a:r>
              <a:rPr lang="en-US" sz="2400" dirty="0" err="1"/>
              <a:t>pengendali</a:t>
            </a:r>
            <a:r>
              <a:rPr lang="en-US" sz="2400" dirty="0"/>
              <a:t> </a:t>
            </a:r>
            <a:r>
              <a:rPr lang="en-US" sz="2400" dirty="0" err="1"/>
              <a:t>atau</a:t>
            </a:r>
            <a:r>
              <a:rPr lang="en-US" sz="2400" dirty="0"/>
              <a:t> </a:t>
            </a:r>
            <a:r>
              <a:rPr lang="en-US" sz="2400" dirty="0" err="1"/>
              <a:t>pengontrol</a:t>
            </a:r>
            <a:r>
              <a:rPr lang="en-US" sz="2400" dirty="0"/>
              <a:t> </a:t>
            </a:r>
            <a:r>
              <a:rPr lang="en-US" sz="2400" dirty="0" err="1"/>
              <a:t>tingkah</a:t>
            </a:r>
            <a:r>
              <a:rPr lang="en-US" sz="2400" dirty="0"/>
              <a:t> </a:t>
            </a:r>
            <a:r>
              <a:rPr lang="en-US" sz="2400" dirty="0" err="1"/>
              <a:t>laku</a:t>
            </a:r>
            <a:r>
              <a:rPr lang="en-US" sz="2400" dirty="0"/>
              <a:t> </a:t>
            </a:r>
            <a:r>
              <a:rPr lang="en-US" sz="2400" dirty="0" err="1"/>
              <a:t>kehidupan</a:t>
            </a:r>
            <a:r>
              <a:rPr lang="en-US" sz="2400" dirty="0"/>
              <a:t> </a:t>
            </a:r>
            <a:r>
              <a:rPr lang="en-US" sz="2400" dirty="0" err="1"/>
              <a:t>manusia</a:t>
            </a:r>
            <a:r>
              <a:rPr lang="en-US" sz="2400" dirty="0"/>
              <a:t>.</a:t>
            </a:r>
          </a:p>
          <a:p>
            <a:pPr marL="609600" indent="-609600">
              <a:lnSpc>
                <a:spcPct val="80000"/>
              </a:lnSpc>
            </a:pPr>
            <a:r>
              <a:rPr lang="en-US" sz="2400" dirty="0" err="1"/>
              <a:t>Generatif</a:t>
            </a:r>
            <a:r>
              <a:rPr lang="en-US" sz="2400" dirty="0"/>
              <a:t> . </a:t>
            </a:r>
            <a:r>
              <a:rPr lang="en-US" sz="2400" dirty="0" err="1"/>
              <a:t>Menurut</a:t>
            </a:r>
            <a:r>
              <a:rPr lang="en-US" sz="2400" dirty="0"/>
              <a:t> </a:t>
            </a:r>
            <a:r>
              <a:rPr lang="en-US" sz="2400" dirty="0" err="1"/>
              <a:t>pandangan</a:t>
            </a:r>
            <a:r>
              <a:rPr lang="en-US" sz="2400" dirty="0"/>
              <a:t> </a:t>
            </a:r>
            <a:r>
              <a:rPr lang="en-US" sz="2400" dirty="0" err="1"/>
              <a:t>aliran</a:t>
            </a:r>
            <a:r>
              <a:rPr lang="en-US" sz="2400" dirty="0"/>
              <a:t> </a:t>
            </a:r>
            <a:r>
              <a:rPr lang="en-US" sz="2400" dirty="0" err="1"/>
              <a:t>ini</a:t>
            </a:r>
            <a:r>
              <a:rPr lang="en-US" sz="2400" dirty="0"/>
              <a:t>, </a:t>
            </a:r>
            <a:r>
              <a:rPr lang="en-US" sz="2400" dirty="0" err="1"/>
              <a:t>teori</a:t>
            </a:r>
            <a:r>
              <a:rPr lang="en-US" sz="2400" dirty="0"/>
              <a:t> </a:t>
            </a:r>
            <a:r>
              <a:rPr lang="en-US" sz="2400" dirty="0" err="1"/>
              <a:t>juga</a:t>
            </a:r>
            <a:r>
              <a:rPr lang="en-US" sz="2400" dirty="0"/>
              <a:t> </a:t>
            </a:r>
            <a:r>
              <a:rPr lang="en-US" sz="2400" dirty="0" err="1"/>
              <a:t>berfungsi</a:t>
            </a:r>
            <a:r>
              <a:rPr lang="en-US" sz="2400" dirty="0"/>
              <a:t> </a:t>
            </a:r>
            <a:r>
              <a:rPr lang="en-US" sz="2400" dirty="0" err="1"/>
              <a:t>sebagai</a:t>
            </a:r>
            <a:r>
              <a:rPr lang="en-US" sz="2400" dirty="0"/>
              <a:t> </a:t>
            </a:r>
            <a:r>
              <a:rPr lang="en-US" sz="2400" dirty="0" err="1"/>
              <a:t>sarana</a:t>
            </a:r>
            <a:r>
              <a:rPr lang="en-US" sz="2400" dirty="0"/>
              <a:t> </a:t>
            </a:r>
            <a:r>
              <a:rPr lang="en-US" sz="2400" dirty="0" err="1"/>
              <a:t>perubahan</a:t>
            </a:r>
            <a:r>
              <a:rPr lang="en-US" sz="2400" dirty="0"/>
              <a:t> </a:t>
            </a:r>
            <a:r>
              <a:rPr lang="en-US" sz="2400" dirty="0" err="1"/>
              <a:t>sosial</a:t>
            </a:r>
            <a:r>
              <a:rPr lang="en-US" sz="2400" dirty="0"/>
              <a:t> </a:t>
            </a:r>
            <a:r>
              <a:rPr lang="en-US" sz="2400" dirty="0" err="1"/>
              <a:t>dan</a:t>
            </a:r>
            <a:r>
              <a:rPr lang="en-US" sz="2400" dirty="0"/>
              <a:t> </a:t>
            </a:r>
            <a:r>
              <a:rPr lang="en-US" sz="2400" dirty="0" err="1"/>
              <a:t>kultural</a:t>
            </a:r>
            <a:r>
              <a:rPr lang="en-US" sz="2400" dirty="0"/>
              <a:t>, </a:t>
            </a:r>
            <a:r>
              <a:rPr lang="en-US" sz="2400" dirty="0" err="1"/>
              <a:t>serta</a:t>
            </a:r>
            <a:r>
              <a:rPr lang="en-US" sz="2400" dirty="0"/>
              <a:t> </a:t>
            </a:r>
            <a:r>
              <a:rPr lang="en-US" sz="2400" dirty="0" err="1"/>
              <a:t>sarana</a:t>
            </a:r>
            <a:r>
              <a:rPr lang="en-US" sz="2400" dirty="0"/>
              <a:t> </a:t>
            </a:r>
            <a:r>
              <a:rPr lang="en-US" sz="2400" dirty="0" err="1"/>
              <a:t>untuk</a:t>
            </a:r>
            <a:r>
              <a:rPr lang="en-US" sz="2400" dirty="0"/>
              <a:t> </a:t>
            </a:r>
            <a:r>
              <a:rPr lang="en-US" sz="2400" dirty="0" err="1"/>
              <a:t>menciptakan</a:t>
            </a:r>
            <a:r>
              <a:rPr lang="en-US" sz="2400" dirty="0"/>
              <a:t> </a:t>
            </a:r>
            <a:r>
              <a:rPr lang="en-US" sz="2400" dirty="0" err="1"/>
              <a:t>pola</a:t>
            </a:r>
            <a:r>
              <a:rPr lang="en-US" sz="2400" dirty="0"/>
              <a:t> </a:t>
            </a:r>
            <a:r>
              <a:rPr lang="en-US" sz="2400" dirty="0" err="1"/>
              <a:t>dan</a:t>
            </a:r>
            <a:r>
              <a:rPr lang="en-US" sz="2400" dirty="0"/>
              <a:t> </a:t>
            </a:r>
            <a:r>
              <a:rPr lang="en-US" sz="2400" dirty="0" err="1"/>
              <a:t>cara</a:t>
            </a:r>
            <a:r>
              <a:rPr lang="en-US" sz="2400" dirty="0"/>
              <a:t> </a:t>
            </a:r>
            <a:r>
              <a:rPr lang="en-US" sz="2400" dirty="0" err="1"/>
              <a:t>kehidupan</a:t>
            </a:r>
            <a:r>
              <a:rPr lang="en-US" sz="2400" dirty="0"/>
              <a:t> yang </a:t>
            </a:r>
            <a:r>
              <a:rPr lang="en-US" sz="2400" dirty="0" err="1"/>
              <a:t>baru</a:t>
            </a:r>
            <a:r>
              <a:rPr lang="en-US" sz="2400" dirty="0"/>
              <a:t>.</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sz="3600" dirty="0"/>
              <a:t/>
            </a:r>
            <a:br>
              <a:rPr lang="en-US" sz="3600" dirty="0"/>
            </a:br>
            <a:r>
              <a:rPr lang="en-US" sz="2800" dirty="0" err="1"/>
              <a:t>Tahap</a:t>
            </a:r>
            <a:r>
              <a:rPr lang="en-US" sz="2800" dirty="0"/>
              <a:t> </a:t>
            </a:r>
            <a:r>
              <a:rPr lang="en-US" sz="2800" dirty="0" err="1"/>
              <a:t>Pemilihan</a:t>
            </a:r>
            <a:r>
              <a:rPr lang="en-US" sz="2800" dirty="0"/>
              <a:t> </a:t>
            </a:r>
            <a:r>
              <a:rPr lang="en-US" sz="2800" dirty="0" err="1"/>
              <a:t>Sampel</a:t>
            </a:r>
            <a:endParaRPr lang="en-US" sz="3600" dirty="0"/>
          </a:p>
        </p:txBody>
      </p:sp>
      <p:sp>
        <p:nvSpPr>
          <p:cNvPr id="22531" name="Rectangle 3"/>
          <p:cNvSpPr>
            <a:spLocks noGrp="1" noRot="1" noChangeArrowheads="1"/>
          </p:cNvSpPr>
          <p:nvPr>
            <p:ph type="body" idx="1"/>
          </p:nvPr>
        </p:nvSpPr>
        <p:spPr/>
        <p:txBody>
          <a:bodyPr/>
          <a:lstStyle/>
          <a:p>
            <a:pPr marL="609600" indent="-609600">
              <a:buFont typeface="Wingdings" pitchFamily="2" charset="2"/>
              <a:buNone/>
            </a:pPr>
            <a:r>
              <a:rPr lang="en-US" sz="1800" dirty="0" err="1"/>
              <a:t>Tahap</a:t>
            </a:r>
            <a:r>
              <a:rPr lang="en-US" sz="1800" dirty="0"/>
              <a:t> </a:t>
            </a:r>
            <a:r>
              <a:rPr lang="en-US" sz="1800" dirty="0" err="1"/>
              <a:t>Proses</a:t>
            </a:r>
            <a:r>
              <a:rPr lang="en-US" sz="1800" dirty="0"/>
              <a:t> </a:t>
            </a:r>
            <a:r>
              <a:rPr lang="en-US" sz="1800" dirty="0" err="1"/>
              <a:t>Pemilihan</a:t>
            </a:r>
            <a:r>
              <a:rPr lang="en-US" sz="1800" dirty="0"/>
              <a:t> </a:t>
            </a:r>
            <a:r>
              <a:rPr lang="en-US" sz="1800" dirty="0" err="1"/>
              <a:t>Sampel</a:t>
            </a:r>
            <a:r>
              <a:rPr lang="en-US" sz="1800" dirty="0"/>
              <a:t>, </a:t>
            </a:r>
            <a:r>
              <a:rPr lang="en-US" sz="1800" dirty="0" err="1"/>
              <a:t>meliputi</a:t>
            </a:r>
            <a:r>
              <a:rPr lang="en-US" sz="1800" dirty="0"/>
              <a:t> :</a:t>
            </a:r>
          </a:p>
          <a:p>
            <a:pPr marL="609600" indent="-609600">
              <a:buFont typeface="Wingdings" pitchFamily="2" charset="2"/>
              <a:buAutoNum type="arabicPeriod"/>
            </a:pPr>
            <a:r>
              <a:rPr lang="en-US" sz="1800" dirty="0" err="1"/>
              <a:t>Penentuan</a:t>
            </a:r>
            <a:r>
              <a:rPr lang="en-US" sz="1800" dirty="0"/>
              <a:t> </a:t>
            </a:r>
            <a:r>
              <a:rPr lang="en-US" sz="1800" dirty="0" err="1"/>
              <a:t>Populasi</a:t>
            </a:r>
            <a:r>
              <a:rPr lang="en-US" sz="1800" dirty="0"/>
              <a:t> : </a:t>
            </a:r>
            <a:r>
              <a:rPr lang="en-US" sz="1800" dirty="0" err="1"/>
              <a:t>menentukan</a:t>
            </a:r>
            <a:r>
              <a:rPr lang="en-US" sz="1800" dirty="0"/>
              <a:t> </a:t>
            </a:r>
            <a:r>
              <a:rPr lang="en-US" sz="1800" dirty="0" err="1"/>
              <a:t>apa</a:t>
            </a:r>
            <a:r>
              <a:rPr lang="en-US" sz="1800" dirty="0"/>
              <a:t> yang </a:t>
            </a:r>
            <a:r>
              <a:rPr lang="en-US" sz="1800" dirty="0" err="1"/>
              <a:t>menjadi</a:t>
            </a:r>
            <a:r>
              <a:rPr lang="en-US" sz="1800" dirty="0"/>
              <a:t> </a:t>
            </a:r>
            <a:r>
              <a:rPr lang="en-US" sz="1800" dirty="0" err="1"/>
              <a:t>elemen</a:t>
            </a:r>
            <a:r>
              <a:rPr lang="en-US" sz="1800" dirty="0"/>
              <a:t> </a:t>
            </a:r>
            <a:r>
              <a:rPr lang="en-US" sz="1800" dirty="0" err="1"/>
              <a:t>populasi</a:t>
            </a:r>
            <a:r>
              <a:rPr lang="en-US" sz="1800" dirty="0"/>
              <a:t> (</a:t>
            </a:r>
            <a:r>
              <a:rPr lang="en-US" sz="1800" dirty="0" err="1"/>
              <a:t>individu</a:t>
            </a:r>
            <a:r>
              <a:rPr lang="en-US" sz="1800" dirty="0"/>
              <a:t>, </a:t>
            </a:r>
            <a:r>
              <a:rPr lang="en-US" sz="1800" dirty="0" err="1"/>
              <a:t>organisasi</a:t>
            </a:r>
            <a:r>
              <a:rPr lang="en-US" sz="1800" dirty="0"/>
              <a:t>, </a:t>
            </a:r>
            <a:r>
              <a:rPr lang="en-US" sz="1800" dirty="0" err="1"/>
              <a:t>produk</a:t>
            </a:r>
            <a:r>
              <a:rPr lang="en-US" sz="1800" dirty="0"/>
              <a:t>)</a:t>
            </a:r>
          </a:p>
          <a:p>
            <a:pPr marL="609600" indent="-609600">
              <a:buFont typeface="Wingdings" pitchFamily="2" charset="2"/>
              <a:buAutoNum type="arabicPeriod"/>
            </a:pPr>
            <a:r>
              <a:rPr lang="en-US" sz="1800" dirty="0" err="1"/>
              <a:t>Penentuan</a:t>
            </a:r>
            <a:r>
              <a:rPr lang="en-US" sz="1800" dirty="0"/>
              <a:t> Unit </a:t>
            </a:r>
            <a:r>
              <a:rPr lang="en-US" sz="1800" dirty="0" err="1"/>
              <a:t>Pemilihan</a:t>
            </a:r>
            <a:r>
              <a:rPr lang="en-US" sz="1800" dirty="0"/>
              <a:t> </a:t>
            </a:r>
            <a:r>
              <a:rPr lang="en-US" sz="1800" dirty="0" err="1"/>
              <a:t>Sampel</a:t>
            </a:r>
            <a:r>
              <a:rPr lang="en-US" sz="1800" dirty="0"/>
              <a:t> : </a:t>
            </a:r>
            <a:r>
              <a:rPr lang="en-US" sz="1800" dirty="0" err="1"/>
              <a:t>menentukan</a:t>
            </a:r>
            <a:r>
              <a:rPr lang="en-US" sz="1800" dirty="0"/>
              <a:t> </a:t>
            </a:r>
            <a:r>
              <a:rPr lang="en-US" sz="1800" dirty="0" err="1"/>
              <a:t>kelompok-kelompok</a:t>
            </a:r>
            <a:r>
              <a:rPr lang="en-US" sz="1800" dirty="0"/>
              <a:t> </a:t>
            </a:r>
            <a:r>
              <a:rPr lang="en-US" sz="1800" dirty="0" err="1"/>
              <a:t>elemen</a:t>
            </a:r>
            <a:r>
              <a:rPr lang="en-US" sz="1800" dirty="0"/>
              <a:t> </a:t>
            </a:r>
            <a:r>
              <a:rPr lang="en-US" sz="1800" dirty="0" err="1"/>
              <a:t>berdasarkan</a:t>
            </a:r>
            <a:r>
              <a:rPr lang="en-US" sz="1800" dirty="0"/>
              <a:t> </a:t>
            </a:r>
            <a:r>
              <a:rPr lang="en-US" sz="1800" dirty="0" err="1"/>
              <a:t>desain</a:t>
            </a:r>
            <a:r>
              <a:rPr lang="en-US" sz="1800" dirty="0"/>
              <a:t> </a:t>
            </a:r>
            <a:r>
              <a:rPr lang="en-US" sz="1800" dirty="0" err="1"/>
              <a:t>sampel</a:t>
            </a:r>
            <a:r>
              <a:rPr lang="en-US" sz="1800" dirty="0"/>
              <a:t> yang </a:t>
            </a:r>
            <a:r>
              <a:rPr lang="en-US" sz="1800" dirty="0" err="1"/>
              <a:t>digunakan</a:t>
            </a:r>
            <a:r>
              <a:rPr lang="en-US" sz="1800" dirty="0"/>
              <a:t>.</a:t>
            </a:r>
          </a:p>
          <a:p>
            <a:pPr marL="609600" indent="-609600">
              <a:buFont typeface="Wingdings" pitchFamily="2" charset="2"/>
              <a:buAutoNum type="arabicPeriod"/>
            </a:pPr>
            <a:r>
              <a:rPr lang="en-US" sz="1800" dirty="0" err="1"/>
              <a:t>Penentuan</a:t>
            </a:r>
            <a:r>
              <a:rPr lang="en-US" sz="1800" dirty="0"/>
              <a:t> </a:t>
            </a:r>
            <a:r>
              <a:rPr lang="en-US" sz="1800" dirty="0" err="1"/>
              <a:t>Kerangka</a:t>
            </a:r>
            <a:r>
              <a:rPr lang="en-US" sz="1800" dirty="0"/>
              <a:t> </a:t>
            </a:r>
            <a:r>
              <a:rPr lang="en-US" sz="1800" dirty="0" err="1"/>
              <a:t>Pemilihan</a:t>
            </a:r>
            <a:r>
              <a:rPr lang="en-US" sz="1800" dirty="0"/>
              <a:t> </a:t>
            </a:r>
            <a:r>
              <a:rPr lang="en-US" sz="1800" dirty="0" err="1"/>
              <a:t>Sampel</a:t>
            </a:r>
            <a:r>
              <a:rPr lang="en-US" sz="1800" dirty="0"/>
              <a:t> : </a:t>
            </a:r>
            <a:r>
              <a:rPr lang="en-US" sz="1800" dirty="0" err="1"/>
              <a:t>menentukan</a:t>
            </a:r>
            <a:r>
              <a:rPr lang="en-US" sz="1800" dirty="0"/>
              <a:t> </a:t>
            </a:r>
            <a:r>
              <a:rPr lang="en-US" sz="1800" dirty="0" err="1"/>
              <a:t>daftar</a:t>
            </a:r>
            <a:r>
              <a:rPr lang="en-US" sz="1800" dirty="0"/>
              <a:t> </a:t>
            </a:r>
            <a:r>
              <a:rPr lang="en-US" sz="1800" dirty="0" err="1"/>
              <a:t>elemen</a:t>
            </a:r>
            <a:r>
              <a:rPr lang="en-US" sz="1800" dirty="0"/>
              <a:t> </a:t>
            </a:r>
            <a:r>
              <a:rPr lang="en-US" sz="1800" dirty="0" err="1"/>
              <a:t>dari</a:t>
            </a:r>
            <a:r>
              <a:rPr lang="en-US" sz="1800" dirty="0"/>
              <a:t> </a:t>
            </a:r>
            <a:r>
              <a:rPr lang="en-US" sz="1800" dirty="0" err="1"/>
              <a:t>setiap</a:t>
            </a:r>
            <a:r>
              <a:rPr lang="en-US" sz="1800" dirty="0"/>
              <a:t> unit </a:t>
            </a:r>
            <a:r>
              <a:rPr lang="en-US" sz="1800" dirty="0" err="1"/>
              <a:t>pemilihan</a:t>
            </a:r>
            <a:r>
              <a:rPr lang="en-US" sz="1800" dirty="0"/>
              <a:t> </a:t>
            </a:r>
            <a:r>
              <a:rPr lang="en-US" sz="1800" dirty="0" err="1"/>
              <a:t>sampel</a:t>
            </a:r>
            <a:r>
              <a:rPr lang="en-US" sz="1800" dirty="0"/>
              <a:t>.</a:t>
            </a:r>
          </a:p>
          <a:p>
            <a:pPr marL="609600" indent="-609600">
              <a:buFont typeface="Wingdings" pitchFamily="2" charset="2"/>
              <a:buAutoNum type="arabicPeriod"/>
            </a:pPr>
            <a:r>
              <a:rPr lang="en-US" sz="1800" dirty="0" err="1"/>
              <a:t>Penentuan</a:t>
            </a:r>
            <a:r>
              <a:rPr lang="en-US" sz="1800" dirty="0"/>
              <a:t> </a:t>
            </a:r>
            <a:r>
              <a:rPr lang="en-US" sz="1800" dirty="0" err="1"/>
              <a:t>Desain</a:t>
            </a:r>
            <a:r>
              <a:rPr lang="en-US" sz="1800" dirty="0"/>
              <a:t> </a:t>
            </a:r>
            <a:r>
              <a:rPr lang="en-US" sz="1800" dirty="0" err="1"/>
              <a:t>Sampel</a:t>
            </a:r>
            <a:r>
              <a:rPr lang="en-US" sz="1800" dirty="0"/>
              <a:t> : </a:t>
            </a:r>
            <a:r>
              <a:rPr lang="en-US" sz="1800" dirty="0" err="1"/>
              <a:t>menentukan</a:t>
            </a:r>
            <a:r>
              <a:rPr lang="en-US" sz="1800" dirty="0"/>
              <a:t> </a:t>
            </a:r>
            <a:r>
              <a:rPr lang="en-US" sz="1800" dirty="0" err="1"/>
              <a:t>teknik</a:t>
            </a:r>
            <a:r>
              <a:rPr lang="en-US" sz="1800" dirty="0"/>
              <a:t> sampling yang </a:t>
            </a:r>
            <a:r>
              <a:rPr lang="en-US" sz="1800" dirty="0" err="1"/>
              <a:t>digunakan</a:t>
            </a:r>
            <a:r>
              <a:rPr lang="en-US" sz="1800" dirty="0"/>
              <a:t> (probability sampling </a:t>
            </a:r>
            <a:r>
              <a:rPr lang="en-US" sz="1800" dirty="0" err="1"/>
              <a:t>atau</a:t>
            </a:r>
            <a:r>
              <a:rPr lang="en-US" sz="1800" dirty="0"/>
              <a:t> non probability sampling)</a:t>
            </a:r>
          </a:p>
          <a:p>
            <a:pPr marL="609600" indent="-609600">
              <a:buFont typeface="Wingdings" pitchFamily="2" charset="2"/>
              <a:buAutoNum type="arabicPeriod"/>
            </a:pPr>
            <a:r>
              <a:rPr lang="en-US" sz="1800" dirty="0" err="1"/>
              <a:t>Penentuan</a:t>
            </a:r>
            <a:r>
              <a:rPr lang="en-US" sz="1800" dirty="0"/>
              <a:t> </a:t>
            </a:r>
            <a:r>
              <a:rPr lang="en-US" sz="1800" dirty="0" err="1"/>
              <a:t>Jumlah</a:t>
            </a:r>
            <a:r>
              <a:rPr lang="en-US" sz="1800" dirty="0"/>
              <a:t> </a:t>
            </a:r>
            <a:r>
              <a:rPr lang="en-US" sz="1800" dirty="0" err="1"/>
              <a:t>Sampel</a:t>
            </a:r>
            <a:r>
              <a:rPr lang="en-US" sz="1800" dirty="0"/>
              <a:t> : </a:t>
            </a:r>
            <a:r>
              <a:rPr lang="en-US" sz="1800" dirty="0" err="1"/>
              <a:t>menentukan</a:t>
            </a:r>
            <a:r>
              <a:rPr lang="en-US" sz="1800" dirty="0"/>
              <a:t> </a:t>
            </a:r>
            <a:r>
              <a:rPr lang="en-US" sz="1800" dirty="0" err="1"/>
              <a:t>jumlah</a:t>
            </a:r>
            <a:r>
              <a:rPr lang="en-US" sz="1800" dirty="0"/>
              <a:t> </a:t>
            </a:r>
            <a:r>
              <a:rPr lang="en-US" sz="1800" dirty="0" err="1"/>
              <a:t>atau</a:t>
            </a:r>
            <a:r>
              <a:rPr lang="en-US" sz="1800" dirty="0"/>
              <a:t> </a:t>
            </a:r>
            <a:r>
              <a:rPr lang="en-US" sz="1800" dirty="0" err="1"/>
              <a:t>besarnya</a:t>
            </a:r>
            <a:r>
              <a:rPr lang="en-US" sz="1800" dirty="0"/>
              <a:t> </a:t>
            </a:r>
            <a:r>
              <a:rPr lang="en-US" sz="1800" dirty="0" err="1"/>
              <a:t>sampel</a:t>
            </a:r>
            <a:r>
              <a:rPr lang="en-US" sz="1800" dirty="0"/>
              <a:t> yang </a:t>
            </a:r>
            <a:r>
              <a:rPr lang="en-US" sz="1800" dirty="0" err="1"/>
              <a:t>digunakan</a:t>
            </a:r>
            <a:r>
              <a:rPr lang="en-US" sz="1800" dirty="0"/>
              <a:t> </a:t>
            </a:r>
            <a:r>
              <a:rPr lang="en-US" sz="1800" dirty="0" err="1"/>
              <a:t>dalam</a:t>
            </a:r>
            <a:r>
              <a:rPr lang="en-US" sz="1800" dirty="0"/>
              <a:t> </a:t>
            </a:r>
            <a:r>
              <a:rPr lang="en-US" sz="1800" dirty="0" err="1"/>
              <a:t>penelitian</a:t>
            </a:r>
            <a:r>
              <a:rPr lang="en-US" sz="1800" dirty="0"/>
              <a:t>.</a:t>
            </a:r>
          </a:p>
          <a:p>
            <a:pPr marL="609600" indent="-609600">
              <a:buFont typeface="Wingdings" pitchFamily="2" charset="2"/>
              <a:buAutoNum type="arabicPeriod"/>
            </a:pPr>
            <a:r>
              <a:rPr lang="en-US" sz="1800" dirty="0" err="1"/>
              <a:t>Pemilihan</a:t>
            </a:r>
            <a:r>
              <a:rPr lang="en-US" sz="1800" dirty="0"/>
              <a:t> </a:t>
            </a:r>
            <a:r>
              <a:rPr lang="en-US" sz="1800" dirty="0" err="1"/>
              <a:t>Sampel</a:t>
            </a:r>
            <a:r>
              <a:rPr lang="en-US" sz="1800" dirty="0"/>
              <a:t> : </a:t>
            </a:r>
            <a:r>
              <a:rPr lang="en-US" sz="1800" dirty="0" err="1"/>
              <a:t>menentukan</a:t>
            </a:r>
            <a:r>
              <a:rPr lang="en-US" sz="1800" dirty="0"/>
              <a:t> </a:t>
            </a:r>
            <a:r>
              <a:rPr lang="en-US" sz="1800" dirty="0" err="1"/>
              <a:t>elemen</a:t>
            </a:r>
            <a:r>
              <a:rPr lang="en-US" sz="1800" dirty="0"/>
              <a:t> yang </a:t>
            </a:r>
            <a:r>
              <a:rPr lang="en-US" sz="1800" dirty="0" err="1"/>
              <a:t>akan</a:t>
            </a:r>
            <a:r>
              <a:rPr lang="en-US" sz="1800" dirty="0"/>
              <a:t> </a:t>
            </a:r>
            <a:r>
              <a:rPr lang="en-US" sz="1800" dirty="0" err="1"/>
              <a:t>menjadi</a:t>
            </a:r>
            <a:r>
              <a:rPr lang="en-US" sz="1800" dirty="0"/>
              <a:t> </a:t>
            </a:r>
            <a:r>
              <a:rPr lang="en-US" sz="1800" dirty="0" err="1"/>
              <a:t>sampel</a:t>
            </a:r>
            <a:r>
              <a:rPr lang="en-US" sz="1800" dirty="0"/>
              <a:t> </a:t>
            </a:r>
            <a:r>
              <a:rPr lang="en-US" sz="1800" dirty="0" err="1"/>
              <a:t>dari</a:t>
            </a:r>
            <a:r>
              <a:rPr lang="en-US" sz="1800" dirty="0"/>
              <a:t> </a:t>
            </a:r>
            <a:r>
              <a:rPr lang="en-US" sz="1800" dirty="0" err="1"/>
              <a:t>penelitian</a:t>
            </a:r>
            <a:r>
              <a:rPr lang="en-US" sz="1800" dirty="0"/>
              <a:t> yang </a:t>
            </a:r>
            <a:r>
              <a:rPr lang="en-US" sz="1800" dirty="0" err="1"/>
              <a:t>dilakukan</a:t>
            </a:r>
            <a:r>
              <a:rPr lang="en-US" sz="1800" dirty="0"/>
              <a:t>.</a:t>
            </a:r>
          </a:p>
          <a:p>
            <a:pPr marL="609600" indent="-609600">
              <a:buFont typeface="Wingdings" pitchFamily="2" charset="2"/>
              <a:buNone/>
            </a:pPr>
            <a:endParaRPr lang="en-US" sz="18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sz="3200" dirty="0" err="1"/>
              <a:t>Menentukan</a:t>
            </a:r>
            <a:r>
              <a:rPr lang="en-US" sz="3200" dirty="0"/>
              <a:t> </a:t>
            </a:r>
            <a:r>
              <a:rPr lang="en-US" sz="3200" dirty="0" err="1"/>
              <a:t>Ukuran</a:t>
            </a:r>
            <a:r>
              <a:rPr lang="en-US" sz="3200" dirty="0"/>
              <a:t> </a:t>
            </a:r>
            <a:r>
              <a:rPr lang="en-US" sz="3200" dirty="0" err="1"/>
              <a:t>Sampel</a:t>
            </a:r>
            <a:endParaRPr lang="en-US" sz="3200" dirty="0"/>
          </a:p>
        </p:txBody>
      </p:sp>
      <p:sp>
        <p:nvSpPr>
          <p:cNvPr id="23555" name="Rectangle 3"/>
          <p:cNvSpPr>
            <a:spLocks noGrp="1" noRot="1" noChangeArrowheads="1"/>
          </p:cNvSpPr>
          <p:nvPr>
            <p:ph type="body" idx="1"/>
          </p:nvPr>
        </p:nvSpPr>
        <p:spPr/>
        <p:txBody>
          <a:bodyPr/>
          <a:lstStyle/>
          <a:p>
            <a:pPr marL="609600" indent="-609600">
              <a:lnSpc>
                <a:spcPct val="90000"/>
              </a:lnSpc>
            </a:pPr>
            <a:r>
              <a:rPr lang="en-US" sz="1600" b="1" dirty="0" err="1"/>
              <a:t>Penentuan</a:t>
            </a:r>
            <a:r>
              <a:rPr lang="en-US" sz="1600" b="1" dirty="0"/>
              <a:t> </a:t>
            </a:r>
            <a:r>
              <a:rPr lang="en-US" sz="1600" b="1" dirty="0" err="1"/>
              <a:t>Ukuran</a:t>
            </a:r>
            <a:r>
              <a:rPr lang="en-US" sz="1600" b="1" dirty="0"/>
              <a:t> </a:t>
            </a:r>
            <a:r>
              <a:rPr lang="en-US" sz="1600" b="1" dirty="0" err="1"/>
              <a:t>Sampel</a:t>
            </a:r>
            <a:r>
              <a:rPr lang="en-US" sz="1600" dirty="0"/>
              <a:t> : </a:t>
            </a:r>
            <a:r>
              <a:rPr lang="en-US" sz="1600" dirty="0" err="1"/>
              <a:t>ialah</a:t>
            </a:r>
            <a:r>
              <a:rPr lang="en-US" sz="1600" dirty="0"/>
              <a:t> </a:t>
            </a:r>
            <a:r>
              <a:rPr lang="en-US" sz="1600" dirty="0" err="1"/>
              <a:t>menentukan</a:t>
            </a:r>
            <a:r>
              <a:rPr lang="en-US" sz="1600" dirty="0"/>
              <a:t> </a:t>
            </a:r>
            <a:r>
              <a:rPr lang="en-US" sz="1600" dirty="0" err="1"/>
              <a:t>jumlah</a:t>
            </a:r>
            <a:r>
              <a:rPr lang="en-US" sz="1600" dirty="0"/>
              <a:t> </a:t>
            </a:r>
            <a:r>
              <a:rPr lang="en-US" sz="1600" dirty="0" err="1"/>
              <a:t>sampel</a:t>
            </a:r>
            <a:r>
              <a:rPr lang="en-US" sz="1600" dirty="0"/>
              <a:t> yang </a:t>
            </a:r>
            <a:r>
              <a:rPr lang="en-US" sz="1600" dirty="0" err="1"/>
              <a:t>dipergunakan</a:t>
            </a:r>
            <a:r>
              <a:rPr lang="en-US" sz="1600" dirty="0"/>
              <a:t> </a:t>
            </a:r>
            <a:r>
              <a:rPr lang="en-US" sz="1600" dirty="0" err="1"/>
              <a:t>dalam</a:t>
            </a:r>
            <a:r>
              <a:rPr lang="en-US" sz="1600" dirty="0"/>
              <a:t> </a:t>
            </a:r>
            <a:r>
              <a:rPr lang="en-US" sz="1600" dirty="0" err="1"/>
              <a:t>penelitian</a:t>
            </a:r>
            <a:r>
              <a:rPr lang="en-US" sz="1600" dirty="0"/>
              <a:t> </a:t>
            </a:r>
            <a:r>
              <a:rPr lang="en-US" sz="1600" dirty="0" err="1"/>
              <a:t>sedemikian</a:t>
            </a:r>
            <a:r>
              <a:rPr lang="en-US" sz="1600" dirty="0"/>
              <a:t> </a:t>
            </a:r>
            <a:r>
              <a:rPr lang="en-US" sz="1600" dirty="0" err="1"/>
              <a:t>rupa</a:t>
            </a:r>
            <a:r>
              <a:rPr lang="en-US" sz="1600" dirty="0"/>
              <a:t> </a:t>
            </a:r>
            <a:r>
              <a:rPr lang="en-US" sz="1600" dirty="0" err="1"/>
              <a:t>sehingga</a:t>
            </a:r>
            <a:r>
              <a:rPr lang="en-US" sz="1600" dirty="0"/>
              <a:t> </a:t>
            </a:r>
            <a:r>
              <a:rPr lang="en-US" sz="1600" dirty="0" err="1"/>
              <a:t>dapat</a:t>
            </a:r>
            <a:r>
              <a:rPr lang="en-US" sz="1600" dirty="0"/>
              <a:t> </a:t>
            </a:r>
            <a:r>
              <a:rPr lang="en-US" sz="1600" dirty="0" err="1"/>
              <a:t>mewakili</a:t>
            </a:r>
            <a:r>
              <a:rPr lang="en-US" sz="1600" dirty="0"/>
              <a:t> </a:t>
            </a:r>
            <a:r>
              <a:rPr lang="en-US" sz="1600" dirty="0" err="1"/>
              <a:t>populasinya</a:t>
            </a:r>
            <a:r>
              <a:rPr lang="en-US" sz="1600" dirty="0"/>
              <a:t> (</a:t>
            </a:r>
            <a:r>
              <a:rPr lang="en-US" sz="1600" dirty="0" err="1"/>
              <a:t>representatif</a:t>
            </a:r>
            <a:r>
              <a:rPr lang="en-US" sz="1600" dirty="0"/>
              <a:t>).</a:t>
            </a:r>
          </a:p>
          <a:p>
            <a:pPr marL="609600" indent="-609600">
              <a:lnSpc>
                <a:spcPct val="90000"/>
              </a:lnSpc>
            </a:pPr>
            <a:r>
              <a:rPr lang="en-US" sz="1600" b="1" dirty="0" err="1"/>
              <a:t>Faktor-Faktor</a:t>
            </a:r>
            <a:r>
              <a:rPr lang="en-US" sz="1600" b="1" dirty="0"/>
              <a:t> Yang </a:t>
            </a:r>
            <a:r>
              <a:rPr lang="en-US" sz="1600" b="1" dirty="0" err="1"/>
              <a:t>Mempengaruhi</a:t>
            </a:r>
            <a:r>
              <a:rPr lang="en-US" sz="1600" b="1" dirty="0"/>
              <a:t> </a:t>
            </a:r>
            <a:r>
              <a:rPr lang="en-US" sz="1600" b="1" dirty="0" err="1"/>
              <a:t>Penentuan</a:t>
            </a:r>
            <a:r>
              <a:rPr lang="en-US" sz="1600" b="1" dirty="0"/>
              <a:t> </a:t>
            </a:r>
            <a:r>
              <a:rPr lang="en-US" sz="1600" b="1" dirty="0" err="1"/>
              <a:t>Jumlah</a:t>
            </a:r>
            <a:r>
              <a:rPr lang="en-US" sz="1600" b="1" dirty="0"/>
              <a:t> </a:t>
            </a:r>
            <a:r>
              <a:rPr lang="en-US" sz="1600" b="1" dirty="0" err="1"/>
              <a:t>Sampel</a:t>
            </a:r>
            <a:r>
              <a:rPr lang="en-US" sz="1600" dirty="0"/>
              <a:t> </a:t>
            </a:r>
            <a:r>
              <a:rPr lang="en-US" sz="1600" b="1" dirty="0"/>
              <a:t>:</a:t>
            </a:r>
          </a:p>
          <a:p>
            <a:pPr marL="609600" indent="-609600">
              <a:lnSpc>
                <a:spcPct val="90000"/>
              </a:lnSpc>
              <a:buFont typeface="Wingdings" pitchFamily="2" charset="2"/>
              <a:buAutoNum type="arabicPeriod"/>
            </a:pPr>
            <a:r>
              <a:rPr lang="en-US" sz="1600" b="1" i="1" dirty="0" err="1"/>
              <a:t>Homogenitas</a:t>
            </a:r>
            <a:r>
              <a:rPr lang="en-US" sz="1600" i="1" dirty="0"/>
              <a:t> </a:t>
            </a:r>
            <a:r>
              <a:rPr lang="en-US" sz="1600" dirty="0"/>
              <a:t>: </a:t>
            </a:r>
            <a:r>
              <a:rPr lang="en-US" sz="1600" dirty="0" err="1"/>
              <a:t>semakin</a:t>
            </a:r>
            <a:r>
              <a:rPr lang="en-US" sz="1600" dirty="0"/>
              <a:t> </a:t>
            </a:r>
            <a:r>
              <a:rPr lang="en-US" sz="1600" dirty="0" err="1"/>
              <a:t>homogen</a:t>
            </a:r>
            <a:r>
              <a:rPr lang="en-US" sz="1600" dirty="0"/>
              <a:t> unit </a:t>
            </a:r>
            <a:r>
              <a:rPr lang="en-US" sz="1600" dirty="0" err="1"/>
              <a:t>pemilihan</a:t>
            </a:r>
            <a:r>
              <a:rPr lang="en-US" sz="1600" dirty="0"/>
              <a:t> </a:t>
            </a:r>
            <a:r>
              <a:rPr lang="en-US" sz="1600" dirty="0" err="1"/>
              <a:t>sampel</a:t>
            </a:r>
            <a:r>
              <a:rPr lang="en-US" sz="1600" dirty="0"/>
              <a:t> (</a:t>
            </a:r>
            <a:r>
              <a:rPr lang="en-US" sz="1600" dirty="0" err="1"/>
              <a:t>elemen</a:t>
            </a:r>
            <a:r>
              <a:rPr lang="en-US" sz="1600" dirty="0"/>
              <a:t> </a:t>
            </a:r>
            <a:r>
              <a:rPr lang="en-US" sz="1600" dirty="0" err="1"/>
              <a:t>populasi</a:t>
            </a:r>
            <a:r>
              <a:rPr lang="en-US" sz="1600" dirty="0"/>
              <a:t>), </a:t>
            </a:r>
            <a:r>
              <a:rPr lang="en-US" sz="1600" dirty="0" err="1"/>
              <a:t>maka</a:t>
            </a:r>
            <a:r>
              <a:rPr lang="en-US" sz="1600" dirty="0"/>
              <a:t> </a:t>
            </a:r>
            <a:r>
              <a:rPr lang="en-US" sz="1600" dirty="0" err="1"/>
              <a:t>semakin</a:t>
            </a:r>
            <a:r>
              <a:rPr lang="en-US" sz="1600" dirty="0"/>
              <a:t> </a:t>
            </a:r>
            <a:r>
              <a:rPr lang="en-US" sz="1600" dirty="0" err="1"/>
              <a:t>kecil</a:t>
            </a:r>
            <a:r>
              <a:rPr lang="en-US" sz="1600" dirty="0"/>
              <a:t> </a:t>
            </a:r>
            <a:r>
              <a:rPr lang="en-US" sz="1600" dirty="0" err="1"/>
              <a:t>jumlah</a:t>
            </a:r>
            <a:r>
              <a:rPr lang="en-US" sz="1600" dirty="0"/>
              <a:t> </a:t>
            </a:r>
            <a:r>
              <a:rPr lang="en-US" sz="1600" dirty="0" err="1"/>
              <a:t>sampel</a:t>
            </a:r>
            <a:r>
              <a:rPr lang="en-US" sz="1600" dirty="0"/>
              <a:t> yang </a:t>
            </a:r>
            <a:r>
              <a:rPr lang="en-US" sz="1600" dirty="0" err="1"/>
              <a:t>diperlukan</a:t>
            </a:r>
            <a:r>
              <a:rPr lang="en-US" sz="1600" dirty="0"/>
              <a:t> </a:t>
            </a:r>
            <a:r>
              <a:rPr lang="en-US" sz="1600" dirty="0" err="1"/>
              <a:t>dan</a:t>
            </a:r>
            <a:r>
              <a:rPr lang="en-US" sz="1600" dirty="0"/>
              <a:t> </a:t>
            </a:r>
            <a:r>
              <a:rPr lang="en-US" sz="1600" dirty="0" err="1"/>
              <a:t>sebaliknya</a:t>
            </a:r>
            <a:r>
              <a:rPr lang="en-US" sz="1600" dirty="0"/>
              <a:t>.</a:t>
            </a:r>
          </a:p>
          <a:p>
            <a:pPr marL="609600" indent="-609600">
              <a:lnSpc>
                <a:spcPct val="90000"/>
              </a:lnSpc>
              <a:buFont typeface="Wingdings" pitchFamily="2" charset="2"/>
              <a:buAutoNum type="arabicPeriod"/>
            </a:pPr>
            <a:r>
              <a:rPr lang="en-US" sz="1600" b="1" i="1" dirty="0" err="1"/>
              <a:t>Derajat</a:t>
            </a:r>
            <a:r>
              <a:rPr lang="en-US" sz="1600" b="1" i="1" dirty="0"/>
              <a:t> </a:t>
            </a:r>
            <a:r>
              <a:rPr lang="en-US" sz="1600" b="1" i="1" dirty="0" err="1"/>
              <a:t>Kepercayaan</a:t>
            </a:r>
            <a:r>
              <a:rPr lang="en-US" sz="1600" dirty="0"/>
              <a:t> : </a:t>
            </a:r>
            <a:r>
              <a:rPr lang="en-US" sz="1600" dirty="0" err="1"/>
              <a:t>jumlah</a:t>
            </a:r>
            <a:r>
              <a:rPr lang="en-US" sz="1600" dirty="0"/>
              <a:t> </a:t>
            </a:r>
            <a:r>
              <a:rPr lang="en-US" sz="1600" dirty="0" err="1"/>
              <a:t>sampel</a:t>
            </a:r>
            <a:r>
              <a:rPr lang="en-US" sz="1600" dirty="0"/>
              <a:t> </a:t>
            </a:r>
            <a:r>
              <a:rPr lang="en-US" sz="1600" dirty="0" err="1"/>
              <a:t>lebih</a:t>
            </a:r>
            <a:r>
              <a:rPr lang="en-US" sz="1600" dirty="0"/>
              <a:t> </a:t>
            </a:r>
            <a:r>
              <a:rPr lang="en-US" sz="1600" dirty="0" err="1"/>
              <a:t>banyak</a:t>
            </a:r>
            <a:r>
              <a:rPr lang="en-US" sz="1600" dirty="0"/>
              <a:t> </a:t>
            </a:r>
            <a:r>
              <a:rPr lang="en-US" sz="1600" dirty="0" err="1"/>
              <a:t>diperlukan</a:t>
            </a:r>
            <a:r>
              <a:rPr lang="en-US" sz="1600" dirty="0"/>
              <a:t> </a:t>
            </a:r>
            <a:r>
              <a:rPr lang="en-US" sz="1600" dirty="0" err="1"/>
              <a:t>bila</a:t>
            </a:r>
            <a:r>
              <a:rPr lang="en-US" sz="1600" dirty="0"/>
              <a:t> </a:t>
            </a:r>
            <a:r>
              <a:rPr lang="en-US" sz="1600" dirty="0" err="1"/>
              <a:t>derajat</a:t>
            </a:r>
            <a:r>
              <a:rPr lang="en-US" sz="1600" dirty="0"/>
              <a:t> </a:t>
            </a:r>
            <a:r>
              <a:rPr lang="en-US" sz="1600" dirty="0" err="1"/>
              <a:t>kepercayaan</a:t>
            </a:r>
            <a:r>
              <a:rPr lang="en-US" sz="1600" dirty="0"/>
              <a:t> </a:t>
            </a:r>
            <a:r>
              <a:rPr lang="en-US" sz="1600" dirty="0" err="1"/>
              <a:t>meningkat</a:t>
            </a:r>
            <a:r>
              <a:rPr lang="en-US" sz="1600" dirty="0"/>
              <a:t>.</a:t>
            </a:r>
          </a:p>
          <a:p>
            <a:pPr marL="609600" indent="-609600">
              <a:lnSpc>
                <a:spcPct val="90000"/>
              </a:lnSpc>
              <a:buFont typeface="Wingdings" pitchFamily="2" charset="2"/>
              <a:buAutoNum type="arabicPeriod"/>
            </a:pPr>
            <a:r>
              <a:rPr lang="en-US" sz="1600" b="1" i="1" dirty="0" err="1"/>
              <a:t>Presisi</a:t>
            </a:r>
            <a:r>
              <a:rPr lang="en-US" sz="1600" b="1" i="1" dirty="0"/>
              <a:t> (</a:t>
            </a:r>
            <a:r>
              <a:rPr lang="en-US" sz="1600" b="1" i="1" dirty="0" err="1"/>
              <a:t>ketelitian</a:t>
            </a:r>
            <a:r>
              <a:rPr lang="en-US" sz="1600" b="1" i="1" dirty="0"/>
              <a:t>)</a:t>
            </a:r>
            <a:r>
              <a:rPr lang="en-US" sz="1600" dirty="0"/>
              <a:t> : </a:t>
            </a:r>
            <a:r>
              <a:rPr lang="en-US" sz="1600" dirty="0" err="1"/>
              <a:t>semakin</a:t>
            </a:r>
            <a:r>
              <a:rPr lang="en-US" sz="1600" dirty="0"/>
              <a:t> </a:t>
            </a:r>
            <a:r>
              <a:rPr lang="en-US" sz="1600" dirty="0" err="1"/>
              <a:t>tinggi</a:t>
            </a:r>
            <a:r>
              <a:rPr lang="en-US" sz="1600" dirty="0"/>
              <a:t> </a:t>
            </a:r>
            <a:r>
              <a:rPr lang="en-US" sz="1600" dirty="0" err="1"/>
              <a:t>tingkat</a:t>
            </a:r>
            <a:r>
              <a:rPr lang="en-US" sz="1600" dirty="0"/>
              <a:t> </a:t>
            </a:r>
            <a:r>
              <a:rPr lang="en-US" sz="1600" dirty="0" err="1"/>
              <a:t>presisi</a:t>
            </a:r>
            <a:r>
              <a:rPr lang="en-US" sz="1600" dirty="0"/>
              <a:t> yang </a:t>
            </a:r>
            <a:r>
              <a:rPr lang="en-US" sz="1600" dirty="0" err="1"/>
              <a:t>diinginkan</a:t>
            </a:r>
            <a:r>
              <a:rPr lang="en-US" sz="1600" dirty="0"/>
              <a:t> </a:t>
            </a:r>
            <a:r>
              <a:rPr lang="en-US" sz="1600" dirty="0" err="1"/>
              <a:t>maka</a:t>
            </a:r>
            <a:r>
              <a:rPr lang="en-US" sz="1600" dirty="0"/>
              <a:t> </a:t>
            </a:r>
            <a:r>
              <a:rPr lang="en-US" sz="1600" dirty="0" err="1"/>
              <a:t>semakin</a:t>
            </a:r>
            <a:r>
              <a:rPr lang="en-US" sz="1600" dirty="0"/>
              <a:t> </a:t>
            </a:r>
            <a:r>
              <a:rPr lang="en-US" sz="1600" dirty="0" err="1"/>
              <a:t>banyak</a:t>
            </a:r>
            <a:r>
              <a:rPr lang="en-US" sz="1600" dirty="0"/>
              <a:t> </a:t>
            </a:r>
            <a:r>
              <a:rPr lang="en-US" sz="1600" dirty="0" err="1"/>
              <a:t>jumlah</a:t>
            </a:r>
            <a:r>
              <a:rPr lang="en-US" sz="1600" dirty="0"/>
              <a:t> </a:t>
            </a:r>
            <a:r>
              <a:rPr lang="en-US" sz="1600" dirty="0" err="1"/>
              <a:t>sampel</a:t>
            </a:r>
            <a:r>
              <a:rPr lang="en-US" sz="1600" dirty="0"/>
              <a:t> yang </a:t>
            </a:r>
            <a:r>
              <a:rPr lang="en-US" sz="1600" dirty="0" err="1"/>
              <a:t>diperlukan</a:t>
            </a:r>
            <a:r>
              <a:rPr lang="en-US" sz="1600" dirty="0"/>
              <a:t>.</a:t>
            </a:r>
          </a:p>
          <a:p>
            <a:pPr marL="609600" indent="-609600">
              <a:lnSpc>
                <a:spcPct val="90000"/>
              </a:lnSpc>
              <a:buFont typeface="Wingdings" pitchFamily="2" charset="2"/>
              <a:buAutoNum type="arabicPeriod"/>
            </a:pPr>
            <a:r>
              <a:rPr lang="en-US" sz="1600" b="1" i="1" dirty="0" err="1"/>
              <a:t>Prosedur</a:t>
            </a:r>
            <a:r>
              <a:rPr lang="en-US" sz="1600" b="1" i="1" dirty="0"/>
              <a:t> </a:t>
            </a:r>
            <a:r>
              <a:rPr lang="en-US" sz="1600" b="1" i="1" dirty="0" err="1"/>
              <a:t>Analisis</a:t>
            </a:r>
            <a:r>
              <a:rPr lang="en-US" sz="1600" dirty="0"/>
              <a:t> : </a:t>
            </a:r>
            <a:r>
              <a:rPr lang="en-US" sz="1600" dirty="0" err="1"/>
              <a:t>Beberapa</a:t>
            </a:r>
            <a:r>
              <a:rPr lang="en-US" sz="1600" dirty="0"/>
              <a:t> model </a:t>
            </a:r>
            <a:r>
              <a:rPr lang="en-US" sz="1600" dirty="0" err="1"/>
              <a:t>analisis</a:t>
            </a:r>
            <a:r>
              <a:rPr lang="en-US" sz="1600" dirty="0"/>
              <a:t> </a:t>
            </a:r>
            <a:r>
              <a:rPr lang="en-US" sz="1600" dirty="0" err="1"/>
              <a:t>tertentu</a:t>
            </a:r>
            <a:r>
              <a:rPr lang="en-US" sz="1600" dirty="0"/>
              <a:t> </a:t>
            </a:r>
            <a:r>
              <a:rPr lang="en-US" sz="1600" dirty="0" err="1"/>
              <a:t>memerlukan</a:t>
            </a:r>
            <a:r>
              <a:rPr lang="en-US" sz="1600" dirty="0"/>
              <a:t> </a:t>
            </a:r>
            <a:r>
              <a:rPr lang="en-US" sz="1600" dirty="0" err="1"/>
              <a:t>sampel</a:t>
            </a:r>
            <a:r>
              <a:rPr lang="en-US" sz="1600" dirty="0"/>
              <a:t> </a:t>
            </a:r>
            <a:r>
              <a:rPr lang="en-US" sz="1600" dirty="0" err="1"/>
              <a:t>dalam</a:t>
            </a:r>
            <a:r>
              <a:rPr lang="en-US" sz="1600" dirty="0"/>
              <a:t> </a:t>
            </a:r>
            <a:r>
              <a:rPr lang="en-US" sz="1600" dirty="0" err="1"/>
              <a:t>jumlah</a:t>
            </a:r>
            <a:r>
              <a:rPr lang="en-US" sz="1600" dirty="0"/>
              <a:t> </a:t>
            </a:r>
            <a:r>
              <a:rPr lang="en-US" sz="1600" dirty="0" err="1"/>
              <a:t>tertentu</a:t>
            </a:r>
            <a:r>
              <a:rPr lang="en-US" sz="1600" dirty="0"/>
              <a:t>. </a:t>
            </a:r>
            <a:r>
              <a:rPr lang="en-US" sz="1600" dirty="0" err="1"/>
              <a:t>Peneliti</a:t>
            </a:r>
            <a:r>
              <a:rPr lang="en-US" sz="1600" dirty="0"/>
              <a:t> </a:t>
            </a:r>
            <a:r>
              <a:rPr lang="en-US" sz="1600" dirty="0" err="1"/>
              <a:t>perlu</a:t>
            </a:r>
            <a:r>
              <a:rPr lang="en-US" sz="1600" dirty="0"/>
              <a:t> </a:t>
            </a:r>
            <a:r>
              <a:rPr lang="en-US" sz="1600" dirty="0" err="1"/>
              <a:t>mempertimbangkan</a:t>
            </a:r>
            <a:r>
              <a:rPr lang="en-US" sz="1600" dirty="0"/>
              <a:t> </a:t>
            </a:r>
            <a:r>
              <a:rPr lang="en-US" sz="1600" dirty="0" err="1"/>
              <a:t>jumlah</a:t>
            </a:r>
            <a:r>
              <a:rPr lang="en-US" sz="1600" dirty="0"/>
              <a:t> </a:t>
            </a:r>
            <a:r>
              <a:rPr lang="en-US" sz="1600" dirty="0" err="1"/>
              <a:t>sampel</a:t>
            </a:r>
            <a:r>
              <a:rPr lang="en-US" sz="1600" dirty="0"/>
              <a:t> yang </a:t>
            </a:r>
            <a:r>
              <a:rPr lang="en-US" sz="1600" dirty="0" err="1"/>
              <a:t>diperlukan</a:t>
            </a:r>
            <a:r>
              <a:rPr lang="en-US" sz="1600" dirty="0"/>
              <a:t> </a:t>
            </a:r>
            <a:r>
              <a:rPr lang="en-US" sz="1600" dirty="0" err="1"/>
              <a:t>sesuai</a:t>
            </a:r>
            <a:r>
              <a:rPr lang="en-US" sz="1600" dirty="0"/>
              <a:t> </a:t>
            </a:r>
            <a:r>
              <a:rPr lang="en-US" sz="1600" dirty="0" err="1"/>
              <a:t>dengan</a:t>
            </a:r>
            <a:r>
              <a:rPr lang="en-US" sz="1600" dirty="0"/>
              <a:t> model </a:t>
            </a:r>
            <a:r>
              <a:rPr lang="en-US" sz="1600" dirty="0" err="1"/>
              <a:t>analisis</a:t>
            </a:r>
            <a:r>
              <a:rPr lang="en-US" sz="1600" dirty="0"/>
              <a:t> yang </a:t>
            </a:r>
            <a:r>
              <a:rPr lang="en-US" sz="1600" dirty="0" err="1"/>
              <a:t>digunakan</a:t>
            </a:r>
            <a:r>
              <a:rPr lang="en-US" sz="1600" dirty="0"/>
              <a:t>.</a:t>
            </a:r>
          </a:p>
          <a:p>
            <a:pPr marL="609600" indent="-609600">
              <a:lnSpc>
                <a:spcPct val="90000"/>
              </a:lnSpc>
              <a:buFont typeface="Wingdings" pitchFamily="2" charset="2"/>
              <a:buAutoNum type="arabicPeriod"/>
            </a:pPr>
            <a:r>
              <a:rPr lang="en-US" sz="1600" b="1" dirty="0" err="1"/>
              <a:t>Kendala</a:t>
            </a:r>
            <a:r>
              <a:rPr lang="en-US" sz="1600" b="1" dirty="0"/>
              <a:t> </a:t>
            </a:r>
            <a:r>
              <a:rPr lang="en-US" sz="1600" b="1" dirty="0" err="1"/>
              <a:t>Sumber</a:t>
            </a:r>
            <a:r>
              <a:rPr lang="en-US" sz="1600" b="1" dirty="0"/>
              <a:t> </a:t>
            </a:r>
            <a:r>
              <a:rPr lang="en-US" sz="1600" b="1" dirty="0" err="1"/>
              <a:t>Daya</a:t>
            </a:r>
            <a:r>
              <a:rPr lang="en-US" sz="1600" dirty="0"/>
              <a:t> : </a:t>
            </a:r>
            <a:r>
              <a:rPr lang="en-US" sz="1600" dirty="0" err="1"/>
              <a:t>keterbatasan</a:t>
            </a:r>
            <a:r>
              <a:rPr lang="en-US" sz="1600" dirty="0"/>
              <a:t> </a:t>
            </a:r>
            <a:r>
              <a:rPr lang="en-US" sz="1600" dirty="0" err="1"/>
              <a:t>waktu</a:t>
            </a:r>
            <a:r>
              <a:rPr lang="en-US" sz="1600" dirty="0"/>
              <a:t>, </a:t>
            </a:r>
            <a:r>
              <a:rPr lang="en-US" sz="1600" dirty="0" err="1"/>
              <a:t>dana</a:t>
            </a:r>
            <a:r>
              <a:rPr lang="en-US" sz="1600" dirty="0"/>
              <a:t> </a:t>
            </a:r>
            <a:r>
              <a:rPr lang="en-US" sz="1600" dirty="0" err="1"/>
              <a:t>dan</a:t>
            </a:r>
            <a:r>
              <a:rPr lang="en-US" sz="1600" dirty="0"/>
              <a:t> </a:t>
            </a:r>
            <a:r>
              <a:rPr lang="en-US" sz="1600" dirty="0" err="1"/>
              <a:t>sumber</a:t>
            </a:r>
            <a:r>
              <a:rPr lang="en-US" sz="1600" dirty="0"/>
              <a:t> </a:t>
            </a:r>
            <a:r>
              <a:rPr lang="en-US" sz="1600" dirty="0" err="1"/>
              <a:t>daya</a:t>
            </a:r>
            <a:r>
              <a:rPr lang="en-US" sz="1600" dirty="0"/>
              <a:t> </a:t>
            </a:r>
            <a:r>
              <a:rPr lang="en-US" sz="1600" dirty="0" err="1"/>
              <a:t>manusia</a:t>
            </a:r>
            <a:r>
              <a:rPr lang="en-US" sz="1600" dirty="0"/>
              <a:t> </a:t>
            </a:r>
            <a:r>
              <a:rPr lang="en-US" sz="1600" dirty="0" err="1"/>
              <a:t>sering</a:t>
            </a:r>
            <a:r>
              <a:rPr lang="en-US" sz="1600" dirty="0"/>
              <a:t> </a:t>
            </a:r>
            <a:r>
              <a:rPr lang="en-US" sz="1600" dirty="0" err="1"/>
              <a:t>menjadi</a:t>
            </a:r>
            <a:r>
              <a:rPr lang="en-US" sz="1600" dirty="0"/>
              <a:t> </a:t>
            </a:r>
            <a:r>
              <a:rPr lang="en-US" sz="1600" dirty="0" err="1"/>
              <a:t>kendala</a:t>
            </a:r>
            <a:r>
              <a:rPr lang="en-US" sz="1600" dirty="0"/>
              <a:t> </a:t>
            </a:r>
            <a:r>
              <a:rPr lang="en-US" sz="1600" dirty="0" err="1"/>
              <a:t>dalam</a:t>
            </a:r>
            <a:r>
              <a:rPr lang="en-US" sz="1600" dirty="0"/>
              <a:t> </a:t>
            </a:r>
            <a:r>
              <a:rPr lang="en-US" sz="1600" dirty="0" err="1"/>
              <a:t>menentukan</a:t>
            </a:r>
            <a:r>
              <a:rPr lang="en-US" sz="1600" dirty="0"/>
              <a:t> </a:t>
            </a:r>
            <a:r>
              <a:rPr lang="en-US" sz="1600" dirty="0" err="1"/>
              <a:t>jumlah</a:t>
            </a:r>
            <a:r>
              <a:rPr lang="en-US" sz="1600" dirty="0"/>
              <a:t> </a:t>
            </a:r>
            <a:r>
              <a:rPr lang="en-US" sz="1600" dirty="0" err="1"/>
              <a:t>sampel</a:t>
            </a:r>
            <a:r>
              <a:rPr lang="en-US" sz="1600" dirty="0"/>
              <a:t> yang </a:t>
            </a:r>
            <a:r>
              <a:rPr lang="en-US" sz="1600" dirty="0" err="1"/>
              <a:t>layak</a:t>
            </a:r>
            <a:r>
              <a:rPr lang="en-US" sz="1600" dirty="0"/>
              <a:t> </a:t>
            </a:r>
            <a:r>
              <a:rPr lang="en-US" sz="1600" dirty="0" err="1"/>
              <a:t>dalam</a:t>
            </a:r>
            <a:r>
              <a:rPr lang="en-US" sz="1600" dirty="0"/>
              <a:t> </a:t>
            </a:r>
            <a:r>
              <a:rPr lang="en-US" sz="1600" dirty="0" err="1"/>
              <a:t>suatu</a:t>
            </a:r>
            <a:r>
              <a:rPr lang="en-US" sz="1600" dirty="0"/>
              <a:t> </a:t>
            </a:r>
            <a:r>
              <a:rPr lang="en-US" sz="1600" dirty="0" err="1"/>
              <a:t>penelitian</a:t>
            </a:r>
            <a:r>
              <a:rPr lang="en-US" sz="1600" dirty="0"/>
              <a:t>.</a:t>
            </a:r>
          </a:p>
          <a:p>
            <a:pPr marL="609600" indent="-609600">
              <a:lnSpc>
                <a:spcPct val="90000"/>
              </a:lnSpc>
              <a:buFont typeface="Wingdings" pitchFamily="2" charset="2"/>
              <a:buAutoNum type="arabicPeriod"/>
            </a:pPr>
            <a:endParaRPr lang="en-US" sz="16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sz="3200" dirty="0" err="1"/>
              <a:t>Menentukan</a:t>
            </a:r>
            <a:r>
              <a:rPr lang="en-US" sz="3200" dirty="0"/>
              <a:t> </a:t>
            </a:r>
            <a:r>
              <a:rPr lang="en-US" sz="3200" dirty="0" err="1"/>
              <a:t>Anggota</a:t>
            </a:r>
            <a:r>
              <a:rPr lang="en-US" sz="3200" dirty="0"/>
              <a:t> </a:t>
            </a:r>
            <a:r>
              <a:rPr lang="en-US" sz="3200" dirty="0" err="1"/>
              <a:t>Sampel</a:t>
            </a:r>
            <a:endParaRPr lang="en-US" sz="3200" dirty="0"/>
          </a:p>
        </p:txBody>
      </p:sp>
      <p:sp>
        <p:nvSpPr>
          <p:cNvPr id="24579" name="Rectangle 3"/>
          <p:cNvSpPr>
            <a:spLocks noGrp="1" noRot="1" noChangeArrowheads="1"/>
          </p:cNvSpPr>
          <p:nvPr>
            <p:ph type="body" idx="1"/>
          </p:nvPr>
        </p:nvSpPr>
        <p:spPr/>
        <p:txBody>
          <a:bodyPr/>
          <a:lstStyle/>
          <a:p>
            <a:pPr marL="609600" indent="-609600">
              <a:lnSpc>
                <a:spcPct val="80000"/>
              </a:lnSpc>
            </a:pPr>
            <a:r>
              <a:rPr lang="en-US" sz="1400" b="1" dirty="0" err="1"/>
              <a:t>Penentuan</a:t>
            </a:r>
            <a:r>
              <a:rPr lang="en-US" sz="1400" b="1" dirty="0"/>
              <a:t> </a:t>
            </a:r>
            <a:r>
              <a:rPr lang="en-US" sz="1400" b="1" dirty="0" err="1"/>
              <a:t>Jumlah</a:t>
            </a:r>
            <a:r>
              <a:rPr lang="en-US" sz="1400" b="1" dirty="0"/>
              <a:t> </a:t>
            </a:r>
            <a:r>
              <a:rPr lang="en-US" sz="1400" b="1" dirty="0" err="1"/>
              <a:t>Sampel</a:t>
            </a:r>
            <a:r>
              <a:rPr lang="en-US" sz="1400" dirty="0"/>
              <a:t> : </a:t>
            </a:r>
            <a:r>
              <a:rPr lang="en-US" sz="1400" dirty="0" err="1"/>
              <a:t>Jumlah</a:t>
            </a:r>
            <a:r>
              <a:rPr lang="en-US" sz="1400" dirty="0"/>
              <a:t> </a:t>
            </a:r>
            <a:r>
              <a:rPr lang="en-US" sz="1400" dirty="0" err="1"/>
              <a:t>anggota</a:t>
            </a:r>
            <a:r>
              <a:rPr lang="en-US" sz="1400" dirty="0"/>
              <a:t> </a:t>
            </a:r>
            <a:r>
              <a:rPr lang="en-US" sz="1400" dirty="0" err="1"/>
              <a:t>sampel</a:t>
            </a:r>
            <a:r>
              <a:rPr lang="en-US" sz="1400" dirty="0"/>
              <a:t> </a:t>
            </a:r>
            <a:r>
              <a:rPr lang="en-US" sz="1400" dirty="0" err="1"/>
              <a:t>dapat</a:t>
            </a:r>
            <a:r>
              <a:rPr lang="en-US" sz="1400" dirty="0"/>
              <a:t> </a:t>
            </a:r>
            <a:r>
              <a:rPr lang="en-US" sz="1400" dirty="0" err="1"/>
              <a:t>dihitung</a:t>
            </a:r>
            <a:r>
              <a:rPr lang="en-US" sz="1400" dirty="0"/>
              <a:t> </a:t>
            </a:r>
            <a:r>
              <a:rPr lang="en-US" sz="1400" dirty="0" err="1"/>
              <a:t>berdasarkan</a:t>
            </a:r>
            <a:r>
              <a:rPr lang="en-US" sz="1400" dirty="0"/>
              <a:t> formula </a:t>
            </a:r>
            <a:r>
              <a:rPr lang="en-US" sz="1400" dirty="0" err="1"/>
              <a:t>tertentu</a:t>
            </a:r>
            <a:r>
              <a:rPr lang="en-US" sz="1400" dirty="0"/>
              <a:t> :</a:t>
            </a:r>
          </a:p>
          <a:p>
            <a:pPr marL="609600" indent="-609600">
              <a:lnSpc>
                <a:spcPct val="80000"/>
              </a:lnSpc>
              <a:buFont typeface="Wingdings" pitchFamily="2" charset="2"/>
              <a:buNone/>
            </a:pPr>
            <a:r>
              <a:rPr lang="en-US" sz="1400" dirty="0"/>
              <a:t>            </a:t>
            </a:r>
            <a:r>
              <a:rPr lang="en-US" sz="1400" dirty="0" err="1"/>
              <a:t>Menurut</a:t>
            </a:r>
            <a:r>
              <a:rPr lang="en-US" sz="1400" dirty="0"/>
              <a:t> </a:t>
            </a:r>
            <a:r>
              <a:rPr lang="en-US" sz="1400" i="1" dirty="0" err="1"/>
              <a:t>Zikmund</a:t>
            </a:r>
            <a:r>
              <a:rPr lang="en-US" sz="1400" dirty="0"/>
              <a:t> , </a:t>
            </a:r>
            <a:r>
              <a:rPr lang="en-US" sz="1400" dirty="0" err="1"/>
              <a:t>jumlah</a:t>
            </a:r>
            <a:r>
              <a:rPr lang="en-US" sz="1400" dirty="0"/>
              <a:t> </a:t>
            </a:r>
            <a:r>
              <a:rPr lang="en-US" sz="1400" dirty="0" err="1"/>
              <a:t>anggota</a:t>
            </a:r>
            <a:r>
              <a:rPr lang="en-US" sz="1400" dirty="0"/>
              <a:t> </a:t>
            </a:r>
            <a:r>
              <a:rPr lang="en-US" sz="1400" dirty="0" err="1"/>
              <a:t>sampel</a:t>
            </a:r>
            <a:r>
              <a:rPr lang="en-US" sz="1400" dirty="0"/>
              <a:t> </a:t>
            </a:r>
            <a:r>
              <a:rPr lang="en-US" sz="1400" dirty="0" err="1"/>
              <a:t>dapat</a:t>
            </a:r>
            <a:r>
              <a:rPr lang="en-US" sz="1400" dirty="0"/>
              <a:t> </a:t>
            </a:r>
            <a:r>
              <a:rPr lang="en-US" sz="1400" dirty="0" err="1"/>
              <a:t>dihitung</a:t>
            </a:r>
            <a:r>
              <a:rPr lang="en-US" sz="1400" dirty="0"/>
              <a:t> </a:t>
            </a:r>
            <a:r>
              <a:rPr lang="en-US" sz="1400" dirty="0" err="1"/>
              <a:t>berdasarkan</a:t>
            </a:r>
            <a:r>
              <a:rPr lang="en-US" sz="1400" dirty="0"/>
              <a:t> formula :</a:t>
            </a:r>
          </a:p>
          <a:p>
            <a:pPr marL="609600" indent="-609600">
              <a:lnSpc>
                <a:spcPct val="80000"/>
              </a:lnSpc>
              <a:buFont typeface="Wingdings" pitchFamily="2" charset="2"/>
              <a:buNone/>
            </a:pPr>
            <a:r>
              <a:rPr lang="en-US" sz="1400" dirty="0"/>
              <a:t>                             </a:t>
            </a:r>
          </a:p>
          <a:p>
            <a:pPr marL="609600" indent="-609600">
              <a:lnSpc>
                <a:spcPct val="80000"/>
              </a:lnSpc>
              <a:buFont typeface="Wingdings" pitchFamily="2" charset="2"/>
              <a:buNone/>
            </a:pPr>
            <a:r>
              <a:rPr lang="en-US" sz="1400" dirty="0"/>
              <a:t>                                      </a:t>
            </a:r>
            <a:r>
              <a:rPr lang="en-US" sz="1400" b="1" dirty="0"/>
              <a:t>n  =  [ </a:t>
            </a:r>
            <a:r>
              <a:rPr lang="en-US" sz="1400" b="1" u="sng" dirty="0"/>
              <a:t>ZS </a:t>
            </a:r>
            <a:r>
              <a:rPr lang="en-US" sz="1400" b="1" dirty="0"/>
              <a:t> ]</a:t>
            </a:r>
            <a:r>
              <a:rPr lang="en-US" sz="1400" b="1" dirty="0">
                <a:cs typeface="Arial" charset="0"/>
              </a:rPr>
              <a:t>²</a:t>
            </a:r>
            <a:r>
              <a:rPr lang="en-US" sz="1400" dirty="0">
                <a:cs typeface="Arial" charset="0"/>
              </a:rPr>
              <a:t>  </a:t>
            </a:r>
            <a:endParaRPr lang="en-US" sz="1400" b="1" dirty="0">
              <a:cs typeface="Arial" charset="0"/>
            </a:endParaRPr>
          </a:p>
          <a:p>
            <a:pPr marL="609600" indent="-609600">
              <a:lnSpc>
                <a:spcPct val="80000"/>
              </a:lnSpc>
              <a:buFont typeface="Wingdings" pitchFamily="2" charset="2"/>
              <a:buNone/>
            </a:pPr>
            <a:r>
              <a:rPr lang="en-US" sz="1400" b="1" dirty="0"/>
              <a:t>                                                  E</a:t>
            </a:r>
          </a:p>
          <a:p>
            <a:pPr marL="609600" indent="-609600">
              <a:lnSpc>
                <a:spcPct val="80000"/>
              </a:lnSpc>
              <a:buFont typeface="Wingdings" pitchFamily="2" charset="2"/>
              <a:buNone/>
            </a:pPr>
            <a:r>
              <a:rPr lang="en-US" sz="1400" b="1" dirty="0"/>
              <a:t>          </a:t>
            </a:r>
            <a:r>
              <a:rPr lang="en-US" sz="1400" b="1" dirty="0" err="1"/>
              <a:t>dimana</a:t>
            </a:r>
            <a:r>
              <a:rPr lang="en-US" sz="1400" b="1" dirty="0"/>
              <a:t>  : n = </a:t>
            </a:r>
            <a:r>
              <a:rPr lang="en-US" sz="1400" b="1" dirty="0" err="1"/>
              <a:t>jumlah</a:t>
            </a:r>
            <a:r>
              <a:rPr lang="en-US" sz="1400" b="1" dirty="0"/>
              <a:t> </a:t>
            </a:r>
            <a:r>
              <a:rPr lang="en-US" sz="1400" b="1" dirty="0" err="1"/>
              <a:t>sampel</a:t>
            </a:r>
            <a:r>
              <a:rPr lang="en-US" sz="1400" b="1" dirty="0"/>
              <a:t> ; Z  = </a:t>
            </a:r>
            <a:r>
              <a:rPr lang="en-US" sz="1400" b="1" dirty="0" err="1"/>
              <a:t>jumlah</a:t>
            </a:r>
            <a:r>
              <a:rPr lang="en-US" sz="1400" b="1" dirty="0"/>
              <a:t> </a:t>
            </a:r>
            <a:r>
              <a:rPr lang="en-US" sz="1400" b="1" dirty="0" err="1"/>
              <a:t>sampel</a:t>
            </a:r>
            <a:r>
              <a:rPr lang="en-US" sz="1400" b="1" dirty="0"/>
              <a:t> yang </a:t>
            </a:r>
            <a:r>
              <a:rPr lang="en-US" sz="1400" b="1" dirty="0" err="1"/>
              <a:t>sudah</a:t>
            </a:r>
            <a:endParaRPr lang="en-US" sz="1400" b="1" dirty="0"/>
          </a:p>
          <a:p>
            <a:pPr marL="609600" indent="-609600">
              <a:lnSpc>
                <a:spcPct val="80000"/>
              </a:lnSpc>
              <a:buFont typeface="Wingdings" pitchFamily="2" charset="2"/>
              <a:buNone/>
            </a:pPr>
            <a:r>
              <a:rPr lang="en-US" sz="1400" b="1" dirty="0"/>
              <a:t>                           </a:t>
            </a:r>
            <a:r>
              <a:rPr lang="en-US" sz="1400" b="1" dirty="0" err="1"/>
              <a:t>distandardisasi</a:t>
            </a:r>
            <a:r>
              <a:rPr lang="en-US" sz="1400" b="1" dirty="0"/>
              <a:t> </a:t>
            </a:r>
            <a:r>
              <a:rPr lang="en-US" sz="1400" b="1" dirty="0" err="1"/>
              <a:t>sedsuai</a:t>
            </a:r>
            <a:r>
              <a:rPr lang="en-US" sz="1400" b="1" dirty="0"/>
              <a:t> </a:t>
            </a:r>
            <a:r>
              <a:rPr lang="en-US" sz="1400" b="1" dirty="0" err="1"/>
              <a:t>derajat</a:t>
            </a:r>
            <a:r>
              <a:rPr lang="en-US" sz="1400" b="1" dirty="0"/>
              <a:t> </a:t>
            </a:r>
            <a:r>
              <a:rPr lang="en-US" sz="1400" b="1" dirty="0" err="1"/>
              <a:t>keyakinan</a:t>
            </a:r>
            <a:r>
              <a:rPr lang="en-US" sz="1400" b="1" dirty="0"/>
              <a:t> ; S = </a:t>
            </a:r>
            <a:r>
              <a:rPr lang="en-US" sz="1400" b="1" dirty="0" err="1"/>
              <a:t>deviasi</a:t>
            </a:r>
            <a:endParaRPr lang="en-US" sz="1400" b="1" dirty="0"/>
          </a:p>
          <a:p>
            <a:pPr marL="609600" indent="-609600">
              <a:lnSpc>
                <a:spcPct val="80000"/>
              </a:lnSpc>
              <a:buFont typeface="Wingdings" pitchFamily="2" charset="2"/>
              <a:buNone/>
            </a:pPr>
            <a:r>
              <a:rPr lang="en-US" sz="1400" b="1" dirty="0"/>
              <a:t>                           </a:t>
            </a:r>
            <a:r>
              <a:rPr lang="en-US" sz="1400" b="1" dirty="0" err="1"/>
              <a:t>standar</a:t>
            </a:r>
            <a:r>
              <a:rPr lang="en-US" sz="1400" b="1" dirty="0"/>
              <a:t> </a:t>
            </a:r>
            <a:r>
              <a:rPr lang="en-US" sz="1400" b="1" dirty="0" err="1"/>
              <a:t>sampel</a:t>
            </a:r>
            <a:r>
              <a:rPr lang="en-US" sz="1400" b="1" dirty="0"/>
              <a:t> </a:t>
            </a:r>
            <a:r>
              <a:rPr lang="en-US" sz="1400" b="1" dirty="0" err="1"/>
              <a:t>atau</a:t>
            </a:r>
            <a:r>
              <a:rPr lang="en-US" sz="1400" b="1" dirty="0"/>
              <a:t> </a:t>
            </a:r>
            <a:r>
              <a:rPr lang="en-US" sz="1400" b="1" dirty="0" err="1"/>
              <a:t>estimasi</a:t>
            </a:r>
            <a:r>
              <a:rPr lang="en-US" sz="1400" b="1" dirty="0"/>
              <a:t> </a:t>
            </a:r>
            <a:r>
              <a:rPr lang="en-US" sz="1400" b="1" dirty="0" err="1"/>
              <a:t>deviasi</a:t>
            </a:r>
            <a:r>
              <a:rPr lang="en-US" sz="1400" b="1" dirty="0"/>
              <a:t> </a:t>
            </a:r>
            <a:r>
              <a:rPr lang="en-US" sz="1400" b="1" dirty="0" err="1"/>
              <a:t>standar</a:t>
            </a:r>
            <a:r>
              <a:rPr lang="en-US" sz="1400" b="1" dirty="0"/>
              <a:t> </a:t>
            </a:r>
            <a:r>
              <a:rPr lang="en-US" sz="1400" b="1" dirty="0" err="1"/>
              <a:t>populasi</a:t>
            </a:r>
            <a:r>
              <a:rPr lang="en-US" sz="1400" b="1" dirty="0"/>
              <a:t>;</a:t>
            </a:r>
          </a:p>
          <a:p>
            <a:pPr marL="609600" indent="-609600">
              <a:lnSpc>
                <a:spcPct val="80000"/>
              </a:lnSpc>
              <a:buFont typeface="Wingdings" pitchFamily="2" charset="2"/>
              <a:buNone/>
            </a:pPr>
            <a:r>
              <a:rPr lang="en-US" sz="1400" b="1" dirty="0"/>
              <a:t>                           E = </a:t>
            </a:r>
            <a:r>
              <a:rPr lang="en-US" sz="1400" b="1" dirty="0" err="1"/>
              <a:t>tingkat</a:t>
            </a:r>
            <a:r>
              <a:rPr lang="en-US" sz="1400" b="1" dirty="0"/>
              <a:t> </a:t>
            </a:r>
            <a:r>
              <a:rPr lang="en-US" sz="1400" b="1" dirty="0" err="1"/>
              <a:t>kesalahan</a:t>
            </a:r>
            <a:r>
              <a:rPr lang="en-US" sz="1400" b="1" dirty="0"/>
              <a:t> yang </a:t>
            </a:r>
            <a:r>
              <a:rPr lang="en-US" sz="1400" b="1" dirty="0" err="1"/>
              <a:t>ditolerir</a:t>
            </a:r>
            <a:r>
              <a:rPr lang="en-US" sz="1400" b="1" dirty="0"/>
              <a:t>.</a:t>
            </a:r>
          </a:p>
          <a:p>
            <a:pPr marL="609600" indent="-609600">
              <a:lnSpc>
                <a:spcPct val="80000"/>
              </a:lnSpc>
              <a:buFont typeface="Wingdings" pitchFamily="2" charset="2"/>
              <a:buNone/>
            </a:pPr>
            <a:r>
              <a:rPr lang="en-US" sz="1400" b="1" dirty="0"/>
              <a:t>          </a:t>
            </a:r>
            <a:r>
              <a:rPr lang="en-US" sz="1400" dirty="0" err="1"/>
              <a:t>Contoh</a:t>
            </a:r>
            <a:r>
              <a:rPr lang="en-US" sz="1400" dirty="0"/>
              <a:t> : </a:t>
            </a:r>
            <a:r>
              <a:rPr lang="en-US" sz="1400" dirty="0" err="1"/>
              <a:t>misalkan</a:t>
            </a:r>
            <a:r>
              <a:rPr lang="en-US" sz="1400" dirty="0"/>
              <a:t> </a:t>
            </a:r>
            <a:r>
              <a:rPr lang="en-US" sz="1400" dirty="0" err="1"/>
              <a:t>seorang</a:t>
            </a:r>
            <a:r>
              <a:rPr lang="en-US" sz="1400" dirty="0"/>
              <a:t> </a:t>
            </a:r>
            <a:r>
              <a:rPr lang="en-US" sz="1400" dirty="0" err="1"/>
              <a:t>peneliti</a:t>
            </a:r>
            <a:r>
              <a:rPr lang="en-US" sz="1400" dirty="0"/>
              <a:t>, yang </a:t>
            </a:r>
            <a:r>
              <a:rPr lang="en-US" sz="1400" dirty="0" err="1"/>
              <a:t>mempelajari</a:t>
            </a:r>
            <a:r>
              <a:rPr lang="en-US" sz="1400" dirty="0"/>
              <a:t> </a:t>
            </a:r>
            <a:r>
              <a:rPr lang="en-US" sz="1400" dirty="0" err="1"/>
              <a:t>pengeluaran</a:t>
            </a:r>
            <a:r>
              <a:rPr lang="en-US" sz="1400" dirty="0"/>
              <a:t> </a:t>
            </a:r>
            <a:r>
              <a:rPr lang="en-US" sz="1400" dirty="0" err="1"/>
              <a:t>para</a:t>
            </a:r>
            <a:r>
              <a:rPr lang="en-US" sz="1400" dirty="0"/>
              <a:t> </a:t>
            </a:r>
            <a:r>
              <a:rPr lang="en-US" sz="1400" dirty="0" err="1"/>
              <a:t>wanita</a:t>
            </a:r>
            <a:r>
              <a:rPr lang="en-US" sz="1400" dirty="0"/>
              <a:t> </a:t>
            </a:r>
            <a:r>
              <a:rPr lang="en-US" sz="1400" dirty="0" err="1"/>
              <a:t>untuk</a:t>
            </a:r>
            <a:r>
              <a:rPr lang="en-US" sz="1400" dirty="0"/>
              <a:t> </a:t>
            </a:r>
            <a:r>
              <a:rPr lang="en-US" sz="1400" dirty="0" err="1"/>
              <a:t>membeli</a:t>
            </a:r>
            <a:r>
              <a:rPr lang="en-US" sz="1400" dirty="0"/>
              <a:t> </a:t>
            </a:r>
            <a:r>
              <a:rPr lang="en-US" sz="1400" dirty="0" err="1"/>
              <a:t>produk</a:t>
            </a:r>
            <a:r>
              <a:rPr lang="en-US" sz="1400" dirty="0"/>
              <a:t> </a:t>
            </a:r>
            <a:r>
              <a:rPr lang="en-US" sz="1400" dirty="0" err="1"/>
              <a:t>kosmetik</a:t>
            </a:r>
            <a:r>
              <a:rPr lang="en-US" sz="1400" dirty="0"/>
              <a:t>, </a:t>
            </a:r>
            <a:r>
              <a:rPr lang="en-US" sz="1400" dirty="0" err="1"/>
              <a:t>menginginkan</a:t>
            </a:r>
            <a:r>
              <a:rPr lang="en-US" sz="1400" dirty="0"/>
              <a:t> </a:t>
            </a:r>
            <a:r>
              <a:rPr lang="en-US" sz="1400" dirty="0" err="1"/>
              <a:t>derajat</a:t>
            </a:r>
            <a:r>
              <a:rPr lang="en-US" sz="1400" dirty="0"/>
              <a:t> </a:t>
            </a:r>
            <a:r>
              <a:rPr lang="en-US" sz="1400" dirty="0" err="1"/>
              <a:t>kepercayaan</a:t>
            </a:r>
            <a:r>
              <a:rPr lang="en-US" sz="1400" dirty="0"/>
              <a:t> 95 % (</a:t>
            </a:r>
            <a:r>
              <a:rPr lang="en-US" sz="1400" dirty="0" err="1"/>
              <a:t>berarti</a:t>
            </a:r>
            <a:r>
              <a:rPr lang="en-US" sz="1400" dirty="0"/>
              <a:t> </a:t>
            </a:r>
            <a:r>
              <a:rPr lang="en-US" sz="1400" dirty="0" err="1"/>
              <a:t>nilai</a:t>
            </a:r>
            <a:r>
              <a:rPr lang="en-US" sz="1400" dirty="0"/>
              <a:t> Z = 1,96), </a:t>
            </a:r>
            <a:r>
              <a:rPr lang="en-US" sz="1400" dirty="0" err="1"/>
              <a:t>perkiraan</a:t>
            </a:r>
            <a:r>
              <a:rPr lang="en-US" sz="1400" dirty="0"/>
              <a:t> </a:t>
            </a:r>
            <a:r>
              <a:rPr lang="en-US" sz="1400" dirty="0" err="1"/>
              <a:t>deviasi</a:t>
            </a:r>
            <a:r>
              <a:rPr lang="en-US" sz="1400" dirty="0"/>
              <a:t> </a:t>
            </a:r>
            <a:r>
              <a:rPr lang="en-US" sz="1400" dirty="0" err="1"/>
              <a:t>standar</a:t>
            </a:r>
            <a:r>
              <a:rPr lang="en-US" sz="1400" dirty="0"/>
              <a:t> $ 29 (S), </a:t>
            </a:r>
            <a:r>
              <a:rPr lang="en-US" sz="1400" dirty="0" err="1"/>
              <a:t>dan</a:t>
            </a:r>
            <a:r>
              <a:rPr lang="en-US" sz="1400" dirty="0"/>
              <a:t> </a:t>
            </a:r>
            <a:r>
              <a:rPr lang="en-US" sz="1400" dirty="0" err="1"/>
              <a:t>rentang</a:t>
            </a:r>
            <a:r>
              <a:rPr lang="en-US" sz="1400" dirty="0"/>
              <a:t> </a:t>
            </a:r>
            <a:r>
              <a:rPr lang="en-US" sz="1400" dirty="0" err="1"/>
              <a:t>kesalahan</a:t>
            </a:r>
            <a:r>
              <a:rPr lang="en-US" sz="1400" dirty="0"/>
              <a:t> (E) </a:t>
            </a:r>
            <a:r>
              <a:rPr lang="en-US" sz="1400" dirty="0" err="1"/>
              <a:t>kurang</a:t>
            </a:r>
            <a:r>
              <a:rPr lang="en-US" sz="1400" dirty="0"/>
              <a:t> </a:t>
            </a:r>
            <a:r>
              <a:rPr lang="en-US" sz="1400" dirty="0" err="1"/>
              <a:t>dari</a:t>
            </a:r>
            <a:r>
              <a:rPr lang="en-US" sz="1400" dirty="0"/>
              <a:t> $ 2. </a:t>
            </a:r>
            <a:r>
              <a:rPr lang="en-US" sz="1400" dirty="0" err="1"/>
              <a:t>Dengan</a:t>
            </a:r>
            <a:r>
              <a:rPr lang="en-US" sz="1400" dirty="0"/>
              <a:t> </a:t>
            </a:r>
            <a:r>
              <a:rPr lang="en-US" sz="1400" dirty="0" err="1"/>
              <a:t>demikian</a:t>
            </a:r>
            <a:r>
              <a:rPr lang="en-US" sz="1400" dirty="0"/>
              <a:t>, </a:t>
            </a:r>
            <a:r>
              <a:rPr lang="en-US" sz="1400" dirty="0" err="1"/>
              <a:t>jumlah</a:t>
            </a:r>
            <a:r>
              <a:rPr lang="en-US" sz="1400" dirty="0"/>
              <a:t> </a:t>
            </a:r>
            <a:r>
              <a:rPr lang="en-US" sz="1400" dirty="0" err="1"/>
              <a:t>anggota</a:t>
            </a:r>
            <a:r>
              <a:rPr lang="en-US" sz="1400" dirty="0"/>
              <a:t> </a:t>
            </a:r>
            <a:r>
              <a:rPr lang="en-US" sz="1400" dirty="0" err="1"/>
              <a:t>sampel</a:t>
            </a:r>
            <a:r>
              <a:rPr lang="en-US" sz="1400" dirty="0"/>
              <a:t> yang </a:t>
            </a:r>
            <a:r>
              <a:rPr lang="en-US" sz="1400" dirty="0" err="1"/>
              <a:t>sebaiknya</a:t>
            </a:r>
            <a:r>
              <a:rPr lang="en-US" sz="1400" dirty="0"/>
              <a:t> </a:t>
            </a:r>
            <a:r>
              <a:rPr lang="en-US" sz="1400" dirty="0" err="1"/>
              <a:t>diambil</a:t>
            </a:r>
            <a:r>
              <a:rPr lang="en-US" sz="1400" dirty="0"/>
              <a:t> </a:t>
            </a:r>
            <a:r>
              <a:rPr lang="en-US" sz="1400" dirty="0" err="1"/>
              <a:t>berdasarkan</a:t>
            </a:r>
            <a:r>
              <a:rPr lang="en-US" sz="1400" dirty="0"/>
              <a:t> formula </a:t>
            </a:r>
            <a:r>
              <a:rPr lang="en-US" sz="1400" dirty="0" err="1"/>
              <a:t>diatas</a:t>
            </a:r>
            <a:r>
              <a:rPr lang="en-US" sz="1400" dirty="0"/>
              <a:t> </a:t>
            </a:r>
            <a:r>
              <a:rPr lang="en-US" sz="1400" dirty="0" err="1"/>
              <a:t>adalah</a:t>
            </a:r>
            <a:r>
              <a:rPr lang="en-US" sz="1400" dirty="0"/>
              <a:t> :</a:t>
            </a:r>
          </a:p>
          <a:p>
            <a:pPr marL="609600" indent="-609600">
              <a:lnSpc>
                <a:spcPct val="80000"/>
              </a:lnSpc>
              <a:buFont typeface="Wingdings" pitchFamily="2" charset="2"/>
              <a:buNone/>
            </a:pPr>
            <a:r>
              <a:rPr lang="en-US" sz="1400" b="1" dirty="0"/>
              <a:t>                                  </a:t>
            </a:r>
          </a:p>
          <a:p>
            <a:pPr marL="609600" indent="-609600">
              <a:lnSpc>
                <a:spcPct val="80000"/>
              </a:lnSpc>
              <a:buFont typeface="Wingdings" pitchFamily="2" charset="2"/>
              <a:buNone/>
            </a:pPr>
            <a:r>
              <a:rPr lang="en-US" sz="1400" b="1" dirty="0"/>
              <a:t>                                      n = </a:t>
            </a:r>
            <a:r>
              <a:rPr lang="en-US" sz="1400" b="1" dirty="0">
                <a:cs typeface="Arial" charset="0"/>
              </a:rPr>
              <a:t>[</a:t>
            </a:r>
            <a:r>
              <a:rPr lang="en-US" sz="1400" b="1" dirty="0"/>
              <a:t> </a:t>
            </a:r>
            <a:r>
              <a:rPr lang="en-US" sz="1400" b="1" u="sng" dirty="0"/>
              <a:t>(1,96) (29</a:t>
            </a:r>
            <a:r>
              <a:rPr lang="en-US" sz="1400" b="1" dirty="0"/>
              <a:t>) ]</a:t>
            </a:r>
            <a:r>
              <a:rPr lang="en-US" sz="1400" b="1" dirty="0">
                <a:cs typeface="Arial" charset="0"/>
              </a:rPr>
              <a:t>²   =  808</a:t>
            </a:r>
          </a:p>
          <a:p>
            <a:pPr marL="609600" indent="-609600">
              <a:lnSpc>
                <a:spcPct val="80000"/>
              </a:lnSpc>
              <a:buFont typeface="Wingdings" pitchFamily="2" charset="2"/>
              <a:buNone/>
            </a:pPr>
            <a:r>
              <a:rPr lang="en-US" sz="1400" b="1" dirty="0">
                <a:cs typeface="Arial" charset="0"/>
              </a:rPr>
              <a:t>                                                       2</a:t>
            </a:r>
          </a:p>
          <a:p>
            <a:pPr marL="609600" indent="-609600">
              <a:lnSpc>
                <a:spcPct val="80000"/>
              </a:lnSpc>
              <a:buFont typeface="Wingdings" pitchFamily="2" charset="2"/>
              <a:buNone/>
            </a:pPr>
            <a:r>
              <a:rPr lang="en-US" sz="1400" b="1" dirty="0">
                <a:cs typeface="Arial" charset="0"/>
              </a:rPr>
              <a:t>                                            </a:t>
            </a:r>
          </a:p>
          <a:p>
            <a:pPr marL="609600" indent="-609600">
              <a:lnSpc>
                <a:spcPct val="80000"/>
              </a:lnSpc>
              <a:buFont typeface="Wingdings" pitchFamily="2" charset="2"/>
              <a:buNone/>
            </a:pPr>
            <a:r>
              <a:rPr lang="en-US" sz="1400" b="1" dirty="0"/>
              <a:t>          </a:t>
            </a:r>
            <a:endParaRPr lang="en-US" sz="14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2286000"/>
            <a:ext cx="7772400" cy="11430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a:t>BERPUSAT PADA AUDIENS</a:t>
            </a:r>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endParaRPr lang="en-US"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Uses &amp; Gratifications</a:t>
            </a:r>
          </a:p>
        </p:txBody>
      </p:sp>
      <p:sp>
        <p:nvSpPr>
          <p:cNvPr id="6147" name="Rectangle 3"/>
          <p:cNvSpPr>
            <a:spLocks noGrp="1" noChangeArrowheads="1"/>
          </p:cNvSpPr>
          <p:nvPr>
            <p:ph idx="1"/>
          </p:nvPr>
        </p:nvSpPr>
        <p:spPr/>
        <p:txBody>
          <a:bodyPr/>
          <a:lstStyle/>
          <a:p>
            <a:pPr eaLnBrk="1" hangingPunct="1"/>
            <a:r>
              <a:rPr lang="en-US" smtClean="0"/>
              <a:t>Uses: penggunaan</a:t>
            </a:r>
          </a:p>
          <a:p>
            <a:pPr eaLnBrk="1" hangingPunct="1"/>
            <a:r>
              <a:rPr lang="en-US" smtClean="0"/>
              <a:t>Gratifications: penemuan kebutuhan</a:t>
            </a:r>
          </a:p>
          <a:p>
            <a:pPr eaLnBrk="1" hangingPunct="1"/>
            <a:r>
              <a:rPr lang="en-US" smtClean="0"/>
              <a:t>Sikap dasar:</a:t>
            </a:r>
          </a:p>
          <a:p>
            <a:pPr lvl="1" eaLnBrk="1" hangingPunct="1"/>
            <a:r>
              <a:rPr lang="en-US" smtClean="0"/>
              <a:t>Daripada mengkaji apa yang media lakukan pada manusia, lebih baik mempelajari apa yang dilakukan manusia pada media</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fontScale="90000"/>
          </a:bodyPr>
          <a:lstStyle/>
          <a:p>
            <a:pPr eaLnBrk="1" fontAlgn="auto" hangingPunct="1">
              <a:spcAft>
                <a:spcPts val="0"/>
              </a:spcAft>
              <a:defRPr/>
            </a:pPr>
            <a:r>
              <a:rPr lang="en-US"/>
              <a:t>Uses &amp; Gratifications</a:t>
            </a:r>
            <a:br>
              <a:rPr lang="en-US"/>
            </a:br>
            <a:r>
              <a:rPr lang="en-US" sz="3200"/>
              <a:t>Asumsi Dasar</a:t>
            </a:r>
            <a:r>
              <a:rPr lang="en-US" sz="3600"/>
              <a:t>	</a:t>
            </a:r>
            <a:endParaRPr lang="en-US"/>
          </a:p>
        </p:txBody>
      </p:sp>
      <p:sp>
        <p:nvSpPr>
          <p:cNvPr id="7171" name="Rectangle 3"/>
          <p:cNvSpPr>
            <a:spLocks noGrp="1" noChangeArrowheads="1"/>
          </p:cNvSpPr>
          <p:nvPr>
            <p:ph idx="1"/>
          </p:nvPr>
        </p:nvSpPr>
        <p:spPr>
          <a:xfrm>
            <a:off x="685800" y="2133600"/>
            <a:ext cx="7772400" cy="4114800"/>
          </a:xfrm>
        </p:spPr>
        <p:txBody>
          <a:bodyPr/>
          <a:lstStyle/>
          <a:p>
            <a:pPr eaLnBrk="1" hangingPunct="1"/>
            <a:r>
              <a:rPr lang="en-US" smtClean="0"/>
              <a:t>Asumsi Dasar</a:t>
            </a:r>
          </a:p>
          <a:p>
            <a:pPr lvl="1" eaLnBrk="1" hangingPunct="1"/>
            <a:r>
              <a:rPr lang="en-US" smtClean="0"/>
              <a:t>Tren perkembangan aliran filsafat dari “determinisme” ke “kehendak bebas”</a:t>
            </a:r>
          </a:p>
          <a:p>
            <a:pPr lvl="1" eaLnBrk="1" hangingPunct="1"/>
            <a:r>
              <a:rPr lang="en-US" smtClean="0"/>
              <a:t>Menekankan “motif” pada tindakan manusia, juga dalam hal memilih dan menggunakan media</a:t>
            </a:r>
            <a:br>
              <a:rPr lang="en-US" smtClean="0"/>
            </a:br>
            <a:endParaRPr lang="en-US"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pPr eaLnBrk="1" hangingPunct="1"/>
            <a:r>
              <a:rPr lang="en-US" sz="3600" smtClean="0"/>
              <a:t>Uses &amp; Gratifications</a:t>
            </a:r>
            <a:br>
              <a:rPr lang="en-US" sz="3600" smtClean="0"/>
            </a:br>
            <a:r>
              <a:rPr lang="en-US" sz="2800" smtClean="0"/>
              <a:t>Filosofi Dasar</a:t>
            </a:r>
            <a:endParaRPr lang="en-US" sz="3600" smtClean="0"/>
          </a:p>
        </p:txBody>
      </p:sp>
      <p:sp>
        <p:nvSpPr>
          <p:cNvPr id="8195" name="Rectangle 3"/>
          <p:cNvSpPr>
            <a:spLocks noGrp="1" noChangeArrowheads="1"/>
          </p:cNvSpPr>
          <p:nvPr>
            <p:ph idx="1"/>
          </p:nvPr>
        </p:nvSpPr>
        <p:spPr>
          <a:xfrm>
            <a:off x="685800" y="1676400"/>
            <a:ext cx="7772400" cy="4114800"/>
          </a:xfrm>
        </p:spPr>
        <p:txBody>
          <a:bodyPr/>
          <a:lstStyle/>
          <a:p>
            <a:pPr eaLnBrk="1" hangingPunct="1">
              <a:lnSpc>
                <a:spcPct val="90000"/>
              </a:lnSpc>
            </a:pPr>
            <a:r>
              <a:rPr lang="en-US" sz="2400" smtClean="0"/>
              <a:t>Aliran Determinisme:</a:t>
            </a:r>
          </a:p>
          <a:p>
            <a:pPr lvl="1" eaLnBrk="1" hangingPunct="1">
              <a:lnSpc>
                <a:spcPct val="90000"/>
              </a:lnSpc>
            </a:pPr>
            <a:r>
              <a:rPr lang="en-US" sz="2000" smtClean="0"/>
              <a:t>Berasal dari studi tentang binatang</a:t>
            </a:r>
          </a:p>
          <a:p>
            <a:pPr lvl="1" eaLnBrk="1" hangingPunct="1">
              <a:lnSpc>
                <a:spcPct val="90000"/>
              </a:lnSpc>
            </a:pPr>
            <a:r>
              <a:rPr lang="en-US" sz="2000" smtClean="0"/>
              <a:t>Determinisme Genetis</a:t>
            </a:r>
          </a:p>
          <a:p>
            <a:pPr lvl="2" eaLnBrk="1" hangingPunct="1">
              <a:lnSpc>
                <a:spcPct val="90000"/>
              </a:lnSpc>
            </a:pPr>
            <a:r>
              <a:rPr lang="en-US" sz="1800" smtClean="0"/>
              <a:t>Saya begini karena begitulah yang diturunkan oleh kakek nenek saya</a:t>
            </a:r>
          </a:p>
          <a:p>
            <a:pPr lvl="1" eaLnBrk="1" hangingPunct="1">
              <a:lnSpc>
                <a:spcPct val="90000"/>
              </a:lnSpc>
            </a:pPr>
            <a:r>
              <a:rPr lang="en-US" sz="2000" smtClean="0"/>
              <a:t>Determinisme Psikis</a:t>
            </a:r>
          </a:p>
          <a:p>
            <a:pPr lvl="2" eaLnBrk="1" hangingPunct="1">
              <a:lnSpc>
                <a:spcPct val="90000"/>
              </a:lnSpc>
            </a:pPr>
            <a:r>
              <a:rPr lang="en-US" sz="1800" smtClean="0"/>
              <a:t>Saya begini karena begitulah orangtua mengajarkan kepada saya selama ini</a:t>
            </a:r>
          </a:p>
          <a:p>
            <a:pPr lvl="1" eaLnBrk="1" hangingPunct="1">
              <a:lnSpc>
                <a:spcPct val="90000"/>
              </a:lnSpc>
            </a:pPr>
            <a:r>
              <a:rPr lang="en-US" sz="2000" smtClean="0"/>
              <a:t>Determinis lingkungan</a:t>
            </a:r>
          </a:p>
          <a:p>
            <a:pPr lvl="2" eaLnBrk="1" hangingPunct="1">
              <a:lnSpc>
                <a:spcPct val="90000"/>
              </a:lnSpc>
            </a:pPr>
            <a:r>
              <a:rPr lang="en-US" sz="1800" smtClean="0"/>
              <a:t>Saya begini karena lingkunganlah yang menjadikan saya seperti ini</a:t>
            </a:r>
          </a:p>
          <a:p>
            <a:pPr eaLnBrk="1" hangingPunct="1">
              <a:lnSpc>
                <a:spcPct val="90000"/>
              </a:lnSpc>
            </a:pPr>
            <a:r>
              <a:rPr lang="en-US" sz="2400" smtClean="0"/>
              <a:t>Uses &amp; Gratifications menolak ini:</a:t>
            </a:r>
          </a:p>
          <a:p>
            <a:pPr lvl="1" eaLnBrk="1" hangingPunct="1">
              <a:lnSpc>
                <a:spcPct val="90000"/>
              </a:lnSpc>
            </a:pPr>
            <a:r>
              <a:rPr lang="en-US" sz="2000" smtClean="0"/>
              <a:t>Bahwa di antara stimulus dan respons ada “kehendak bebas”</a:t>
            </a:r>
          </a:p>
          <a:p>
            <a:pPr lvl="1" eaLnBrk="1" hangingPunct="1">
              <a:lnSpc>
                <a:spcPct val="90000"/>
              </a:lnSpc>
            </a:pPr>
            <a:endParaRPr lang="en-US" sz="2000" smtClean="0"/>
          </a:p>
          <a:p>
            <a:pPr lvl="1" eaLnBrk="1" hangingPunct="1">
              <a:lnSpc>
                <a:spcPct val="90000"/>
              </a:lnSpc>
            </a:pPr>
            <a:endParaRPr lang="en-US" sz="200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738188" y="1295400"/>
            <a:ext cx="3656012" cy="457200"/>
          </a:xfrm>
          <a:prstGeom prst="rect">
            <a:avLst/>
          </a:prstGeom>
          <a:noFill/>
          <a:ln w="9525">
            <a:noFill/>
            <a:miter lim="800000"/>
            <a:headEnd/>
            <a:tailEnd/>
          </a:ln>
        </p:spPr>
        <p:txBody>
          <a:bodyPr wrap="none">
            <a:spAutoFit/>
          </a:bodyPr>
          <a:lstStyle/>
          <a:p>
            <a:r>
              <a:rPr lang="en-US"/>
              <a:t>Model Jarum Hypodermic</a:t>
            </a:r>
          </a:p>
        </p:txBody>
      </p:sp>
      <p:sp>
        <p:nvSpPr>
          <p:cNvPr id="9219" name="Text Box 6"/>
          <p:cNvSpPr txBox="1">
            <a:spLocks noChangeArrowheads="1"/>
          </p:cNvSpPr>
          <p:nvPr/>
        </p:nvSpPr>
        <p:spPr bwMode="auto">
          <a:xfrm>
            <a:off x="1279525" y="2249488"/>
            <a:ext cx="6584950" cy="457200"/>
          </a:xfrm>
          <a:prstGeom prst="rect">
            <a:avLst/>
          </a:prstGeom>
          <a:noFill/>
          <a:ln w="9525">
            <a:noFill/>
            <a:miter lim="800000"/>
            <a:headEnd/>
            <a:tailEnd/>
          </a:ln>
        </p:spPr>
        <p:txBody>
          <a:bodyPr wrap="none">
            <a:spAutoFit/>
          </a:bodyPr>
          <a:lstStyle/>
          <a:p>
            <a:r>
              <a:rPr lang="en-US"/>
              <a:t>Komunikator		Media		Komunikan	</a:t>
            </a:r>
          </a:p>
        </p:txBody>
      </p:sp>
      <p:sp>
        <p:nvSpPr>
          <p:cNvPr id="9220" name="Line 7"/>
          <p:cNvSpPr>
            <a:spLocks noChangeShapeType="1"/>
          </p:cNvSpPr>
          <p:nvPr/>
        </p:nvSpPr>
        <p:spPr bwMode="auto">
          <a:xfrm>
            <a:off x="3429000" y="2514600"/>
            <a:ext cx="2209800" cy="0"/>
          </a:xfrm>
          <a:prstGeom prst="line">
            <a:avLst/>
          </a:prstGeom>
          <a:noFill/>
          <a:ln w="9525">
            <a:solidFill>
              <a:schemeClr val="tx1"/>
            </a:solidFill>
            <a:prstDash val="sysDot"/>
            <a:round/>
            <a:headEnd/>
            <a:tailEnd type="triangle" w="med" len="med"/>
          </a:ln>
        </p:spPr>
        <p:txBody>
          <a:bodyPr wrap="none" anchor="ctr"/>
          <a:lstStyle/>
          <a:p>
            <a:endParaRPr lang="en-US"/>
          </a:p>
        </p:txBody>
      </p:sp>
      <p:sp>
        <p:nvSpPr>
          <p:cNvPr id="9221" name="Text Box 8"/>
          <p:cNvSpPr txBox="1">
            <a:spLocks noChangeArrowheads="1"/>
          </p:cNvSpPr>
          <p:nvPr/>
        </p:nvSpPr>
        <p:spPr bwMode="auto">
          <a:xfrm>
            <a:off x="738188" y="4038600"/>
            <a:ext cx="3944937" cy="457200"/>
          </a:xfrm>
          <a:prstGeom prst="rect">
            <a:avLst/>
          </a:prstGeom>
          <a:noFill/>
          <a:ln w="9525">
            <a:noFill/>
            <a:miter lim="800000"/>
            <a:headEnd/>
            <a:tailEnd/>
          </a:ln>
        </p:spPr>
        <p:txBody>
          <a:bodyPr wrap="none">
            <a:spAutoFit/>
          </a:bodyPr>
          <a:lstStyle/>
          <a:p>
            <a:r>
              <a:rPr lang="en-US"/>
              <a:t>Model Uses &amp; Gratifications</a:t>
            </a:r>
          </a:p>
        </p:txBody>
      </p:sp>
      <p:sp>
        <p:nvSpPr>
          <p:cNvPr id="9222" name="Text Box 9"/>
          <p:cNvSpPr txBox="1">
            <a:spLocks noChangeArrowheads="1"/>
          </p:cNvSpPr>
          <p:nvPr/>
        </p:nvSpPr>
        <p:spPr bwMode="auto">
          <a:xfrm>
            <a:off x="1263650" y="4953000"/>
            <a:ext cx="6584950" cy="457200"/>
          </a:xfrm>
          <a:prstGeom prst="rect">
            <a:avLst/>
          </a:prstGeom>
          <a:noFill/>
          <a:ln w="9525">
            <a:noFill/>
            <a:miter lim="800000"/>
            <a:headEnd/>
            <a:tailEnd/>
          </a:ln>
        </p:spPr>
        <p:txBody>
          <a:bodyPr wrap="none">
            <a:spAutoFit/>
          </a:bodyPr>
          <a:lstStyle/>
          <a:p>
            <a:r>
              <a:rPr lang="en-US"/>
              <a:t>Komunikator		Media		Komunikan	</a:t>
            </a:r>
          </a:p>
        </p:txBody>
      </p:sp>
      <p:sp>
        <p:nvSpPr>
          <p:cNvPr id="9223" name="Line 10"/>
          <p:cNvSpPr>
            <a:spLocks noChangeShapeType="1"/>
          </p:cNvSpPr>
          <p:nvPr/>
        </p:nvSpPr>
        <p:spPr bwMode="auto">
          <a:xfrm rot="10800000">
            <a:off x="3413125" y="5218113"/>
            <a:ext cx="2209800" cy="0"/>
          </a:xfrm>
          <a:prstGeom prst="line">
            <a:avLst/>
          </a:prstGeom>
          <a:noFill/>
          <a:ln w="9525">
            <a:solidFill>
              <a:schemeClr val="tx1"/>
            </a:solidFill>
            <a:prstDash val="sysDot"/>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sz="3200" smtClean="0"/>
              <a:t>Uses &amp; Gratifications</a:t>
            </a:r>
            <a:br>
              <a:rPr lang="en-US" sz="3200" smtClean="0"/>
            </a:br>
            <a:r>
              <a:rPr lang="en-US" sz="2000" smtClean="0"/>
              <a:t>(Katz dkk, 1974)</a:t>
            </a:r>
            <a:r>
              <a:rPr lang="en-US" sz="3200" smtClean="0"/>
              <a:t> </a:t>
            </a:r>
          </a:p>
        </p:txBody>
      </p:sp>
      <p:sp>
        <p:nvSpPr>
          <p:cNvPr id="10243" name="Text Box 4"/>
          <p:cNvSpPr txBox="1">
            <a:spLocks noChangeArrowheads="1"/>
          </p:cNvSpPr>
          <p:nvPr/>
        </p:nvSpPr>
        <p:spPr bwMode="auto">
          <a:xfrm>
            <a:off x="381000" y="2286000"/>
            <a:ext cx="1427163" cy="825500"/>
          </a:xfrm>
          <a:prstGeom prst="rect">
            <a:avLst/>
          </a:prstGeom>
          <a:noFill/>
          <a:ln w="9525">
            <a:noFill/>
            <a:miter lim="800000"/>
            <a:headEnd/>
            <a:tailEnd/>
          </a:ln>
        </p:spPr>
        <p:txBody>
          <a:bodyPr wrap="none">
            <a:spAutoFit/>
          </a:bodyPr>
          <a:lstStyle/>
          <a:p>
            <a:r>
              <a:rPr lang="en-US" sz="1600"/>
              <a:t>Faktor Sosial </a:t>
            </a:r>
          </a:p>
          <a:p>
            <a:r>
              <a:rPr lang="en-US" sz="1600"/>
              <a:t>Psikologis</a:t>
            </a:r>
          </a:p>
          <a:p>
            <a:r>
              <a:rPr lang="en-US" sz="1600"/>
              <a:t>(1)</a:t>
            </a:r>
          </a:p>
        </p:txBody>
      </p:sp>
      <p:sp>
        <p:nvSpPr>
          <p:cNvPr id="10244" name="Line 5"/>
          <p:cNvSpPr>
            <a:spLocks noChangeShapeType="1"/>
          </p:cNvSpPr>
          <p:nvPr/>
        </p:nvSpPr>
        <p:spPr bwMode="auto">
          <a:xfrm>
            <a:off x="1981200" y="25908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45" name="Text Box 6"/>
          <p:cNvSpPr txBox="1">
            <a:spLocks noChangeArrowheads="1"/>
          </p:cNvSpPr>
          <p:nvPr/>
        </p:nvSpPr>
        <p:spPr bwMode="auto">
          <a:xfrm>
            <a:off x="2763838" y="2362200"/>
            <a:ext cx="1166812" cy="581025"/>
          </a:xfrm>
          <a:prstGeom prst="rect">
            <a:avLst/>
          </a:prstGeom>
          <a:noFill/>
          <a:ln w="9525">
            <a:noFill/>
            <a:miter lim="800000"/>
            <a:headEnd/>
            <a:tailEnd/>
          </a:ln>
        </p:spPr>
        <p:txBody>
          <a:bodyPr wrap="none">
            <a:spAutoFit/>
          </a:bodyPr>
          <a:lstStyle/>
          <a:p>
            <a:r>
              <a:rPr lang="en-US" sz="1600"/>
              <a:t>Kebutuhan</a:t>
            </a:r>
          </a:p>
          <a:p>
            <a:r>
              <a:rPr lang="en-US" sz="1600"/>
              <a:t>(2)</a:t>
            </a:r>
          </a:p>
        </p:txBody>
      </p:sp>
      <p:sp>
        <p:nvSpPr>
          <p:cNvPr id="10246" name="Text Box 7"/>
          <p:cNvSpPr txBox="1">
            <a:spLocks noChangeArrowheads="1"/>
          </p:cNvSpPr>
          <p:nvPr/>
        </p:nvSpPr>
        <p:spPr bwMode="auto">
          <a:xfrm>
            <a:off x="4933950" y="2286000"/>
            <a:ext cx="2590800" cy="581025"/>
          </a:xfrm>
          <a:prstGeom prst="rect">
            <a:avLst/>
          </a:prstGeom>
          <a:noFill/>
          <a:ln w="9525">
            <a:noFill/>
            <a:miter lim="800000"/>
            <a:headEnd/>
            <a:tailEnd/>
          </a:ln>
        </p:spPr>
        <p:txBody>
          <a:bodyPr wrap="none">
            <a:spAutoFit/>
          </a:bodyPr>
          <a:lstStyle/>
          <a:p>
            <a:r>
              <a:rPr lang="en-US" sz="1600"/>
              <a:t>Harapan-harapan (3)  thdp</a:t>
            </a:r>
          </a:p>
          <a:p>
            <a:r>
              <a:rPr lang="en-US" sz="1600"/>
              <a:t>Media Massa (4)</a:t>
            </a:r>
          </a:p>
        </p:txBody>
      </p:sp>
      <p:sp>
        <p:nvSpPr>
          <p:cNvPr id="10247" name="Text Box 9"/>
          <p:cNvSpPr txBox="1">
            <a:spLocks noChangeArrowheads="1"/>
          </p:cNvSpPr>
          <p:nvPr/>
        </p:nvSpPr>
        <p:spPr bwMode="auto">
          <a:xfrm>
            <a:off x="1981200" y="4419600"/>
            <a:ext cx="1924050" cy="825500"/>
          </a:xfrm>
          <a:prstGeom prst="rect">
            <a:avLst/>
          </a:prstGeom>
          <a:noFill/>
          <a:ln w="9525">
            <a:noFill/>
            <a:miter lim="800000"/>
            <a:headEnd/>
            <a:tailEnd/>
          </a:ln>
        </p:spPr>
        <p:txBody>
          <a:bodyPr wrap="none">
            <a:spAutoFit/>
          </a:bodyPr>
          <a:lstStyle/>
          <a:p>
            <a:r>
              <a:rPr lang="en-US" sz="1600"/>
              <a:t>Perbedaan pola</a:t>
            </a:r>
          </a:p>
          <a:p>
            <a:r>
              <a:rPr lang="en-US" sz="1600"/>
              <a:t>penggunaan media</a:t>
            </a:r>
          </a:p>
          <a:p>
            <a:r>
              <a:rPr lang="en-US" sz="1600"/>
              <a:t>(5)</a:t>
            </a:r>
          </a:p>
        </p:txBody>
      </p:sp>
      <p:sp>
        <p:nvSpPr>
          <p:cNvPr id="10248" name="Text Box 10"/>
          <p:cNvSpPr txBox="1">
            <a:spLocks noChangeArrowheads="1"/>
          </p:cNvSpPr>
          <p:nvPr/>
        </p:nvSpPr>
        <p:spPr bwMode="auto">
          <a:xfrm>
            <a:off x="4953000" y="4067175"/>
            <a:ext cx="2092325" cy="581025"/>
          </a:xfrm>
          <a:prstGeom prst="rect">
            <a:avLst/>
          </a:prstGeom>
          <a:noFill/>
          <a:ln w="9525">
            <a:noFill/>
            <a:miter lim="800000"/>
            <a:headEnd/>
            <a:tailEnd/>
          </a:ln>
        </p:spPr>
        <p:txBody>
          <a:bodyPr wrap="none">
            <a:spAutoFit/>
          </a:bodyPr>
          <a:lstStyle/>
          <a:p>
            <a:r>
              <a:rPr lang="en-US" sz="1600"/>
              <a:t>Gratifikasi kebutuhan</a:t>
            </a:r>
          </a:p>
          <a:p>
            <a:r>
              <a:rPr lang="en-US" sz="1600"/>
              <a:t>(6a)</a:t>
            </a:r>
          </a:p>
        </p:txBody>
      </p:sp>
      <p:sp>
        <p:nvSpPr>
          <p:cNvPr id="10249" name="Text Box 11"/>
          <p:cNvSpPr txBox="1">
            <a:spLocks noChangeArrowheads="1"/>
          </p:cNvSpPr>
          <p:nvPr/>
        </p:nvSpPr>
        <p:spPr bwMode="auto">
          <a:xfrm>
            <a:off x="4953000" y="4981575"/>
            <a:ext cx="1754188" cy="581025"/>
          </a:xfrm>
          <a:prstGeom prst="rect">
            <a:avLst/>
          </a:prstGeom>
          <a:noFill/>
          <a:ln w="9525">
            <a:noFill/>
            <a:miter lim="800000"/>
            <a:headEnd/>
            <a:tailEnd/>
          </a:ln>
        </p:spPr>
        <p:txBody>
          <a:bodyPr wrap="none">
            <a:spAutoFit/>
          </a:bodyPr>
          <a:lstStyle/>
          <a:p>
            <a:r>
              <a:rPr lang="en-US" sz="1600"/>
              <a:t>Konsekwensi lain</a:t>
            </a:r>
          </a:p>
          <a:p>
            <a:r>
              <a:rPr lang="en-US" sz="1600"/>
              <a:t>(6b)</a:t>
            </a:r>
          </a:p>
        </p:txBody>
      </p:sp>
      <p:sp>
        <p:nvSpPr>
          <p:cNvPr id="10250" name="Line 12"/>
          <p:cNvSpPr>
            <a:spLocks noChangeShapeType="1"/>
          </p:cNvSpPr>
          <p:nvPr/>
        </p:nvSpPr>
        <p:spPr bwMode="auto">
          <a:xfrm>
            <a:off x="4267200" y="25908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51" name="Line 13"/>
          <p:cNvSpPr>
            <a:spLocks noChangeShapeType="1"/>
          </p:cNvSpPr>
          <p:nvPr/>
        </p:nvSpPr>
        <p:spPr bwMode="auto">
          <a:xfrm>
            <a:off x="1219200" y="47244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52" name="Line 14"/>
          <p:cNvSpPr>
            <a:spLocks noChangeShapeType="1"/>
          </p:cNvSpPr>
          <p:nvPr/>
        </p:nvSpPr>
        <p:spPr bwMode="auto">
          <a:xfrm>
            <a:off x="1219200" y="3733800"/>
            <a:ext cx="6858000" cy="0"/>
          </a:xfrm>
          <a:prstGeom prst="line">
            <a:avLst/>
          </a:prstGeom>
          <a:noFill/>
          <a:ln w="9525">
            <a:solidFill>
              <a:schemeClr val="tx1"/>
            </a:solidFill>
            <a:round/>
            <a:headEnd/>
            <a:tailEnd/>
          </a:ln>
        </p:spPr>
        <p:txBody>
          <a:bodyPr wrap="none" anchor="ctr"/>
          <a:lstStyle/>
          <a:p>
            <a:endParaRPr lang="en-US"/>
          </a:p>
        </p:txBody>
      </p:sp>
      <p:sp>
        <p:nvSpPr>
          <p:cNvPr id="10253" name="Line 15"/>
          <p:cNvSpPr>
            <a:spLocks noChangeShapeType="1"/>
          </p:cNvSpPr>
          <p:nvPr/>
        </p:nvSpPr>
        <p:spPr bwMode="auto">
          <a:xfrm>
            <a:off x="4191000" y="42672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54" name="Line 16"/>
          <p:cNvSpPr>
            <a:spLocks noChangeShapeType="1"/>
          </p:cNvSpPr>
          <p:nvPr/>
        </p:nvSpPr>
        <p:spPr bwMode="auto">
          <a:xfrm>
            <a:off x="4191000" y="5181600"/>
            <a:ext cx="457200" cy="0"/>
          </a:xfrm>
          <a:prstGeom prst="line">
            <a:avLst/>
          </a:prstGeom>
          <a:noFill/>
          <a:ln w="9525">
            <a:solidFill>
              <a:schemeClr val="tx1"/>
            </a:solidFill>
            <a:round/>
            <a:headEnd/>
            <a:tailEnd type="triangle" w="med" len="med"/>
          </a:ln>
        </p:spPr>
        <p:txBody>
          <a:bodyPr wrap="none" anchor="ctr"/>
          <a:lstStyle/>
          <a:p>
            <a:endParaRPr lang="en-US"/>
          </a:p>
        </p:txBody>
      </p:sp>
      <p:sp>
        <p:nvSpPr>
          <p:cNvPr id="10255" name="Line 17"/>
          <p:cNvSpPr>
            <a:spLocks noChangeShapeType="1"/>
          </p:cNvSpPr>
          <p:nvPr/>
        </p:nvSpPr>
        <p:spPr bwMode="auto">
          <a:xfrm>
            <a:off x="4191000" y="4267200"/>
            <a:ext cx="0" cy="914400"/>
          </a:xfrm>
          <a:prstGeom prst="line">
            <a:avLst/>
          </a:prstGeom>
          <a:noFill/>
          <a:ln w="9525">
            <a:solidFill>
              <a:schemeClr val="tx1"/>
            </a:solidFill>
            <a:round/>
            <a:headEnd/>
            <a:tailEnd/>
          </a:ln>
        </p:spPr>
        <p:txBody>
          <a:bodyPr wrap="none" anchor="ctr"/>
          <a:lstStyle/>
          <a:p>
            <a:endParaRPr lang="en-US"/>
          </a:p>
        </p:txBody>
      </p:sp>
      <p:sp>
        <p:nvSpPr>
          <p:cNvPr id="10256" name="Line 18"/>
          <p:cNvSpPr>
            <a:spLocks noChangeShapeType="1"/>
          </p:cNvSpPr>
          <p:nvPr/>
        </p:nvSpPr>
        <p:spPr bwMode="auto">
          <a:xfrm>
            <a:off x="3962400" y="4724400"/>
            <a:ext cx="228600" cy="0"/>
          </a:xfrm>
          <a:prstGeom prst="line">
            <a:avLst/>
          </a:prstGeom>
          <a:noFill/>
          <a:ln w="9525">
            <a:solidFill>
              <a:schemeClr val="tx1"/>
            </a:solidFill>
            <a:round/>
            <a:headEnd/>
            <a:tailEnd/>
          </a:ln>
        </p:spPr>
        <p:txBody>
          <a:bodyPr wrap="none" anchor="ctr"/>
          <a:lstStyle/>
          <a:p>
            <a:endParaRPr lang="en-US"/>
          </a:p>
        </p:txBody>
      </p:sp>
      <p:sp>
        <p:nvSpPr>
          <p:cNvPr id="10257" name="Line 19"/>
          <p:cNvSpPr>
            <a:spLocks noChangeShapeType="1"/>
          </p:cNvSpPr>
          <p:nvPr/>
        </p:nvSpPr>
        <p:spPr bwMode="auto">
          <a:xfrm>
            <a:off x="1219200" y="3733800"/>
            <a:ext cx="0" cy="990600"/>
          </a:xfrm>
          <a:prstGeom prst="line">
            <a:avLst/>
          </a:prstGeom>
          <a:noFill/>
          <a:ln w="9525">
            <a:solidFill>
              <a:schemeClr val="tx1"/>
            </a:solidFill>
            <a:round/>
            <a:headEnd/>
            <a:tailEnd/>
          </a:ln>
        </p:spPr>
        <p:txBody>
          <a:bodyPr wrap="none" anchor="ctr"/>
          <a:lstStyle/>
          <a:p>
            <a:endParaRPr lang="en-US"/>
          </a:p>
        </p:txBody>
      </p:sp>
      <p:sp>
        <p:nvSpPr>
          <p:cNvPr id="10258" name="Line 20"/>
          <p:cNvSpPr>
            <a:spLocks noChangeShapeType="1"/>
          </p:cNvSpPr>
          <p:nvPr/>
        </p:nvSpPr>
        <p:spPr bwMode="auto">
          <a:xfrm flipV="1">
            <a:off x="8077200" y="2590800"/>
            <a:ext cx="0" cy="1143000"/>
          </a:xfrm>
          <a:prstGeom prst="line">
            <a:avLst/>
          </a:prstGeom>
          <a:noFill/>
          <a:ln w="9525">
            <a:solidFill>
              <a:schemeClr val="tx1"/>
            </a:solidFill>
            <a:round/>
            <a:headEnd/>
            <a:tailEnd/>
          </a:ln>
        </p:spPr>
        <p:txBody>
          <a:bodyPr wrap="none" anchor="ctr"/>
          <a:lstStyle/>
          <a:p>
            <a:endParaRPr lang="en-US"/>
          </a:p>
        </p:txBody>
      </p:sp>
      <p:sp>
        <p:nvSpPr>
          <p:cNvPr id="10259" name="Line 21"/>
          <p:cNvSpPr>
            <a:spLocks noChangeShapeType="1"/>
          </p:cNvSpPr>
          <p:nvPr/>
        </p:nvSpPr>
        <p:spPr bwMode="auto">
          <a:xfrm flipH="1">
            <a:off x="7543800" y="2590800"/>
            <a:ext cx="533400" cy="0"/>
          </a:xfrm>
          <a:prstGeom prst="line">
            <a:avLst/>
          </a:prstGeom>
          <a:noFill/>
          <a:ln w="9525">
            <a:solidFill>
              <a:schemeClr val="tx1"/>
            </a:solidFill>
            <a:round/>
            <a:headEnd/>
            <a:tailEnd/>
          </a:ln>
        </p:spPr>
        <p:txBody>
          <a:bodyPr wrap="none" anchor="ctr"/>
          <a:lstStyle/>
          <a:p>
            <a:endParaRPr lang="en-US"/>
          </a:p>
        </p:txBody>
      </p:sp>
      <p:sp>
        <p:nvSpPr>
          <p:cNvPr id="10260" name="Rectangle 22"/>
          <p:cNvSpPr>
            <a:spLocks noChangeArrowheads="1"/>
          </p:cNvSpPr>
          <p:nvPr/>
        </p:nvSpPr>
        <p:spPr bwMode="auto">
          <a:xfrm>
            <a:off x="304800" y="2286000"/>
            <a:ext cx="1600200" cy="838200"/>
          </a:xfrm>
          <a:prstGeom prst="rect">
            <a:avLst/>
          </a:prstGeom>
          <a:noFill/>
          <a:ln w="9525">
            <a:solidFill>
              <a:schemeClr val="tx1"/>
            </a:solidFill>
            <a:miter lim="800000"/>
            <a:headEnd/>
            <a:tailEnd/>
          </a:ln>
        </p:spPr>
        <p:txBody>
          <a:bodyPr wrap="none" anchor="ctr"/>
          <a:lstStyle/>
          <a:p>
            <a:endParaRPr lang="en-US"/>
          </a:p>
        </p:txBody>
      </p:sp>
      <p:sp>
        <p:nvSpPr>
          <p:cNvPr id="10261" name="Rectangle 23"/>
          <p:cNvSpPr>
            <a:spLocks noChangeArrowheads="1"/>
          </p:cNvSpPr>
          <p:nvPr/>
        </p:nvSpPr>
        <p:spPr bwMode="auto">
          <a:xfrm>
            <a:off x="2514600" y="2286000"/>
            <a:ext cx="1600200" cy="838200"/>
          </a:xfrm>
          <a:prstGeom prst="rect">
            <a:avLst/>
          </a:prstGeom>
          <a:noFill/>
          <a:ln w="9525">
            <a:solidFill>
              <a:schemeClr val="tx1"/>
            </a:solidFill>
            <a:miter lim="800000"/>
            <a:headEnd/>
            <a:tailEnd/>
          </a:ln>
        </p:spPr>
        <p:txBody>
          <a:bodyPr wrap="none" anchor="ctr"/>
          <a:lstStyle/>
          <a:p>
            <a:endParaRPr lang="en-US"/>
          </a:p>
        </p:txBody>
      </p:sp>
      <p:sp>
        <p:nvSpPr>
          <p:cNvPr id="10262" name="Rectangle 24"/>
          <p:cNvSpPr>
            <a:spLocks noChangeArrowheads="1"/>
          </p:cNvSpPr>
          <p:nvPr/>
        </p:nvSpPr>
        <p:spPr bwMode="auto">
          <a:xfrm>
            <a:off x="4876800" y="2286000"/>
            <a:ext cx="2667000" cy="838200"/>
          </a:xfrm>
          <a:prstGeom prst="rect">
            <a:avLst/>
          </a:prstGeom>
          <a:noFill/>
          <a:ln w="9525">
            <a:solidFill>
              <a:schemeClr val="tx1"/>
            </a:solidFill>
            <a:miter lim="800000"/>
            <a:headEnd/>
            <a:tailEnd/>
          </a:ln>
        </p:spPr>
        <p:txBody>
          <a:bodyPr wrap="none" anchor="ctr"/>
          <a:lstStyle/>
          <a:p>
            <a:endParaRPr lang="en-US"/>
          </a:p>
        </p:txBody>
      </p:sp>
      <p:sp>
        <p:nvSpPr>
          <p:cNvPr id="10263" name="Rectangle 25"/>
          <p:cNvSpPr>
            <a:spLocks noChangeArrowheads="1"/>
          </p:cNvSpPr>
          <p:nvPr/>
        </p:nvSpPr>
        <p:spPr bwMode="auto">
          <a:xfrm>
            <a:off x="4876800" y="4038600"/>
            <a:ext cx="2667000" cy="609600"/>
          </a:xfrm>
          <a:prstGeom prst="rect">
            <a:avLst/>
          </a:prstGeom>
          <a:noFill/>
          <a:ln w="9525">
            <a:solidFill>
              <a:schemeClr val="tx1"/>
            </a:solidFill>
            <a:miter lim="800000"/>
            <a:headEnd/>
            <a:tailEnd/>
          </a:ln>
        </p:spPr>
        <p:txBody>
          <a:bodyPr wrap="none" anchor="ctr"/>
          <a:lstStyle/>
          <a:p>
            <a:endParaRPr lang="en-US"/>
          </a:p>
        </p:txBody>
      </p:sp>
      <p:sp>
        <p:nvSpPr>
          <p:cNvPr id="10264" name="Rectangle 26"/>
          <p:cNvSpPr>
            <a:spLocks noChangeArrowheads="1"/>
          </p:cNvSpPr>
          <p:nvPr/>
        </p:nvSpPr>
        <p:spPr bwMode="auto">
          <a:xfrm>
            <a:off x="4876800" y="4953000"/>
            <a:ext cx="2667000" cy="609600"/>
          </a:xfrm>
          <a:prstGeom prst="rect">
            <a:avLst/>
          </a:prstGeom>
          <a:noFill/>
          <a:ln w="9525">
            <a:solidFill>
              <a:schemeClr val="tx1"/>
            </a:solidFill>
            <a:miter lim="800000"/>
            <a:headEnd/>
            <a:tailEnd/>
          </a:ln>
        </p:spPr>
        <p:txBody>
          <a:bodyPr wrap="none" anchor="ctr"/>
          <a:lstStyle/>
          <a:p>
            <a:endParaRPr lang="en-US"/>
          </a:p>
        </p:txBody>
      </p:sp>
      <p:sp>
        <p:nvSpPr>
          <p:cNvPr id="10265" name="Rectangle 27"/>
          <p:cNvSpPr>
            <a:spLocks noChangeArrowheads="1"/>
          </p:cNvSpPr>
          <p:nvPr/>
        </p:nvSpPr>
        <p:spPr bwMode="auto">
          <a:xfrm>
            <a:off x="1828800" y="4267200"/>
            <a:ext cx="2133600" cy="990600"/>
          </a:xfrm>
          <a:prstGeom prst="rect">
            <a:avLst/>
          </a:prstGeom>
          <a:noFill/>
          <a:ln w="9525">
            <a:solidFill>
              <a:schemeClr val="tx1"/>
            </a:solidFill>
            <a:miter lim="800000"/>
            <a:headEnd/>
            <a:tailEnd/>
          </a:ln>
        </p:spPr>
        <p:txBody>
          <a:bodyPr wrap="none" anchor="ctr"/>
          <a:lstStyle/>
          <a:p>
            <a:pPr algn="ctr"/>
            <a:endParaRPr lang="en-US"/>
          </a:p>
        </p:txBody>
      </p:sp>
      <p:sp>
        <p:nvSpPr>
          <p:cNvPr id="10266" name="Text Box 28"/>
          <p:cNvSpPr txBox="1">
            <a:spLocks noChangeArrowheads="1"/>
          </p:cNvSpPr>
          <p:nvPr/>
        </p:nvSpPr>
        <p:spPr bwMode="auto">
          <a:xfrm>
            <a:off x="1577975" y="3200400"/>
            <a:ext cx="1241425" cy="304800"/>
          </a:xfrm>
          <a:prstGeom prst="rect">
            <a:avLst/>
          </a:prstGeom>
          <a:noFill/>
          <a:ln w="9525">
            <a:noFill/>
            <a:miter lim="800000"/>
            <a:headEnd/>
            <a:tailEnd/>
          </a:ln>
        </p:spPr>
        <p:txBody>
          <a:bodyPr wrap="none">
            <a:spAutoFit/>
          </a:bodyPr>
          <a:lstStyle/>
          <a:p>
            <a:r>
              <a:rPr lang="en-US" sz="1400" i="1"/>
              <a:t>menimbulkan</a:t>
            </a:r>
          </a:p>
        </p:txBody>
      </p:sp>
      <p:sp>
        <p:nvSpPr>
          <p:cNvPr id="10267" name="Text Box 29"/>
          <p:cNvSpPr txBox="1">
            <a:spLocks noChangeArrowheads="1"/>
          </p:cNvSpPr>
          <p:nvPr/>
        </p:nvSpPr>
        <p:spPr bwMode="auto">
          <a:xfrm>
            <a:off x="3863975" y="3200400"/>
            <a:ext cx="1054100" cy="304800"/>
          </a:xfrm>
          <a:prstGeom prst="rect">
            <a:avLst/>
          </a:prstGeom>
          <a:noFill/>
          <a:ln w="9525">
            <a:noFill/>
            <a:miter lim="800000"/>
            <a:headEnd/>
            <a:tailEnd/>
          </a:ln>
        </p:spPr>
        <p:txBody>
          <a:bodyPr wrap="none">
            <a:spAutoFit/>
          </a:bodyPr>
          <a:lstStyle/>
          <a:p>
            <a:r>
              <a:rPr lang="en-US" sz="1400" i="1"/>
              <a:t>melahirkan</a:t>
            </a:r>
          </a:p>
        </p:txBody>
      </p:sp>
      <p:sp>
        <p:nvSpPr>
          <p:cNvPr id="10268" name="Text Box 30"/>
          <p:cNvSpPr txBox="1">
            <a:spLocks noChangeArrowheads="1"/>
          </p:cNvSpPr>
          <p:nvPr/>
        </p:nvSpPr>
        <p:spPr bwMode="auto">
          <a:xfrm>
            <a:off x="7315200" y="3276600"/>
            <a:ext cx="1666875" cy="304800"/>
          </a:xfrm>
          <a:prstGeom prst="rect">
            <a:avLst/>
          </a:prstGeom>
          <a:noFill/>
          <a:ln w="9525">
            <a:noFill/>
            <a:miter lim="800000"/>
            <a:headEnd/>
            <a:tailEnd/>
          </a:ln>
        </p:spPr>
        <p:txBody>
          <a:bodyPr wrap="none">
            <a:spAutoFit/>
          </a:bodyPr>
          <a:lstStyle/>
          <a:p>
            <a:r>
              <a:rPr lang="en-US" sz="1400" i="1"/>
              <a:t>yg mengarah pada</a:t>
            </a:r>
          </a:p>
        </p:txBody>
      </p:sp>
      <p:sp>
        <p:nvSpPr>
          <p:cNvPr id="10269" name="Text Box 31"/>
          <p:cNvSpPr txBox="1">
            <a:spLocks noChangeArrowheads="1"/>
          </p:cNvSpPr>
          <p:nvPr/>
        </p:nvSpPr>
        <p:spPr bwMode="auto">
          <a:xfrm>
            <a:off x="3581400" y="3962400"/>
            <a:ext cx="1281113" cy="304800"/>
          </a:xfrm>
          <a:prstGeom prst="rect">
            <a:avLst/>
          </a:prstGeom>
          <a:noFill/>
          <a:ln w="9525">
            <a:noFill/>
            <a:miter lim="800000"/>
            <a:headEnd/>
            <a:tailEnd/>
          </a:ln>
        </p:spPr>
        <p:txBody>
          <a:bodyPr wrap="none">
            <a:spAutoFit/>
          </a:bodyPr>
          <a:lstStyle/>
          <a:p>
            <a:r>
              <a:rPr lang="en-US" sz="1400" i="1"/>
              <a:t>menghasilkan</a:t>
            </a:r>
          </a:p>
        </p:txBody>
      </p:sp>
      <p:sp>
        <p:nvSpPr>
          <p:cNvPr id="10270" name="Text Box 32"/>
          <p:cNvSpPr txBox="1">
            <a:spLocks noChangeArrowheads="1"/>
          </p:cNvSpPr>
          <p:nvPr/>
        </p:nvSpPr>
        <p:spPr bwMode="auto">
          <a:xfrm>
            <a:off x="4270375" y="4876800"/>
            <a:ext cx="530225" cy="304800"/>
          </a:xfrm>
          <a:prstGeom prst="rect">
            <a:avLst/>
          </a:prstGeom>
          <a:noFill/>
          <a:ln w="9525">
            <a:noFill/>
            <a:miter lim="800000"/>
            <a:headEnd/>
            <a:tailEnd/>
          </a:ln>
        </p:spPr>
        <p:txBody>
          <a:bodyPr wrap="none">
            <a:spAutoFit/>
          </a:bodyPr>
          <a:lstStyle/>
          <a:p>
            <a:r>
              <a:rPr lang="en-US" sz="1400" i="1"/>
              <a:t>atau</a:t>
            </a:r>
          </a:p>
        </p:txBody>
      </p:sp>
      <p:sp>
        <p:nvSpPr>
          <p:cNvPr id="10271" name="Text Box 34"/>
          <p:cNvSpPr txBox="1">
            <a:spLocks noChangeArrowheads="1"/>
          </p:cNvSpPr>
          <p:nvPr/>
        </p:nvSpPr>
        <p:spPr bwMode="auto">
          <a:xfrm>
            <a:off x="5287963" y="6262688"/>
            <a:ext cx="3627437" cy="366712"/>
          </a:xfrm>
          <a:prstGeom prst="rect">
            <a:avLst/>
          </a:prstGeom>
          <a:noFill/>
          <a:ln w="9525">
            <a:noFill/>
            <a:miter lim="800000"/>
            <a:headEnd/>
            <a:tailEnd/>
          </a:ln>
        </p:spPr>
        <p:txBody>
          <a:bodyPr wrap="none">
            <a:spAutoFit/>
          </a:bodyPr>
          <a:lstStyle/>
          <a:p>
            <a:r>
              <a:rPr lang="en-US" sz="1800" i="1"/>
              <a:t>Lihat juga versi Rosengren (1974)</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Uses &amp; Effect</a:t>
            </a:r>
          </a:p>
        </p:txBody>
      </p:sp>
      <p:sp>
        <p:nvSpPr>
          <p:cNvPr id="11267" name="Rectangle 3"/>
          <p:cNvSpPr>
            <a:spLocks noGrp="1" noChangeArrowheads="1"/>
          </p:cNvSpPr>
          <p:nvPr>
            <p:ph idx="1"/>
          </p:nvPr>
        </p:nvSpPr>
        <p:spPr/>
        <p:txBody>
          <a:bodyPr/>
          <a:lstStyle/>
          <a:p>
            <a:pPr eaLnBrk="1" hangingPunct="1">
              <a:lnSpc>
                <a:spcPct val="90000"/>
              </a:lnSpc>
            </a:pPr>
            <a:r>
              <a:rPr lang="en-US" smtClean="0"/>
              <a:t>Merupakan sintesis antara paradigma “uses” dan paradigma “effect”.</a:t>
            </a:r>
          </a:p>
          <a:p>
            <a:pPr eaLnBrk="1" hangingPunct="1">
              <a:lnSpc>
                <a:spcPct val="90000"/>
              </a:lnSpc>
            </a:pPr>
            <a:r>
              <a:rPr lang="en-US" smtClean="0"/>
              <a:t>Dalam model U&amp;G kegunaan media ditentukan kebutuhan dasar individu</a:t>
            </a:r>
          </a:p>
          <a:p>
            <a:pPr eaLnBrk="1" hangingPunct="1">
              <a:lnSpc>
                <a:spcPct val="90000"/>
              </a:lnSpc>
            </a:pPr>
            <a:r>
              <a:rPr lang="en-US" smtClean="0"/>
              <a:t>Dalam model U&amp;E kebutuhan individu bukan merupakan satu-satunya  faktor yang mengarah pada kegunaan media </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3600" dirty="0" err="1"/>
              <a:t>Teori</a:t>
            </a:r>
            <a:r>
              <a:rPr lang="en-US" sz="3600" dirty="0"/>
              <a:t> </a:t>
            </a:r>
            <a:r>
              <a:rPr lang="en-US" sz="3600" dirty="0" err="1"/>
              <a:t>komunikasi</a:t>
            </a:r>
            <a:r>
              <a:rPr lang="en-US" sz="3600" dirty="0"/>
              <a:t> </a:t>
            </a:r>
            <a:r>
              <a:rPr lang="en-US" sz="3600" dirty="0" err="1"/>
              <a:t>berdasar</a:t>
            </a:r>
            <a:r>
              <a:rPr lang="en-US" sz="3600" dirty="0"/>
              <a:t> </a:t>
            </a:r>
            <a:br>
              <a:rPr lang="en-US" sz="3600" dirty="0"/>
            </a:br>
            <a:r>
              <a:rPr lang="en-US" sz="3600" dirty="0"/>
              <a:t>level </a:t>
            </a:r>
            <a:r>
              <a:rPr lang="en-US" sz="3600" dirty="0" err="1"/>
              <a:t>komunikasi</a:t>
            </a:r>
            <a:endParaRPr lang="en-US" sz="3600" dirty="0"/>
          </a:p>
        </p:txBody>
      </p:sp>
      <p:sp>
        <p:nvSpPr>
          <p:cNvPr id="10243" name="Rectangle 3"/>
          <p:cNvSpPr>
            <a:spLocks noGrp="1" noChangeArrowheads="1"/>
          </p:cNvSpPr>
          <p:nvPr>
            <p:ph type="body" idx="1"/>
          </p:nvPr>
        </p:nvSpPr>
        <p:spPr/>
        <p:txBody>
          <a:bodyPr/>
          <a:lstStyle/>
          <a:p>
            <a:pPr marL="609600" indent="-609600">
              <a:lnSpc>
                <a:spcPct val="80000"/>
              </a:lnSpc>
            </a:pPr>
            <a:r>
              <a:rPr lang="en-US" sz="2000" b="1" i="1" dirty="0"/>
              <a:t>Intrapersonal Communication</a:t>
            </a:r>
            <a:r>
              <a:rPr lang="en-US" sz="2000" dirty="0"/>
              <a:t> (</a:t>
            </a:r>
            <a:r>
              <a:rPr lang="en-US" sz="2000" dirty="0" err="1"/>
              <a:t>komunikasi</a:t>
            </a:r>
            <a:r>
              <a:rPr lang="en-US" sz="2000" dirty="0"/>
              <a:t> intra </a:t>
            </a:r>
            <a:r>
              <a:rPr lang="en-US" sz="2000" dirty="0" err="1"/>
              <a:t>pribadi</a:t>
            </a:r>
            <a:r>
              <a:rPr lang="en-US" sz="2000" dirty="0"/>
              <a:t>) </a:t>
            </a:r>
            <a:r>
              <a:rPr lang="en-US" sz="2000" dirty="0" err="1"/>
              <a:t>adalah</a:t>
            </a:r>
            <a:r>
              <a:rPr lang="en-US" sz="2000" dirty="0"/>
              <a:t> </a:t>
            </a:r>
            <a:r>
              <a:rPr lang="en-US" sz="2000" dirty="0" err="1"/>
              <a:t>proses</a:t>
            </a:r>
            <a:r>
              <a:rPr lang="en-US" sz="2000" dirty="0"/>
              <a:t> </a:t>
            </a:r>
            <a:r>
              <a:rPr lang="en-US" sz="2000" dirty="0" err="1"/>
              <a:t>komunikasi</a:t>
            </a:r>
            <a:r>
              <a:rPr lang="en-US" sz="2000" dirty="0"/>
              <a:t> yang </a:t>
            </a:r>
            <a:r>
              <a:rPr lang="en-US" sz="2000" dirty="0" err="1"/>
              <a:t>terjadi</a:t>
            </a:r>
            <a:r>
              <a:rPr lang="en-US" sz="2000" dirty="0"/>
              <a:t> </a:t>
            </a:r>
            <a:r>
              <a:rPr lang="en-US" sz="2000" dirty="0" err="1"/>
              <a:t>dalam</a:t>
            </a:r>
            <a:r>
              <a:rPr lang="en-US" sz="2000" dirty="0"/>
              <a:t> </a:t>
            </a:r>
            <a:r>
              <a:rPr lang="en-US" sz="2000" dirty="0" err="1"/>
              <a:t>diri</a:t>
            </a:r>
            <a:r>
              <a:rPr lang="en-US" sz="2000" dirty="0"/>
              <a:t> </a:t>
            </a:r>
            <a:r>
              <a:rPr lang="en-US" sz="2000" dirty="0" err="1"/>
              <a:t>seseorang</a:t>
            </a:r>
            <a:r>
              <a:rPr lang="en-US" sz="2000" dirty="0"/>
              <a:t>. Yang </a:t>
            </a:r>
            <a:r>
              <a:rPr lang="en-US" sz="2000" dirty="0" err="1"/>
              <a:t>menjadi</a:t>
            </a:r>
            <a:r>
              <a:rPr lang="en-US" sz="2000" dirty="0"/>
              <a:t> </a:t>
            </a:r>
            <a:r>
              <a:rPr lang="en-US" sz="2000" dirty="0" err="1"/>
              <a:t>pusat</a:t>
            </a:r>
            <a:r>
              <a:rPr lang="en-US" sz="2000" dirty="0"/>
              <a:t> </a:t>
            </a:r>
            <a:r>
              <a:rPr lang="en-US" sz="2000" dirty="0" err="1"/>
              <a:t>perhatian</a:t>
            </a:r>
            <a:r>
              <a:rPr lang="en-US" sz="2000" dirty="0"/>
              <a:t> </a:t>
            </a:r>
            <a:r>
              <a:rPr lang="en-US" sz="2000" dirty="0" err="1"/>
              <a:t>di</a:t>
            </a:r>
            <a:r>
              <a:rPr lang="en-US" sz="2000" dirty="0"/>
              <a:t> </a:t>
            </a:r>
            <a:r>
              <a:rPr lang="en-US" sz="2000" dirty="0" err="1"/>
              <a:t>sini</a:t>
            </a:r>
            <a:r>
              <a:rPr lang="en-US" sz="2000" dirty="0"/>
              <a:t> </a:t>
            </a:r>
            <a:r>
              <a:rPr lang="en-US" sz="2000" dirty="0" err="1"/>
              <a:t>adalah</a:t>
            </a:r>
            <a:r>
              <a:rPr lang="en-US" sz="2000" dirty="0"/>
              <a:t> </a:t>
            </a:r>
            <a:r>
              <a:rPr lang="en-US" sz="2000" dirty="0" err="1"/>
              <a:t>bagaimana</a:t>
            </a:r>
            <a:r>
              <a:rPr lang="en-US" sz="2000" dirty="0"/>
              <a:t> </a:t>
            </a:r>
            <a:r>
              <a:rPr lang="en-US" sz="2000" dirty="0" err="1"/>
              <a:t>jalannya</a:t>
            </a:r>
            <a:r>
              <a:rPr lang="en-US" sz="2000" dirty="0"/>
              <a:t> </a:t>
            </a:r>
            <a:r>
              <a:rPr lang="en-US" sz="2000" dirty="0" err="1"/>
              <a:t>proses</a:t>
            </a:r>
            <a:r>
              <a:rPr lang="en-US" sz="2000" dirty="0"/>
              <a:t> </a:t>
            </a:r>
            <a:r>
              <a:rPr lang="en-US" sz="2000" dirty="0" err="1"/>
              <a:t>pengolahan</a:t>
            </a:r>
            <a:r>
              <a:rPr lang="en-US" sz="2000" dirty="0"/>
              <a:t> </a:t>
            </a:r>
            <a:r>
              <a:rPr lang="en-US" sz="2000" dirty="0" err="1"/>
              <a:t>informasi</a:t>
            </a:r>
            <a:r>
              <a:rPr lang="en-US" sz="2000" dirty="0"/>
              <a:t> yang </a:t>
            </a:r>
            <a:r>
              <a:rPr lang="en-US" sz="2000" dirty="0" err="1"/>
              <a:t>dialami</a:t>
            </a:r>
            <a:r>
              <a:rPr lang="en-US" sz="2000" dirty="0"/>
              <a:t> </a:t>
            </a:r>
            <a:r>
              <a:rPr lang="en-US" sz="2000" dirty="0" err="1"/>
              <a:t>seseorang</a:t>
            </a:r>
            <a:r>
              <a:rPr lang="en-US" sz="2000" dirty="0"/>
              <a:t> </a:t>
            </a:r>
            <a:r>
              <a:rPr lang="en-US" sz="2000" dirty="0" err="1"/>
              <a:t>melalui</a:t>
            </a:r>
            <a:r>
              <a:rPr lang="en-US" sz="2000" dirty="0"/>
              <a:t> </a:t>
            </a:r>
            <a:r>
              <a:rPr lang="en-US" sz="2000" dirty="0" err="1"/>
              <a:t>sistem</a:t>
            </a:r>
            <a:r>
              <a:rPr lang="en-US" sz="2000" dirty="0"/>
              <a:t> </a:t>
            </a:r>
            <a:r>
              <a:rPr lang="en-US" sz="2000" dirty="0" err="1"/>
              <a:t>syaraf</a:t>
            </a:r>
            <a:r>
              <a:rPr lang="en-US" sz="2000" dirty="0"/>
              <a:t> </a:t>
            </a:r>
            <a:r>
              <a:rPr lang="en-US" sz="2000" dirty="0" err="1"/>
              <a:t>dan</a:t>
            </a:r>
            <a:r>
              <a:rPr lang="en-US" sz="2000" dirty="0"/>
              <a:t> </a:t>
            </a:r>
            <a:r>
              <a:rPr lang="en-US" sz="2000" dirty="0" err="1"/>
              <a:t>inderanya</a:t>
            </a:r>
            <a:r>
              <a:rPr lang="en-US" sz="2000" dirty="0"/>
              <a:t>.</a:t>
            </a:r>
          </a:p>
          <a:p>
            <a:pPr marL="609600" indent="-609600">
              <a:lnSpc>
                <a:spcPct val="80000"/>
              </a:lnSpc>
            </a:pPr>
            <a:r>
              <a:rPr lang="en-US" sz="2000" dirty="0" err="1"/>
              <a:t>Teori-teori</a:t>
            </a:r>
            <a:r>
              <a:rPr lang="en-US" sz="2000" dirty="0"/>
              <a:t> </a:t>
            </a:r>
            <a:r>
              <a:rPr lang="en-US" sz="2000" dirty="0" err="1"/>
              <a:t>komunikasi</a:t>
            </a:r>
            <a:r>
              <a:rPr lang="en-US" sz="2000" dirty="0"/>
              <a:t> intra </a:t>
            </a:r>
            <a:r>
              <a:rPr lang="en-US" sz="2000" dirty="0" err="1"/>
              <a:t>pribadi</a:t>
            </a:r>
            <a:r>
              <a:rPr lang="en-US" sz="2000" dirty="0"/>
              <a:t> </a:t>
            </a:r>
            <a:r>
              <a:rPr lang="en-US" sz="2000" dirty="0" err="1"/>
              <a:t>umumnya</a:t>
            </a:r>
            <a:r>
              <a:rPr lang="en-US" sz="2000" dirty="0"/>
              <a:t> </a:t>
            </a:r>
            <a:r>
              <a:rPr lang="en-US" sz="2000" dirty="0" err="1"/>
              <a:t>membahas</a:t>
            </a:r>
            <a:r>
              <a:rPr lang="en-US" sz="2000" dirty="0"/>
              <a:t> </a:t>
            </a:r>
            <a:r>
              <a:rPr lang="en-US" sz="2000" dirty="0" err="1"/>
              <a:t>mengenai</a:t>
            </a:r>
            <a:r>
              <a:rPr lang="en-US" sz="2000" dirty="0"/>
              <a:t> </a:t>
            </a:r>
            <a:r>
              <a:rPr lang="en-US" sz="2000" dirty="0" err="1"/>
              <a:t>proses</a:t>
            </a:r>
            <a:r>
              <a:rPr lang="en-US" sz="2000" dirty="0"/>
              <a:t> </a:t>
            </a:r>
            <a:r>
              <a:rPr lang="en-US" sz="2000" dirty="0" err="1"/>
              <a:t>pemahaman</a:t>
            </a:r>
            <a:r>
              <a:rPr lang="en-US" sz="2000" dirty="0"/>
              <a:t>, </a:t>
            </a:r>
            <a:r>
              <a:rPr lang="en-US" sz="2000" dirty="0" err="1"/>
              <a:t>ingatan</a:t>
            </a:r>
            <a:r>
              <a:rPr lang="en-US" sz="2000" dirty="0"/>
              <a:t> </a:t>
            </a:r>
            <a:r>
              <a:rPr lang="en-US" sz="2000" dirty="0" err="1"/>
              <a:t>dan</a:t>
            </a:r>
            <a:r>
              <a:rPr lang="en-US" sz="2000" dirty="0"/>
              <a:t> </a:t>
            </a:r>
            <a:r>
              <a:rPr lang="en-US" sz="2000" dirty="0" err="1"/>
              <a:t>interpretasi</a:t>
            </a:r>
            <a:r>
              <a:rPr lang="en-US" sz="2000" dirty="0"/>
              <a:t> </a:t>
            </a:r>
            <a:r>
              <a:rPr lang="en-US" sz="2000" dirty="0" err="1"/>
              <a:t>terhadap</a:t>
            </a:r>
            <a:r>
              <a:rPr lang="en-US" sz="2000" dirty="0"/>
              <a:t> </a:t>
            </a:r>
            <a:r>
              <a:rPr lang="en-US" sz="2000" dirty="0" err="1"/>
              <a:t>simbol-simbol</a:t>
            </a:r>
            <a:r>
              <a:rPr lang="en-US" sz="2000" dirty="0"/>
              <a:t> yang </a:t>
            </a:r>
            <a:r>
              <a:rPr lang="en-US" sz="2000" dirty="0" err="1"/>
              <a:t>ditangkap</a:t>
            </a:r>
            <a:r>
              <a:rPr lang="en-US" sz="2000" dirty="0"/>
              <a:t> </a:t>
            </a:r>
            <a:r>
              <a:rPr lang="en-US" sz="2000" dirty="0" err="1"/>
              <a:t>melalui</a:t>
            </a:r>
            <a:r>
              <a:rPr lang="en-US" sz="2000" dirty="0"/>
              <a:t> </a:t>
            </a:r>
            <a:r>
              <a:rPr lang="en-US" sz="2000" dirty="0" err="1"/>
              <a:t>panca</a:t>
            </a:r>
            <a:r>
              <a:rPr lang="en-US" sz="2000" dirty="0"/>
              <a:t> </a:t>
            </a:r>
            <a:r>
              <a:rPr lang="en-US" sz="2000" dirty="0" err="1"/>
              <a:t>indera</a:t>
            </a:r>
            <a:r>
              <a:rPr lang="en-US" sz="2000" dirty="0"/>
              <a:t>.</a:t>
            </a:r>
          </a:p>
          <a:p>
            <a:pPr marL="609600" indent="-609600">
              <a:lnSpc>
                <a:spcPct val="80000"/>
              </a:lnSpc>
              <a:buFont typeface="Wingdings" pitchFamily="2" charset="2"/>
              <a:buNone/>
            </a:pPr>
            <a:endParaRPr lang="en-US" sz="2000" b="1" i="1" dirty="0"/>
          </a:p>
          <a:p>
            <a:pPr marL="609600" indent="-609600">
              <a:lnSpc>
                <a:spcPct val="80000"/>
              </a:lnSpc>
            </a:pPr>
            <a:r>
              <a:rPr lang="en-US" sz="2000" b="1" i="1" dirty="0"/>
              <a:t>Interpersonal Communication</a:t>
            </a:r>
            <a:r>
              <a:rPr lang="en-US" sz="2000" dirty="0"/>
              <a:t> (</a:t>
            </a:r>
            <a:r>
              <a:rPr lang="en-US" sz="2000" dirty="0" err="1"/>
              <a:t>komunikasi</a:t>
            </a:r>
            <a:r>
              <a:rPr lang="en-US" sz="2000" dirty="0"/>
              <a:t> </a:t>
            </a:r>
            <a:r>
              <a:rPr lang="en-US" sz="2000" dirty="0" err="1"/>
              <a:t>antar</a:t>
            </a:r>
            <a:r>
              <a:rPr lang="en-US" sz="2000" dirty="0"/>
              <a:t> </a:t>
            </a:r>
            <a:r>
              <a:rPr lang="en-US" sz="2000" dirty="0" err="1"/>
              <a:t>pribadi</a:t>
            </a:r>
            <a:r>
              <a:rPr lang="en-US" sz="2000" dirty="0"/>
              <a:t>) </a:t>
            </a:r>
            <a:r>
              <a:rPr lang="en-US" sz="2000" dirty="0" err="1"/>
              <a:t>adalah</a:t>
            </a:r>
            <a:r>
              <a:rPr lang="en-US" sz="2000" dirty="0"/>
              <a:t> </a:t>
            </a:r>
            <a:r>
              <a:rPr lang="en-US" sz="2000" dirty="0" err="1"/>
              <a:t>komunikasi</a:t>
            </a:r>
            <a:r>
              <a:rPr lang="en-US" sz="2000" dirty="0"/>
              <a:t> </a:t>
            </a:r>
            <a:r>
              <a:rPr lang="en-US" sz="2000" dirty="0" err="1"/>
              <a:t>antar</a:t>
            </a:r>
            <a:r>
              <a:rPr lang="en-US" sz="2000" dirty="0"/>
              <a:t> </a:t>
            </a:r>
            <a:r>
              <a:rPr lang="en-US" sz="2000" dirty="0" err="1"/>
              <a:t>perorangan</a:t>
            </a:r>
            <a:r>
              <a:rPr lang="en-US" sz="2000" dirty="0"/>
              <a:t> </a:t>
            </a:r>
            <a:r>
              <a:rPr lang="en-US" sz="2000" dirty="0" err="1"/>
              <a:t>dan</a:t>
            </a:r>
            <a:r>
              <a:rPr lang="en-US" sz="2000" dirty="0"/>
              <a:t> </a:t>
            </a:r>
            <a:r>
              <a:rPr lang="en-US" sz="2000" dirty="0" err="1"/>
              <a:t>bersifat</a:t>
            </a:r>
            <a:r>
              <a:rPr lang="en-US" sz="2000" dirty="0"/>
              <a:t> </a:t>
            </a:r>
            <a:r>
              <a:rPr lang="en-US" sz="2000" dirty="0" err="1"/>
              <a:t>pribadi</a:t>
            </a:r>
            <a:r>
              <a:rPr lang="en-US" sz="2000" dirty="0"/>
              <a:t> </a:t>
            </a:r>
            <a:r>
              <a:rPr lang="en-US" sz="2000" dirty="0" err="1"/>
              <a:t>baik</a:t>
            </a:r>
            <a:r>
              <a:rPr lang="en-US" sz="2000" dirty="0"/>
              <a:t> yang </a:t>
            </a:r>
            <a:r>
              <a:rPr lang="en-US" sz="2000" dirty="0" err="1"/>
              <a:t>terjadi</a:t>
            </a:r>
            <a:r>
              <a:rPr lang="en-US" sz="2000" dirty="0"/>
              <a:t> </a:t>
            </a:r>
            <a:r>
              <a:rPr lang="en-US" sz="2000" dirty="0" err="1"/>
              <a:t>secara</a:t>
            </a:r>
            <a:r>
              <a:rPr lang="en-US" sz="2000" dirty="0"/>
              <a:t> </a:t>
            </a:r>
            <a:r>
              <a:rPr lang="en-US" sz="2000" dirty="0" err="1"/>
              <a:t>langsung</a:t>
            </a:r>
            <a:r>
              <a:rPr lang="en-US" sz="2000" dirty="0"/>
              <a:t> (</a:t>
            </a:r>
            <a:r>
              <a:rPr lang="en-US" sz="2000" dirty="0" err="1"/>
              <a:t>tanpa</a:t>
            </a:r>
            <a:r>
              <a:rPr lang="en-US" sz="2000" dirty="0"/>
              <a:t> medium) </a:t>
            </a:r>
            <a:r>
              <a:rPr lang="en-US" sz="2000" dirty="0" err="1"/>
              <a:t>ataupun</a:t>
            </a:r>
            <a:r>
              <a:rPr lang="en-US" sz="2000" dirty="0"/>
              <a:t> </a:t>
            </a:r>
            <a:r>
              <a:rPr lang="en-US" sz="2000" dirty="0" err="1"/>
              <a:t>tidak</a:t>
            </a:r>
            <a:r>
              <a:rPr lang="en-US" sz="2000" dirty="0"/>
              <a:t> </a:t>
            </a:r>
            <a:r>
              <a:rPr lang="en-US" sz="2000" dirty="0" err="1"/>
              <a:t>langsung</a:t>
            </a:r>
            <a:r>
              <a:rPr lang="en-US" sz="2000" dirty="0"/>
              <a:t>/</a:t>
            </a:r>
            <a:r>
              <a:rPr lang="en-US" sz="2000" dirty="0" err="1"/>
              <a:t>melalui</a:t>
            </a:r>
            <a:r>
              <a:rPr lang="en-US" sz="2000" dirty="0"/>
              <a:t> medium </a:t>
            </a:r>
            <a:r>
              <a:rPr lang="en-US" sz="2000" dirty="0" err="1"/>
              <a:t>misalnya</a:t>
            </a:r>
            <a:r>
              <a:rPr lang="en-US" sz="2000" dirty="0"/>
              <a:t> </a:t>
            </a:r>
            <a:r>
              <a:rPr lang="en-US" sz="2000" dirty="0" err="1"/>
              <a:t>percakapan</a:t>
            </a:r>
            <a:r>
              <a:rPr lang="en-US" sz="2000" dirty="0"/>
              <a:t> </a:t>
            </a:r>
            <a:r>
              <a:rPr lang="en-US" sz="2000" dirty="0" err="1"/>
              <a:t>tatap</a:t>
            </a:r>
            <a:r>
              <a:rPr lang="en-US" sz="2000" dirty="0"/>
              <a:t> </a:t>
            </a:r>
            <a:r>
              <a:rPr lang="en-US" sz="2000" dirty="0" err="1"/>
              <a:t>muka</a:t>
            </a:r>
            <a:r>
              <a:rPr lang="en-US" sz="2000" dirty="0"/>
              <a:t> (</a:t>
            </a:r>
            <a:r>
              <a:rPr lang="en-US" sz="2000" i="1" dirty="0"/>
              <a:t>face to face communication</a:t>
            </a:r>
            <a:r>
              <a:rPr lang="en-US" sz="2000" dirty="0"/>
              <a:t>), </a:t>
            </a:r>
            <a:r>
              <a:rPr lang="en-US" sz="2000" dirty="0" err="1"/>
              <a:t>percakapan</a:t>
            </a:r>
            <a:r>
              <a:rPr lang="en-US" sz="2000" dirty="0"/>
              <a:t> </a:t>
            </a:r>
            <a:r>
              <a:rPr lang="en-US" sz="2000" dirty="0" err="1"/>
              <a:t>melaui</a:t>
            </a:r>
            <a:r>
              <a:rPr lang="en-US" sz="2000" dirty="0"/>
              <a:t> </a:t>
            </a:r>
            <a:r>
              <a:rPr lang="en-US" sz="2000" dirty="0" err="1"/>
              <a:t>telepon</a:t>
            </a:r>
            <a:r>
              <a:rPr lang="en-US" sz="2000" dirty="0"/>
              <a:t>, </a:t>
            </a:r>
            <a:r>
              <a:rPr lang="en-US" sz="2000" dirty="0" err="1"/>
              <a:t>surat</a:t>
            </a:r>
            <a:r>
              <a:rPr lang="en-US" sz="2000" dirty="0"/>
              <a:t> </a:t>
            </a:r>
            <a:r>
              <a:rPr lang="en-US" sz="2000" dirty="0" err="1"/>
              <a:t>menyurat</a:t>
            </a:r>
            <a:r>
              <a:rPr lang="en-US" sz="2000" dirty="0"/>
              <a:t> </a:t>
            </a:r>
            <a:r>
              <a:rPr lang="en-US" sz="2000" dirty="0" err="1"/>
              <a:t>pribadi</a:t>
            </a:r>
            <a:r>
              <a:rPr lang="en-US" sz="2000" dirty="0"/>
              <a:t> </a:t>
            </a:r>
            <a:r>
              <a:rPr lang="en-US" sz="2000" dirty="0" err="1"/>
              <a:t>dan</a:t>
            </a:r>
            <a:r>
              <a:rPr lang="en-US" sz="2000" dirty="0"/>
              <a:t> lain-lain.</a:t>
            </a:r>
          </a:p>
          <a:p>
            <a:pPr marL="609600" indent="-609600">
              <a:lnSpc>
                <a:spcPct val="80000"/>
              </a:lnSpc>
            </a:pPr>
            <a:r>
              <a:rPr lang="en-US" sz="2000" dirty="0" err="1"/>
              <a:t>Teori-teori</a:t>
            </a:r>
            <a:r>
              <a:rPr lang="en-US" sz="2000" dirty="0"/>
              <a:t> </a:t>
            </a:r>
            <a:r>
              <a:rPr lang="en-US" sz="2000" dirty="0" err="1"/>
              <a:t>komunikasi</a:t>
            </a:r>
            <a:r>
              <a:rPr lang="en-US" sz="2000" dirty="0"/>
              <a:t> </a:t>
            </a:r>
            <a:r>
              <a:rPr lang="en-US" sz="2000" dirty="0" err="1"/>
              <a:t>antar</a:t>
            </a:r>
            <a:r>
              <a:rPr lang="en-US" sz="2000" dirty="0"/>
              <a:t> </a:t>
            </a:r>
            <a:r>
              <a:rPr lang="en-US" sz="2000" dirty="0" err="1"/>
              <a:t>pribadi</a:t>
            </a:r>
            <a:r>
              <a:rPr lang="en-US" sz="2000" dirty="0"/>
              <a:t> </a:t>
            </a:r>
            <a:r>
              <a:rPr lang="en-US" sz="2000" dirty="0" err="1"/>
              <a:t>umumnya</a:t>
            </a:r>
            <a:r>
              <a:rPr lang="en-US" sz="2000" dirty="0"/>
              <a:t> </a:t>
            </a:r>
            <a:r>
              <a:rPr lang="en-US" sz="2000" dirty="0" err="1"/>
              <a:t>memfokuskan</a:t>
            </a:r>
            <a:r>
              <a:rPr lang="en-US" sz="2000" dirty="0"/>
              <a:t> </a:t>
            </a:r>
            <a:r>
              <a:rPr lang="en-US" sz="2000" dirty="0" err="1"/>
              <a:t>pengamatannya</a:t>
            </a:r>
            <a:r>
              <a:rPr lang="en-US" sz="2000" dirty="0"/>
              <a:t> </a:t>
            </a:r>
            <a:r>
              <a:rPr lang="en-US" sz="2000" dirty="0" err="1"/>
              <a:t>pada</a:t>
            </a:r>
            <a:r>
              <a:rPr lang="en-US" sz="2000" dirty="0"/>
              <a:t> </a:t>
            </a:r>
            <a:r>
              <a:rPr lang="en-US" sz="2000" dirty="0" err="1"/>
              <a:t>bentuk-bentuk</a:t>
            </a:r>
            <a:r>
              <a:rPr lang="en-US" sz="2000" dirty="0"/>
              <a:t> </a:t>
            </a:r>
            <a:r>
              <a:rPr lang="en-US" sz="2000" dirty="0" err="1"/>
              <a:t>dan</a:t>
            </a:r>
            <a:r>
              <a:rPr lang="en-US" sz="2000" dirty="0"/>
              <a:t> </a:t>
            </a:r>
            <a:r>
              <a:rPr lang="en-US" sz="2000" dirty="0" err="1"/>
              <a:t>sifat</a:t>
            </a:r>
            <a:r>
              <a:rPr lang="en-US" sz="2000" dirty="0"/>
              <a:t> </a:t>
            </a:r>
            <a:r>
              <a:rPr lang="en-US" sz="2000" dirty="0" err="1"/>
              <a:t>hubungan</a:t>
            </a:r>
            <a:r>
              <a:rPr lang="en-US" sz="2000" dirty="0"/>
              <a:t> (</a:t>
            </a:r>
            <a:r>
              <a:rPr lang="en-US" sz="2000" i="1" dirty="0"/>
              <a:t>relationship</a:t>
            </a:r>
            <a:r>
              <a:rPr lang="en-US" sz="2000" dirty="0"/>
              <a:t>), </a:t>
            </a:r>
            <a:r>
              <a:rPr lang="en-US" sz="2000" dirty="0" err="1"/>
              <a:t>percakapan</a:t>
            </a:r>
            <a:r>
              <a:rPr lang="en-US" sz="2000" dirty="0"/>
              <a:t> (discourse), </a:t>
            </a:r>
            <a:r>
              <a:rPr lang="en-US" sz="2000" dirty="0" err="1"/>
              <a:t>interaksi</a:t>
            </a:r>
            <a:r>
              <a:rPr lang="en-US" sz="2000" dirty="0"/>
              <a:t> </a:t>
            </a:r>
            <a:r>
              <a:rPr lang="en-US" sz="2000" dirty="0" err="1"/>
              <a:t>dan</a:t>
            </a:r>
            <a:r>
              <a:rPr lang="en-US" sz="2000" dirty="0"/>
              <a:t> </a:t>
            </a:r>
            <a:r>
              <a:rPr lang="en-US" sz="2000" dirty="0" err="1"/>
              <a:t>karakteristik</a:t>
            </a:r>
            <a:r>
              <a:rPr lang="en-US" sz="2000" dirty="0"/>
              <a:t> </a:t>
            </a:r>
            <a:r>
              <a:rPr lang="en-US" sz="2000" dirty="0" err="1"/>
              <a:t>komunikator</a:t>
            </a:r>
            <a:r>
              <a:rPr lang="en-US" sz="2000" dirty="0"/>
              <a:t>.</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1143000"/>
          </a:xfrm>
        </p:spPr>
        <p:txBody>
          <a:bodyPr/>
          <a:lstStyle/>
          <a:p>
            <a:pPr eaLnBrk="1" hangingPunct="1"/>
            <a:r>
              <a:rPr lang="en-US" smtClean="0"/>
              <a:t>Uses &amp; Effect</a:t>
            </a:r>
          </a:p>
        </p:txBody>
      </p:sp>
      <p:sp>
        <p:nvSpPr>
          <p:cNvPr id="99331" name="Rectangle 3"/>
          <p:cNvSpPr>
            <a:spLocks noGrp="1" noChangeArrowheads="1"/>
          </p:cNvSpPr>
          <p:nvPr>
            <p:ph idx="1"/>
          </p:nvPr>
        </p:nvSpPr>
        <p:spPr>
          <a:xfrm>
            <a:off x="685800" y="1752600"/>
            <a:ext cx="7772400" cy="4114800"/>
          </a:xfrm>
        </p:spPr>
        <p:txBody>
          <a:bodyPr>
            <a:normAutofit fontScale="92500" lnSpcReduction="10000"/>
          </a:bodyPr>
          <a:lstStyle/>
          <a:p>
            <a:pPr marL="274320" indent="-274320" eaLnBrk="1" fontAlgn="auto" hangingPunct="1">
              <a:lnSpc>
                <a:spcPct val="90000"/>
              </a:lnSpc>
              <a:spcAft>
                <a:spcPts val="0"/>
              </a:spcAft>
              <a:buClr>
                <a:schemeClr val="accent3"/>
              </a:buClr>
              <a:buFont typeface="Wingdings 2"/>
              <a:buChar char=""/>
              <a:defRPr/>
            </a:pPr>
            <a:r>
              <a:rPr lang="en-US" sz="2800"/>
              <a:t>Penggunaan (Uses) tergantung kepada</a:t>
            </a:r>
          </a:p>
          <a:p>
            <a:pPr marL="640080" lvl="1" indent="-246888" eaLnBrk="1" fontAlgn="auto" hangingPunct="1">
              <a:lnSpc>
                <a:spcPct val="90000"/>
              </a:lnSpc>
              <a:spcAft>
                <a:spcPts val="0"/>
              </a:spcAft>
              <a:buFont typeface="Wingdings 2"/>
              <a:buChar char=""/>
              <a:defRPr/>
            </a:pPr>
            <a:r>
              <a:rPr lang="en-US"/>
              <a:t>Karakteristik individu </a:t>
            </a:r>
          </a:p>
          <a:p>
            <a:pPr marL="640080" lvl="1" indent="-246888" eaLnBrk="1" fontAlgn="auto" hangingPunct="1">
              <a:lnSpc>
                <a:spcPct val="90000"/>
              </a:lnSpc>
              <a:spcAft>
                <a:spcPts val="0"/>
              </a:spcAft>
              <a:buFont typeface="Wingdings 2"/>
              <a:buChar char=""/>
              <a:defRPr/>
            </a:pPr>
            <a:r>
              <a:rPr lang="en-US"/>
              <a:t>Harapan individu, </a:t>
            </a:r>
          </a:p>
          <a:p>
            <a:pPr marL="640080" lvl="1" indent="-246888" eaLnBrk="1" fontAlgn="auto" hangingPunct="1">
              <a:lnSpc>
                <a:spcPct val="90000"/>
              </a:lnSpc>
              <a:spcAft>
                <a:spcPts val="0"/>
              </a:spcAft>
              <a:buFont typeface="Wingdings 2"/>
              <a:buChar char=""/>
              <a:defRPr/>
            </a:pPr>
            <a:r>
              <a:rPr lang="en-US"/>
              <a:t>Persepsi (individu terhadap) media</a:t>
            </a:r>
          </a:p>
          <a:p>
            <a:pPr marL="640080" lvl="1" indent="-246888" eaLnBrk="1" fontAlgn="auto" hangingPunct="1">
              <a:lnSpc>
                <a:spcPct val="90000"/>
              </a:lnSpc>
              <a:spcAft>
                <a:spcPts val="0"/>
              </a:spcAft>
              <a:buFont typeface="Wingdings 2"/>
              <a:buChar char=""/>
              <a:defRPr/>
            </a:pPr>
            <a:r>
              <a:rPr lang="en-US"/>
              <a:t>Tingkat exposure media </a:t>
            </a:r>
          </a:p>
          <a:p>
            <a:pPr lvl="2" indent="-246888" eaLnBrk="1" fontAlgn="auto" hangingPunct="1">
              <a:lnSpc>
                <a:spcPct val="90000"/>
              </a:lnSpc>
              <a:spcAft>
                <a:spcPts val="0"/>
              </a:spcAft>
              <a:buFont typeface="Wingdings 2"/>
              <a:buChar char=""/>
              <a:defRPr/>
            </a:pPr>
            <a:r>
              <a:rPr lang="en-US" sz="2000"/>
              <a:t>Akan mempengaruhi keputusan individu atas penggunaan media massa</a:t>
            </a:r>
          </a:p>
          <a:p>
            <a:pPr marL="274320" indent="-274320" eaLnBrk="1" fontAlgn="auto" hangingPunct="1">
              <a:lnSpc>
                <a:spcPct val="90000"/>
              </a:lnSpc>
              <a:spcAft>
                <a:spcPts val="0"/>
              </a:spcAft>
              <a:buClr>
                <a:schemeClr val="accent3"/>
              </a:buClr>
              <a:buFont typeface="Wingdings 2"/>
              <a:buChar char=""/>
              <a:defRPr/>
            </a:pPr>
            <a:r>
              <a:rPr lang="en-US" sz="2800"/>
              <a:t>Konsep “penggunaan” mencakup:</a:t>
            </a:r>
          </a:p>
          <a:p>
            <a:pPr marL="640080" lvl="1" indent="-246888" eaLnBrk="1" fontAlgn="auto" hangingPunct="1">
              <a:lnSpc>
                <a:spcPct val="90000"/>
              </a:lnSpc>
              <a:spcAft>
                <a:spcPts val="0"/>
              </a:spcAft>
              <a:buFont typeface="Wingdings 2"/>
              <a:buChar char=""/>
              <a:defRPr/>
            </a:pPr>
            <a:r>
              <a:rPr lang="en-US"/>
              <a:t>Jumlah isi yang digunakan</a:t>
            </a:r>
          </a:p>
          <a:p>
            <a:pPr marL="640080" lvl="1" indent="-246888" eaLnBrk="1" fontAlgn="auto" hangingPunct="1">
              <a:lnSpc>
                <a:spcPct val="90000"/>
              </a:lnSpc>
              <a:spcAft>
                <a:spcPts val="0"/>
              </a:spcAft>
              <a:buFont typeface="Wingdings 2"/>
              <a:buChar char=""/>
              <a:defRPr/>
            </a:pPr>
            <a:r>
              <a:rPr lang="en-US"/>
              <a:t>Jenis isi yang digunakan</a:t>
            </a:r>
          </a:p>
          <a:p>
            <a:pPr marL="640080" lvl="1" indent="-246888" eaLnBrk="1" fontAlgn="auto" hangingPunct="1">
              <a:lnSpc>
                <a:spcPct val="90000"/>
              </a:lnSpc>
              <a:spcAft>
                <a:spcPts val="0"/>
              </a:spcAft>
              <a:buFont typeface="Wingdings 2"/>
              <a:buChar char=""/>
              <a:defRPr/>
            </a:pPr>
            <a:r>
              <a:rPr lang="en-US"/>
              <a:t>Hubunganan antar pengguna - media</a:t>
            </a:r>
          </a:p>
          <a:p>
            <a:pPr marL="274320" indent="-274320" eaLnBrk="1" fontAlgn="auto" hangingPunct="1">
              <a:lnSpc>
                <a:spcPct val="90000"/>
              </a:lnSpc>
              <a:spcAft>
                <a:spcPts val="0"/>
              </a:spcAft>
              <a:buClr>
                <a:schemeClr val="accent3"/>
              </a:buClr>
              <a:buFont typeface="Wingdings 2"/>
              <a:buChar char=""/>
              <a:defRPr/>
            </a:pPr>
            <a:endParaRPr lang="en-US" sz="280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7772400" cy="1143000"/>
          </a:xfrm>
        </p:spPr>
        <p:txBody>
          <a:bodyPr/>
          <a:lstStyle/>
          <a:p>
            <a:pPr eaLnBrk="1" hangingPunct="1"/>
            <a:r>
              <a:rPr lang="en-US" sz="2800" smtClean="0"/>
              <a:t>Uses &amp; Efek</a:t>
            </a:r>
          </a:p>
        </p:txBody>
      </p:sp>
      <p:sp>
        <p:nvSpPr>
          <p:cNvPr id="13315" name="Text Box 5"/>
          <p:cNvSpPr txBox="1">
            <a:spLocks noChangeArrowheads="1"/>
          </p:cNvSpPr>
          <p:nvPr/>
        </p:nvSpPr>
        <p:spPr bwMode="auto">
          <a:xfrm>
            <a:off x="0" y="914400"/>
            <a:ext cx="8686800" cy="396875"/>
          </a:xfrm>
          <a:prstGeom prst="rect">
            <a:avLst/>
          </a:prstGeom>
          <a:noFill/>
          <a:ln w="9525">
            <a:noFill/>
            <a:miter lim="800000"/>
            <a:headEnd/>
            <a:tailEnd/>
          </a:ln>
        </p:spPr>
        <p:txBody>
          <a:bodyPr>
            <a:spAutoFit/>
          </a:bodyPr>
          <a:lstStyle/>
          <a:p>
            <a:r>
              <a:rPr lang="en-US" sz="2000"/>
              <a:t>Berbagai bentuk hubungan penggunaan - hasilnya</a:t>
            </a:r>
          </a:p>
        </p:txBody>
      </p:sp>
      <p:sp>
        <p:nvSpPr>
          <p:cNvPr id="13316" name="Text Box 6"/>
          <p:cNvSpPr txBox="1">
            <a:spLocks noChangeArrowheads="1"/>
          </p:cNvSpPr>
          <p:nvPr/>
        </p:nvSpPr>
        <p:spPr bwMode="auto">
          <a:xfrm>
            <a:off x="500063" y="2359025"/>
            <a:ext cx="1620837" cy="366713"/>
          </a:xfrm>
          <a:prstGeom prst="rect">
            <a:avLst/>
          </a:prstGeom>
          <a:noFill/>
          <a:ln w="9525">
            <a:noFill/>
            <a:miter lim="800000"/>
            <a:headEnd/>
            <a:tailEnd/>
          </a:ln>
        </p:spPr>
        <p:txBody>
          <a:bodyPr wrap="none">
            <a:spAutoFit/>
          </a:bodyPr>
          <a:lstStyle/>
          <a:p>
            <a:r>
              <a:rPr lang="en-US" sz="1800"/>
              <a:t>Media content</a:t>
            </a:r>
          </a:p>
        </p:txBody>
      </p:sp>
      <p:sp>
        <p:nvSpPr>
          <p:cNvPr id="13317" name="Text Box 7"/>
          <p:cNvSpPr txBox="1">
            <a:spLocks noChangeArrowheads="1"/>
          </p:cNvSpPr>
          <p:nvPr/>
        </p:nvSpPr>
        <p:spPr bwMode="auto">
          <a:xfrm>
            <a:off x="3871913" y="2362200"/>
            <a:ext cx="1276350" cy="366713"/>
          </a:xfrm>
          <a:prstGeom prst="rect">
            <a:avLst/>
          </a:prstGeom>
          <a:noFill/>
          <a:ln w="9525">
            <a:noFill/>
            <a:miter lim="800000"/>
            <a:headEnd/>
            <a:tailEnd/>
          </a:ln>
        </p:spPr>
        <p:txBody>
          <a:bodyPr wrap="none">
            <a:spAutoFit/>
          </a:bodyPr>
          <a:lstStyle/>
          <a:p>
            <a:r>
              <a:rPr lang="en-US" sz="1800"/>
              <a:t>Media Use</a:t>
            </a:r>
          </a:p>
        </p:txBody>
      </p:sp>
      <p:sp>
        <p:nvSpPr>
          <p:cNvPr id="13318" name="Text Box 8"/>
          <p:cNvSpPr txBox="1">
            <a:spLocks noChangeArrowheads="1"/>
          </p:cNvSpPr>
          <p:nvPr/>
        </p:nvSpPr>
        <p:spPr bwMode="auto">
          <a:xfrm>
            <a:off x="7261225" y="2362200"/>
            <a:ext cx="768350" cy="366713"/>
          </a:xfrm>
          <a:prstGeom prst="rect">
            <a:avLst/>
          </a:prstGeom>
          <a:noFill/>
          <a:ln w="9525">
            <a:noFill/>
            <a:miter lim="800000"/>
            <a:headEnd/>
            <a:tailEnd/>
          </a:ln>
        </p:spPr>
        <p:txBody>
          <a:bodyPr wrap="none">
            <a:spAutoFit/>
          </a:bodyPr>
          <a:lstStyle/>
          <a:p>
            <a:r>
              <a:rPr lang="en-US" sz="1800"/>
              <a:t>Effect</a:t>
            </a:r>
          </a:p>
        </p:txBody>
      </p:sp>
      <p:sp>
        <p:nvSpPr>
          <p:cNvPr id="13319" name="Rectangle 9"/>
          <p:cNvSpPr>
            <a:spLocks noChangeArrowheads="1"/>
          </p:cNvSpPr>
          <p:nvPr/>
        </p:nvSpPr>
        <p:spPr bwMode="auto">
          <a:xfrm>
            <a:off x="500063" y="22860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20" name="Rectangle 10"/>
          <p:cNvSpPr>
            <a:spLocks noChangeArrowheads="1"/>
          </p:cNvSpPr>
          <p:nvPr/>
        </p:nvSpPr>
        <p:spPr bwMode="auto">
          <a:xfrm>
            <a:off x="3624263" y="2286000"/>
            <a:ext cx="1676400" cy="533400"/>
          </a:xfrm>
          <a:prstGeom prst="rect">
            <a:avLst/>
          </a:prstGeom>
          <a:noFill/>
          <a:ln w="9525">
            <a:solidFill>
              <a:schemeClr val="tx1"/>
            </a:solidFill>
            <a:prstDash val="sysDot"/>
            <a:miter lim="800000"/>
            <a:headEnd/>
            <a:tailEnd/>
          </a:ln>
        </p:spPr>
        <p:txBody>
          <a:bodyPr wrap="none" anchor="ctr"/>
          <a:lstStyle/>
          <a:p>
            <a:endParaRPr lang="en-US"/>
          </a:p>
        </p:txBody>
      </p:sp>
      <p:sp>
        <p:nvSpPr>
          <p:cNvPr id="13321" name="Rectangle 11"/>
          <p:cNvSpPr>
            <a:spLocks noChangeArrowheads="1"/>
          </p:cNvSpPr>
          <p:nvPr/>
        </p:nvSpPr>
        <p:spPr bwMode="auto">
          <a:xfrm>
            <a:off x="6748463" y="22860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22" name="Line 12"/>
          <p:cNvSpPr>
            <a:spLocks noChangeShapeType="1"/>
          </p:cNvSpPr>
          <p:nvPr/>
        </p:nvSpPr>
        <p:spPr bwMode="auto">
          <a:xfrm>
            <a:off x="2176463" y="2438400"/>
            <a:ext cx="1447800" cy="0"/>
          </a:xfrm>
          <a:prstGeom prst="line">
            <a:avLst/>
          </a:prstGeom>
          <a:noFill/>
          <a:ln w="9525">
            <a:solidFill>
              <a:schemeClr val="tx1"/>
            </a:solidFill>
            <a:round/>
            <a:headEnd/>
            <a:tailEnd type="triangle" w="med" len="med"/>
          </a:ln>
        </p:spPr>
        <p:txBody>
          <a:bodyPr wrap="none" anchor="ctr"/>
          <a:lstStyle/>
          <a:p>
            <a:endParaRPr lang="en-US"/>
          </a:p>
        </p:txBody>
      </p:sp>
      <p:sp>
        <p:nvSpPr>
          <p:cNvPr id="13323" name="Line 13"/>
          <p:cNvSpPr>
            <a:spLocks noChangeShapeType="1"/>
          </p:cNvSpPr>
          <p:nvPr/>
        </p:nvSpPr>
        <p:spPr bwMode="auto">
          <a:xfrm>
            <a:off x="5300663" y="2438400"/>
            <a:ext cx="1447800" cy="0"/>
          </a:xfrm>
          <a:prstGeom prst="line">
            <a:avLst/>
          </a:prstGeom>
          <a:noFill/>
          <a:ln w="9525">
            <a:solidFill>
              <a:schemeClr val="tx1"/>
            </a:solidFill>
            <a:round/>
            <a:headEnd/>
            <a:tailEnd type="triangle" w="med" len="med"/>
          </a:ln>
        </p:spPr>
        <p:txBody>
          <a:bodyPr wrap="none" anchor="ctr"/>
          <a:lstStyle/>
          <a:p>
            <a:endParaRPr lang="en-US"/>
          </a:p>
        </p:txBody>
      </p:sp>
      <p:sp>
        <p:nvSpPr>
          <p:cNvPr id="13324" name="Text Box 14"/>
          <p:cNvSpPr txBox="1">
            <a:spLocks noChangeArrowheads="1"/>
          </p:cNvSpPr>
          <p:nvPr/>
        </p:nvSpPr>
        <p:spPr bwMode="auto">
          <a:xfrm>
            <a:off x="500063" y="4340225"/>
            <a:ext cx="1620837" cy="366713"/>
          </a:xfrm>
          <a:prstGeom prst="rect">
            <a:avLst/>
          </a:prstGeom>
          <a:noFill/>
          <a:ln w="9525">
            <a:noFill/>
            <a:miter lim="800000"/>
            <a:headEnd/>
            <a:tailEnd/>
          </a:ln>
        </p:spPr>
        <p:txBody>
          <a:bodyPr wrap="none">
            <a:spAutoFit/>
          </a:bodyPr>
          <a:lstStyle/>
          <a:p>
            <a:r>
              <a:rPr lang="en-US" sz="1800"/>
              <a:t>Media content</a:t>
            </a:r>
          </a:p>
        </p:txBody>
      </p:sp>
      <p:sp>
        <p:nvSpPr>
          <p:cNvPr id="13325" name="Text Box 15"/>
          <p:cNvSpPr txBox="1">
            <a:spLocks noChangeArrowheads="1"/>
          </p:cNvSpPr>
          <p:nvPr/>
        </p:nvSpPr>
        <p:spPr bwMode="auto">
          <a:xfrm>
            <a:off x="3871913" y="4343400"/>
            <a:ext cx="1276350" cy="366713"/>
          </a:xfrm>
          <a:prstGeom prst="rect">
            <a:avLst/>
          </a:prstGeom>
          <a:noFill/>
          <a:ln w="9525">
            <a:noFill/>
            <a:miter lim="800000"/>
            <a:headEnd/>
            <a:tailEnd/>
          </a:ln>
        </p:spPr>
        <p:txBody>
          <a:bodyPr wrap="none">
            <a:spAutoFit/>
          </a:bodyPr>
          <a:lstStyle/>
          <a:p>
            <a:r>
              <a:rPr lang="en-US" sz="1800"/>
              <a:t>Media Use</a:t>
            </a:r>
          </a:p>
        </p:txBody>
      </p:sp>
      <p:sp>
        <p:nvSpPr>
          <p:cNvPr id="13326" name="Text Box 16"/>
          <p:cNvSpPr txBox="1">
            <a:spLocks noChangeArrowheads="1"/>
          </p:cNvSpPr>
          <p:nvPr/>
        </p:nvSpPr>
        <p:spPr bwMode="auto">
          <a:xfrm>
            <a:off x="6748463" y="4343400"/>
            <a:ext cx="1709737" cy="366713"/>
          </a:xfrm>
          <a:prstGeom prst="rect">
            <a:avLst/>
          </a:prstGeom>
          <a:noFill/>
          <a:ln w="9525">
            <a:noFill/>
            <a:miter lim="800000"/>
            <a:headEnd/>
            <a:tailEnd/>
          </a:ln>
        </p:spPr>
        <p:txBody>
          <a:bodyPr wrap="none">
            <a:spAutoFit/>
          </a:bodyPr>
          <a:lstStyle/>
          <a:p>
            <a:r>
              <a:rPr lang="en-US" sz="1800"/>
              <a:t>Consequences</a:t>
            </a:r>
          </a:p>
        </p:txBody>
      </p:sp>
      <p:sp>
        <p:nvSpPr>
          <p:cNvPr id="13327" name="Rectangle 17"/>
          <p:cNvSpPr>
            <a:spLocks noChangeArrowheads="1"/>
          </p:cNvSpPr>
          <p:nvPr/>
        </p:nvSpPr>
        <p:spPr bwMode="auto">
          <a:xfrm>
            <a:off x="500063" y="4267200"/>
            <a:ext cx="1676400" cy="533400"/>
          </a:xfrm>
          <a:prstGeom prst="rect">
            <a:avLst/>
          </a:prstGeom>
          <a:noFill/>
          <a:ln w="9525">
            <a:solidFill>
              <a:schemeClr val="tx1"/>
            </a:solidFill>
            <a:prstDash val="sysDot"/>
            <a:miter lim="800000"/>
            <a:headEnd/>
            <a:tailEnd/>
          </a:ln>
        </p:spPr>
        <p:txBody>
          <a:bodyPr wrap="none" anchor="ctr"/>
          <a:lstStyle/>
          <a:p>
            <a:endParaRPr lang="en-US"/>
          </a:p>
        </p:txBody>
      </p:sp>
      <p:sp>
        <p:nvSpPr>
          <p:cNvPr id="13328" name="Rectangle 18"/>
          <p:cNvSpPr>
            <a:spLocks noChangeArrowheads="1"/>
          </p:cNvSpPr>
          <p:nvPr/>
        </p:nvSpPr>
        <p:spPr bwMode="auto">
          <a:xfrm>
            <a:off x="3624263" y="42672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29" name="Rectangle 19"/>
          <p:cNvSpPr>
            <a:spLocks noChangeArrowheads="1"/>
          </p:cNvSpPr>
          <p:nvPr/>
        </p:nvSpPr>
        <p:spPr bwMode="auto">
          <a:xfrm>
            <a:off x="6748463" y="42672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30" name="Line 20"/>
          <p:cNvSpPr>
            <a:spLocks noChangeShapeType="1"/>
          </p:cNvSpPr>
          <p:nvPr/>
        </p:nvSpPr>
        <p:spPr bwMode="auto">
          <a:xfrm>
            <a:off x="2176463" y="4419600"/>
            <a:ext cx="1447800" cy="0"/>
          </a:xfrm>
          <a:prstGeom prst="line">
            <a:avLst/>
          </a:prstGeom>
          <a:noFill/>
          <a:ln w="9525">
            <a:solidFill>
              <a:schemeClr val="tx1"/>
            </a:solidFill>
            <a:prstDash val="sysDot"/>
            <a:round/>
            <a:headEnd/>
            <a:tailEnd type="triangle" w="med" len="med"/>
          </a:ln>
        </p:spPr>
        <p:txBody>
          <a:bodyPr wrap="none" anchor="ctr"/>
          <a:lstStyle/>
          <a:p>
            <a:endParaRPr lang="en-US"/>
          </a:p>
        </p:txBody>
      </p:sp>
      <p:sp>
        <p:nvSpPr>
          <p:cNvPr id="13331" name="Line 21"/>
          <p:cNvSpPr>
            <a:spLocks noChangeShapeType="1"/>
          </p:cNvSpPr>
          <p:nvPr/>
        </p:nvSpPr>
        <p:spPr bwMode="auto">
          <a:xfrm>
            <a:off x="5300663" y="4419600"/>
            <a:ext cx="1447800" cy="0"/>
          </a:xfrm>
          <a:prstGeom prst="line">
            <a:avLst/>
          </a:prstGeom>
          <a:noFill/>
          <a:ln w="9525">
            <a:solidFill>
              <a:schemeClr val="tx1"/>
            </a:solidFill>
            <a:round/>
            <a:headEnd/>
            <a:tailEnd type="triangle" w="med" len="med"/>
          </a:ln>
        </p:spPr>
        <p:txBody>
          <a:bodyPr wrap="none" anchor="ctr"/>
          <a:lstStyle/>
          <a:p>
            <a:endParaRPr lang="en-US"/>
          </a:p>
        </p:txBody>
      </p:sp>
      <p:sp>
        <p:nvSpPr>
          <p:cNvPr id="13332" name="Text Box 22"/>
          <p:cNvSpPr txBox="1">
            <a:spLocks noChangeArrowheads="1"/>
          </p:cNvSpPr>
          <p:nvPr/>
        </p:nvSpPr>
        <p:spPr bwMode="auto">
          <a:xfrm>
            <a:off x="500063" y="6169025"/>
            <a:ext cx="1620837" cy="366713"/>
          </a:xfrm>
          <a:prstGeom prst="rect">
            <a:avLst/>
          </a:prstGeom>
          <a:noFill/>
          <a:ln w="9525">
            <a:noFill/>
            <a:miter lim="800000"/>
            <a:headEnd/>
            <a:tailEnd/>
          </a:ln>
        </p:spPr>
        <p:txBody>
          <a:bodyPr wrap="none">
            <a:spAutoFit/>
          </a:bodyPr>
          <a:lstStyle/>
          <a:p>
            <a:r>
              <a:rPr lang="en-US" sz="1800"/>
              <a:t>Media content</a:t>
            </a:r>
          </a:p>
        </p:txBody>
      </p:sp>
      <p:sp>
        <p:nvSpPr>
          <p:cNvPr id="13333" name="Text Box 23"/>
          <p:cNvSpPr txBox="1">
            <a:spLocks noChangeArrowheads="1"/>
          </p:cNvSpPr>
          <p:nvPr/>
        </p:nvSpPr>
        <p:spPr bwMode="auto">
          <a:xfrm>
            <a:off x="3871913" y="6172200"/>
            <a:ext cx="1276350" cy="366713"/>
          </a:xfrm>
          <a:prstGeom prst="rect">
            <a:avLst/>
          </a:prstGeom>
          <a:noFill/>
          <a:ln w="9525">
            <a:noFill/>
            <a:miter lim="800000"/>
            <a:headEnd/>
            <a:tailEnd/>
          </a:ln>
        </p:spPr>
        <p:txBody>
          <a:bodyPr wrap="none">
            <a:spAutoFit/>
          </a:bodyPr>
          <a:lstStyle/>
          <a:p>
            <a:r>
              <a:rPr lang="en-US" sz="1800"/>
              <a:t>Media Use</a:t>
            </a:r>
          </a:p>
        </p:txBody>
      </p:sp>
      <p:sp>
        <p:nvSpPr>
          <p:cNvPr id="13334" name="Text Box 24"/>
          <p:cNvSpPr txBox="1">
            <a:spLocks noChangeArrowheads="1"/>
          </p:cNvSpPr>
          <p:nvPr/>
        </p:nvSpPr>
        <p:spPr bwMode="auto">
          <a:xfrm>
            <a:off x="6919913" y="6172200"/>
            <a:ext cx="1276350" cy="366713"/>
          </a:xfrm>
          <a:prstGeom prst="rect">
            <a:avLst/>
          </a:prstGeom>
          <a:noFill/>
          <a:ln w="9525">
            <a:noFill/>
            <a:miter lim="800000"/>
            <a:headEnd/>
            <a:tailEnd/>
          </a:ln>
        </p:spPr>
        <p:txBody>
          <a:bodyPr wrap="none">
            <a:spAutoFit/>
          </a:bodyPr>
          <a:lstStyle/>
          <a:p>
            <a:r>
              <a:rPr lang="en-US" sz="1800"/>
              <a:t>Conseffect</a:t>
            </a:r>
          </a:p>
        </p:txBody>
      </p:sp>
      <p:sp>
        <p:nvSpPr>
          <p:cNvPr id="13335" name="Rectangle 25"/>
          <p:cNvSpPr>
            <a:spLocks noChangeArrowheads="1"/>
          </p:cNvSpPr>
          <p:nvPr/>
        </p:nvSpPr>
        <p:spPr bwMode="auto">
          <a:xfrm>
            <a:off x="500063" y="60960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36" name="Rectangle 26"/>
          <p:cNvSpPr>
            <a:spLocks noChangeArrowheads="1"/>
          </p:cNvSpPr>
          <p:nvPr/>
        </p:nvSpPr>
        <p:spPr bwMode="auto">
          <a:xfrm>
            <a:off x="3624263" y="60960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37" name="Rectangle 27"/>
          <p:cNvSpPr>
            <a:spLocks noChangeArrowheads="1"/>
          </p:cNvSpPr>
          <p:nvPr/>
        </p:nvSpPr>
        <p:spPr bwMode="auto">
          <a:xfrm>
            <a:off x="6748463" y="6096000"/>
            <a:ext cx="1676400" cy="533400"/>
          </a:xfrm>
          <a:prstGeom prst="rect">
            <a:avLst/>
          </a:prstGeom>
          <a:noFill/>
          <a:ln w="9525">
            <a:solidFill>
              <a:schemeClr val="tx1"/>
            </a:solidFill>
            <a:miter lim="800000"/>
            <a:headEnd/>
            <a:tailEnd/>
          </a:ln>
        </p:spPr>
        <p:txBody>
          <a:bodyPr wrap="none" anchor="ctr"/>
          <a:lstStyle/>
          <a:p>
            <a:endParaRPr lang="en-US"/>
          </a:p>
        </p:txBody>
      </p:sp>
      <p:sp>
        <p:nvSpPr>
          <p:cNvPr id="13338" name="Line 28"/>
          <p:cNvSpPr>
            <a:spLocks noChangeShapeType="1"/>
          </p:cNvSpPr>
          <p:nvPr/>
        </p:nvSpPr>
        <p:spPr bwMode="auto">
          <a:xfrm>
            <a:off x="2176463" y="6248400"/>
            <a:ext cx="1447800" cy="0"/>
          </a:xfrm>
          <a:prstGeom prst="line">
            <a:avLst/>
          </a:prstGeom>
          <a:noFill/>
          <a:ln w="9525">
            <a:solidFill>
              <a:schemeClr val="tx1"/>
            </a:solidFill>
            <a:round/>
            <a:headEnd/>
            <a:tailEnd/>
          </a:ln>
        </p:spPr>
        <p:txBody>
          <a:bodyPr wrap="none" anchor="ctr"/>
          <a:lstStyle/>
          <a:p>
            <a:endParaRPr lang="en-US"/>
          </a:p>
        </p:txBody>
      </p:sp>
      <p:sp>
        <p:nvSpPr>
          <p:cNvPr id="13339" name="Line 29"/>
          <p:cNvSpPr>
            <a:spLocks noChangeShapeType="1"/>
          </p:cNvSpPr>
          <p:nvPr/>
        </p:nvSpPr>
        <p:spPr bwMode="auto">
          <a:xfrm>
            <a:off x="5300663" y="6248400"/>
            <a:ext cx="1447800" cy="0"/>
          </a:xfrm>
          <a:prstGeom prst="line">
            <a:avLst/>
          </a:prstGeom>
          <a:noFill/>
          <a:ln w="9525">
            <a:solidFill>
              <a:schemeClr val="tx1"/>
            </a:solidFill>
            <a:round/>
            <a:headEnd/>
            <a:tailEnd type="triangle" w="med" len="med"/>
          </a:ln>
        </p:spPr>
        <p:txBody>
          <a:bodyPr wrap="none" anchor="ctr"/>
          <a:lstStyle/>
          <a:p>
            <a:endParaRPr lang="en-US"/>
          </a:p>
        </p:txBody>
      </p:sp>
      <p:sp>
        <p:nvSpPr>
          <p:cNvPr id="13340" name="Line 30"/>
          <p:cNvSpPr>
            <a:spLocks noChangeShapeType="1"/>
          </p:cNvSpPr>
          <p:nvPr/>
        </p:nvSpPr>
        <p:spPr bwMode="auto">
          <a:xfrm>
            <a:off x="3624263" y="6248400"/>
            <a:ext cx="1676400" cy="0"/>
          </a:xfrm>
          <a:prstGeom prst="line">
            <a:avLst/>
          </a:prstGeom>
          <a:noFill/>
          <a:ln w="9525">
            <a:solidFill>
              <a:schemeClr val="tx1"/>
            </a:solidFill>
            <a:prstDash val="sysDot"/>
            <a:round/>
            <a:headEnd/>
            <a:tailEnd/>
          </a:ln>
        </p:spPr>
        <p:txBody>
          <a:bodyPr wrap="none" anchor="ctr"/>
          <a:lstStyle/>
          <a:p>
            <a:endParaRPr lang="en-US"/>
          </a:p>
        </p:txBody>
      </p:sp>
      <p:sp>
        <p:nvSpPr>
          <p:cNvPr id="13341" name="Line 31"/>
          <p:cNvSpPr>
            <a:spLocks noChangeShapeType="1"/>
          </p:cNvSpPr>
          <p:nvPr/>
        </p:nvSpPr>
        <p:spPr bwMode="auto">
          <a:xfrm>
            <a:off x="5300663" y="6477000"/>
            <a:ext cx="1447800" cy="0"/>
          </a:xfrm>
          <a:prstGeom prst="line">
            <a:avLst/>
          </a:prstGeom>
          <a:noFill/>
          <a:ln w="9525">
            <a:solidFill>
              <a:schemeClr val="tx1"/>
            </a:solidFill>
            <a:round/>
            <a:headEnd/>
            <a:tailEnd type="triangle" w="med" len="med"/>
          </a:ln>
        </p:spPr>
        <p:txBody>
          <a:bodyPr wrap="none" anchor="ctr"/>
          <a:lstStyle/>
          <a:p>
            <a:endParaRPr lang="en-US"/>
          </a:p>
        </p:txBody>
      </p:sp>
      <p:sp>
        <p:nvSpPr>
          <p:cNvPr id="13342" name="Text Box 32"/>
          <p:cNvSpPr txBox="1">
            <a:spLocks noChangeArrowheads="1"/>
          </p:cNvSpPr>
          <p:nvPr/>
        </p:nvSpPr>
        <p:spPr bwMode="auto">
          <a:xfrm>
            <a:off x="533400" y="1524000"/>
            <a:ext cx="7924800" cy="641350"/>
          </a:xfrm>
          <a:prstGeom prst="rect">
            <a:avLst/>
          </a:prstGeom>
          <a:noFill/>
          <a:ln w="9525">
            <a:noFill/>
            <a:miter lim="800000"/>
            <a:headEnd/>
            <a:tailEnd/>
          </a:ln>
        </p:spPr>
        <p:txBody>
          <a:bodyPr>
            <a:spAutoFit/>
          </a:bodyPr>
          <a:lstStyle/>
          <a:p>
            <a:r>
              <a:rPr lang="en-US" sz="1800"/>
              <a:t>1. Hasil ditentukan oleh sifat isi media, sehingga penggunaan media dianggap sebagai faktor antara. Hasilnya disebut EFEK</a:t>
            </a:r>
          </a:p>
        </p:txBody>
      </p:sp>
      <p:sp>
        <p:nvSpPr>
          <p:cNvPr id="13343" name="Text Box 33"/>
          <p:cNvSpPr txBox="1">
            <a:spLocks noChangeArrowheads="1"/>
          </p:cNvSpPr>
          <p:nvPr/>
        </p:nvSpPr>
        <p:spPr bwMode="auto">
          <a:xfrm>
            <a:off x="533400" y="3244850"/>
            <a:ext cx="7924800" cy="915988"/>
          </a:xfrm>
          <a:prstGeom prst="rect">
            <a:avLst/>
          </a:prstGeom>
          <a:noFill/>
          <a:ln w="9525">
            <a:noFill/>
            <a:miter lim="800000"/>
            <a:headEnd/>
            <a:tailEnd/>
          </a:ln>
        </p:spPr>
        <p:txBody>
          <a:bodyPr>
            <a:spAutoFit/>
          </a:bodyPr>
          <a:lstStyle/>
          <a:p>
            <a:r>
              <a:rPr lang="en-US" sz="1800"/>
              <a:t>2. Hasil merupakan akibat langsung  penggunaan media, bukan sifat isinya.  Penggunaan media menimbulkan konsekwensi psikologis (seperti ketergantungan pada media tertentu). Karenanya, disebut KONSEKWENSI</a:t>
            </a:r>
          </a:p>
        </p:txBody>
      </p:sp>
      <p:sp>
        <p:nvSpPr>
          <p:cNvPr id="13344" name="Text Box 35"/>
          <p:cNvSpPr txBox="1">
            <a:spLocks noChangeArrowheads="1"/>
          </p:cNvSpPr>
          <p:nvPr/>
        </p:nvSpPr>
        <p:spPr bwMode="auto">
          <a:xfrm>
            <a:off x="533400" y="5180013"/>
            <a:ext cx="7924800" cy="641350"/>
          </a:xfrm>
          <a:prstGeom prst="rect">
            <a:avLst/>
          </a:prstGeom>
          <a:noFill/>
          <a:ln w="9525">
            <a:noFill/>
            <a:miter lim="800000"/>
            <a:headEnd/>
            <a:tailEnd/>
          </a:ln>
        </p:spPr>
        <p:txBody>
          <a:bodyPr>
            <a:spAutoFit/>
          </a:bodyPr>
          <a:lstStyle/>
          <a:p>
            <a:r>
              <a:rPr lang="en-US" sz="1800"/>
              <a:t>3. Hasil merupakan akibat sifat isi dan penggunaan media yang berlangsung simultan, dan disebut KONSEFEK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90800" y="152400"/>
            <a:ext cx="3429000" cy="533400"/>
          </a:xfrm>
        </p:spPr>
        <p:txBody>
          <a:bodyPr/>
          <a:lstStyle/>
          <a:p>
            <a:pPr eaLnBrk="1" hangingPunct="1"/>
            <a:r>
              <a:rPr lang="en-US" sz="2400" b="1" smtClean="0"/>
              <a:t>Uses &amp; Effect </a:t>
            </a:r>
          </a:p>
        </p:txBody>
      </p:sp>
      <p:sp>
        <p:nvSpPr>
          <p:cNvPr id="14339" name="Text Box 4"/>
          <p:cNvSpPr txBox="1">
            <a:spLocks noChangeArrowheads="1"/>
          </p:cNvSpPr>
          <p:nvPr/>
        </p:nvSpPr>
        <p:spPr bwMode="auto">
          <a:xfrm>
            <a:off x="228600" y="911225"/>
            <a:ext cx="2363788" cy="1069975"/>
          </a:xfrm>
          <a:prstGeom prst="rect">
            <a:avLst/>
          </a:prstGeom>
          <a:noFill/>
          <a:ln w="9525">
            <a:noFill/>
            <a:miter lim="800000"/>
            <a:headEnd/>
            <a:tailEnd/>
          </a:ln>
        </p:spPr>
        <p:txBody>
          <a:bodyPr wrap="none">
            <a:spAutoFit/>
          </a:bodyPr>
          <a:lstStyle/>
          <a:p>
            <a:r>
              <a:rPr lang="en-US" sz="1600"/>
              <a:t>Audience &amp; karakteristik</a:t>
            </a:r>
          </a:p>
          <a:p>
            <a:r>
              <a:rPr lang="en-US" sz="1600"/>
              <a:t>Intra/ekstra individu</a:t>
            </a:r>
          </a:p>
          <a:p>
            <a:r>
              <a:rPr lang="en-US" sz="1600"/>
              <a:t>(termasuk kebutuhan &amp;</a:t>
            </a:r>
          </a:p>
          <a:p>
            <a:r>
              <a:rPr lang="en-US" sz="1600"/>
              <a:t>kepentingan)</a:t>
            </a:r>
          </a:p>
        </p:txBody>
      </p:sp>
      <p:sp>
        <p:nvSpPr>
          <p:cNvPr id="14340" name="Text Box 5"/>
          <p:cNvSpPr txBox="1">
            <a:spLocks noChangeArrowheads="1"/>
          </p:cNvSpPr>
          <p:nvPr/>
        </p:nvSpPr>
        <p:spPr bwMode="auto">
          <a:xfrm>
            <a:off x="2865438" y="914400"/>
            <a:ext cx="2544762" cy="825500"/>
          </a:xfrm>
          <a:prstGeom prst="rect">
            <a:avLst/>
          </a:prstGeom>
          <a:noFill/>
          <a:ln w="9525">
            <a:noFill/>
            <a:miter lim="800000"/>
            <a:headEnd/>
            <a:tailEnd/>
          </a:ln>
        </p:spPr>
        <p:txBody>
          <a:bodyPr wrap="none">
            <a:spAutoFit/>
          </a:bodyPr>
          <a:lstStyle/>
          <a:p>
            <a:r>
              <a:rPr lang="en-US" sz="1600"/>
              <a:t>Harapan dan persepsi</a:t>
            </a:r>
          </a:p>
          <a:p>
            <a:r>
              <a:rPr lang="en-US" sz="1600"/>
              <a:t>atas media, isi media, dan</a:t>
            </a:r>
          </a:p>
          <a:p>
            <a:r>
              <a:rPr lang="en-US" sz="1600"/>
              <a:t>komunikator</a:t>
            </a:r>
          </a:p>
        </p:txBody>
      </p:sp>
      <p:sp>
        <p:nvSpPr>
          <p:cNvPr id="14341" name="Text Box 6"/>
          <p:cNvSpPr txBox="1">
            <a:spLocks noChangeArrowheads="1"/>
          </p:cNvSpPr>
          <p:nvPr/>
        </p:nvSpPr>
        <p:spPr bwMode="auto">
          <a:xfrm>
            <a:off x="395288" y="2209800"/>
            <a:ext cx="3109912" cy="581025"/>
          </a:xfrm>
          <a:prstGeom prst="rect">
            <a:avLst/>
          </a:prstGeom>
          <a:noFill/>
          <a:ln w="9525">
            <a:noFill/>
            <a:miter lim="800000"/>
            <a:headEnd/>
            <a:tailEnd/>
          </a:ln>
        </p:spPr>
        <p:txBody>
          <a:bodyPr wrap="none">
            <a:spAutoFit/>
          </a:bodyPr>
          <a:lstStyle/>
          <a:p>
            <a:r>
              <a:rPr lang="en-US" sz="1600"/>
              <a:t>Keputusan untuk menggunakan </a:t>
            </a:r>
          </a:p>
          <a:p>
            <a:r>
              <a:rPr lang="en-US" sz="1600"/>
              <a:t>media alternatif</a:t>
            </a:r>
          </a:p>
        </p:txBody>
      </p:sp>
      <p:sp>
        <p:nvSpPr>
          <p:cNvPr id="14342" name="Text Box 7"/>
          <p:cNvSpPr txBox="1">
            <a:spLocks noChangeArrowheads="1"/>
          </p:cNvSpPr>
          <p:nvPr/>
        </p:nvSpPr>
        <p:spPr bwMode="auto">
          <a:xfrm>
            <a:off x="5043488" y="2238375"/>
            <a:ext cx="3109912" cy="581025"/>
          </a:xfrm>
          <a:prstGeom prst="rect">
            <a:avLst/>
          </a:prstGeom>
          <a:noFill/>
          <a:ln w="9525">
            <a:noFill/>
            <a:miter lim="800000"/>
            <a:headEnd/>
            <a:tailEnd/>
          </a:ln>
        </p:spPr>
        <p:txBody>
          <a:bodyPr wrap="none">
            <a:spAutoFit/>
          </a:bodyPr>
          <a:lstStyle/>
          <a:p>
            <a:r>
              <a:rPr lang="en-US" sz="1600"/>
              <a:t>Keputusan untuk menggunakan </a:t>
            </a:r>
          </a:p>
          <a:p>
            <a:r>
              <a:rPr lang="en-US" sz="1600"/>
              <a:t>media dan isi</a:t>
            </a:r>
          </a:p>
        </p:txBody>
      </p:sp>
      <p:sp>
        <p:nvSpPr>
          <p:cNvPr id="14343" name="Text Box 9"/>
          <p:cNvSpPr txBox="1">
            <a:spLocks noChangeArrowheads="1"/>
          </p:cNvSpPr>
          <p:nvPr/>
        </p:nvSpPr>
        <p:spPr bwMode="auto">
          <a:xfrm>
            <a:off x="533400" y="3213100"/>
            <a:ext cx="7799388" cy="825500"/>
          </a:xfrm>
          <a:prstGeom prst="rect">
            <a:avLst/>
          </a:prstGeom>
          <a:noFill/>
          <a:ln w="9525">
            <a:noFill/>
            <a:miter lim="800000"/>
            <a:headEnd/>
            <a:tailEnd/>
          </a:ln>
        </p:spPr>
        <p:txBody>
          <a:bodyPr wrap="none">
            <a:spAutoFit/>
          </a:bodyPr>
          <a:lstStyle/>
          <a:p>
            <a:r>
              <a:rPr lang="en-US" sz="1600"/>
              <a:t>Penggunaan Media:</a:t>
            </a:r>
          </a:p>
          <a:p>
            <a:r>
              <a:rPr lang="en-US" sz="1600"/>
              <a:t>Jumlah isi yang digunakan, jenis isi yang digunakan, hubungan antara penggunaann</a:t>
            </a:r>
          </a:p>
          <a:p>
            <a:r>
              <a:rPr lang="en-US" sz="1600"/>
              <a:t>isi dan cara menggunakannya</a:t>
            </a:r>
          </a:p>
        </p:txBody>
      </p:sp>
      <p:sp>
        <p:nvSpPr>
          <p:cNvPr id="14344" name="Text Box 10"/>
          <p:cNvSpPr txBox="1">
            <a:spLocks noChangeArrowheads="1"/>
          </p:cNvSpPr>
          <p:nvPr/>
        </p:nvSpPr>
        <p:spPr bwMode="auto">
          <a:xfrm>
            <a:off x="381000" y="4346575"/>
            <a:ext cx="2149475" cy="1314450"/>
          </a:xfrm>
          <a:prstGeom prst="rect">
            <a:avLst/>
          </a:prstGeom>
          <a:noFill/>
          <a:ln w="9525">
            <a:noFill/>
            <a:miter lim="800000"/>
            <a:headEnd/>
            <a:tailEnd/>
          </a:ln>
        </p:spPr>
        <p:txBody>
          <a:bodyPr wrap="none">
            <a:spAutoFit/>
          </a:bodyPr>
          <a:lstStyle/>
          <a:p>
            <a:r>
              <a:rPr lang="en-US" sz="1600"/>
              <a:t>Efek:</a:t>
            </a:r>
          </a:p>
          <a:p>
            <a:r>
              <a:rPr lang="en-US" sz="1600"/>
              <a:t>Terutama disebabkan</a:t>
            </a:r>
          </a:p>
          <a:p>
            <a:r>
              <a:rPr lang="en-US" sz="1600"/>
              <a:t>sifat-sifat media</a:t>
            </a:r>
          </a:p>
          <a:p>
            <a:r>
              <a:rPr lang="en-US" sz="1600"/>
              <a:t>dan isinya</a:t>
            </a:r>
          </a:p>
          <a:p>
            <a:endParaRPr lang="en-US" sz="1600"/>
          </a:p>
        </p:txBody>
      </p:sp>
      <p:sp>
        <p:nvSpPr>
          <p:cNvPr id="14345" name="Text Box 11"/>
          <p:cNvSpPr txBox="1">
            <a:spLocks noChangeArrowheads="1"/>
          </p:cNvSpPr>
          <p:nvPr/>
        </p:nvSpPr>
        <p:spPr bwMode="auto">
          <a:xfrm>
            <a:off x="2971800" y="4343400"/>
            <a:ext cx="2522538" cy="1069975"/>
          </a:xfrm>
          <a:prstGeom prst="rect">
            <a:avLst/>
          </a:prstGeom>
          <a:noFill/>
          <a:ln w="9525">
            <a:noFill/>
            <a:miter lim="800000"/>
            <a:headEnd/>
            <a:tailEnd/>
          </a:ln>
        </p:spPr>
        <p:txBody>
          <a:bodyPr wrap="none">
            <a:spAutoFit/>
          </a:bodyPr>
          <a:lstStyle/>
          <a:p>
            <a:r>
              <a:rPr lang="en-US" sz="1600"/>
              <a:t>Konsekwensi:</a:t>
            </a:r>
          </a:p>
          <a:p>
            <a:r>
              <a:rPr lang="en-US" sz="1600"/>
              <a:t>terutama disebabkan oleh</a:t>
            </a:r>
          </a:p>
          <a:p>
            <a:r>
              <a:rPr lang="en-US" sz="1600"/>
              <a:t>penggunaan media</a:t>
            </a:r>
          </a:p>
          <a:p>
            <a:endParaRPr lang="en-US" sz="1600"/>
          </a:p>
        </p:txBody>
      </p:sp>
      <p:sp>
        <p:nvSpPr>
          <p:cNvPr id="14346" name="Text Box 12"/>
          <p:cNvSpPr txBox="1">
            <a:spLocks noChangeArrowheads="1"/>
          </p:cNvSpPr>
          <p:nvPr/>
        </p:nvSpPr>
        <p:spPr bwMode="auto">
          <a:xfrm>
            <a:off x="6035675" y="4359275"/>
            <a:ext cx="2794000" cy="1314450"/>
          </a:xfrm>
          <a:prstGeom prst="rect">
            <a:avLst/>
          </a:prstGeom>
          <a:noFill/>
          <a:ln w="9525">
            <a:noFill/>
            <a:miter lim="800000"/>
            <a:headEnd/>
            <a:tailEnd/>
          </a:ln>
        </p:spPr>
        <p:txBody>
          <a:bodyPr wrap="none">
            <a:spAutoFit/>
          </a:bodyPr>
          <a:lstStyle/>
          <a:p>
            <a:r>
              <a:rPr lang="en-US" sz="1600"/>
              <a:t>Konsefek:</a:t>
            </a:r>
          </a:p>
          <a:p>
            <a:r>
              <a:rPr lang="en-US" sz="1600"/>
              <a:t>Disebabkan secara simultan </a:t>
            </a:r>
          </a:p>
          <a:p>
            <a:r>
              <a:rPr lang="en-US" sz="1600"/>
              <a:t>oleh isi media maupun </a:t>
            </a:r>
          </a:p>
          <a:p>
            <a:r>
              <a:rPr lang="en-US" sz="1600"/>
              <a:t>penggunaannya  </a:t>
            </a:r>
          </a:p>
          <a:p>
            <a:endParaRPr lang="en-US" sz="1600"/>
          </a:p>
        </p:txBody>
      </p:sp>
      <p:sp>
        <p:nvSpPr>
          <p:cNvPr id="14347" name="Text Box 13"/>
          <p:cNvSpPr txBox="1">
            <a:spLocks noChangeArrowheads="1"/>
          </p:cNvSpPr>
          <p:nvPr/>
        </p:nvSpPr>
        <p:spPr bwMode="auto">
          <a:xfrm>
            <a:off x="2952750" y="6080125"/>
            <a:ext cx="2533650" cy="336550"/>
          </a:xfrm>
          <a:prstGeom prst="rect">
            <a:avLst/>
          </a:prstGeom>
          <a:noFill/>
          <a:ln w="9525">
            <a:noFill/>
            <a:miter lim="800000"/>
            <a:headEnd/>
            <a:tailEnd/>
          </a:ln>
        </p:spPr>
        <p:txBody>
          <a:bodyPr wrap="none">
            <a:spAutoFit/>
          </a:bodyPr>
          <a:lstStyle/>
          <a:p>
            <a:r>
              <a:rPr lang="en-US" sz="1600"/>
              <a:t>Hasil pada tataran lainnya</a:t>
            </a:r>
          </a:p>
        </p:txBody>
      </p:sp>
      <p:sp>
        <p:nvSpPr>
          <p:cNvPr id="14348" name="Rectangle 14"/>
          <p:cNvSpPr>
            <a:spLocks noChangeArrowheads="1"/>
          </p:cNvSpPr>
          <p:nvPr/>
        </p:nvSpPr>
        <p:spPr bwMode="auto">
          <a:xfrm>
            <a:off x="228600" y="838200"/>
            <a:ext cx="2362200" cy="1143000"/>
          </a:xfrm>
          <a:prstGeom prst="rect">
            <a:avLst/>
          </a:prstGeom>
          <a:noFill/>
          <a:ln w="9525">
            <a:solidFill>
              <a:schemeClr val="tx1"/>
            </a:solidFill>
            <a:miter lim="800000"/>
            <a:headEnd/>
            <a:tailEnd/>
          </a:ln>
        </p:spPr>
        <p:txBody>
          <a:bodyPr wrap="none" anchor="ctr"/>
          <a:lstStyle/>
          <a:p>
            <a:endParaRPr lang="en-US"/>
          </a:p>
        </p:txBody>
      </p:sp>
      <p:sp>
        <p:nvSpPr>
          <p:cNvPr id="14349" name="Rectangle 15"/>
          <p:cNvSpPr>
            <a:spLocks noChangeArrowheads="1"/>
          </p:cNvSpPr>
          <p:nvPr/>
        </p:nvSpPr>
        <p:spPr bwMode="auto">
          <a:xfrm>
            <a:off x="2895600" y="838200"/>
            <a:ext cx="2590800" cy="1143000"/>
          </a:xfrm>
          <a:prstGeom prst="rect">
            <a:avLst/>
          </a:prstGeom>
          <a:noFill/>
          <a:ln w="9525">
            <a:solidFill>
              <a:schemeClr val="tx1"/>
            </a:solidFill>
            <a:miter lim="800000"/>
            <a:headEnd/>
            <a:tailEnd/>
          </a:ln>
        </p:spPr>
        <p:txBody>
          <a:bodyPr wrap="none" anchor="ctr"/>
          <a:lstStyle/>
          <a:p>
            <a:endParaRPr lang="en-US"/>
          </a:p>
        </p:txBody>
      </p:sp>
      <p:sp>
        <p:nvSpPr>
          <p:cNvPr id="14350" name="Rectangle 16"/>
          <p:cNvSpPr>
            <a:spLocks noChangeArrowheads="1"/>
          </p:cNvSpPr>
          <p:nvPr/>
        </p:nvSpPr>
        <p:spPr bwMode="auto">
          <a:xfrm>
            <a:off x="381000" y="2209800"/>
            <a:ext cx="3048000" cy="685800"/>
          </a:xfrm>
          <a:prstGeom prst="rect">
            <a:avLst/>
          </a:prstGeom>
          <a:noFill/>
          <a:ln w="9525">
            <a:solidFill>
              <a:schemeClr val="tx1"/>
            </a:solidFill>
            <a:miter lim="800000"/>
            <a:headEnd/>
            <a:tailEnd/>
          </a:ln>
        </p:spPr>
        <p:txBody>
          <a:bodyPr wrap="none" anchor="ctr"/>
          <a:lstStyle/>
          <a:p>
            <a:endParaRPr lang="en-US"/>
          </a:p>
        </p:txBody>
      </p:sp>
      <p:sp>
        <p:nvSpPr>
          <p:cNvPr id="14351" name="Rectangle 17"/>
          <p:cNvSpPr>
            <a:spLocks noChangeArrowheads="1"/>
          </p:cNvSpPr>
          <p:nvPr/>
        </p:nvSpPr>
        <p:spPr bwMode="auto">
          <a:xfrm>
            <a:off x="4953000" y="2133600"/>
            <a:ext cx="3200400" cy="685800"/>
          </a:xfrm>
          <a:prstGeom prst="rect">
            <a:avLst/>
          </a:prstGeom>
          <a:noFill/>
          <a:ln w="9525">
            <a:solidFill>
              <a:schemeClr val="tx1"/>
            </a:solidFill>
            <a:miter lim="800000"/>
            <a:headEnd/>
            <a:tailEnd/>
          </a:ln>
        </p:spPr>
        <p:txBody>
          <a:bodyPr wrap="none" anchor="ctr"/>
          <a:lstStyle/>
          <a:p>
            <a:endParaRPr lang="en-US"/>
          </a:p>
        </p:txBody>
      </p:sp>
      <p:sp>
        <p:nvSpPr>
          <p:cNvPr id="14352" name="Rectangle 18"/>
          <p:cNvSpPr>
            <a:spLocks noChangeArrowheads="1"/>
          </p:cNvSpPr>
          <p:nvPr/>
        </p:nvSpPr>
        <p:spPr bwMode="auto">
          <a:xfrm>
            <a:off x="381000" y="3200400"/>
            <a:ext cx="8458200" cy="914400"/>
          </a:xfrm>
          <a:prstGeom prst="rect">
            <a:avLst/>
          </a:prstGeom>
          <a:noFill/>
          <a:ln w="9525">
            <a:solidFill>
              <a:schemeClr val="tx1"/>
            </a:solidFill>
            <a:miter lim="800000"/>
            <a:headEnd/>
            <a:tailEnd/>
          </a:ln>
        </p:spPr>
        <p:txBody>
          <a:bodyPr wrap="none" anchor="ctr"/>
          <a:lstStyle/>
          <a:p>
            <a:endParaRPr lang="en-US"/>
          </a:p>
        </p:txBody>
      </p:sp>
      <p:sp>
        <p:nvSpPr>
          <p:cNvPr id="14353" name="Rectangle 19"/>
          <p:cNvSpPr>
            <a:spLocks noChangeArrowheads="1"/>
          </p:cNvSpPr>
          <p:nvPr/>
        </p:nvSpPr>
        <p:spPr bwMode="auto">
          <a:xfrm>
            <a:off x="381000" y="4343400"/>
            <a:ext cx="8458200" cy="1219200"/>
          </a:xfrm>
          <a:prstGeom prst="rect">
            <a:avLst/>
          </a:prstGeom>
          <a:noFill/>
          <a:ln w="9525">
            <a:solidFill>
              <a:schemeClr val="tx1"/>
            </a:solidFill>
            <a:miter lim="800000"/>
            <a:headEnd/>
            <a:tailEnd/>
          </a:ln>
        </p:spPr>
        <p:txBody>
          <a:bodyPr wrap="none" anchor="ctr"/>
          <a:lstStyle/>
          <a:p>
            <a:endParaRPr lang="en-US"/>
          </a:p>
        </p:txBody>
      </p:sp>
      <p:sp>
        <p:nvSpPr>
          <p:cNvPr id="14354" name="Rectangle 20"/>
          <p:cNvSpPr>
            <a:spLocks noChangeArrowheads="1"/>
          </p:cNvSpPr>
          <p:nvPr/>
        </p:nvSpPr>
        <p:spPr bwMode="auto">
          <a:xfrm>
            <a:off x="381000" y="5943600"/>
            <a:ext cx="8458200" cy="685800"/>
          </a:xfrm>
          <a:prstGeom prst="rect">
            <a:avLst/>
          </a:prstGeom>
          <a:noFill/>
          <a:ln w="9525">
            <a:solidFill>
              <a:schemeClr val="tx1"/>
            </a:solidFill>
            <a:miter lim="800000"/>
            <a:headEnd/>
            <a:tailEnd/>
          </a:ln>
        </p:spPr>
        <p:txBody>
          <a:bodyPr wrap="none" anchor="ctr"/>
          <a:lstStyle/>
          <a:p>
            <a:endParaRPr lang="en-US"/>
          </a:p>
        </p:txBody>
      </p:sp>
      <p:sp>
        <p:nvSpPr>
          <p:cNvPr id="14355" name="Line 21"/>
          <p:cNvSpPr>
            <a:spLocks noChangeShapeType="1"/>
          </p:cNvSpPr>
          <p:nvPr/>
        </p:nvSpPr>
        <p:spPr bwMode="auto">
          <a:xfrm>
            <a:off x="2590800" y="12954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14356" name="Line 26"/>
          <p:cNvSpPr>
            <a:spLocks noChangeShapeType="1"/>
          </p:cNvSpPr>
          <p:nvPr/>
        </p:nvSpPr>
        <p:spPr bwMode="auto">
          <a:xfrm>
            <a:off x="4495800" y="4114800"/>
            <a:ext cx="0" cy="228600"/>
          </a:xfrm>
          <a:prstGeom prst="line">
            <a:avLst/>
          </a:prstGeom>
          <a:noFill/>
          <a:ln w="9525">
            <a:solidFill>
              <a:schemeClr val="tx1"/>
            </a:solidFill>
            <a:round/>
            <a:headEnd/>
            <a:tailEnd type="triangle" w="med" len="med"/>
          </a:ln>
        </p:spPr>
        <p:txBody>
          <a:bodyPr wrap="none" anchor="ctr"/>
          <a:lstStyle/>
          <a:p>
            <a:endParaRPr lang="en-US"/>
          </a:p>
        </p:txBody>
      </p:sp>
      <p:sp>
        <p:nvSpPr>
          <p:cNvPr id="14357" name="Line 27"/>
          <p:cNvSpPr>
            <a:spLocks noChangeShapeType="1"/>
          </p:cNvSpPr>
          <p:nvPr/>
        </p:nvSpPr>
        <p:spPr bwMode="auto">
          <a:xfrm>
            <a:off x="4495800" y="5562600"/>
            <a:ext cx="0" cy="381000"/>
          </a:xfrm>
          <a:prstGeom prst="line">
            <a:avLst/>
          </a:prstGeom>
          <a:noFill/>
          <a:ln w="9525">
            <a:solidFill>
              <a:schemeClr val="tx1"/>
            </a:solidFill>
            <a:round/>
            <a:headEnd/>
            <a:tailEnd type="triangle" w="med" len="med"/>
          </a:ln>
        </p:spPr>
        <p:txBody>
          <a:bodyPr wrap="none" anchor="ctr"/>
          <a:lstStyle/>
          <a:p>
            <a:endParaRPr lang="en-US"/>
          </a:p>
        </p:txBody>
      </p:sp>
      <p:sp>
        <p:nvSpPr>
          <p:cNvPr id="14358" name="Text Box 28"/>
          <p:cNvSpPr txBox="1">
            <a:spLocks noChangeArrowheads="1"/>
          </p:cNvSpPr>
          <p:nvPr/>
        </p:nvSpPr>
        <p:spPr bwMode="auto">
          <a:xfrm>
            <a:off x="6094413" y="1035050"/>
            <a:ext cx="1754187" cy="336550"/>
          </a:xfrm>
          <a:prstGeom prst="rect">
            <a:avLst/>
          </a:prstGeom>
          <a:noFill/>
          <a:ln w="9525">
            <a:noFill/>
            <a:miter lim="800000"/>
            <a:headEnd/>
            <a:tailEnd/>
          </a:ln>
        </p:spPr>
        <p:txBody>
          <a:bodyPr wrap="none">
            <a:spAutoFit/>
          </a:bodyPr>
          <a:lstStyle/>
          <a:p>
            <a:r>
              <a:rPr lang="en-US" sz="1600"/>
              <a:t>Media Eksposure</a:t>
            </a:r>
          </a:p>
        </p:txBody>
      </p:sp>
      <p:sp>
        <p:nvSpPr>
          <p:cNvPr id="14359" name="Line 33"/>
          <p:cNvSpPr>
            <a:spLocks noChangeShapeType="1"/>
          </p:cNvSpPr>
          <p:nvPr/>
        </p:nvSpPr>
        <p:spPr bwMode="auto">
          <a:xfrm>
            <a:off x="4114800" y="1981200"/>
            <a:ext cx="0" cy="533400"/>
          </a:xfrm>
          <a:prstGeom prst="line">
            <a:avLst/>
          </a:prstGeom>
          <a:noFill/>
          <a:ln w="9525">
            <a:solidFill>
              <a:schemeClr val="tx1"/>
            </a:solidFill>
            <a:round/>
            <a:headEnd/>
            <a:tailEnd/>
          </a:ln>
        </p:spPr>
        <p:txBody>
          <a:bodyPr wrap="none" anchor="ctr"/>
          <a:lstStyle/>
          <a:p>
            <a:endParaRPr lang="en-US"/>
          </a:p>
        </p:txBody>
      </p:sp>
      <p:sp>
        <p:nvSpPr>
          <p:cNvPr id="14360" name="Line 34"/>
          <p:cNvSpPr>
            <a:spLocks noChangeShapeType="1"/>
          </p:cNvSpPr>
          <p:nvPr/>
        </p:nvSpPr>
        <p:spPr bwMode="auto">
          <a:xfrm flipH="1">
            <a:off x="3429000" y="2514600"/>
            <a:ext cx="685800" cy="0"/>
          </a:xfrm>
          <a:prstGeom prst="line">
            <a:avLst/>
          </a:prstGeom>
          <a:noFill/>
          <a:ln w="9525">
            <a:solidFill>
              <a:schemeClr val="tx1"/>
            </a:solidFill>
            <a:round/>
            <a:headEnd/>
            <a:tailEnd type="triangle" w="med" len="med"/>
          </a:ln>
        </p:spPr>
        <p:txBody>
          <a:bodyPr wrap="none" anchor="ctr"/>
          <a:lstStyle/>
          <a:p>
            <a:endParaRPr lang="en-US"/>
          </a:p>
        </p:txBody>
      </p:sp>
      <p:sp>
        <p:nvSpPr>
          <p:cNvPr id="14361" name="Line 35"/>
          <p:cNvSpPr>
            <a:spLocks noChangeShapeType="1"/>
          </p:cNvSpPr>
          <p:nvPr/>
        </p:nvSpPr>
        <p:spPr bwMode="auto">
          <a:xfrm>
            <a:off x="4267200" y="1981200"/>
            <a:ext cx="0" cy="533400"/>
          </a:xfrm>
          <a:prstGeom prst="line">
            <a:avLst/>
          </a:prstGeom>
          <a:noFill/>
          <a:ln w="9525">
            <a:solidFill>
              <a:schemeClr val="tx1"/>
            </a:solidFill>
            <a:round/>
            <a:headEnd/>
            <a:tailEnd/>
          </a:ln>
        </p:spPr>
        <p:txBody>
          <a:bodyPr wrap="none" anchor="ctr"/>
          <a:lstStyle/>
          <a:p>
            <a:endParaRPr lang="en-US"/>
          </a:p>
        </p:txBody>
      </p:sp>
      <p:sp>
        <p:nvSpPr>
          <p:cNvPr id="14362" name="Line 36"/>
          <p:cNvSpPr>
            <a:spLocks noChangeShapeType="1"/>
          </p:cNvSpPr>
          <p:nvPr/>
        </p:nvSpPr>
        <p:spPr bwMode="auto">
          <a:xfrm>
            <a:off x="4267200" y="2514600"/>
            <a:ext cx="685800" cy="0"/>
          </a:xfrm>
          <a:prstGeom prst="line">
            <a:avLst/>
          </a:prstGeom>
          <a:noFill/>
          <a:ln w="9525">
            <a:solidFill>
              <a:schemeClr val="tx1"/>
            </a:solidFill>
            <a:round/>
            <a:headEnd/>
            <a:tailEnd type="triangle" w="med" len="med"/>
          </a:ln>
        </p:spPr>
        <p:txBody>
          <a:bodyPr wrap="none" anchor="ctr"/>
          <a:lstStyle/>
          <a:p>
            <a:endParaRPr lang="en-US"/>
          </a:p>
        </p:txBody>
      </p:sp>
      <p:sp>
        <p:nvSpPr>
          <p:cNvPr id="14363" name="Rectangle 39"/>
          <p:cNvSpPr>
            <a:spLocks noChangeArrowheads="1"/>
          </p:cNvSpPr>
          <p:nvPr/>
        </p:nvSpPr>
        <p:spPr bwMode="auto">
          <a:xfrm>
            <a:off x="5791200" y="838200"/>
            <a:ext cx="2362200" cy="1143000"/>
          </a:xfrm>
          <a:prstGeom prst="rect">
            <a:avLst/>
          </a:prstGeom>
          <a:noFill/>
          <a:ln w="9525">
            <a:solidFill>
              <a:schemeClr val="tx1"/>
            </a:solidFill>
            <a:miter lim="800000"/>
            <a:headEnd/>
            <a:tailEnd/>
          </a:ln>
        </p:spPr>
        <p:txBody>
          <a:bodyPr wrap="none" anchor="ctr"/>
          <a:lstStyle/>
          <a:p>
            <a:endParaRPr lang="en-US"/>
          </a:p>
        </p:txBody>
      </p:sp>
      <p:sp>
        <p:nvSpPr>
          <p:cNvPr id="14364" name="Line 40"/>
          <p:cNvSpPr>
            <a:spLocks noChangeShapeType="1"/>
          </p:cNvSpPr>
          <p:nvPr/>
        </p:nvSpPr>
        <p:spPr bwMode="auto">
          <a:xfrm flipH="1">
            <a:off x="5486400" y="13716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14365" name="Line 41"/>
          <p:cNvSpPr>
            <a:spLocks noChangeShapeType="1"/>
          </p:cNvSpPr>
          <p:nvPr/>
        </p:nvSpPr>
        <p:spPr bwMode="auto">
          <a:xfrm>
            <a:off x="6400800" y="2819400"/>
            <a:ext cx="0" cy="381000"/>
          </a:xfrm>
          <a:prstGeom prst="line">
            <a:avLst/>
          </a:prstGeom>
          <a:noFill/>
          <a:ln w="9525">
            <a:solidFill>
              <a:schemeClr val="tx1"/>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pPr eaLnBrk="1" hangingPunct="1"/>
            <a:r>
              <a:rPr lang="en-US" sz="3200" b="1" smtClean="0"/>
              <a:t>RINGKASAN UMUM</a:t>
            </a:r>
          </a:p>
        </p:txBody>
      </p:sp>
      <p:sp>
        <p:nvSpPr>
          <p:cNvPr id="104451" name="Rectangle 3"/>
          <p:cNvSpPr>
            <a:spLocks noGrp="1" noChangeArrowheads="1"/>
          </p:cNvSpPr>
          <p:nvPr>
            <p:ph idx="1"/>
          </p:nvPr>
        </p:nvSpPr>
        <p:spPr>
          <a:xfrm>
            <a:off x="685800" y="1295400"/>
            <a:ext cx="7772400" cy="4114800"/>
          </a:xfrm>
        </p:spPr>
        <p:txBody>
          <a:bodyPr>
            <a:normAutofit fontScale="92500" lnSpcReduction="10000"/>
          </a:bodyPr>
          <a:lstStyle/>
          <a:p>
            <a:pPr marL="274320" indent="-274320" eaLnBrk="1" fontAlgn="auto" hangingPunct="1">
              <a:lnSpc>
                <a:spcPct val="90000"/>
              </a:lnSpc>
              <a:spcAft>
                <a:spcPts val="0"/>
              </a:spcAft>
              <a:buClr>
                <a:schemeClr val="accent3"/>
              </a:buClr>
              <a:buFont typeface="Wingdings 2"/>
              <a:buChar char=""/>
              <a:defRPr/>
            </a:pPr>
            <a:r>
              <a:rPr lang="en-US" sz="2400"/>
              <a:t>Jika teori sebelumnya nelihat proses komunikasi dan efek dari perspektif media, maka dua teori berikut ini menjadikan audiens sebagai pusat dan titik awal dalam memahami proses komunikasi massa</a:t>
            </a:r>
          </a:p>
          <a:p>
            <a:pPr marL="274320" indent="-274320" eaLnBrk="1" fontAlgn="auto" hangingPunct="1">
              <a:lnSpc>
                <a:spcPct val="90000"/>
              </a:lnSpc>
              <a:spcAft>
                <a:spcPts val="0"/>
              </a:spcAft>
              <a:buClr>
                <a:schemeClr val="accent3"/>
              </a:buClr>
              <a:buFont typeface="Wingdings 2"/>
              <a:buChar char=""/>
              <a:defRPr/>
            </a:pPr>
            <a:r>
              <a:rPr lang="en-US" sz="2400"/>
              <a:t>U&amp;G menjelaskan suatu proses dimana kondisi sisial psikologis seseorang akan menyebabkan adanya kebutuhan menciptakan harapan terhadap media massa yang membawa perbedaan pola penggunaan media yang akhirnya menghasilkan pemenuhan kebutuhan.</a:t>
            </a:r>
          </a:p>
          <a:p>
            <a:pPr marL="274320" indent="-274320" eaLnBrk="1" fontAlgn="auto" hangingPunct="1">
              <a:lnSpc>
                <a:spcPct val="90000"/>
              </a:lnSpc>
              <a:spcAft>
                <a:spcPts val="0"/>
              </a:spcAft>
              <a:buClr>
                <a:schemeClr val="accent3"/>
              </a:buClr>
              <a:buFont typeface="Wingdings 2"/>
              <a:buChar char=""/>
              <a:defRPr/>
            </a:pPr>
            <a:r>
              <a:rPr lang="en-US" sz="2400"/>
              <a:t>U&amp;E kebutuhan hanya salah satu faktor yang menyebabkan penggunaan media. Karakteristik individu, harapan, dan persepsi terhadap media, dan tingkat akses kepada media akan membawa individu pada keputusan penggunaan media &amp; isinya.</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Perspektif dan Teori Komunikasi Politik</a:t>
            </a:r>
            <a:endParaRPr lang="id-ID"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42853"/>
            <a:ext cx="7772400" cy="500065"/>
          </a:xfrm>
        </p:spPr>
        <p:txBody>
          <a:bodyPr>
            <a:normAutofit/>
          </a:bodyPr>
          <a:lstStyle/>
          <a:p>
            <a:r>
              <a:rPr lang="id-ID" sz="2400" b="1" dirty="0"/>
              <a:t>Perspektif dan Model Komunikasi Politik</a:t>
            </a:r>
            <a:endParaRPr lang="id-ID" sz="2400" dirty="0"/>
          </a:p>
        </p:txBody>
      </p:sp>
      <p:sp>
        <p:nvSpPr>
          <p:cNvPr id="4" name="Rectangle 3"/>
          <p:cNvSpPr/>
          <p:nvPr/>
        </p:nvSpPr>
        <p:spPr>
          <a:xfrm>
            <a:off x="214282" y="908720"/>
            <a:ext cx="4285710" cy="66289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endParaRPr lang="id-ID" sz="2400" b="1" dirty="0" smtClean="0">
              <a:solidFill>
                <a:schemeClr val="accent6">
                  <a:lumMod val="50000"/>
                </a:schemeClr>
              </a:solidFill>
            </a:endParaRPr>
          </a:p>
          <a:p>
            <a:pPr lvl="0"/>
            <a:r>
              <a:rPr lang="id-ID" sz="2400" b="1" dirty="0" smtClean="0">
                <a:solidFill>
                  <a:schemeClr val="accent6">
                    <a:lumMod val="50000"/>
                  </a:schemeClr>
                </a:solidFill>
              </a:rPr>
              <a:t>1. Dari Paradigma ke Perspektif</a:t>
            </a:r>
            <a:endParaRPr lang="id-ID" sz="2400" dirty="0" smtClean="0">
              <a:solidFill>
                <a:schemeClr val="accent6">
                  <a:lumMod val="50000"/>
                </a:schemeClr>
              </a:solidFill>
            </a:endParaRPr>
          </a:p>
          <a:p>
            <a:endParaRPr lang="id-ID" sz="2400" dirty="0"/>
          </a:p>
        </p:txBody>
      </p:sp>
      <p:sp>
        <p:nvSpPr>
          <p:cNvPr id="7" name="Down Arrow 6"/>
          <p:cNvSpPr/>
          <p:nvPr/>
        </p:nvSpPr>
        <p:spPr>
          <a:xfrm>
            <a:off x="785786" y="1857364"/>
            <a:ext cx="285752" cy="42862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d-ID"/>
          </a:p>
        </p:txBody>
      </p:sp>
      <p:sp>
        <p:nvSpPr>
          <p:cNvPr id="8" name="Rounded Rectangle 7"/>
          <p:cNvSpPr/>
          <p:nvPr/>
        </p:nvSpPr>
        <p:spPr>
          <a:xfrm>
            <a:off x="285720" y="2643182"/>
            <a:ext cx="1214446"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b="1" dirty="0"/>
              <a:t>Thomas Kuhn</a:t>
            </a:r>
            <a:r>
              <a:rPr lang="id-ID" dirty="0"/>
              <a:t> (1974)</a:t>
            </a:r>
          </a:p>
        </p:txBody>
      </p:sp>
      <p:sp>
        <p:nvSpPr>
          <p:cNvPr id="9" name="Down Arrow 8"/>
          <p:cNvSpPr/>
          <p:nvPr/>
        </p:nvSpPr>
        <p:spPr>
          <a:xfrm>
            <a:off x="2285984" y="1928802"/>
            <a:ext cx="285752" cy="42862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d-ID"/>
          </a:p>
        </p:txBody>
      </p:sp>
      <p:sp>
        <p:nvSpPr>
          <p:cNvPr id="10" name="Rounded Rectangle 9"/>
          <p:cNvSpPr/>
          <p:nvPr/>
        </p:nvSpPr>
        <p:spPr>
          <a:xfrm>
            <a:off x="1928794" y="2571744"/>
            <a:ext cx="1071570" cy="10001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b="1" dirty="0"/>
              <a:t>Robert Fredrich</a:t>
            </a:r>
            <a:r>
              <a:rPr lang="id-ID" dirty="0"/>
              <a:t> </a:t>
            </a:r>
          </a:p>
        </p:txBody>
      </p:sp>
      <p:sp>
        <p:nvSpPr>
          <p:cNvPr id="11" name="Down Arrow 10"/>
          <p:cNvSpPr/>
          <p:nvPr/>
        </p:nvSpPr>
        <p:spPr>
          <a:xfrm>
            <a:off x="3786182" y="1928802"/>
            <a:ext cx="285752" cy="42862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id-ID"/>
          </a:p>
        </p:txBody>
      </p:sp>
      <p:sp>
        <p:nvSpPr>
          <p:cNvPr id="12" name="Rounded Rectangle 11"/>
          <p:cNvSpPr/>
          <p:nvPr/>
        </p:nvSpPr>
        <p:spPr>
          <a:xfrm>
            <a:off x="3357554" y="2571744"/>
            <a:ext cx="1214446"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b="1" dirty="0"/>
              <a:t>B.Aubrea Fisher</a:t>
            </a:r>
            <a:r>
              <a:rPr lang="id-ID" dirty="0"/>
              <a:t> </a:t>
            </a:r>
          </a:p>
        </p:txBody>
      </p:sp>
      <p:sp>
        <p:nvSpPr>
          <p:cNvPr id="13" name="Snip Same Side Corner Rectangle 12"/>
          <p:cNvSpPr/>
          <p:nvPr/>
        </p:nvSpPr>
        <p:spPr>
          <a:xfrm>
            <a:off x="3286116" y="3500438"/>
            <a:ext cx="4071966" cy="3143272"/>
          </a:xfrm>
          <a:prstGeom prst="snip2Same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dirty="0">
                <a:latin typeface="Times New Roman" pitchFamily="18" charset="0"/>
                <a:cs typeface="Times New Roman" pitchFamily="18" charset="0"/>
              </a:rPr>
              <a:t>Fisher tidak menggunakan istilah paradigma melainkan istilah </a:t>
            </a:r>
            <a:r>
              <a:rPr lang="id-ID" i="1" dirty="0">
                <a:latin typeface="Times New Roman" pitchFamily="18" charset="0"/>
                <a:cs typeface="Times New Roman" pitchFamily="18" charset="0"/>
              </a:rPr>
              <a:t>perspektif.</a:t>
            </a:r>
            <a:r>
              <a:rPr lang="id-ID" dirty="0">
                <a:latin typeface="Times New Roman" pitchFamily="18" charset="0"/>
                <a:cs typeface="Times New Roman" pitchFamily="18" charset="0"/>
              </a:rPr>
              <a:t> Karena menurut pendapatnya istilah paradigma mencegah penggunaan netral. Namun paradigma itu kurang lebih sama dengan </a:t>
            </a:r>
            <a:r>
              <a:rPr lang="id-ID" dirty="0" smtClean="0">
                <a:latin typeface="Times New Roman" pitchFamily="18" charset="0"/>
                <a:cs typeface="Times New Roman" pitchFamily="18" charset="0"/>
              </a:rPr>
              <a:t>perspektif. </a:t>
            </a:r>
            <a:r>
              <a:rPr lang="id-ID" dirty="0">
                <a:latin typeface="Times New Roman" pitchFamily="18" charset="0"/>
                <a:cs typeface="Times New Roman" pitchFamily="18" charset="0"/>
              </a:rPr>
              <a:t>. Fisher (1990:85-86), mengakui bahwa perspektif dalam arti pandangan yang realistis.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Effect transition="in" filter="wipe(down)">
                                      <p:cBhvr>
                                        <p:cTn id="13" dur="500"/>
                                        <p:tgtEl>
                                          <p:spTgt spid="4">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wipe(down)">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Scale>
                                      <p:cBhvr>
                                        <p:cTn id="2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7"/>
                                        </p:tgtEl>
                                        <p:attrNameLst>
                                          <p:attrName>ppt_x</p:attrName>
                                          <p:attrName>ppt_y</p:attrName>
                                        </p:attrNameLst>
                                      </p:cBhvr>
                                    </p:animMotion>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down)">
                                      <p:cBhvr>
                                        <p:cTn id="28" dur="580">
                                          <p:stCondLst>
                                            <p:cond delay="0"/>
                                          </p:stCondLst>
                                        </p:cTn>
                                        <p:tgtEl>
                                          <p:spTgt spid="8"/>
                                        </p:tgtEl>
                                      </p:cBhvr>
                                    </p:animEffect>
                                    <p:anim calcmode="lin" valueType="num">
                                      <p:cBhvr>
                                        <p:cTn id="29"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4" dur="26">
                                          <p:stCondLst>
                                            <p:cond delay="650"/>
                                          </p:stCondLst>
                                        </p:cTn>
                                        <p:tgtEl>
                                          <p:spTgt spid="8"/>
                                        </p:tgtEl>
                                      </p:cBhvr>
                                      <p:to x="100000" y="60000"/>
                                    </p:animScale>
                                    <p:animScale>
                                      <p:cBhvr>
                                        <p:cTn id="35" dur="166" decel="50000">
                                          <p:stCondLst>
                                            <p:cond delay="676"/>
                                          </p:stCondLst>
                                        </p:cTn>
                                        <p:tgtEl>
                                          <p:spTgt spid="8"/>
                                        </p:tgtEl>
                                      </p:cBhvr>
                                      <p:to x="100000" y="100000"/>
                                    </p:animScale>
                                    <p:animScale>
                                      <p:cBhvr>
                                        <p:cTn id="36" dur="26">
                                          <p:stCondLst>
                                            <p:cond delay="1312"/>
                                          </p:stCondLst>
                                        </p:cTn>
                                        <p:tgtEl>
                                          <p:spTgt spid="8"/>
                                        </p:tgtEl>
                                      </p:cBhvr>
                                      <p:to x="100000" y="80000"/>
                                    </p:animScale>
                                    <p:animScale>
                                      <p:cBhvr>
                                        <p:cTn id="37" dur="166" decel="50000">
                                          <p:stCondLst>
                                            <p:cond delay="1338"/>
                                          </p:stCondLst>
                                        </p:cTn>
                                        <p:tgtEl>
                                          <p:spTgt spid="8"/>
                                        </p:tgtEl>
                                      </p:cBhvr>
                                      <p:to x="100000" y="100000"/>
                                    </p:animScale>
                                    <p:animScale>
                                      <p:cBhvr>
                                        <p:cTn id="38" dur="26">
                                          <p:stCondLst>
                                            <p:cond delay="1642"/>
                                          </p:stCondLst>
                                        </p:cTn>
                                        <p:tgtEl>
                                          <p:spTgt spid="8"/>
                                        </p:tgtEl>
                                      </p:cBhvr>
                                      <p:to x="100000" y="90000"/>
                                    </p:animScale>
                                    <p:animScale>
                                      <p:cBhvr>
                                        <p:cTn id="39" dur="166" decel="50000">
                                          <p:stCondLst>
                                            <p:cond delay="1668"/>
                                          </p:stCondLst>
                                        </p:cTn>
                                        <p:tgtEl>
                                          <p:spTgt spid="8"/>
                                        </p:tgtEl>
                                      </p:cBhvr>
                                      <p:to x="100000" y="100000"/>
                                    </p:animScale>
                                    <p:animScale>
                                      <p:cBhvr>
                                        <p:cTn id="40" dur="26">
                                          <p:stCondLst>
                                            <p:cond delay="1808"/>
                                          </p:stCondLst>
                                        </p:cTn>
                                        <p:tgtEl>
                                          <p:spTgt spid="8"/>
                                        </p:tgtEl>
                                      </p:cBhvr>
                                      <p:to x="100000" y="95000"/>
                                    </p:animScale>
                                    <p:animScale>
                                      <p:cBhvr>
                                        <p:cTn id="41" dur="166" decel="50000">
                                          <p:stCondLst>
                                            <p:cond delay="1834"/>
                                          </p:stCondLst>
                                        </p:cTn>
                                        <p:tgtEl>
                                          <p:spTgt spid="8"/>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ppt_x</p:attrName>
                                        </p:attrNameLst>
                                      </p:cBhvr>
                                      <p:tavLst>
                                        <p:tav tm="0">
                                          <p:val>
                                            <p:strVal val="#ppt_x-.2"/>
                                          </p:val>
                                        </p:tav>
                                        <p:tav tm="100000">
                                          <p:val>
                                            <p:strVal val="#ppt_x"/>
                                          </p:val>
                                        </p:tav>
                                      </p:tavLst>
                                    </p:anim>
                                    <p:anim calcmode="lin" valueType="num">
                                      <p:cBhvr>
                                        <p:cTn id="47"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8" dur="10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down)">
                                      <p:cBhvr>
                                        <p:cTn id="53" dur="580">
                                          <p:stCondLst>
                                            <p:cond delay="0"/>
                                          </p:stCondLst>
                                        </p:cTn>
                                        <p:tgtEl>
                                          <p:spTgt spid="10"/>
                                        </p:tgtEl>
                                      </p:cBhvr>
                                    </p:animEffect>
                                    <p:anim calcmode="lin" valueType="num">
                                      <p:cBhvr>
                                        <p:cTn id="5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9" dur="26">
                                          <p:stCondLst>
                                            <p:cond delay="650"/>
                                          </p:stCondLst>
                                        </p:cTn>
                                        <p:tgtEl>
                                          <p:spTgt spid="10"/>
                                        </p:tgtEl>
                                      </p:cBhvr>
                                      <p:to x="100000" y="60000"/>
                                    </p:animScale>
                                    <p:animScale>
                                      <p:cBhvr>
                                        <p:cTn id="60" dur="166" decel="50000">
                                          <p:stCondLst>
                                            <p:cond delay="676"/>
                                          </p:stCondLst>
                                        </p:cTn>
                                        <p:tgtEl>
                                          <p:spTgt spid="10"/>
                                        </p:tgtEl>
                                      </p:cBhvr>
                                      <p:to x="100000" y="100000"/>
                                    </p:animScale>
                                    <p:animScale>
                                      <p:cBhvr>
                                        <p:cTn id="61" dur="26">
                                          <p:stCondLst>
                                            <p:cond delay="1312"/>
                                          </p:stCondLst>
                                        </p:cTn>
                                        <p:tgtEl>
                                          <p:spTgt spid="10"/>
                                        </p:tgtEl>
                                      </p:cBhvr>
                                      <p:to x="100000" y="80000"/>
                                    </p:animScale>
                                    <p:animScale>
                                      <p:cBhvr>
                                        <p:cTn id="62" dur="166" decel="50000">
                                          <p:stCondLst>
                                            <p:cond delay="1338"/>
                                          </p:stCondLst>
                                        </p:cTn>
                                        <p:tgtEl>
                                          <p:spTgt spid="10"/>
                                        </p:tgtEl>
                                      </p:cBhvr>
                                      <p:to x="100000" y="100000"/>
                                    </p:animScale>
                                    <p:animScale>
                                      <p:cBhvr>
                                        <p:cTn id="63" dur="26">
                                          <p:stCondLst>
                                            <p:cond delay="1642"/>
                                          </p:stCondLst>
                                        </p:cTn>
                                        <p:tgtEl>
                                          <p:spTgt spid="10"/>
                                        </p:tgtEl>
                                      </p:cBhvr>
                                      <p:to x="100000" y="90000"/>
                                    </p:animScale>
                                    <p:animScale>
                                      <p:cBhvr>
                                        <p:cTn id="64" dur="166" decel="50000">
                                          <p:stCondLst>
                                            <p:cond delay="1668"/>
                                          </p:stCondLst>
                                        </p:cTn>
                                        <p:tgtEl>
                                          <p:spTgt spid="10"/>
                                        </p:tgtEl>
                                      </p:cBhvr>
                                      <p:to x="100000" y="100000"/>
                                    </p:animScale>
                                    <p:animScale>
                                      <p:cBhvr>
                                        <p:cTn id="65" dur="26">
                                          <p:stCondLst>
                                            <p:cond delay="1808"/>
                                          </p:stCondLst>
                                        </p:cTn>
                                        <p:tgtEl>
                                          <p:spTgt spid="10"/>
                                        </p:tgtEl>
                                      </p:cBhvr>
                                      <p:to x="100000" y="95000"/>
                                    </p:animScale>
                                    <p:animScale>
                                      <p:cBhvr>
                                        <p:cTn id="66" dur="166" decel="50000">
                                          <p:stCondLst>
                                            <p:cond delay="1834"/>
                                          </p:stCondLst>
                                        </p:cTn>
                                        <p:tgtEl>
                                          <p:spTgt spid="10"/>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ppt_x</p:attrName>
                                        </p:attrNameLst>
                                      </p:cBhvr>
                                      <p:tavLst>
                                        <p:tav tm="0">
                                          <p:val>
                                            <p:strVal val="#ppt_x-.2"/>
                                          </p:val>
                                        </p:tav>
                                        <p:tav tm="100000">
                                          <p:val>
                                            <p:strVal val="#ppt_x"/>
                                          </p:val>
                                        </p:tav>
                                      </p:tavLst>
                                    </p:anim>
                                    <p:anim calcmode="lin" valueType="num">
                                      <p:cBhvr>
                                        <p:cTn id="7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73" dur="10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down)">
                                      <p:cBhvr>
                                        <p:cTn id="78" dur="580">
                                          <p:stCondLst>
                                            <p:cond delay="0"/>
                                          </p:stCondLst>
                                        </p:cTn>
                                        <p:tgtEl>
                                          <p:spTgt spid="12"/>
                                        </p:tgtEl>
                                      </p:cBhvr>
                                    </p:animEffect>
                                    <p:anim calcmode="lin" valueType="num">
                                      <p:cBhvr>
                                        <p:cTn id="79"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4" dur="26">
                                          <p:stCondLst>
                                            <p:cond delay="650"/>
                                          </p:stCondLst>
                                        </p:cTn>
                                        <p:tgtEl>
                                          <p:spTgt spid="12"/>
                                        </p:tgtEl>
                                      </p:cBhvr>
                                      <p:to x="100000" y="60000"/>
                                    </p:animScale>
                                    <p:animScale>
                                      <p:cBhvr>
                                        <p:cTn id="85" dur="166" decel="50000">
                                          <p:stCondLst>
                                            <p:cond delay="676"/>
                                          </p:stCondLst>
                                        </p:cTn>
                                        <p:tgtEl>
                                          <p:spTgt spid="12"/>
                                        </p:tgtEl>
                                      </p:cBhvr>
                                      <p:to x="100000" y="100000"/>
                                    </p:animScale>
                                    <p:animScale>
                                      <p:cBhvr>
                                        <p:cTn id="86" dur="26">
                                          <p:stCondLst>
                                            <p:cond delay="1312"/>
                                          </p:stCondLst>
                                        </p:cTn>
                                        <p:tgtEl>
                                          <p:spTgt spid="12"/>
                                        </p:tgtEl>
                                      </p:cBhvr>
                                      <p:to x="100000" y="80000"/>
                                    </p:animScale>
                                    <p:animScale>
                                      <p:cBhvr>
                                        <p:cTn id="87" dur="166" decel="50000">
                                          <p:stCondLst>
                                            <p:cond delay="1338"/>
                                          </p:stCondLst>
                                        </p:cTn>
                                        <p:tgtEl>
                                          <p:spTgt spid="12"/>
                                        </p:tgtEl>
                                      </p:cBhvr>
                                      <p:to x="100000" y="100000"/>
                                    </p:animScale>
                                    <p:animScale>
                                      <p:cBhvr>
                                        <p:cTn id="88" dur="26">
                                          <p:stCondLst>
                                            <p:cond delay="1642"/>
                                          </p:stCondLst>
                                        </p:cTn>
                                        <p:tgtEl>
                                          <p:spTgt spid="12"/>
                                        </p:tgtEl>
                                      </p:cBhvr>
                                      <p:to x="100000" y="90000"/>
                                    </p:animScale>
                                    <p:animScale>
                                      <p:cBhvr>
                                        <p:cTn id="89" dur="166" decel="50000">
                                          <p:stCondLst>
                                            <p:cond delay="1668"/>
                                          </p:stCondLst>
                                        </p:cTn>
                                        <p:tgtEl>
                                          <p:spTgt spid="12"/>
                                        </p:tgtEl>
                                      </p:cBhvr>
                                      <p:to x="100000" y="100000"/>
                                    </p:animScale>
                                    <p:animScale>
                                      <p:cBhvr>
                                        <p:cTn id="90" dur="26">
                                          <p:stCondLst>
                                            <p:cond delay="1808"/>
                                          </p:stCondLst>
                                        </p:cTn>
                                        <p:tgtEl>
                                          <p:spTgt spid="12"/>
                                        </p:tgtEl>
                                      </p:cBhvr>
                                      <p:to x="100000" y="95000"/>
                                    </p:animScale>
                                    <p:animScale>
                                      <p:cBhvr>
                                        <p:cTn id="91" dur="166" decel="50000">
                                          <p:stCondLst>
                                            <p:cond delay="1834"/>
                                          </p:stCondLst>
                                        </p:cTn>
                                        <p:tgtEl>
                                          <p:spTgt spid="12"/>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52" presetClass="entr" presetSubtype="0" fill="hold" grpId="0" nodeType="clickEffect">
                                  <p:stCondLst>
                                    <p:cond delay="0"/>
                                  </p:stCondLst>
                                  <p:childTnLst>
                                    <p:set>
                                      <p:cBhvr>
                                        <p:cTn id="95" dur="1" fill="hold">
                                          <p:stCondLst>
                                            <p:cond delay="0"/>
                                          </p:stCondLst>
                                        </p:cTn>
                                        <p:tgtEl>
                                          <p:spTgt spid="13"/>
                                        </p:tgtEl>
                                        <p:attrNameLst>
                                          <p:attrName>style.visibility</p:attrName>
                                        </p:attrNameLst>
                                      </p:cBhvr>
                                      <p:to>
                                        <p:strVal val="visible"/>
                                      </p:to>
                                    </p:set>
                                    <p:animScale>
                                      <p:cBhvr>
                                        <p:cTn id="96"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7" dur="1000" decel="50000" fill="hold">
                                          <p:stCondLst>
                                            <p:cond delay="0"/>
                                          </p:stCondLst>
                                        </p:cTn>
                                        <p:tgtEl>
                                          <p:spTgt spid="13"/>
                                        </p:tgtEl>
                                        <p:attrNameLst>
                                          <p:attrName>ppt_x</p:attrName>
                                          <p:attrName>ppt_y</p:attrName>
                                        </p:attrNameLst>
                                      </p:cBhvr>
                                    </p:animMotion>
                                    <p:animEffect transition="in" filter="fade">
                                      <p:cBhvr>
                                        <p:cTn id="9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7" grpId="0" animBg="1"/>
      <p:bldP spid="8" grpId="0" animBg="1"/>
      <p:bldP spid="9" grpId="0" animBg="1"/>
      <p:bldP spid="10" grpId="0" animBg="1"/>
      <p:bldP spid="11" grpId="0" animBg="1"/>
      <p:bldP spid="12" grpId="0" animBg="1"/>
      <p:bldP spid="13"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285984" cy="523220"/>
          </a:xfrm>
          <a:prstGeom prst="rect">
            <a:avLst/>
          </a:prstGeom>
        </p:spPr>
        <p:txBody>
          <a:bodyPr wrap="square">
            <a:spAutoFit/>
          </a:bodyPr>
          <a:lstStyle/>
          <a:p>
            <a:r>
              <a:rPr lang="id-ID" sz="2800" dirty="0" smtClean="0">
                <a:solidFill>
                  <a:srgbClr val="FFFF00"/>
                </a:solidFill>
              </a:rPr>
              <a:t>Lanjutan.....</a:t>
            </a:r>
            <a:endParaRPr lang="id-ID" sz="2800" dirty="0">
              <a:solidFill>
                <a:srgbClr val="FFFF00"/>
              </a:solidFill>
            </a:endParaRPr>
          </a:p>
        </p:txBody>
      </p:sp>
      <p:sp>
        <p:nvSpPr>
          <p:cNvPr id="3" name="Rectangle 2"/>
          <p:cNvSpPr/>
          <p:nvPr/>
        </p:nvSpPr>
        <p:spPr>
          <a:xfrm>
            <a:off x="285720" y="714356"/>
            <a:ext cx="3857652" cy="64294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id-ID" dirty="0"/>
              <a:t>fenomena komunikasi politik tidak berbeda dengan fenomena politik.</a:t>
            </a:r>
          </a:p>
        </p:txBody>
      </p:sp>
      <p:sp>
        <p:nvSpPr>
          <p:cNvPr id="4" name="Round Diagonal Corner Rectangle 3"/>
          <p:cNvSpPr/>
          <p:nvPr/>
        </p:nvSpPr>
        <p:spPr>
          <a:xfrm>
            <a:off x="4071934" y="1000108"/>
            <a:ext cx="3357586" cy="857256"/>
          </a:xfrm>
          <a:prstGeom prst="round2Diag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id-ID" dirty="0"/>
              <a:t>Artinya, komunikasi dan politik itu serba hadir dimanapun dan kapanpun</a:t>
            </a:r>
          </a:p>
        </p:txBody>
      </p:sp>
      <p:sp>
        <p:nvSpPr>
          <p:cNvPr id="5" name="Down Arrow 4"/>
          <p:cNvSpPr/>
          <p:nvPr/>
        </p:nvSpPr>
        <p:spPr>
          <a:xfrm>
            <a:off x="1785918" y="1357298"/>
            <a:ext cx="357190" cy="50006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id-ID"/>
          </a:p>
        </p:txBody>
      </p:sp>
      <p:sp>
        <p:nvSpPr>
          <p:cNvPr id="6" name="Rectangle 5"/>
          <p:cNvSpPr/>
          <p:nvPr/>
        </p:nvSpPr>
        <p:spPr>
          <a:xfrm>
            <a:off x="0" y="1857364"/>
            <a:ext cx="4929222" cy="2928958"/>
          </a:xfrm>
          <a:prstGeom prst="rect">
            <a:avLst/>
          </a:prstGeom>
        </p:spPr>
        <p:style>
          <a:lnRef idx="3">
            <a:schemeClr val="lt1"/>
          </a:lnRef>
          <a:fillRef idx="1">
            <a:schemeClr val="dk1"/>
          </a:fillRef>
          <a:effectRef idx="1">
            <a:schemeClr val="dk1"/>
          </a:effectRef>
          <a:fontRef idx="minor">
            <a:schemeClr val="lt1"/>
          </a:fontRef>
        </p:style>
        <p:txBody>
          <a:bodyPr rtlCol="0" anchor="ctr"/>
          <a:lstStyle/>
          <a:p>
            <a:r>
              <a:rPr lang="id-ID" dirty="0"/>
              <a:t>Ilmu politik dan ilmu komunikasi, masing-masing telah mengalami perkembangan yang amat pesat. Krisis dan revolusi yang terjadi dalam ilmu komunikasi, terutama dalam bidang komunikasi politik ( </a:t>
            </a:r>
            <a:r>
              <a:rPr lang="id-ID" dirty="0" smtClean="0"/>
              <a:t>propaganda,perang </a:t>
            </a:r>
            <a:r>
              <a:rPr lang="id-ID" dirty="0"/>
              <a:t>urat syaraf, dan kampanye) ditandai oleh adanya kekecewaan terhadap hasil kajian yang bersumber dari paradigma lama yaitu paradigma atau perspektif  mekanistis (fisher 1990, 139-189)</a:t>
            </a:r>
          </a:p>
        </p:txBody>
      </p:sp>
      <p:sp>
        <p:nvSpPr>
          <p:cNvPr id="7" name="Rectangle 6"/>
          <p:cNvSpPr/>
          <p:nvPr/>
        </p:nvSpPr>
        <p:spPr>
          <a:xfrm>
            <a:off x="5643570" y="2500306"/>
            <a:ext cx="1857388" cy="57150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dirty="0"/>
              <a:t>Arifin ( 2003:26)</a:t>
            </a:r>
          </a:p>
        </p:txBody>
      </p:sp>
      <p:sp>
        <p:nvSpPr>
          <p:cNvPr id="8" name="Right Arrow 7"/>
          <p:cNvSpPr/>
          <p:nvPr/>
        </p:nvSpPr>
        <p:spPr>
          <a:xfrm>
            <a:off x="5143504" y="2500306"/>
            <a:ext cx="357190" cy="357190"/>
          </a:xfrm>
          <a:prstGeom prs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id-ID"/>
          </a:p>
        </p:txBody>
      </p:sp>
      <p:sp>
        <p:nvSpPr>
          <p:cNvPr id="9" name="Rounded Rectangle 8"/>
          <p:cNvSpPr/>
          <p:nvPr/>
        </p:nvSpPr>
        <p:spPr>
          <a:xfrm>
            <a:off x="6000728" y="3071810"/>
            <a:ext cx="3143272" cy="200026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id-ID" dirty="0"/>
              <a:t>menegaskan komunikasi politik dapat diterangkan berdasarkan empat perspektif atau paradigma sebagaimana perspektif yang dikemukakan oleh B. Aubrey Fisher. </a:t>
            </a:r>
          </a:p>
        </p:txBody>
      </p:sp>
      <p:sp>
        <p:nvSpPr>
          <p:cNvPr id="10" name="Round Diagonal Corner Rectangle 9"/>
          <p:cNvSpPr/>
          <p:nvPr/>
        </p:nvSpPr>
        <p:spPr>
          <a:xfrm>
            <a:off x="5143504" y="5072074"/>
            <a:ext cx="3143272" cy="1309254"/>
          </a:xfrm>
          <a:prstGeom prst="round2Diag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id-ID" dirty="0"/>
              <a:t>Keempat perpektif itu adalah meknisme, psikologis, interaksional, dan pragmatis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ppt_x</p:attrName>
                                        </p:attrNameLst>
                                      </p:cBhvr>
                                      <p:tavLst>
                                        <p:tav tm="0">
                                          <p:val>
                                            <p:strVal val="#ppt_x-.2"/>
                                          </p:val>
                                        </p:tav>
                                        <p:tav tm="100000">
                                          <p:val>
                                            <p:strVal val="#ppt_x"/>
                                          </p:val>
                                        </p:tav>
                                      </p:tavLst>
                                    </p:anim>
                                    <p:anim calcmode="lin" valueType="num">
                                      <p:cBhvr>
                                        <p:cTn id="2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32" dur="1000" fill="hold"/>
                                        <p:tgtEl>
                                          <p:spTgt spid="6"/>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ppt_x</p:attrName>
                                        </p:attrNameLst>
                                      </p:cBhvr>
                                      <p:tavLst>
                                        <p:tav tm="0">
                                          <p:val>
                                            <p:strVal val="#ppt_x-.2"/>
                                          </p:val>
                                        </p:tav>
                                        <p:tav tm="100000">
                                          <p:val>
                                            <p:strVal val="#ppt_x"/>
                                          </p:val>
                                        </p:tav>
                                      </p:tavLst>
                                    </p:anim>
                                    <p:anim calcmode="lin" valueType="num">
                                      <p:cBhvr>
                                        <p:cTn id="42"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3" dur="10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58" presetClass="entr" presetSubtype="0" accel="10000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strVal val="#ppt_w*2.5"/>
                                          </p:val>
                                        </p:tav>
                                        <p:tav tm="100000">
                                          <p:val>
                                            <p:strVal val="#ppt_w"/>
                                          </p:val>
                                        </p:tav>
                                      </p:tavLst>
                                    </p:anim>
                                    <p:anim calcmode="lin" valueType="num">
                                      <p:cBhvr>
                                        <p:cTn id="49" dur="500" fill="hold"/>
                                        <p:tgtEl>
                                          <p:spTgt spid="7"/>
                                        </p:tgtEl>
                                        <p:attrNameLst>
                                          <p:attrName>ppt_h</p:attrName>
                                        </p:attrNameLst>
                                      </p:cBhvr>
                                      <p:tavLst>
                                        <p:tav tm="0">
                                          <p:val>
                                            <p:strVal val="#ppt_h*0.01"/>
                                          </p:val>
                                        </p:tav>
                                        <p:tav tm="100000">
                                          <p:val>
                                            <p:strVal val="#ppt_h"/>
                                          </p:val>
                                        </p:tav>
                                      </p:tavLst>
                                    </p:anim>
                                    <p:anim calcmode="lin" valueType="num">
                                      <p:cBhvr>
                                        <p:cTn id="50" dur="500" fill="hold"/>
                                        <p:tgtEl>
                                          <p:spTgt spid="7"/>
                                        </p:tgtEl>
                                        <p:attrNameLst>
                                          <p:attrName>ppt_x</p:attrName>
                                        </p:attrNameLst>
                                      </p:cBhvr>
                                      <p:tavLst>
                                        <p:tav tm="0">
                                          <p:val>
                                            <p:strVal val="#ppt_x"/>
                                          </p:val>
                                        </p:tav>
                                        <p:tav tm="100000">
                                          <p:val>
                                            <p:strVal val="#ppt_x"/>
                                          </p:val>
                                        </p:tav>
                                      </p:tavLst>
                                    </p:anim>
                                    <p:anim calcmode="lin" valueType="num">
                                      <p:cBhvr>
                                        <p:cTn id="51" dur="500" fill="hold"/>
                                        <p:tgtEl>
                                          <p:spTgt spid="7"/>
                                        </p:tgtEl>
                                        <p:attrNameLst>
                                          <p:attrName>ppt_y</p:attrName>
                                        </p:attrNameLst>
                                      </p:cBhvr>
                                      <p:tavLst>
                                        <p:tav tm="0">
                                          <p:val>
                                            <p:strVal val="#ppt_h+1"/>
                                          </p:val>
                                        </p:tav>
                                        <p:tav tm="100000">
                                          <p:val>
                                            <p:strVal val="#ppt_y"/>
                                          </p:val>
                                        </p:tav>
                                      </p:tavLst>
                                    </p:anim>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fade">
                                      <p:cBhvr>
                                        <p:cTn id="57" dur="1000"/>
                                        <p:tgtEl>
                                          <p:spTgt spid="9"/>
                                        </p:tgtEl>
                                      </p:cBhvr>
                                    </p:animEffect>
                                    <p:anim calcmode="lin" valueType="num">
                                      <p:cBhvr>
                                        <p:cTn id="58" dur="1000" fill="hold"/>
                                        <p:tgtEl>
                                          <p:spTgt spid="9"/>
                                        </p:tgtEl>
                                        <p:attrNameLst>
                                          <p:attrName>ppt_x</p:attrName>
                                        </p:attrNameLst>
                                      </p:cBhvr>
                                      <p:tavLst>
                                        <p:tav tm="0">
                                          <p:val>
                                            <p:strVal val="#ppt_x"/>
                                          </p:val>
                                        </p:tav>
                                        <p:tav tm="100000">
                                          <p:val>
                                            <p:strVal val="#ppt_x"/>
                                          </p:val>
                                        </p:tav>
                                      </p:tavLst>
                                    </p:anim>
                                    <p:anim calcmode="lin" valueType="num">
                                      <p:cBhvr>
                                        <p:cTn id="5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80">
                                          <p:stCondLst>
                                            <p:cond delay="0"/>
                                          </p:stCondLst>
                                        </p:cTn>
                                        <p:tgtEl>
                                          <p:spTgt spid="10"/>
                                        </p:tgtEl>
                                      </p:cBhvr>
                                    </p:animEffect>
                                    <p:anim calcmode="lin" valueType="num">
                                      <p:cBhvr>
                                        <p:cTn id="6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0" dur="26">
                                          <p:stCondLst>
                                            <p:cond delay="650"/>
                                          </p:stCondLst>
                                        </p:cTn>
                                        <p:tgtEl>
                                          <p:spTgt spid="10"/>
                                        </p:tgtEl>
                                      </p:cBhvr>
                                      <p:to x="100000" y="60000"/>
                                    </p:animScale>
                                    <p:animScale>
                                      <p:cBhvr>
                                        <p:cTn id="71" dur="166" decel="50000">
                                          <p:stCondLst>
                                            <p:cond delay="676"/>
                                          </p:stCondLst>
                                        </p:cTn>
                                        <p:tgtEl>
                                          <p:spTgt spid="10"/>
                                        </p:tgtEl>
                                      </p:cBhvr>
                                      <p:to x="100000" y="100000"/>
                                    </p:animScale>
                                    <p:animScale>
                                      <p:cBhvr>
                                        <p:cTn id="72" dur="26">
                                          <p:stCondLst>
                                            <p:cond delay="1312"/>
                                          </p:stCondLst>
                                        </p:cTn>
                                        <p:tgtEl>
                                          <p:spTgt spid="10"/>
                                        </p:tgtEl>
                                      </p:cBhvr>
                                      <p:to x="100000" y="80000"/>
                                    </p:animScale>
                                    <p:animScale>
                                      <p:cBhvr>
                                        <p:cTn id="73" dur="166" decel="50000">
                                          <p:stCondLst>
                                            <p:cond delay="1338"/>
                                          </p:stCondLst>
                                        </p:cTn>
                                        <p:tgtEl>
                                          <p:spTgt spid="10"/>
                                        </p:tgtEl>
                                      </p:cBhvr>
                                      <p:to x="100000" y="100000"/>
                                    </p:animScale>
                                    <p:animScale>
                                      <p:cBhvr>
                                        <p:cTn id="74" dur="26">
                                          <p:stCondLst>
                                            <p:cond delay="1642"/>
                                          </p:stCondLst>
                                        </p:cTn>
                                        <p:tgtEl>
                                          <p:spTgt spid="10"/>
                                        </p:tgtEl>
                                      </p:cBhvr>
                                      <p:to x="100000" y="90000"/>
                                    </p:animScale>
                                    <p:animScale>
                                      <p:cBhvr>
                                        <p:cTn id="75" dur="166" decel="50000">
                                          <p:stCondLst>
                                            <p:cond delay="1668"/>
                                          </p:stCondLst>
                                        </p:cTn>
                                        <p:tgtEl>
                                          <p:spTgt spid="10"/>
                                        </p:tgtEl>
                                      </p:cBhvr>
                                      <p:to x="100000" y="100000"/>
                                    </p:animScale>
                                    <p:animScale>
                                      <p:cBhvr>
                                        <p:cTn id="76" dur="26">
                                          <p:stCondLst>
                                            <p:cond delay="1808"/>
                                          </p:stCondLst>
                                        </p:cTn>
                                        <p:tgtEl>
                                          <p:spTgt spid="10"/>
                                        </p:tgtEl>
                                      </p:cBhvr>
                                      <p:to x="100000" y="95000"/>
                                    </p:animScale>
                                    <p:animScale>
                                      <p:cBhvr>
                                        <p:cTn id="77"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5688632" cy="1426170"/>
          </a:xfrm>
        </p:spPr>
        <p:txBody>
          <a:bodyPr>
            <a:normAutofit fontScale="90000"/>
          </a:bodyPr>
          <a:lstStyle/>
          <a:p>
            <a:r>
              <a:rPr lang="id-ID" dirty="0" smtClean="0"/>
              <a:t>Perspektif Model</a:t>
            </a:r>
            <a:br>
              <a:rPr lang="id-ID" dirty="0" smtClean="0"/>
            </a:br>
            <a:r>
              <a:rPr lang="id-ID" dirty="0" smtClean="0"/>
              <a:t>Mekanistis</a:t>
            </a:r>
            <a:endParaRPr lang="id-ID" dirty="0"/>
          </a:p>
        </p:txBody>
      </p:sp>
      <p:sp>
        <p:nvSpPr>
          <p:cNvPr id="6" name="Rounded Rectangle 5"/>
          <p:cNvSpPr/>
          <p:nvPr/>
        </p:nvSpPr>
        <p:spPr>
          <a:xfrm>
            <a:off x="1531516" y="2025320"/>
            <a:ext cx="7000924" cy="4572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800" dirty="0" smtClean="0">
                <a:latin typeface="Arabic Typesetting" pitchFamily="66" charset="-78"/>
                <a:cs typeface="Arabic Typesetting" pitchFamily="66" charset="-78"/>
              </a:rPr>
              <a:t>Paradigma Mekanistis memandang komunikasi politik sebagai suatu proses yang menghubungkan komunikator dengan komunikan menggunakan media. Salah satu prinsip mekanistis adalah hubungan kausalitas yang menekankan pada efek. Kritik terhadap paradigma ini berangkat dari sebuah prinsip yang menyatakan bahwa efek  itu bisa diprediksikan dan diciptakan dengan menghilangkan kendala melalui perencanaan di awal.</a:t>
            </a:r>
            <a:endParaRPr lang="id-ID" sz="2800" dirty="0">
              <a:latin typeface="Arabic Typesetting" pitchFamily="66" charset="-78"/>
              <a:cs typeface="Arabic Typesetting"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800" decel="100000"/>
                                        <p:tgtEl>
                                          <p:spTgt spid="6"/>
                                        </p:tgtEl>
                                      </p:cBhvr>
                                    </p:animEffect>
                                    <p:anim calcmode="lin" valueType="num">
                                      <p:cBhvr>
                                        <p:cTn id="14" dur="800" decel="100000" fill="hold"/>
                                        <p:tgtEl>
                                          <p:spTgt spid="6"/>
                                        </p:tgtEl>
                                        <p:attrNameLst>
                                          <p:attrName>style.rotation</p:attrName>
                                        </p:attrNameLst>
                                      </p:cBhvr>
                                      <p:tavLst>
                                        <p:tav tm="0">
                                          <p:val>
                                            <p:fltVal val="-90"/>
                                          </p:val>
                                        </p:tav>
                                        <p:tav tm="100000">
                                          <p:val>
                                            <p:fltVal val="0"/>
                                          </p:val>
                                        </p:tav>
                                      </p:tavLst>
                                    </p:anim>
                                    <p:anim calcmode="lin" valueType="num">
                                      <p:cBhvr>
                                        <p:cTn id="15" dur="800" decel="100000" fill="hold"/>
                                        <p:tgtEl>
                                          <p:spTgt spid="6"/>
                                        </p:tgtEl>
                                        <p:attrNameLst>
                                          <p:attrName>ppt_x</p:attrName>
                                        </p:attrNameLst>
                                      </p:cBhvr>
                                      <p:tavLst>
                                        <p:tav tm="0">
                                          <p:val>
                                            <p:strVal val="#ppt_x+0.4"/>
                                          </p:val>
                                        </p:tav>
                                        <p:tav tm="100000">
                                          <p:val>
                                            <p:strVal val="#ppt_x-0.05"/>
                                          </p:val>
                                        </p:tav>
                                      </p:tavLst>
                                    </p:anim>
                                    <p:anim calcmode="lin" valueType="num">
                                      <p:cBhvr>
                                        <p:cTn id="16" dur="800" decel="100000" fill="hold"/>
                                        <p:tgtEl>
                                          <p:spTgt spid="6"/>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4282" y="1928802"/>
            <a:ext cx="1357322" cy="8521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effectLst>
                  <a:glow rad="63500">
                    <a:schemeClr val="accent2">
                      <a:satMod val="175000"/>
                      <a:alpha val="40000"/>
                    </a:schemeClr>
                  </a:glow>
                </a:effectLst>
              </a:rPr>
              <a:t>Information Source</a:t>
            </a:r>
            <a:endParaRPr lang="id-ID" dirty="0">
              <a:effectLst>
                <a:glow rad="63500">
                  <a:schemeClr val="accent2">
                    <a:satMod val="175000"/>
                    <a:alpha val="40000"/>
                  </a:schemeClr>
                </a:glow>
              </a:effectLst>
            </a:endParaRPr>
          </a:p>
        </p:txBody>
      </p:sp>
      <p:sp>
        <p:nvSpPr>
          <p:cNvPr id="4" name="Rounded Rectangle 3"/>
          <p:cNvSpPr/>
          <p:nvPr/>
        </p:nvSpPr>
        <p:spPr>
          <a:xfrm>
            <a:off x="2285984" y="1928802"/>
            <a:ext cx="1493928" cy="7081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id-ID" b="1" dirty="0" smtClean="0">
                <a:ln/>
                <a:solidFill>
                  <a:schemeClr val="accent3"/>
                </a:solidFill>
                <a:effectLst>
                  <a:glow rad="139700">
                    <a:schemeClr val="accent2">
                      <a:satMod val="175000"/>
                      <a:alpha val="40000"/>
                    </a:schemeClr>
                  </a:glow>
                </a:effectLst>
              </a:rPr>
              <a:t>Transmitte</a:t>
            </a:r>
            <a:r>
              <a:rPr lang="id-ID" b="1" dirty="0" smtClean="0">
                <a:ln/>
                <a:solidFill>
                  <a:schemeClr val="accent3"/>
                </a:solidFill>
              </a:rPr>
              <a:t>r</a:t>
            </a:r>
            <a:endParaRPr lang="id-ID" b="1" dirty="0">
              <a:ln/>
              <a:solidFill>
                <a:schemeClr val="accent3"/>
              </a:solidFill>
            </a:endParaRPr>
          </a:p>
        </p:txBody>
      </p:sp>
      <p:sp>
        <p:nvSpPr>
          <p:cNvPr id="5" name="Rounded Rectangle 4"/>
          <p:cNvSpPr/>
          <p:nvPr/>
        </p:nvSpPr>
        <p:spPr>
          <a:xfrm>
            <a:off x="5214942" y="1928802"/>
            <a:ext cx="1357322"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Receiver</a:t>
            </a:r>
            <a:endParaRPr lang="id-ID"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ounded Rectangle 5"/>
          <p:cNvSpPr/>
          <p:nvPr/>
        </p:nvSpPr>
        <p:spPr>
          <a:xfrm>
            <a:off x="7215206" y="1928802"/>
            <a:ext cx="1500198"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effectLst>
                  <a:glow rad="63500">
                    <a:schemeClr val="accent2">
                      <a:satMod val="175000"/>
                      <a:alpha val="40000"/>
                    </a:schemeClr>
                  </a:glow>
                </a:effectLst>
              </a:rPr>
              <a:t>Destinations</a:t>
            </a:r>
            <a:endParaRPr lang="id-ID" dirty="0">
              <a:effectLst>
                <a:glow rad="63500">
                  <a:schemeClr val="accent2">
                    <a:satMod val="175000"/>
                    <a:alpha val="40000"/>
                  </a:schemeClr>
                </a:glow>
              </a:effectLst>
            </a:endParaRPr>
          </a:p>
        </p:txBody>
      </p:sp>
      <p:cxnSp>
        <p:nvCxnSpPr>
          <p:cNvPr id="13" name="Straight Arrow Connector 12"/>
          <p:cNvCxnSpPr/>
          <p:nvPr/>
        </p:nvCxnSpPr>
        <p:spPr>
          <a:xfrm>
            <a:off x="1571604" y="228599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a:xfrm>
            <a:off x="3782762" y="228599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p:nvPr/>
        </p:nvCxnSpPr>
        <p:spPr>
          <a:xfrm>
            <a:off x="4572000" y="228599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6572264" y="2285992"/>
            <a:ext cx="35719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4065664" y="2276872"/>
            <a:ext cx="290312" cy="10708"/>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4857752" y="2285992"/>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6858016" y="2285992"/>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1928794" y="2284404"/>
            <a:ext cx="357190" cy="1588"/>
          </a:xfrm>
          <a:prstGeom prst="line">
            <a:avLst/>
          </a:prstGeom>
        </p:spPr>
        <p:style>
          <a:lnRef idx="2">
            <a:schemeClr val="dk1"/>
          </a:lnRef>
          <a:fillRef idx="0">
            <a:schemeClr val="dk1"/>
          </a:fillRef>
          <a:effectRef idx="1">
            <a:schemeClr val="dk1"/>
          </a:effectRef>
          <a:fontRef idx="minor">
            <a:schemeClr val="tx1"/>
          </a:fontRef>
        </p:style>
      </p:cxnSp>
      <p:sp>
        <p:nvSpPr>
          <p:cNvPr id="25" name="Rectangle 24"/>
          <p:cNvSpPr/>
          <p:nvPr/>
        </p:nvSpPr>
        <p:spPr>
          <a:xfrm>
            <a:off x="4286248" y="2143116"/>
            <a:ext cx="285752" cy="285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Rounded Rectangle 25"/>
          <p:cNvSpPr/>
          <p:nvPr/>
        </p:nvSpPr>
        <p:spPr>
          <a:xfrm>
            <a:off x="3857620" y="3571876"/>
            <a:ext cx="1357322" cy="6429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2">
                      <a:satMod val="175000"/>
                      <a:alpha val="40000"/>
                    </a:schemeClr>
                  </a:glow>
                </a:effectLst>
              </a:rPr>
              <a:t>Noice Source</a:t>
            </a:r>
            <a:endParaRPr lang="id-ID"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228600">
                  <a:schemeClr val="accent2">
                    <a:satMod val="175000"/>
                    <a:alpha val="40000"/>
                  </a:schemeClr>
                </a:glow>
              </a:effectLst>
            </a:endParaRPr>
          </a:p>
        </p:txBody>
      </p:sp>
      <p:cxnSp>
        <p:nvCxnSpPr>
          <p:cNvPr id="28" name="Straight Connector 27"/>
          <p:cNvCxnSpPr>
            <a:stCxn id="25" idx="2"/>
          </p:cNvCxnSpPr>
          <p:nvPr/>
        </p:nvCxnSpPr>
        <p:spPr>
          <a:xfrm rot="5400000">
            <a:off x="3857620" y="3000372"/>
            <a:ext cx="1143008" cy="1588"/>
          </a:xfrm>
          <a:prstGeom prst="line">
            <a:avLst/>
          </a:prstGeom>
        </p:spPr>
        <p:style>
          <a:lnRef idx="2">
            <a:schemeClr val="dk1"/>
          </a:lnRef>
          <a:fillRef idx="0">
            <a:schemeClr val="dk1"/>
          </a:fillRef>
          <a:effectRef idx="1">
            <a:schemeClr val="dk1"/>
          </a:effectRef>
          <a:fontRef idx="minor">
            <a:schemeClr val="tx1"/>
          </a:fontRef>
        </p:style>
      </p:cxnSp>
      <p:sp>
        <p:nvSpPr>
          <p:cNvPr id="34" name="Rectangle 33"/>
          <p:cNvSpPr/>
          <p:nvPr/>
        </p:nvSpPr>
        <p:spPr>
          <a:xfrm>
            <a:off x="1214414" y="2428868"/>
            <a:ext cx="135732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massage</a:t>
            </a:r>
          </a:p>
        </p:txBody>
      </p:sp>
      <p:sp>
        <p:nvSpPr>
          <p:cNvPr id="35" name="Rectangle 34"/>
          <p:cNvSpPr/>
          <p:nvPr/>
        </p:nvSpPr>
        <p:spPr>
          <a:xfrm>
            <a:off x="4214810" y="2428868"/>
            <a:ext cx="12144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Receiver signal</a:t>
            </a:r>
          </a:p>
        </p:txBody>
      </p:sp>
      <p:sp>
        <p:nvSpPr>
          <p:cNvPr id="36" name="Rectangle 35"/>
          <p:cNvSpPr/>
          <p:nvPr/>
        </p:nvSpPr>
        <p:spPr>
          <a:xfrm>
            <a:off x="6286512" y="2428868"/>
            <a:ext cx="1143008"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massage</a:t>
            </a:r>
          </a:p>
        </p:txBody>
      </p:sp>
      <p:sp>
        <p:nvSpPr>
          <p:cNvPr id="37" name="Rectangle 36"/>
          <p:cNvSpPr/>
          <p:nvPr/>
        </p:nvSpPr>
        <p:spPr>
          <a:xfrm>
            <a:off x="3357554" y="2428868"/>
            <a:ext cx="97156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signal</a:t>
            </a:r>
          </a:p>
        </p:txBody>
      </p:sp>
      <p:sp>
        <p:nvSpPr>
          <p:cNvPr id="22" name="Rectangle 21"/>
          <p:cNvSpPr/>
          <p:nvPr/>
        </p:nvSpPr>
        <p:spPr>
          <a:xfrm>
            <a:off x="214282" y="214290"/>
            <a:ext cx="2643206" cy="78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smtClean="0">
                <a:solidFill>
                  <a:schemeClr val="tx1"/>
                </a:solidFill>
              </a:rPr>
              <a:t>Model Shannon &amp; Weaver (1948) </a:t>
            </a:r>
            <a:endParaRPr lang="id-ID"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 by="(-#ppt_w*2)" calcmode="lin" valueType="num">
                                      <p:cBhvr rctx="PPT">
                                        <p:cTn id="7" dur="500" autoRev="1" fill="hold">
                                          <p:stCondLst>
                                            <p:cond delay="0"/>
                                          </p:stCondLst>
                                        </p:cTn>
                                        <p:tgtEl>
                                          <p:spTgt spid="22"/>
                                        </p:tgtEl>
                                        <p:attrNameLst>
                                          <p:attrName>ppt_w</p:attrName>
                                        </p:attrNameLst>
                                      </p:cBhvr>
                                    </p:anim>
                                    <p:anim by="(#ppt_w*0.50)" calcmode="lin" valueType="num">
                                      <p:cBhvr>
                                        <p:cTn id="8" dur="500" decel="50000" autoRev="1" fill="hold">
                                          <p:stCondLst>
                                            <p:cond delay="0"/>
                                          </p:stCondLst>
                                        </p:cTn>
                                        <p:tgtEl>
                                          <p:spTgt spid="22"/>
                                        </p:tgtEl>
                                        <p:attrNameLst>
                                          <p:attrName>ppt_x</p:attrName>
                                        </p:attrNameLst>
                                      </p:cBhvr>
                                    </p:anim>
                                    <p:anim from="(-#ppt_h/2)" to="(#ppt_y)" calcmode="lin" valueType="num">
                                      <p:cBhvr>
                                        <p:cTn id="9" dur="1000" fill="hold">
                                          <p:stCondLst>
                                            <p:cond delay="0"/>
                                          </p:stCondLst>
                                        </p:cTn>
                                        <p:tgtEl>
                                          <p:spTgt spid="22"/>
                                        </p:tgtEl>
                                        <p:attrNameLst>
                                          <p:attrName>ppt_y</p:attrName>
                                        </p:attrNameLst>
                                      </p:cBhvr>
                                    </p:anim>
                                    <p:animRot by="21600000">
                                      <p:cBhvr>
                                        <p:cTn id="10" dur="1000" fill="hold">
                                          <p:stCondLst>
                                            <p:cond delay="0"/>
                                          </p:stCondLst>
                                        </p:cTn>
                                        <p:tgtEl>
                                          <p:spTgt spid="2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Ummul\Pictures\imageskmsk.jpg"/>
          <p:cNvPicPr>
            <a:picLocks noChangeAspect="1" noChangeArrowheads="1"/>
          </p:cNvPicPr>
          <p:nvPr/>
        </p:nvPicPr>
        <p:blipFill>
          <a:blip r:embed="rId2" cstate="print"/>
          <a:srcRect/>
          <a:stretch>
            <a:fillRect/>
          </a:stretch>
        </p:blipFill>
        <p:spPr bwMode="auto">
          <a:xfrm>
            <a:off x="0" y="8827"/>
            <a:ext cx="9143999" cy="6849173"/>
          </a:xfrm>
          <a:prstGeom prst="rect">
            <a:avLst/>
          </a:prstGeom>
          <a:noFill/>
        </p:spPr>
      </p:pic>
      <p:sp>
        <p:nvSpPr>
          <p:cNvPr id="5" name="TextBox 4"/>
          <p:cNvSpPr txBox="1"/>
          <p:nvPr/>
        </p:nvSpPr>
        <p:spPr>
          <a:xfrm>
            <a:off x="0" y="0"/>
            <a:ext cx="3429000" cy="954107"/>
          </a:xfrm>
          <a:prstGeom prst="rect">
            <a:avLst/>
          </a:prstGeom>
          <a:noFill/>
        </p:spPr>
        <p:txBody>
          <a:bodyPr wrap="square" rtlCol="0">
            <a:spAutoFit/>
          </a:bodyPr>
          <a:lstStyle/>
          <a:p>
            <a:pPr lvl="0" algn="just" fontAlgn="base">
              <a:spcBef>
                <a:spcPct val="0"/>
              </a:spcBef>
              <a:spcAft>
                <a:spcPct val="0"/>
              </a:spcAft>
            </a:pP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Perspektif</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model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psikologi</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1498600"/>
            <a:ext cx="9144000" cy="193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base">
              <a:spcBef>
                <a:spcPct val="0"/>
              </a:spcBef>
              <a:spcAft>
                <a:spcPct val="0"/>
              </a:spcAft>
            </a:pPr>
            <a:r>
              <a:rPr lang="en-US" dirty="0" smtClean="0">
                <a:solidFill>
                  <a:schemeClr val="tx1"/>
                </a:solidFill>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Menurut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Goyer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(1970: 4-16)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mengembangkan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model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psikologi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komunitas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dengan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memasukakan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tanggapan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diskriminasi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proses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pengetahuannya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secara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terstruktur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oleh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ahlih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sebagai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sine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quq</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non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komunikasi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manusia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Ketika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para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ahli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menyerap</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stimuli,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secara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otomatis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mengolahnya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melalui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berbagai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filter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konseptual</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4114800"/>
            <a:ext cx="9144000" cy="1676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base">
              <a:spcBef>
                <a:spcPct val="0"/>
              </a:spcBef>
              <a:spcAft>
                <a:spcPct val="0"/>
              </a:spcAf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Filter</a:t>
            </a:r>
            <a:r>
              <a:rPr kumimoji="0" lang="en-US"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merupakan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keadaan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internal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organisme</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manusia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secara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esensial</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merupakan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konsep</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Filter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itu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dapat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digambarkan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sebagai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sikap</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keyakinan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motif,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dorongan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cita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konsep</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tanggapan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orientasi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atau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sejumalah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konstruk</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pendapat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lainya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770" decel="100000"/>
                                        <p:tgtEl>
                                          <p:spTgt spid="8"/>
                                        </p:tgtEl>
                                      </p:cBhvr>
                                    </p:animEffect>
                                    <p:animScale>
                                      <p:cBhvr>
                                        <p:cTn id="17" dur="770" decel="100000"/>
                                        <p:tgtEl>
                                          <p:spTgt spid="8"/>
                                        </p:tgtEl>
                                      </p:cBhvr>
                                      <p:from x="10000" y="10000"/>
                                      <p:to x="200000" y="450000"/>
                                    </p:animScale>
                                    <p:animScale>
                                      <p:cBhvr>
                                        <p:cTn id="18" dur="1230" accel="100000" fill="hold">
                                          <p:stCondLst>
                                            <p:cond delay="770"/>
                                          </p:stCondLst>
                                        </p:cTn>
                                        <p:tgtEl>
                                          <p:spTgt spid="8"/>
                                        </p:tgtEl>
                                      </p:cBhvr>
                                      <p:from x="200000" y="450000"/>
                                      <p:to x="100000" y="100000"/>
                                    </p:animScale>
                                    <p:set>
                                      <p:cBhvr>
                                        <p:cTn id="19" dur="770" fill="hold"/>
                                        <p:tgtEl>
                                          <p:spTgt spid="8"/>
                                        </p:tgtEl>
                                        <p:attrNameLst>
                                          <p:attrName>ppt_x</p:attrName>
                                        </p:attrNameLst>
                                      </p:cBhvr>
                                      <p:to>
                                        <p:strVal val="(0.5)"/>
                                      </p:to>
                                    </p:set>
                                    <p:anim from="(0.5)" to="(#ppt_x)" calcmode="lin" valueType="num">
                                      <p:cBhvr>
                                        <p:cTn id="20" dur="1230" accel="100000" fill="hold">
                                          <p:stCondLst>
                                            <p:cond delay="770"/>
                                          </p:stCondLst>
                                        </p:cTn>
                                        <p:tgtEl>
                                          <p:spTgt spid="8"/>
                                        </p:tgtEl>
                                        <p:attrNameLst>
                                          <p:attrName>ppt_x</p:attrName>
                                        </p:attrNameLst>
                                      </p:cBhvr>
                                    </p:anim>
                                    <p:set>
                                      <p:cBhvr>
                                        <p:cTn id="21" dur="770" fill="hold"/>
                                        <p:tgtEl>
                                          <p:spTgt spid="8"/>
                                        </p:tgtEl>
                                        <p:attrNameLst>
                                          <p:attrName>ppt_y</p:attrName>
                                        </p:attrNameLst>
                                      </p:cBhvr>
                                      <p:to>
                                        <p:strVal val="(#ppt_y+0.4)"/>
                                      </p:to>
                                    </p:set>
                                    <p:anim from="(#ppt_y+0.4)" to="(#ppt_y)" calcmode="lin" valueType="num">
                                      <p:cBhvr>
                                        <p:cTn id="22" dur="1230" accel="100000" fill="hold">
                                          <p:stCondLst>
                                            <p:cond delay="770"/>
                                          </p:stCondLst>
                                        </p:cTn>
                                        <p:tgtEl>
                                          <p:spTgt spid="8"/>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US" dirty="0"/>
          </a:p>
        </p:txBody>
      </p:sp>
      <p:sp>
        <p:nvSpPr>
          <p:cNvPr id="11267" name="Rectangle 3"/>
          <p:cNvSpPr>
            <a:spLocks noGrp="1" noChangeArrowheads="1"/>
          </p:cNvSpPr>
          <p:nvPr>
            <p:ph type="body" idx="1"/>
          </p:nvPr>
        </p:nvSpPr>
        <p:spPr/>
        <p:txBody>
          <a:bodyPr/>
          <a:lstStyle/>
          <a:p>
            <a:pPr marL="609600" indent="-609600">
              <a:lnSpc>
                <a:spcPct val="80000"/>
              </a:lnSpc>
            </a:pPr>
            <a:r>
              <a:rPr lang="en-US" sz="2000" b="1" i="1" dirty="0"/>
              <a:t>Group Communication</a:t>
            </a:r>
            <a:r>
              <a:rPr lang="en-US" sz="2000" dirty="0"/>
              <a:t> (</a:t>
            </a:r>
            <a:r>
              <a:rPr lang="en-US" sz="2000" dirty="0" err="1"/>
              <a:t>komunikasi</a:t>
            </a:r>
            <a:r>
              <a:rPr lang="en-US" sz="2000" dirty="0"/>
              <a:t> </a:t>
            </a:r>
            <a:r>
              <a:rPr lang="en-US" sz="2000" dirty="0" err="1"/>
              <a:t>kelompok</a:t>
            </a:r>
            <a:r>
              <a:rPr lang="en-US" sz="2000" dirty="0"/>
              <a:t>) </a:t>
            </a:r>
            <a:r>
              <a:rPr lang="en-US" sz="2000" dirty="0" err="1"/>
              <a:t>memfokuskan</a:t>
            </a:r>
            <a:r>
              <a:rPr lang="en-US" sz="2000" dirty="0"/>
              <a:t> </a:t>
            </a:r>
            <a:r>
              <a:rPr lang="en-US" sz="2000" dirty="0" err="1"/>
              <a:t>pembahannya</a:t>
            </a:r>
            <a:r>
              <a:rPr lang="en-US" sz="2000" dirty="0"/>
              <a:t> </a:t>
            </a:r>
            <a:r>
              <a:rPr lang="en-US" sz="2000" dirty="0" err="1"/>
              <a:t>pada</a:t>
            </a:r>
            <a:r>
              <a:rPr lang="en-US" sz="2000" dirty="0"/>
              <a:t> </a:t>
            </a:r>
            <a:r>
              <a:rPr lang="en-US" sz="2000" dirty="0" err="1"/>
              <a:t>interaksi</a:t>
            </a:r>
            <a:r>
              <a:rPr lang="en-US" sz="2000" dirty="0"/>
              <a:t> </a:t>
            </a:r>
            <a:r>
              <a:rPr lang="en-US" sz="2000" dirty="0" err="1"/>
              <a:t>di</a:t>
            </a:r>
            <a:r>
              <a:rPr lang="en-US" sz="2000" dirty="0"/>
              <a:t> </a:t>
            </a:r>
            <a:r>
              <a:rPr lang="en-US" sz="2000" dirty="0" err="1"/>
              <a:t>antara</a:t>
            </a:r>
            <a:r>
              <a:rPr lang="en-US" sz="2000" dirty="0"/>
              <a:t> </a:t>
            </a:r>
            <a:r>
              <a:rPr lang="en-US" sz="2000" dirty="0" err="1"/>
              <a:t>orang-orang</a:t>
            </a:r>
            <a:r>
              <a:rPr lang="en-US" sz="2000" dirty="0"/>
              <a:t> </a:t>
            </a:r>
            <a:r>
              <a:rPr lang="en-US" sz="2000" dirty="0" err="1"/>
              <a:t>dalam</a:t>
            </a:r>
            <a:r>
              <a:rPr lang="en-US" sz="2000" dirty="0"/>
              <a:t> </a:t>
            </a:r>
            <a:r>
              <a:rPr lang="en-US" sz="2000" dirty="0" err="1"/>
              <a:t>kelompok-kelompok</a:t>
            </a:r>
            <a:r>
              <a:rPr lang="en-US" sz="2000" dirty="0"/>
              <a:t> </a:t>
            </a:r>
            <a:r>
              <a:rPr lang="en-US" sz="2000" dirty="0" err="1"/>
              <a:t>kecil</a:t>
            </a:r>
            <a:r>
              <a:rPr lang="en-US" sz="2000" dirty="0"/>
              <a:t>. </a:t>
            </a:r>
            <a:r>
              <a:rPr lang="en-US" sz="2000" dirty="0" err="1"/>
              <a:t>Komunikasi</a:t>
            </a:r>
            <a:r>
              <a:rPr lang="en-US" sz="2000" dirty="0"/>
              <a:t> </a:t>
            </a:r>
            <a:r>
              <a:rPr lang="en-US" sz="2000" dirty="0" err="1"/>
              <a:t>kelompok</a:t>
            </a:r>
            <a:r>
              <a:rPr lang="en-US" sz="2000" dirty="0"/>
              <a:t> </a:t>
            </a:r>
            <a:r>
              <a:rPr lang="en-US" sz="2000" dirty="0" err="1"/>
              <a:t>juga</a:t>
            </a:r>
            <a:r>
              <a:rPr lang="en-US" sz="2000" dirty="0"/>
              <a:t> </a:t>
            </a:r>
            <a:r>
              <a:rPr lang="en-US" sz="2000" dirty="0" err="1"/>
              <a:t>melibatkan</a:t>
            </a:r>
            <a:r>
              <a:rPr lang="en-US" sz="2000" dirty="0"/>
              <a:t> </a:t>
            </a:r>
            <a:r>
              <a:rPr lang="en-US" sz="2000" dirty="0" err="1"/>
              <a:t>komunikasi</a:t>
            </a:r>
            <a:r>
              <a:rPr lang="en-US" sz="2000" dirty="0"/>
              <a:t> </a:t>
            </a:r>
            <a:r>
              <a:rPr lang="en-US" sz="2000" dirty="0" err="1"/>
              <a:t>antar</a:t>
            </a:r>
            <a:r>
              <a:rPr lang="en-US" sz="2000" dirty="0"/>
              <a:t> </a:t>
            </a:r>
            <a:r>
              <a:rPr lang="en-US" sz="2000" dirty="0" err="1"/>
              <a:t>pribadi</a:t>
            </a:r>
            <a:r>
              <a:rPr lang="en-US" sz="2000" dirty="0"/>
              <a:t>. </a:t>
            </a:r>
            <a:r>
              <a:rPr lang="en-US" sz="2000" dirty="0" err="1"/>
              <a:t>Teori-teori</a:t>
            </a:r>
            <a:r>
              <a:rPr lang="en-US" sz="2000" dirty="0"/>
              <a:t> </a:t>
            </a:r>
            <a:r>
              <a:rPr lang="en-US" sz="2000" dirty="0" err="1"/>
              <a:t>komunikasi</a:t>
            </a:r>
            <a:r>
              <a:rPr lang="en-US" sz="2000" dirty="0"/>
              <a:t> </a:t>
            </a:r>
            <a:r>
              <a:rPr lang="en-US" sz="2000" dirty="0" err="1"/>
              <a:t>kelompok</a:t>
            </a:r>
            <a:r>
              <a:rPr lang="en-US" sz="2000" dirty="0"/>
              <a:t> </a:t>
            </a:r>
            <a:r>
              <a:rPr lang="en-US" sz="2000" dirty="0" err="1"/>
              <a:t>membahas</a:t>
            </a:r>
            <a:r>
              <a:rPr lang="en-US" sz="2000" dirty="0"/>
              <a:t> </a:t>
            </a:r>
            <a:r>
              <a:rPr lang="en-US" sz="2000" dirty="0" err="1"/>
              <a:t>antara</a:t>
            </a:r>
            <a:r>
              <a:rPr lang="en-US" sz="2000" dirty="0"/>
              <a:t> lain </a:t>
            </a:r>
            <a:r>
              <a:rPr lang="en-US" sz="2000" dirty="0" err="1"/>
              <a:t>tentang</a:t>
            </a:r>
            <a:r>
              <a:rPr lang="en-US" sz="2000" dirty="0"/>
              <a:t> </a:t>
            </a:r>
            <a:r>
              <a:rPr lang="en-US" sz="2000" dirty="0" err="1"/>
              <a:t>dinamika</a:t>
            </a:r>
            <a:r>
              <a:rPr lang="en-US" sz="2000" dirty="0"/>
              <a:t> </a:t>
            </a:r>
            <a:r>
              <a:rPr lang="en-US" sz="2000" dirty="0" err="1"/>
              <a:t>kelompok</a:t>
            </a:r>
            <a:r>
              <a:rPr lang="en-US" sz="2000" dirty="0"/>
              <a:t>, </a:t>
            </a:r>
            <a:r>
              <a:rPr lang="en-US" sz="2000" dirty="0" err="1"/>
              <a:t>efisiensi</a:t>
            </a:r>
            <a:r>
              <a:rPr lang="en-US" sz="2000" dirty="0"/>
              <a:t> </a:t>
            </a:r>
            <a:r>
              <a:rPr lang="en-US" sz="2000" dirty="0" err="1"/>
              <a:t>dan</a:t>
            </a:r>
            <a:r>
              <a:rPr lang="en-US" sz="2000" dirty="0"/>
              <a:t> </a:t>
            </a:r>
            <a:r>
              <a:rPr lang="en-US" sz="2000" dirty="0" err="1"/>
              <a:t>efektivitas</a:t>
            </a:r>
            <a:r>
              <a:rPr lang="en-US" sz="2000" dirty="0"/>
              <a:t> </a:t>
            </a:r>
            <a:r>
              <a:rPr lang="en-US" sz="2000" dirty="0" err="1"/>
              <a:t>penyampaian</a:t>
            </a:r>
            <a:r>
              <a:rPr lang="en-US" sz="2000" dirty="0"/>
              <a:t> </a:t>
            </a:r>
            <a:r>
              <a:rPr lang="en-US" sz="2000" dirty="0" err="1"/>
              <a:t>informasi</a:t>
            </a:r>
            <a:r>
              <a:rPr lang="en-US" sz="2000" dirty="0"/>
              <a:t> </a:t>
            </a:r>
            <a:r>
              <a:rPr lang="en-US" sz="2000" dirty="0" err="1"/>
              <a:t>dalam</a:t>
            </a:r>
            <a:r>
              <a:rPr lang="en-US" sz="2000" dirty="0"/>
              <a:t> </a:t>
            </a:r>
            <a:r>
              <a:rPr lang="en-US" sz="2000" dirty="0" err="1"/>
              <a:t>kelompok</a:t>
            </a:r>
            <a:r>
              <a:rPr lang="en-US" sz="2000" dirty="0"/>
              <a:t>, </a:t>
            </a:r>
            <a:r>
              <a:rPr lang="en-US" sz="2000" dirty="0" err="1"/>
              <a:t>pola</a:t>
            </a:r>
            <a:r>
              <a:rPr lang="en-US" sz="2000" dirty="0"/>
              <a:t> </a:t>
            </a:r>
            <a:r>
              <a:rPr lang="en-US" sz="2000" dirty="0" err="1"/>
              <a:t>dan</a:t>
            </a:r>
            <a:r>
              <a:rPr lang="en-US" sz="2000" dirty="0"/>
              <a:t> </a:t>
            </a:r>
            <a:r>
              <a:rPr lang="en-US" sz="2000" dirty="0" err="1"/>
              <a:t>bentuk</a:t>
            </a:r>
            <a:r>
              <a:rPr lang="en-US" sz="2000" dirty="0"/>
              <a:t> </a:t>
            </a:r>
            <a:r>
              <a:rPr lang="en-US" sz="2000" dirty="0" err="1"/>
              <a:t>interaksi</a:t>
            </a:r>
            <a:r>
              <a:rPr lang="en-US" sz="2000" dirty="0"/>
              <a:t> </a:t>
            </a:r>
            <a:r>
              <a:rPr lang="en-US" sz="2000" dirty="0" err="1"/>
              <a:t>serta</a:t>
            </a:r>
            <a:r>
              <a:rPr lang="en-US" sz="2000" dirty="0"/>
              <a:t> </a:t>
            </a:r>
            <a:r>
              <a:rPr lang="en-US" sz="2000" dirty="0" err="1"/>
              <a:t>pembuatan</a:t>
            </a:r>
            <a:r>
              <a:rPr lang="en-US" sz="2000" dirty="0"/>
              <a:t> </a:t>
            </a:r>
            <a:r>
              <a:rPr lang="en-US" sz="2000" dirty="0" err="1"/>
              <a:t>keputusan</a:t>
            </a:r>
            <a:r>
              <a:rPr lang="en-US" sz="2000" dirty="0"/>
              <a:t>.</a:t>
            </a:r>
          </a:p>
          <a:p>
            <a:pPr marL="609600" indent="-609600">
              <a:lnSpc>
                <a:spcPct val="80000"/>
              </a:lnSpc>
              <a:buFont typeface="Wingdings" pitchFamily="2" charset="2"/>
              <a:buNone/>
            </a:pPr>
            <a:endParaRPr lang="en-US" sz="2000" b="1" i="1" dirty="0"/>
          </a:p>
          <a:p>
            <a:pPr marL="609600" indent="-609600">
              <a:lnSpc>
                <a:spcPct val="80000"/>
              </a:lnSpc>
            </a:pPr>
            <a:r>
              <a:rPr lang="en-US" sz="2000" b="1" i="1" dirty="0"/>
              <a:t>Organization Communication</a:t>
            </a:r>
            <a:r>
              <a:rPr lang="en-US" sz="2000" dirty="0"/>
              <a:t> (</a:t>
            </a:r>
            <a:r>
              <a:rPr lang="en-US" sz="2000" dirty="0" err="1"/>
              <a:t>komunikasi</a:t>
            </a:r>
            <a:r>
              <a:rPr lang="en-US" sz="2000" dirty="0"/>
              <a:t> </a:t>
            </a:r>
            <a:r>
              <a:rPr lang="en-US" sz="2000" dirty="0" err="1"/>
              <a:t>organisasi</a:t>
            </a:r>
            <a:r>
              <a:rPr lang="en-US" sz="2000" dirty="0"/>
              <a:t>) </a:t>
            </a:r>
            <a:r>
              <a:rPr lang="en-US" sz="2000" dirty="0" err="1"/>
              <a:t>mengarah</a:t>
            </a:r>
            <a:r>
              <a:rPr lang="en-US" sz="2000" dirty="0"/>
              <a:t> </a:t>
            </a:r>
            <a:r>
              <a:rPr lang="en-US" sz="2000" dirty="0" err="1"/>
              <a:t>pada</a:t>
            </a:r>
            <a:r>
              <a:rPr lang="en-US" sz="2000" dirty="0"/>
              <a:t> </a:t>
            </a:r>
            <a:r>
              <a:rPr lang="en-US" sz="2000" dirty="0" err="1"/>
              <a:t>pola</a:t>
            </a:r>
            <a:r>
              <a:rPr lang="en-US" sz="2000" dirty="0"/>
              <a:t> </a:t>
            </a:r>
            <a:r>
              <a:rPr lang="en-US" sz="2000" dirty="0" err="1"/>
              <a:t>dan</a:t>
            </a:r>
            <a:r>
              <a:rPr lang="en-US" sz="2000" dirty="0"/>
              <a:t> </a:t>
            </a:r>
            <a:r>
              <a:rPr lang="en-US" sz="2000" dirty="0" err="1"/>
              <a:t>bentuk</a:t>
            </a:r>
            <a:r>
              <a:rPr lang="en-US" sz="2000" dirty="0"/>
              <a:t> </a:t>
            </a:r>
            <a:r>
              <a:rPr lang="en-US" sz="2000" dirty="0" err="1"/>
              <a:t>komunikasi</a:t>
            </a:r>
            <a:r>
              <a:rPr lang="en-US" sz="2000" dirty="0"/>
              <a:t> yang </a:t>
            </a:r>
            <a:r>
              <a:rPr lang="en-US" sz="2000" dirty="0" err="1"/>
              <a:t>terjadi</a:t>
            </a:r>
            <a:r>
              <a:rPr lang="en-US" sz="2000" dirty="0"/>
              <a:t> </a:t>
            </a:r>
            <a:r>
              <a:rPr lang="en-US" sz="2000" dirty="0" err="1"/>
              <a:t>dalam</a:t>
            </a:r>
            <a:r>
              <a:rPr lang="en-US" sz="2000" dirty="0"/>
              <a:t> </a:t>
            </a:r>
            <a:r>
              <a:rPr lang="en-US" sz="2000" dirty="0" err="1"/>
              <a:t>konteks</a:t>
            </a:r>
            <a:r>
              <a:rPr lang="en-US" sz="2000" dirty="0"/>
              <a:t> </a:t>
            </a:r>
            <a:r>
              <a:rPr lang="en-US" sz="2000" dirty="0" err="1"/>
              <a:t>dan</a:t>
            </a:r>
            <a:r>
              <a:rPr lang="en-US" sz="2000" dirty="0"/>
              <a:t> </a:t>
            </a:r>
            <a:r>
              <a:rPr lang="en-US" sz="2000" dirty="0" err="1"/>
              <a:t>jaringan</a:t>
            </a:r>
            <a:r>
              <a:rPr lang="en-US" sz="2000" dirty="0"/>
              <a:t> </a:t>
            </a:r>
            <a:r>
              <a:rPr lang="en-US" sz="2000" dirty="0" err="1"/>
              <a:t>organisasi</a:t>
            </a:r>
            <a:r>
              <a:rPr lang="en-US" sz="2000" dirty="0"/>
              <a:t>. </a:t>
            </a:r>
            <a:r>
              <a:rPr lang="en-US" sz="2000" dirty="0" err="1"/>
              <a:t>Komunikasi</a:t>
            </a:r>
            <a:r>
              <a:rPr lang="en-US" sz="2000" dirty="0"/>
              <a:t> </a:t>
            </a:r>
            <a:r>
              <a:rPr lang="en-US" sz="2000" dirty="0" err="1"/>
              <a:t>Organisasi</a:t>
            </a:r>
            <a:r>
              <a:rPr lang="en-US" sz="2000" dirty="0"/>
              <a:t> </a:t>
            </a:r>
            <a:r>
              <a:rPr lang="en-US" sz="2000" dirty="0" err="1"/>
              <a:t>melibatkan</a:t>
            </a:r>
            <a:r>
              <a:rPr lang="en-US" sz="2000" dirty="0"/>
              <a:t> </a:t>
            </a:r>
            <a:r>
              <a:rPr lang="en-US" sz="2000" dirty="0" err="1"/>
              <a:t>bentuk-bentuk</a:t>
            </a:r>
            <a:r>
              <a:rPr lang="en-US" sz="2000" dirty="0"/>
              <a:t> </a:t>
            </a:r>
            <a:r>
              <a:rPr lang="en-US" sz="2000" dirty="0" err="1"/>
              <a:t>komunikasi</a:t>
            </a:r>
            <a:r>
              <a:rPr lang="en-US" sz="2000" dirty="0"/>
              <a:t> personal </a:t>
            </a:r>
            <a:r>
              <a:rPr lang="en-US" sz="2000" dirty="0" err="1"/>
              <a:t>dan</a:t>
            </a:r>
            <a:r>
              <a:rPr lang="en-US" sz="2000" dirty="0"/>
              <a:t> informal, </a:t>
            </a:r>
            <a:r>
              <a:rPr lang="en-US" sz="2000" dirty="0" err="1"/>
              <a:t>serta</a:t>
            </a:r>
            <a:r>
              <a:rPr lang="en-US" sz="2000" dirty="0"/>
              <a:t> </a:t>
            </a:r>
            <a:r>
              <a:rPr lang="en-US" sz="2000" dirty="0" err="1"/>
              <a:t>bentuk-bentuk</a:t>
            </a:r>
            <a:r>
              <a:rPr lang="en-US" sz="2000" dirty="0"/>
              <a:t> </a:t>
            </a:r>
            <a:r>
              <a:rPr lang="en-US" sz="2000" dirty="0" err="1"/>
              <a:t>komunikasi</a:t>
            </a:r>
            <a:r>
              <a:rPr lang="en-US" sz="2000" dirty="0"/>
              <a:t> </a:t>
            </a:r>
            <a:r>
              <a:rPr lang="en-US" sz="2000" dirty="0" err="1"/>
              <a:t>antar</a:t>
            </a:r>
            <a:r>
              <a:rPr lang="en-US" sz="2000" dirty="0"/>
              <a:t> </a:t>
            </a:r>
            <a:r>
              <a:rPr lang="en-US" sz="2000" dirty="0" err="1"/>
              <a:t>pribadi</a:t>
            </a:r>
            <a:r>
              <a:rPr lang="en-US" sz="2000" dirty="0"/>
              <a:t> </a:t>
            </a:r>
            <a:r>
              <a:rPr lang="en-US" sz="2000" dirty="0" err="1"/>
              <a:t>dan</a:t>
            </a:r>
            <a:r>
              <a:rPr lang="en-US" sz="2000" dirty="0"/>
              <a:t> </a:t>
            </a:r>
            <a:r>
              <a:rPr lang="en-US" sz="2000" dirty="0" err="1"/>
              <a:t>komunikasi</a:t>
            </a:r>
            <a:r>
              <a:rPr lang="en-US" sz="2000" dirty="0"/>
              <a:t> </a:t>
            </a:r>
            <a:r>
              <a:rPr lang="en-US" sz="2000" dirty="0" err="1"/>
              <a:t>kelompok</a:t>
            </a:r>
            <a:r>
              <a:rPr lang="en-US" sz="2000" dirty="0"/>
              <a:t>. </a:t>
            </a:r>
            <a:r>
              <a:rPr lang="en-US" sz="2000" dirty="0" err="1"/>
              <a:t>Pembahasan</a:t>
            </a:r>
            <a:r>
              <a:rPr lang="en-US" sz="2000" dirty="0"/>
              <a:t> </a:t>
            </a:r>
            <a:r>
              <a:rPr lang="en-US" sz="2000" dirty="0" err="1"/>
              <a:t>teori-teori</a:t>
            </a:r>
            <a:r>
              <a:rPr lang="en-US" sz="2000" dirty="0"/>
              <a:t> </a:t>
            </a:r>
            <a:r>
              <a:rPr lang="en-US" sz="2000" dirty="0" err="1"/>
              <a:t>komunikasi</a:t>
            </a:r>
            <a:r>
              <a:rPr lang="en-US" sz="2000" dirty="0"/>
              <a:t> </a:t>
            </a:r>
            <a:r>
              <a:rPr lang="en-US" sz="2000" dirty="0" err="1"/>
              <a:t>organisasi</a:t>
            </a:r>
            <a:r>
              <a:rPr lang="en-US" sz="2000" dirty="0"/>
              <a:t> </a:t>
            </a:r>
            <a:r>
              <a:rPr lang="en-US" sz="2000" dirty="0" err="1"/>
              <a:t>antara</a:t>
            </a:r>
            <a:r>
              <a:rPr lang="en-US" sz="2000" dirty="0"/>
              <a:t> lain </a:t>
            </a:r>
            <a:r>
              <a:rPr lang="en-US" sz="2000" dirty="0" err="1"/>
              <a:t>menyangkut</a:t>
            </a:r>
            <a:r>
              <a:rPr lang="en-US" sz="2000" dirty="0"/>
              <a:t> </a:t>
            </a:r>
            <a:r>
              <a:rPr lang="en-US" sz="2000" dirty="0" err="1"/>
              <a:t>struktur</a:t>
            </a:r>
            <a:r>
              <a:rPr lang="en-US" sz="2000" dirty="0"/>
              <a:t> </a:t>
            </a:r>
            <a:r>
              <a:rPr lang="en-US" sz="2000" dirty="0" err="1"/>
              <a:t>dan</a:t>
            </a:r>
            <a:r>
              <a:rPr lang="en-US" sz="2000" dirty="0"/>
              <a:t> </a:t>
            </a:r>
            <a:r>
              <a:rPr lang="en-US" sz="2000" dirty="0" err="1"/>
              <a:t>fungsi</a:t>
            </a:r>
            <a:r>
              <a:rPr lang="en-US" sz="2000" dirty="0"/>
              <a:t> </a:t>
            </a:r>
            <a:r>
              <a:rPr lang="en-US" sz="2000" dirty="0" err="1"/>
              <a:t>organisasi</a:t>
            </a:r>
            <a:r>
              <a:rPr lang="en-US" sz="2000" dirty="0"/>
              <a:t>, </a:t>
            </a:r>
            <a:r>
              <a:rPr lang="en-US" sz="2000" dirty="0" err="1"/>
              <a:t>hubungan</a:t>
            </a:r>
            <a:r>
              <a:rPr lang="en-US" sz="2000" dirty="0"/>
              <a:t> </a:t>
            </a:r>
            <a:r>
              <a:rPr lang="en-US" sz="2000" dirty="0" err="1"/>
              <a:t>antar</a:t>
            </a:r>
            <a:r>
              <a:rPr lang="en-US" sz="2000" dirty="0"/>
              <a:t> </a:t>
            </a:r>
            <a:r>
              <a:rPr lang="en-US" sz="2000" dirty="0" err="1"/>
              <a:t>manusia</a:t>
            </a:r>
            <a:r>
              <a:rPr lang="en-US" sz="2000" dirty="0"/>
              <a:t>, </a:t>
            </a:r>
            <a:r>
              <a:rPr lang="en-US" sz="2000" dirty="0" err="1"/>
              <a:t>komunikasi</a:t>
            </a:r>
            <a:r>
              <a:rPr lang="en-US" sz="2000" dirty="0"/>
              <a:t> </a:t>
            </a:r>
            <a:r>
              <a:rPr lang="en-US" sz="2000" dirty="0" err="1"/>
              <a:t>dan</a:t>
            </a:r>
            <a:r>
              <a:rPr lang="en-US" sz="2000" dirty="0"/>
              <a:t> </a:t>
            </a:r>
            <a:r>
              <a:rPr lang="en-US" sz="2000" dirty="0" err="1"/>
              <a:t>proses</a:t>
            </a:r>
            <a:r>
              <a:rPr lang="en-US" sz="2000" dirty="0"/>
              <a:t> </a:t>
            </a:r>
            <a:r>
              <a:rPr lang="en-US" sz="2000" dirty="0" err="1"/>
              <a:t>pengorganisasian</a:t>
            </a:r>
            <a:r>
              <a:rPr lang="en-US" sz="2000" dirty="0"/>
              <a:t>, </a:t>
            </a:r>
            <a:r>
              <a:rPr lang="en-US" sz="2000" dirty="0" err="1"/>
              <a:t>serta</a:t>
            </a:r>
            <a:r>
              <a:rPr lang="en-US" sz="2000" dirty="0"/>
              <a:t> </a:t>
            </a:r>
            <a:r>
              <a:rPr lang="en-US" sz="2000" dirty="0" err="1"/>
              <a:t>kebudayaan</a:t>
            </a:r>
            <a:r>
              <a:rPr lang="en-US" sz="2000" dirty="0"/>
              <a:t> </a:t>
            </a:r>
            <a:r>
              <a:rPr lang="en-US" sz="2000" dirty="0" err="1"/>
              <a:t>organisasi</a:t>
            </a:r>
            <a:r>
              <a:rPr lang="en-US" sz="2000" dirty="0"/>
              <a:t>.</a:t>
            </a:r>
            <a:endParaRPr lang="en-US" sz="2000" b="1" i="1"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C:\Users\Ummul\Pictures\imageskmsk.jpg"/>
          <p:cNvPicPr>
            <a:picLocks noChangeAspect="1" noChangeArrowheads="1"/>
          </p:cNvPicPr>
          <p:nvPr/>
        </p:nvPicPr>
        <p:blipFill>
          <a:blip r:embed="rId2" cstate="print"/>
          <a:srcRect/>
          <a:stretch>
            <a:fillRect/>
          </a:stretch>
        </p:blipFill>
        <p:spPr bwMode="auto">
          <a:xfrm>
            <a:off x="0" y="8827"/>
            <a:ext cx="9143999" cy="6849173"/>
          </a:xfrm>
          <a:prstGeom prst="rect">
            <a:avLst/>
          </a:prstGeom>
          <a:noFill/>
        </p:spPr>
      </p:pic>
      <p:sp>
        <p:nvSpPr>
          <p:cNvPr id="8" name="Rectangle 7"/>
          <p:cNvSpPr/>
          <p:nvPr/>
        </p:nvSpPr>
        <p:spPr>
          <a:xfrm>
            <a:off x="0" y="3962400"/>
            <a:ext cx="9144000" cy="29718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lvl="0" indent="457200" algn="just" fontAlgn="base">
              <a:spcBef>
                <a:spcPct val="0"/>
              </a:spcBef>
              <a:spcAft>
                <a:spcPct val="0"/>
              </a:spcAf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Filter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konseptual</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menurut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fisher (1990:206)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dapat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disamakan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sebagai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kesadaran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orang</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lahir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pola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fikir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pengalaman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seseorang</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lvl="0" indent="457200" algn="just" fontAlgn="base">
              <a:spcBef>
                <a:spcPct val="0"/>
              </a:spcBef>
              <a:spcAft>
                <a:spcPct val="0"/>
              </a:spcAft>
            </a:pP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Apa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bila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lokus</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komunikasi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terdapat</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pada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individu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atau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komunikasi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berjalan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dalam</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individu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Sebenernya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menjadi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berkuasa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Maka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dari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itu</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perseptif</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spikologi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telah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memberikan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penekanan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lebih</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besar</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pada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kominikasi</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interpersonal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dibandingkan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dengan</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perseptif</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lainya</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0" y="1066800"/>
            <a:ext cx="91440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base">
              <a:spcBef>
                <a:spcPct val="0"/>
              </a:spcBef>
              <a:spcAft>
                <a:spcPct val="0"/>
              </a:spcAft>
            </a:pPr>
            <a:r>
              <a:rPr lang="en-US" dirty="0" smtClean="0">
                <a:latin typeface="Times New Roman" pitchFamily="18" charset="0"/>
                <a:cs typeface="Times New Roman" pitchFamily="18" charset="0"/>
              </a:rPr>
              <a:t>	Filter </a:t>
            </a:r>
            <a:r>
              <a:rPr lang="en-US" dirty="0" err="1">
                <a:latin typeface="Times New Roman" pitchFamily="18" charset="0"/>
                <a:cs typeface="Times New Roman" pitchFamily="18" charset="0"/>
              </a:rPr>
              <a:t>d</a:t>
            </a:r>
            <a:r>
              <a:rPr lang="en-US" dirty="0" err="1" smtClean="0">
                <a:latin typeface="Times New Roman" pitchFamily="18" charset="0"/>
                <a:cs typeface="Times New Roman" pitchFamily="18" charset="0"/>
              </a:rPr>
              <a:t>ilihat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identitas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maupun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fungsionalisasi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langsung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tidak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berkaitan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menggambarkan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perseptif</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pergunakan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pengkajian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komunikasi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manusia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lebuh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penting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manusia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pengamatan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bahwa</a:t>
            </a:r>
            <a:r>
              <a:rPr lang="en-US" dirty="0">
                <a:latin typeface="Times New Roman" pitchFamily="18" charset="0"/>
                <a:cs typeface="Times New Roman" pitchFamily="18" charset="0"/>
              </a:rPr>
              <a:t> filter </a:t>
            </a:r>
            <a:r>
              <a:rPr lang="en-US" dirty="0" err="1">
                <a:latin typeface="Times New Roman" pitchFamily="18" charset="0"/>
                <a:cs typeface="Times New Roman" pitchFamily="18" charset="0"/>
              </a:rPr>
              <a:t>konseptual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secara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melekat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bersifat</a:t>
            </a:r>
            <a:r>
              <a:rPr lang="en-US" dirty="0">
                <a:latin typeface="Times New Roman" pitchFamily="18" charset="0"/>
                <a:cs typeface="Times New Roman" pitchFamily="18" charset="0"/>
              </a:rPr>
              <a:t> internal </a:t>
            </a:r>
            <a:r>
              <a:rPr lang="en-US" dirty="0" err="1">
                <a:latin typeface="Times New Roman" pitchFamily="18" charset="0"/>
                <a:cs typeface="Times New Roman" pitchFamily="18" charset="0"/>
              </a:rPr>
              <a:t>didalam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masing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masing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komunikator</a:t>
            </a:r>
            <a:r>
              <a:rPr lang="en-US" dirty="0">
                <a:latin typeface="Times New Roman" pitchFamily="18" charset="0"/>
                <a:cs typeface="Times New Roman" pitchFamily="18" charset="0"/>
              </a:rPr>
              <a: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8">
                                            <p:txEl>
                                              <p:pRg st="0" end="0"/>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anim calcmode="lin" valueType="num">
                                      <p:cBhvr additive="base">
                                        <p:cTn id="16" dur="5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bg2">
              <a:lumMod val="50000"/>
            </a:schemeClr>
          </a:solidFill>
        </p:spPr>
        <p:txBody>
          <a:bodyPr/>
          <a:lstStyle/>
          <a:p>
            <a:r>
              <a:rPr lang="id-ID" dirty="0" smtClean="0">
                <a:solidFill>
                  <a:schemeClr val="bg1"/>
                </a:solidFill>
              </a:rPr>
              <a:t>Perspektif Interaksional</a:t>
            </a:r>
            <a:endParaRPr lang="id-ID" dirty="0">
              <a:solidFill>
                <a:schemeClr val="bg1"/>
              </a:solidFill>
            </a:endParaRPr>
          </a:p>
        </p:txBody>
      </p:sp>
      <p:sp>
        <p:nvSpPr>
          <p:cNvPr id="7" name="Content Placeholder 6"/>
          <p:cNvSpPr>
            <a:spLocks noGrp="1"/>
          </p:cNvSpPr>
          <p:nvPr>
            <p:ph idx="1"/>
          </p:nvPr>
        </p:nvSpPr>
        <p:spPr>
          <a:xfrm>
            <a:off x="539552" y="1412776"/>
            <a:ext cx="8229600" cy="3744415"/>
          </a:xfrm>
        </p:spPr>
        <p:txBody>
          <a:bodyPr/>
          <a:lstStyle/>
          <a:p>
            <a:r>
              <a:rPr lang="id-ID" dirty="0" smtClean="0">
                <a:solidFill>
                  <a:srgbClr val="FFFF00"/>
                </a:solidFill>
              </a:rPr>
              <a:t>sering </a:t>
            </a:r>
            <a:r>
              <a:rPr lang="id-ID" dirty="0">
                <a:solidFill>
                  <a:srgbClr val="FFFF00"/>
                </a:solidFill>
              </a:rPr>
              <a:t>dinyatakan sebagai komunikasi dialogis atau komunikasi yang dipandang sebagai dialog</a:t>
            </a:r>
            <a:r>
              <a:rPr lang="id-ID" dirty="0" smtClean="0">
                <a:solidFill>
                  <a:srgbClr val="FFFF00"/>
                </a:solidFill>
              </a:rPr>
              <a:t>.</a:t>
            </a:r>
          </a:p>
          <a:p>
            <a:r>
              <a:rPr lang="id-ID" dirty="0" smtClean="0">
                <a:solidFill>
                  <a:srgbClr val="FFFF00"/>
                </a:solidFill>
              </a:rPr>
              <a:t>empirik </a:t>
            </a:r>
            <a:r>
              <a:rPr lang="id-ID" dirty="0">
                <a:solidFill>
                  <a:srgbClr val="FFFF00"/>
                </a:solidFill>
              </a:rPr>
              <a:t>(lokus) </a:t>
            </a:r>
            <a:r>
              <a:rPr lang="id-ID" dirty="0" smtClean="0">
                <a:solidFill>
                  <a:srgbClr val="FFFF00"/>
                </a:solidFill>
              </a:rPr>
              <a:t>nya </a:t>
            </a:r>
            <a:r>
              <a:rPr lang="id-ID" dirty="0">
                <a:solidFill>
                  <a:srgbClr val="FFFF00"/>
                </a:solidFill>
              </a:rPr>
              <a:t>ialah pengambilan peran </a:t>
            </a:r>
            <a:r>
              <a:rPr lang="id-ID" dirty="0" smtClean="0">
                <a:solidFill>
                  <a:srgbClr val="FFFF00"/>
                </a:solidFill>
              </a:rPr>
              <a:t>individu</a:t>
            </a:r>
            <a:r>
              <a:rPr lang="id-ID" dirty="0">
                <a:solidFill>
                  <a:srgbClr val="FFFF00"/>
                </a:solidFill>
              </a:rPr>
              <a:t>.</a:t>
            </a:r>
            <a:endParaRPr lang="id-ID"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85" decel="100000"/>
                                        <p:tgtEl>
                                          <p:spTgt spid="4"/>
                                        </p:tgtEl>
                                      </p:cBhvr>
                                    </p:animEffect>
                                    <p:animScale>
                                      <p:cBhvr>
                                        <p:cTn id="8" dur="385" decel="100000"/>
                                        <p:tgtEl>
                                          <p:spTgt spid="4"/>
                                        </p:tgtEl>
                                      </p:cBhvr>
                                      <p:from x="10000" y="10000"/>
                                      <p:to x="200000" y="450000"/>
                                    </p:animScale>
                                    <p:animScale>
                                      <p:cBhvr>
                                        <p:cTn id="9" dur="615" accel="100000" fill="hold">
                                          <p:stCondLst>
                                            <p:cond delay="385"/>
                                          </p:stCondLst>
                                        </p:cTn>
                                        <p:tgtEl>
                                          <p:spTgt spid="4"/>
                                        </p:tgtEl>
                                      </p:cBhvr>
                                      <p:from x="200000" y="450000"/>
                                      <p:to x="100000" y="100000"/>
                                    </p:animScale>
                                    <p:set>
                                      <p:cBhvr>
                                        <p:cTn id="10" dur="385" fill="hold"/>
                                        <p:tgtEl>
                                          <p:spTgt spid="4"/>
                                        </p:tgtEl>
                                        <p:attrNameLst>
                                          <p:attrName>ppt_x</p:attrName>
                                        </p:attrNameLst>
                                      </p:cBhvr>
                                      <p:to>
                                        <p:strVal val="(0.5)"/>
                                      </p:to>
                                    </p:set>
                                    <p:anim from="(0.5)" to="(#ppt_x)" calcmode="lin" valueType="num">
                                      <p:cBhvr>
                                        <p:cTn id="11" dur="615" accel="100000" fill="hold">
                                          <p:stCondLst>
                                            <p:cond delay="385"/>
                                          </p:stCondLst>
                                        </p:cTn>
                                        <p:tgtEl>
                                          <p:spTgt spid="4"/>
                                        </p:tgtEl>
                                        <p:attrNameLst>
                                          <p:attrName>ppt_x</p:attrName>
                                        </p:attrNameLst>
                                      </p:cBhvr>
                                    </p:anim>
                                    <p:set>
                                      <p:cBhvr>
                                        <p:cTn id="12" dur="385" fill="hold"/>
                                        <p:tgtEl>
                                          <p:spTgt spid="4"/>
                                        </p:tgtEl>
                                        <p:attrNameLst>
                                          <p:attrName>ppt_y</p:attrName>
                                        </p:attrNameLst>
                                      </p:cBhvr>
                                      <p:to>
                                        <p:strVal val="(#ppt_y+0.4)"/>
                                      </p:to>
                                    </p:set>
                                    <p:anim from="(#ppt_y+0.4)" to="(#ppt_y)" calcmode="lin" valueType="num">
                                      <p:cBhvr>
                                        <p:cTn id="13" dur="615" accel="100000" fill="hold">
                                          <p:stCondLst>
                                            <p:cond delay="385"/>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 calcmode="lin" valueType="num">
                                      <p:cBhvr>
                                        <p:cTn id="18" dur="1000" fill="hold"/>
                                        <p:tgtEl>
                                          <p:spTgt spid="7">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7">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7">
                                            <p:txEl>
                                              <p:pRg st="0" end="0"/>
                                            </p:txEl>
                                          </p:spTgt>
                                        </p:tgtEl>
                                        <p:attrNameLst>
                                          <p:attrName>ppt_y</p:attrName>
                                        </p:attrNameLst>
                                      </p:cBhvr>
                                      <p:tavLst>
                                        <p:tav tm="0">
                                          <p:val>
                                            <p:strVal val="#ppt_y"/>
                                          </p:val>
                                        </p:tav>
                                        <p:tav tm="100000">
                                          <p:val>
                                            <p:strVal val="#ppt_y"/>
                                          </p:val>
                                        </p:tav>
                                      </p:tavLst>
                                    </p:anim>
                                    <p:animEffect transition="in" filter="fade">
                                      <p:cBhvr>
                                        <p:cTn id="21" dur="10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8" presetClass="entr" presetSubtype="0" accel="50000" fill="hold" grpId="0" nodeType="clickEffect">
                                  <p:stCondLst>
                                    <p:cond delay="0"/>
                                  </p:stCondLst>
                                  <p:childTnLst>
                                    <p:set>
                                      <p:cBhvr>
                                        <p:cTn id="25" dur="1" fill="hold">
                                          <p:stCondLst>
                                            <p:cond delay="0"/>
                                          </p:stCondLst>
                                        </p:cTn>
                                        <p:tgtEl>
                                          <p:spTgt spid="7">
                                            <p:txEl>
                                              <p:pRg st="1" end="1"/>
                                            </p:txEl>
                                          </p:spTgt>
                                        </p:tgtEl>
                                        <p:attrNameLst>
                                          <p:attrName>style.visibility</p:attrName>
                                        </p:attrNameLst>
                                      </p:cBhvr>
                                      <p:to>
                                        <p:strVal val="visible"/>
                                      </p:to>
                                    </p:set>
                                    <p:anim calcmode="lin" valueType="num">
                                      <p:cBhvr>
                                        <p:cTn id="26" dur="1000" fill="hold"/>
                                        <p:tgtEl>
                                          <p:spTgt spid="7">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1000" fill="hold"/>
                                        <p:tgtEl>
                                          <p:spTgt spid="7">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8" dur="1000" fill="hold"/>
                                        <p:tgtEl>
                                          <p:spTgt spid="7">
                                            <p:txEl>
                                              <p:pRg st="1" end="1"/>
                                            </p:txEl>
                                          </p:spTgt>
                                        </p:tgtEl>
                                        <p:attrNameLst>
                                          <p:attrName>ppt_y</p:attrName>
                                        </p:attrNameLst>
                                      </p:cBhvr>
                                      <p:tavLst>
                                        <p:tav tm="0">
                                          <p:val>
                                            <p:strVal val="#ppt_y"/>
                                          </p:val>
                                        </p:tav>
                                        <p:tav tm="100000">
                                          <p:val>
                                            <p:strVal val="#ppt_y"/>
                                          </p:val>
                                        </p:tav>
                                      </p:tavLst>
                                    </p:anim>
                                    <p:animEffect transition="in" filter="fade">
                                      <p:cBhvr>
                                        <p:cTn id="29"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260648"/>
            <a:ext cx="6192688" cy="850106"/>
          </a:xfrm>
          <a:solidFill>
            <a:schemeClr val="bg1"/>
          </a:solidFill>
        </p:spPr>
        <p:txBody>
          <a:bodyPr/>
          <a:lstStyle/>
          <a:p>
            <a:r>
              <a:rPr lang="id-ID" dirty="0" smtClean="0">
                <a:solidFill>
                  <a:srgbClr val="FF0000"/>
                </a:solidFill>
              </a:rPr>
              <a:t>Perspektif Pragmatis</a:t>
            </a:r>
            <a:endParaRPr lang="id-ID" dirty="0">
              <a:solidFill>
                <a:srgbClr val="FF0000"/>
              </a:solidFill>
            </a:endParaRPr>
          </a:p>
        </p:txBody>
      </p:sp>
      <p:sp>
        <p:nvSpPr>
          <p:cNvPr id="3" name="Content Placeholder 2"/>
          <p:cNvSpPr>
            <a:spLocks noGrp="1"/>
          </p:cNvSpPr>
          <p:nvPr>
            <p:ph idx="1"/>
          </p:nvPr>
        </p:nvSpPr>
        <p:spPr>
          <a:xfrm>
            <a:off x="2411760" y="1600200"/>
            <a:ext cx="6275040" cy="4525963"/>
          </a:xfrm>
          <a:solidFill>
            <a:schemeClr val="accent5">
              <a:lumMod val="90000"/>
            </a:schemeClr>
          </a:solidFill>
        </p:spPr>
        <p:txBody>
          <a:bodyPr>
            <a:normAutofit/>
          </a:bodyPr>
          <a:lstStyle/>
          <a:p>
            <a:r>
              <a:rPr lang="id-ID" dirty="0" smtClean="0">
                <a:solidFill>
                  <a:srgbClr val="FF0066"/>
                </a:solidFill>
              </a:rPr>
              <a:t>perspektif </a:t>
            </a:r>
            <a:r>
              <a:rPr lang="id-ID" dirty="0">
                <a:solidFill>
                  <a:srgbClr val="FF0066"/>
                </a:solidFill>
              </a:rPr>
              <a:t>ini memusatkan perhatian pada pragma atau tindakan</a:t>
            </a:r>
            <a:r>
              <a:rPr lang="id-ID" dirty="0" smtClean="0">
                <a:solidFill>
                  <a:srgbClr val="FF0066"/>
                </a:solidFill>
              </a:rPr>
              <a:t>.</a:t>
            </a:r>
          </a:p>
          <a:p>
            <a:pPr algn="just"/>
            <a:r>
              <a:rPr lang="id-ID" dirty="0" smtClean="0">
                <a:solidFill>
                  <a:srgbClr val="FF0066"/>
                </a:solidFill>
              </a:rPr>
              <a:t>empiriknya </a:t>
            </a:r>
            <a:r>
              <a:rPr lang="id-ID" dirty="0">
                <a:solidFill>
                  <a:srgbClr val="FF0066"/>
                </a:solidFill>
              </a:rPr>
              <a:t>(lokusnya) pada tindakan atau perilaku yang </a:t>
            </a:r>
            <a:r>
              <a:rPr lang="id-ID" dirty="0" smtClean="0">
                <a:solidFill>
                  <a:srgbClr val="FF0066"/>
                </a:solidFill>
              </a:rPr>
              <a:t>berurutan          membentuk </a:t>
            </a:r>
            <a:r>
              <a:rPr lang="id-ID" dirty="0">
                <a:solidFill>
                  <a:srgbClr val="FF0066"/>
                </a:solidFill>
              </a:rPr>
              <a:t>pola </a:t>
            </a:r>
            <a:r>
              <a:rPr lang="id-ID" dirty="0" smtClean="0">
                <a:solidFill>
                  <a:srgbClr val="FF0066"/>
                </a:solidFill>
              </a:rPr>
              <a:t>tertentu           melahirkan penamaan atau julukan. </a:t>
            </a:r>
          </a:p>
        </p:txBody>
      </p:sp>
      <p:cxnSp>
        <p:nvCxnSpPr>
          <p:cNvPr id="5" name="Straight Arrow Connector 4"/>
          <p:cNvCxnSpPr/>
          <p:nvPr/>
        </p:nvCxnSpPr>
        <p:spPr>
          <a:xfrm>
            <a:off x="4643438" y="3857628"/>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357422" y="4286256"/>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788024" y="4509120"/>
            <a:ext cx="1224136"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20072" y="4941168"/>
            <a:ext cx="1224136" cy="0"/>
          </a:xfrm>
          <a:prstGeom prst="straightConnector1">
            <a:avLst/>
          </a:prstGeom>
          <a:ln>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1"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770" decel="100000"/>
                                        <p:tgtEl>
                                          <p:spTgt spid="3">
                                            <p:bg/>
                                          </p:spTgt>
                                        </p:tgtEl>
                                      </p:cBhvr>
                                    </p:animEffect>
                                    <p:animScale>
                                      <p:cBhvr>
                                        <p:cTn id="17" dur="770" decel="100000"/>
                                        <p:tgtEl>
                                          <p:spTgt spid="3">
                                            <p:bg/>
                                          </p:spTgt>
                                        </p:tgtEl>
                                      </p:cBhvr>
                                      <p:from x="10000" y="10000"/>
                                      <p:to x="200000" y="450000"/>
                                    </p:animScale>
                                    <p:animScale>
                                      <p:cBhvr>
                                        <p:cTn id="18" dur="1230" accel="100000" fill="hold">
                                          <p:stCondLst>
                                            <p:cond delay="770"/>
                                          </p:stCondLst>
                                        </p:cTn>
                                        <p:tgtEl>
                                          <p:spTgt spid="3">
                                            <p:bg/>
                                          </p:spTgt>
                                        </p:tgtEl>
                                      </p:cBhvr>
                                      <p:from x="200000" y="450000"/>
                                      <p:to x="100000" y="100000"/>
                                    </p:animScale>
                                    <p:set>
                                      <p:cBhvr>
                                        <p:cTn id="19" dur="770" fill="hold"/>
                                        <p:tgtEl>
                                          <p:spTgt spid="3">
                                            <p:bg/>
                                          </p:spTgt>
                                        </p:tgtEl>
                                        <p:attrNameLst>
                                          <p:attrName>ppt_x</p:attrName>
                                        </p:attrNameLst>
                                      </p:cBhvr>
                                      <p:to>
                                        <p:strVal val="(0.5)"/>
                                      </p:to>
                                    </p:set>
                                    <p:anim from="(0.5)" to="(#ppt_x)" calcmode="lin" valueType="num">
                                      <p:cBhvr>
                                        <p:cTn id="20" dur="1230" accel="100000" fill="hold">
                                          <p:stCondLst>
                                            <p:cond delay="770"/>
                                          </p:stCondLst>
                                        </p:cTn>
                                        <p:tgtEl>
                                          <p:spTgt spid="3">
                                            <p:bg/>
                                          </p:spTgt>
                                        </p:tgtEl>
                                        <p:attrNameLst>
                                          <p:attrName>ppt_x</p:attrName>
                                        </p:attrNameLst>
                                      </p:cBhvr>
                                    </p:anim>
                                    <p:set>
                                      <p:cBhvr>
                                        <p:cTn id="21" dur="770" fill="hold"/>
                                        <p:tgtEl>
                                          <p:spTgt spid="3">
                                            <p:bg/>
                                          </p:spTgt>
                                        </p:tgtEl>
                                        <p:attrNameLst>
                                          <p:attrName>ppt_y</p:attrName>
                                        </p:attrNameLst>
                                      </p:cBhvr>
                                      <p:to>
                                        <p:strVal val="(#ppt_y+0.4)"/>
                                      </p:to>
                                    </p:set>
                                    <p:anim from="(#ppt_y+0.4)" to="(#ppt_y)" calcmode="lin" valueType="num">
                                      <p:cBhvr>
                                        <p:cTn id="22" dur="1230" accel="100000" fill="hold">
                                          <p:stCondLst>
                                            <p:cond delay="770"/>
                                          </p:stCondLst>
                                        </p:cTn>
                                        <p:tgtEl>
                                          <p:spTgt spid="3">
                                            <p:bg/>
                                          </p:spTgt>
                                        </p:tgtEl>
                                        <p:attrNameLst>
                                          <p:attrName>ppt_y</p:attrName>
                                        </p:attrNameLst>
                                      </p:cBhvr>
                                    </p:anim>
                                  </p:childTnLst>
                                </p:cTn>
                              </p:par>
                            </p:childTnLst>
                          </p:cTn>
                        </p:par>
                      </p:childTnLst>
                    </p:cTn>
                  </p:par>
                  <p:par>
                    <p:cTn id="23" fill="hold">
                      <p:stCondLst>
                        <p:cond delay="indefinite"/>
                      </p:stCondLst>
                      <p:childTnLst>
                        <p:par>
                          <p:cTn id="24" fill="hold">
                            <p:stCondLst>
                              <p:cond delay="0"/>
                            </p:stCondLst>
                            <p:childTnLst>
                              <p:par>
                                <p:cTn id="25" presetID="51"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770" decel="100000"/>
                                        <p:tgtEl>
                                          <p:spTgt spid="3">
                                            <p:txEl>
                                              <p:pRg st="0" end="0"/>
                                            </p:txEl>
                                          </p:spTgt>
                                        </p:tgtEl>
                                      </p:cBhvr>
                                    </p:animEffect>
                                    <p:animScale>
                                      <p:cBhvr>
                                        <p:cTn id="28" dur="770" decel="100000"/>
                                        <p:tgtEl>
                                          <p:spTgt spid="3">
                                            <p:txEl>
                                              <p:pRg st="0" end="0"/>
                                            </p:txEl>
                                          </p:spTgt>
                                        </p:tgtEl>
                                      </p:cBhvr>
                                      <p:from x="10000" y="10000"/>
                                      <p:to x="200000" y="450000"/>
                                    </p:animScale>
                                    <p:animScale>
                                      <p:cBhvr>
                                        <p:cTn id="29" dur="1230" accel="100000" fill="hold">
                                          <p:stCondLst>
                                            <p:cond delay="770"/>
                                          </p:stCondLst>
                                        </p:cTn>
                                        <p:tgtEl>
                                          <p:spTgt spid="3">
                                            <p:txEl>
                                              <p:pRg st="0" end="0"/>
                                            </p:txEl>
                                          </p:spTgt>
                                        </p:tgtEl>
                                      </p:cBhvr>
                                      <p:from x="200000" y="450000"/>
                                      <p:to x="100000" y="100000"/>
                                    </p:animScale>
                                    <p:set>
                                      <p:cBhvr>
                                        <p:cTn id="30" dur="770" fill="hold"/>
                                        <p:tgtEl>
                                          <p:spTgt spid="3">
                                            <p:txEl>
                                              <p:pRg st="0" end="0"/>
                                            </p:txEl>
                                          </p:spTgt>
                                        </p:tgtEl>
                                        <p:attrNameLst>
                                          <p:attrName>ppt_x</p:attrName>
                                        </p:attrNameLst>
                                      </p:cBhvr>
                                      <p:to>
                                        <p:strVal val="(0.5)"/>
                                      </p:to>
                                    </p:set>
                                    <p:anim from="(0.5)" to="(#ppt_x)" calcmode="lin" valueType="num">
                                      <p:cBhvr>
                                        <p:cTn id="31" dur="1230" accel="100000" fill="hold">
                                          <p:stCondLst>
                                            <p:cond delay="770"/>
                                          </p:stCondLst>
                                        </p:cTn>
                                        <p:tgtEl>
                                          <p:spTgt spid="3">
                                            <p:txEl>
                                              <p:pRg st="0" end="0"/>
                                            </p:txEl>
                                          </p:spTgt>
                                        </p:tgtEl>
                                        <p:attrNameLst>
                                          <p:attrName>ppt_x</p:attrName>
                                        </p:attrNameLst>
                                      </p:cBhvr>
                                    </p:anim>
                                    <p:set>
                                      <p:cBhvr>
                                        <p:cTn id="32" dur="770" fill="hold"/>
                                        <p:tgtEl>
                                          <p:spTgt spid="3">
                                            <p:txEl>
                                              <p:pRg st="0" end="0"/>
                                            </p:txEl>
                                          </p:spTgt>
                                        </p:tgtEl>
                                        <p:attrNameLst>
                                          <p:attrName>ppt_y</p:attrName>
                                        </p:attrNameLst>
                                      </p:cBhvr>
                                      <p:to>
                                        <p:strVal val="(#ppt_y+0.4)"/>
                                      </p:to>
                                    </p:set>
                                    <p:anim from="(#ppt_y+0.4)" to="(#ppt_y)" calcmode="lin" valueType="num">
                                      <p:cBhvr>
                                        <p:cTn id="33" dur="1230" accel="100000" fill="hold">
                                          <p:stCondLst>
                                            <p:cond delay="770"/>
                                          </p:stCondLst>
                                        </p:cTn>
                                        <p:tgtEl>
                                          <p:spTgt spid="3">
                                            <p:txEl>
                                              <p:pRg st="0" end="0"/>
                                            </p:txEl>
                                          </p:spTgt>
                                        </p:tgtEl>
                                        <p:attrNameLst>
                                          <p:attrName>ppt_y</p:attrName>
                                        </p:attrNameLst>
                                      </p:cBhvr>
                                    </p:anim>
                                  </p:childTnLst>
                                </p:cTn>
                              </p:par>
                            </p:childTnLst>
                          </p:cTn>
                        </p:par>
                      </p:childTnLst>
                    </p:cTn>
                  </p:par>
                  <p:par>
                    <p:cTn id="34" fill="hold">
                      <p:stCondLst>
                        <p:cond delay="indefinite"/>
                      </p:stCondLst>
                      <p:childTnLst>
                        <p:par>
                          <p:cTn id="35" fill="hold">
                            <p:stCondLst>
                              <p:cond delay="0"/>
                            </p:stCondLst>
                            <p:childTnLst>
                              <p:par>
                                <p:cTn id="36" presetID="51" presetClass="entr" presetSubtype="0"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Effect transition="in" filter="fade">
                                      <p:cBhvr>
                                        <p:cTn id="38" dur="770" decel="100000"/>
                                        <p:tgtEl>
                                          <p:spTgt spid="3">
                                            <p:txEl>
                                              <p:pRg st="1" end="1"/>
                                            </p:txEl>
                                          </p:spTgt>
                                        </p:tgtEl>
                                      </p:cBhvr>
                                    </p:animEffect>
                                    <p:animScale>
                                      <p:cBhvr>
                                        <p:cTn id="39" dur="770" decel="100000"/>
                                        <p:tgtEl>
                                          <p:spTgt spid="3">
                                            <p:txEl>
                                              <p:pRg st="1" end="1"/>
                                            </p:txEl>
                                          </p:spTgt>
                                        </p:tgtEl>
                                      </p:cBhvr>
                                      <p:from x="10000" y="10000"/>
                                      <p:to x="200000" y="450000"/>
                                    </p:animScale>
                                    <p:animScale>
                                      <p:cBhvr>
                                        <p:cTn id="40" dur="1230" accel="100000" fill="hold">
                                          <p:stCondLst>
                                            <p:cond delay="770"/>
                                          </p:stCondLst>
                                        </p:cTn>
                                        <p:tgtEl>
                                          <p:spTgt spid="3">
                                            <p:txEl>
                                              <p:pRg st="1" end="1"/>
                                            </p:txEl>
                                          </p:spTgt>
                                        </p:tgtEl>
                                      </p:cBhvr>
                                      <p:from x="200000" y="450000"/>
                                      <p:to x="100000" y="100000"/>
                                    </p:animScale>
                                    <p:set>
                                      <p:cBhvr>
                                        <p:cTn id="41" dur="770" fill="hold"/>
                                        <p:tgtEl>
                                          <p:spTgt spid="3">
                                            <p:txEl>
                                              <p:pRg st="1" end="1"/>
                                            </p:txEl>
                                          </p:spTgt>
                                        </p:tgtEl>
                                        <p:attrNameLst>
                                          <p:attrName>ppt_x</p:attrName>
                                        </p:attrNameLst>
                                      </p:cBhvr>
                                      <p:to>
                                        <p:strVal val="(0.5)"/>
                                      </p:to>
                                    </p:set>
                                    <p:anim from="(0.5)" to="(#ppt_x)" calcmode="lin" valueType="num">
                                      <p:cBhvr>
                                        <p:cTn id="42" dur="1230" accel="100000" fill="hold">
                                          <p:stCondLst>
                                            <p:cond delay="770"/>
                                          </p:stCondLst>
                                        </p:cTn>
                                        <p:tgtEl>
                                          <p:spTgt spid="3">
                                            <p:txEl>
                                              <p:pRg st="1" end="1"/>
                                            </p:txEl>
                                          </p:spTgt>
                                        </p:tgtEl>
                                        <p:attrNameLst>
                                          <p:attrName>ppt_x</p:attrName>
                                        </p:attrNameLst>
                                      </p:cBhvr>
                                    </p:anim>
                                    <p:set>
                                      <p:cBhvr>
                                        <p:cTn id="43" dur="770" fill="hold"/>
                                        <p:tgtEl>
                                          <p:spTgt spid="3">
                                            <p:txEl>
                                              <p:pRg st="1" end="1"/>
                                            </p:txEl>
                                          </p:spTgt>
                                        </p:tgtEl>
                                        <p:attrNameLst>
                                          <p:attrName>ppt_y</p:attrName>
                                        </p:attrNameLst>
                                      </p:cBhvr>
                                      <p:to>
                                        <p:strVal val="(#ppt_y+0.4)"/>
                                      </p:to>
                                    </p:set>
                                    <p:anim from="(#ppt_y+0.4)" to="(#ppt_y)" calcmode="lin" valueType="num">
                                      <p:cBhvr>
                                        <p:cTn id="44"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4624"/>
            <a:ext cx="8229600" cy="1143000"/>
          </a:xfrm>
        </p:spPr>
        <p:txBody>
          <a:bodyPr/>
          <a:lstStyle/>
          <a:p>
            <a:r>
              <a:rPr lang="id-ID" dirty="0" smtClean="0"/>
              <a:t>Teori Jarum Hipodermik</a:t>
            </a:r>
            <a:endParaRPr lang="id-ID" dirty="0"/>
          </a:p>
        </p:txBody>
      </p:sp>
      <p:sp>
        <p:nvSpPr>
          <p:cNvPr id="3" name="Content Placeholder 2"/>
          <p:cNvSpPr>
            <a:spLocks noGrp="1"/>
          </p:cNvSpPr>
          <p:nvPr>
            <p:ph idx="1"/>
          </p:nvPr>
        </p:nvSpPr>
        <p:spPr>
          <a:xfrm>
            <a:off x="457200" y="908720"/>
            <a:ext cx="8229600" cy="2265115"/>
          </a:xfrm>
        </p:spPr>
        <p:txBody>
          <a:bodyPr>
            <a:normAutofit fontScale="92500"/>
          </a:bodyPr>
          <a:lstStyle/>
          <a:p>
            <a:pPr marL="0" indent="0" algn="ctr">
              <a:buNone/>
            </a:pPr>
            <a:r>
              <a:rPr lang="id-ID" dirty="0" smtClean="0"/>
              <a:t>Model atau teori ini disebut </a:t>
            </a:r>
            <a:r>
              <a:rPr lang="id-ID" i="1" dirty="0" smtClean="0"/>
              <a:t>jarum hipodermik </a:t>
            </a:r>
            <a:r>
              <a:rPr lang="id-ID" dirty="0" smtClean="0"/>
              <a:t>atau</a:t>
            </a:r>
            <a:r>
              <a:rPr lang="id-ID" i="1" dirty="0" smtClean="0"/>
              <a:t> jarum suntik </a:t>
            </a:r>
            <a:r>
              <a:rPr lang="id-ID" dirty="0" smtClean="0"/>
              <a:t>karena dalam model ini dikesankan seakan – akan komunikasi “disuntik” langsung ke dalam tubuh komunikan.</a:t>
            </a:r>
          </a:p>
        </p:txBody>
      </p:sp>
      <p:sp>
        <p:nvSpPr>
          <p:cNvPr id="5" name="Title 1"/>
          <p:cNvSpPr txBox="1">
            <a:spLocks/>
          </p:cNvSpPr>
          <p:nvPr/>
        </p:nvSpPr>
        <p:spPr>
          <a:xfrm>
            <a:off x="4427984" y="2924944"/>
            <a:ext cx="3909120" cy="390188"/>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dirty="0" smtClean="0">
                <a:ln>
                  <a:noFill/>
                </a:ln>
                <a:solidFill>
                  <a:schemeClr val="tx1"/>
                </a:solidFill>
                <a:effectLst/>
                <a:uLnTx/>
                <a:uFillTx/>
                <a:latin typeface="+mj-lt"/>
                <a:ea typeface="+mj-ea"/>
                <a:cs typeface="+mj-cs"/>
              </a:rPr>
              <a:t>Ciri – cirinya :</a:t>
            </a:r>
          </a:p>
        </p:txBody>
      </p:sp>
      <p:sp>
        <p:nvSpPr>
          <p:cNvPr id="6" name="Content Placeholder 2"/>
          <p:cNvSpPr txBox="1">
            <a:spLocks/>
          </p:cNvSpPr>
          <p:nvPr/>
        </p:nvSpPr>
        <p:spPr>
          <a:xfrm>
            <a:off x="3275856" y="3396133"/>
            <a:ext cx="5472608" cy="2121099"/>
          </a:xfrm>
          <a:prstGeom prst="rect">
            <a:avLst/>
          </a:prstGeom>
        </p:spPr>
        <p:txBody>
          <a:bodyPr vert="horz" lIns="91440" tIns="45720" rIns="91440" bIns="45720" rtlCol="0">
            <a:normAutofit fontScale="700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Pada umumnya teori ini bersifat linier dan satu arah.</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Model ini mempunyai asumsi bahwa komponen – komponen komunikasi (komunikator, pesan, media) amat perkasa dalam mempengaruhi komunikasi.</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endParaRPr kumimoji="0" lang="id-ID"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repeatCount="indefinite"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800" decel="100000"/>
                                        <p:tgtEl>
                                          <p:spTgt spid="3">
                                            <p:txEl>
                                              <p:pRg st="0" end="0"/>
                                            </p:txEl>
                                          </p:spTgt>
                                        </p:tgtEl>
                                      </p:cBhvr>
                                    </p:animEffect>
                                    <p:anim calcmode="lin" valueType="num">
                                      <p:cBhvr>
                                        <p:cTn id="1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800" decel="100000"/>
                                        <p:tgtEl>
                                          <p:spTgt spid="5"/>
                                        </p:tgtEl>
                                      </p:cBhvr>
                                    </p:animEffect>
                                    <p:anim calcmode="lin" valueType="num">
                                      <p:cBhvr>
                                        <p:cTn id="27" dur="800" decel="100000" fill="hold"/>
                                        <p:tgtEl>
                                          <p:spTgt spid="5"/>
                                        </p:tgtEl>
                                        <p:attrNameLst>
                                          <p:attrName>style.rotation</p:attrName>
                                        </p:attrNameLst>
                                      </p:cBhvr>
                                      <p:tavLst>
                                        <p:tav tm="0">
                                          <p:val>
                                            <p:fltVal val="-90"/>
                                          </p:val>
                                        </p:tav>
                                        <p:tav tm="100000">
                                          <p:val>
                                            <p:fltVal val="0"/>
                                          </p:val>
                                        </p:tav>
                                      </p:tavLst>
                                    </p:anim>
                                    <p:anim calcmode="lin" valueType="num">
                                      <p:cBhvr>
                                        <p:cTn id="28" dur="800" decel="100000" fill="hold"/>
                                        <p:tgtEl>
                                          <p:spTgt spid="5"/>
                                        </p:tgtEl>
                                        <p:attrNameLst>
                                          <p:attrName>ppt_x</p:attrName>
                                        </p:attrNameLst>
                                      </p:cBhvr>
                                      <p:tavLst>
                                        <p:tav tm="0">
                                          <p:val>
                                            <p:strVal val="#ppt_x+0.4"/>
                                          </p:val>
                                        </p:tav>
                                        <p:tav tm="100000">
                                          <p:val>
                                            <p:strVal val="#ppt_x-0.05"/>
                                          </p:val>
                                        </p:tav>
                                      </p:tavLst>
                                    </p:anim>
                                    <p:anim calcmode="lin" valueType="num">
                                      <p:cBhvr>
                                        <p:cTn id="29" dur="800" decel="100000" fill="hold"/>
                                        <p:tgtEl>
                                          <p:spTgt spid="5"/>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6" presetClass="entr" presetSubtype="0" fill="hold" grpId="0" nodeType="clickEffect">
                                  <p:stCondLst>
                                    <p:cond delay="0"/>
                                  </p:stCondLst>
                                  <p:iterate type="lt">
                                    <p:tmPct val="10000"/>
                                  </p:iterate>
                                  <p:childTnLst>
                                    <p:set>
                                      <p:cBhvr>
                                        <p:cTn id="35" dur="1" fill="hold">
                                          <p:stCondLst>
                                            <p:cond delay="0"/>
                                          </p:stCondLst>
                                        </p:cTn>
                                        <p:tgtEl>
                                          <p:spTgt spid="6"/>
                                        </p:tgtEl>
                                        <p:attrNameLst>
                                          <p:attrName>style.visibility</p:attrName>
                                        </p:attrNameLst>
                                      </p:cBhvr>
                                      <p:to>
                                        <p:strVal val="visible"/>
                                      </p:to>
                                    </p:set>
                                    <p:anim by="(-#ppt_w*2)" calcmode="lin" valueType="num">
                                      <p:cBhvr rctx="PPT">
                                        <p:cTn id="36" dur="250" autoRev="1" fill="hold">
                                          <p:stCondLst>
                                            <p:cond delay="0"/>
                                          </p:stCondLst>
                                        </p:cTn>
                                        <p:tgtEl>
                                          <p:spTgt spid="6"/>
                                        </p:tgtEl>
                                        <p:attrNameLst>
                                          <p:attrName>ppt_w</p:attrName>
                                        </p:attrNameLst>
                                      </p:cBhvr>
                                    </p:anim>
                                    <p:anim by="(#ppt_w*0.50)" calcmode="lin" valueType="num">
                                      <p:cBhvr>
                                        <p:cTn id="37" dur="250" decel="50000" autoRev="1" fill="hold">
                                          <p:stCondLst>
                                            <p:cond delay="0"/>
                                          </p:stCondLst>
                                        </p:cTn>
                                        <p:tgtEl>
                                          <p:spTgt spid="6"/>
                                        </p:tgtEl>
                                        <p:attrNameLst>
                                          <p:attrName>ppt_x</p:attrName>
                                        </p:attrNameLst>
                                      </p:cBhvr>
                                    </p:anim>
                                    <p:anim from="(-#ppt_h/2)" to="(#ppt_y)" calcmode="lin" valueType="num">
                                      <p:cBhvr>
                                        <p:cTn id="38" dur="500" fill="hold">
                                          <p:stCondLst>
                                            <p:cond delay="0"/>
                                          </p:stCondLst>
                                        </p:cTn>
                                        <p:tgtEl>
                                          <p:spTgt spid="6"/>
                                        </p:tgtEl>
                                        <p:attrNameLst>
                                          <p:attrName>ppt_y</p:attrName>
                                        </p:attrNameLst>
                                      </p:cBhvr>
                                    </p:anim>
                                    <p:animRot by="21600000">
                                      <p:cBhvr>
                                        <p:cTn id="39" dur="5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P spid="5" grpId="0"/>
      <p:bldP spid="6"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0" y="1196975"/>
          <a:ext cx="8435975" cy="1368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p:cNvSpPr txBox="1">
            <a:spLocks/>
          </p:cNvSpPr>
          <p:nvPr/>
        </p:nvSpPr>
        <p:spPr>
          <a:xfrm>
            <a:off x="323528" y="2748061"/>
            <a:ext cx="8496944" cy="3921299"/>
          </a:xfrm>
          <a:prstGeom prst="rect">
            <a:avLst/>
          </a:prstGeom>
        </p:spPr>
        <p:txBody>
          <a:bodyPr numCol="3">
            <a:normAutofit/>
          </a:bodyPr>
          <a:lstStyle/>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b="1" i="0" u="none" strike="noStrike" kern="1200" cap="none" spc="0" normalizeH="0" baseline="0" noProof="0" dirty="0" smtClean="0">
                <a:ln>
                  <a:noFill/>
                </a:ln>
                <a:solidFill>
                  <a:schemeClr val="tx1"/>
                </a:solidFill>
                <a:effectLst/>
                <a:uLnTx/>
                <a:uFillTx/>
                <a:latin typeface="+mn-lt"/>
                <a:ea typeface="+mn-ea"/>
                <a:cs typeface="+mn-cs"/>
              </a:rPr>
              <a:t>Variabel Komunikator</a:t>
            </a:r>
          </a:p>
          <a:p>
            <a:pPr marL="177800" marR="0" lvl="0" indent="-177800" algn="l" defTabSz="914400" rtl="0" eaLnBrk="1" fontAlgn="auto" latinLnBrk="0" hangingPunct="1">
              <a:lnSpc>
                <a:spcPct val="100000"/>
              </a:lnSpc>
              <a:spcBef>
                <a:spcPct val="20000"/>
              </a:spcBef>
              <a:spcAft>
                <a:spcPts val="0"/>
              </a:spcAft>
              <a:buClrTx/>
              <a:buSzTx/>
              <a:tabLst/>
              <a:defRPr/>
            </a:pPr>
            <a:r>
              <a:rPr lang="id-ID" b="1" dirty="0"/>
              <a:t>	</a:t>
            </a:r>
            <a:r>
              <a:rPr lang="id-ID" b="1" dirty="0" smtClean="0"/>
              <a:t>- kredibilitas,</a:t>
            </a:r>
          </a:p>
          <a:p>
            <a:pPr marL="177800" marR="0" lvl="0" indent="-177800" algn="l" defTabSz="914400" rtl="0" eaLnBrk="1" fontAlgn="auto" latinLnBrk="0" hangingPunct="1">
              <a:lnSpc>
                <a:spcPct val="100000"/>
              </a:lnSpc>
              <a:spcBef>
                <a:spcPct val="20000"/>
              </a:spcBef>
              <a:spcAft>
                <a:spcPts val="0"/>
              </a:spcAft>
              <a:buClrTx/>
              <a:buSzTx/>
              <a:tabLst/>
              <a:defRPr/>
            </a:pPr>
            <a:r>
              <a:rPr kumimoji="0" lang="id-ID" b="1" i="0" u="none" strike="noStrike" kern="1200" cap="none" spc="0" normalizeH="0" baseline="0" noProof="0" dirty="0">
                <a:ln>
                  <a:noFill/>
                </a:ln>
                <a:solidFill>
                  <a:schemeClr val="tx1"/>
                </a:solidFill>
                <a:effectLst/>
                <a:uLnTx/>
                <a:uFillTx/>
                <a:latin typeface="+mn-lt"/>
                <a:ea typeface="+mn-ea"/>
                <a:cs typeface="+mn-cs"/>
              </a:rPr>
              <a:t>	</a:t>
            </a:r>
            <a:r>
              <a:rPr kumimoji="0" lang="id-ID" b="1" i="0" u="none" strike="noStrike" kern="1200" cap="none" spc="0" normalizeH="0" baseline="0" noProof="0" dirty="0" smtClean="0">
                <a:ln>
                  <a:noFill/>
                </a:ln>
                <a:solidFill>
                  <a:schemeClr val="tx1"/>
                </a:solidFill>
                <a:effectLst/>
                <a:uLnTx/>
                <a:uFillTx/>
                <a:latin typeface="+mn-lt"/>
                <a:ea typeface="+mn-ea"/>
                <a:cs typeface="+mn-cs"/>
              </a:rPr>
              <a:t>-</a:t>
            </a:r>
            <a:r>
              <a:rPr kumimoji="0" lang="id-ID" b="1" i="0" u="none" strike="noStrike" kern="1200" cap="none" spc="0" normalizeH="0" noProof="0" dirty="0" smtClean="0">
                <a:ln>
                  <a:noFill/>
                </a:ln>
                <a:solidFill>
                  <a:schemeClr val="tx1"/>
                </a:solidFill>
                <a:effectLst/>
                <a:uLnTx/>
                <a:uFillTx/>
                <a:latin typeface="+mn-lt"/>
                <a:ea typeface="+mn-ea"/>
                <a:cs typeface="+mn-cs"/>
              </a:rPr>
              <a:t> daya tarik,</a:t>
            </a:r>
          </a:p>
          <a:p>
            <a:pPr marL="177800" marR="0" lvl="0" indent="-177800" algn="l" defTabSz="914400" rtl="0" eaLnBrk="1" fontAlgn="auto" latinLnBrk="0" hangingPunct="1">
              <a:lnSpc>
                <a:spcPct val="100000"/>
              </a:lnSpc>
              <a:spcBef>
                <a:spcPct val="20000"/>
              </a:spcBef>
              <a:spcAft>
                <a:spcPts val="0"/>
              </a:spcAft>
              <a:buClrTx/>
              <a:buSzTx/>
              <a:tabLst/>
              <a:defRPr/>
            </a:pPr>
            <a:r>
              <a:rPr lang="id-ID" b="1" baseline="0" dirty="0"/>
              <a:t>	</a:t>
            </a:r>
            <a:r>
              <a:rPr lang="id-ID" b="1" baseline="0" dirty="0" smtClean="0"/>
              <a:t>-</a:t>
            </a:r>
            <a:r>
              <a:rPr lang="id-ID" b="1" dirty="0" smtClean="0"/>
              <a:t> kekuasaan.</a:t>
            </a:r>
            <a:endParaRPr kumimoji="0" lang="id-ID" b="1" i="0" u="none" strike="noStrike" kern="1200" cap="none" spc="0" normalizeH="0" baseline="0" noProof="0" dirty="0" smtClean="0">
              <a:ln>
                <a:noFill/>
              </a:ln>
              <a:solidFill>
                <a:schemeClr val="tx1"/>
              </a:solidFill>
              <a:effectLst/>
              <a:uLnTx/>
              <a:uFillTx/>
              <a:latin typeface="+mn-lt"/>
              <a:ea typeface="+mn-ea"/>
              <a:cs typeface="+mn-cs"/>
            </a:endParaRP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1" dirty="0" smtClean="0"/>
              <a:t>Variabel Pesan</a:t>
            </a:r>
          </a:p>
          <a:p>
            <a:pPr marL="177800" marR="0" lvl="0" indent="-177800" algn="l" defTabSz="914400" rtl="0" eaLnBrk="1" fontAlgn="auto" latinLnBrk="0" hangingPunct="1">
              <a:lnSpc>
                <a:spcPct val="100000"/>
              </a:lnSpc>
              <a:spcBef>
                <a:spcPct val="20000"/>
              </a:spcBef>
              <a:spcAft>
                <a:spcPts val="0"/>
              </a:spcAft>
              <a:buClrTx/>
              <a:buSzTx/>
              <a:tabLst/>
              <a:defRPr/>
            </a:pPr>
            <a:r>
              <a:rPr lang="id-ID" b="1" dirty="0"/>
              <a:t>	</a:t>
            </a:r>
            <a:r>
              <a:rPr lang="id-ID" b="1" dirty="0" smtClean="0"/>
              <a:t>- struktur,</a:t>
            </a:r>
          </a:p>
          <a:p>
            <a:pPr marL="177800" marR="0" lvl="0" indent="-177800" algn="l" defTabSz="914400" rtl="0" eaLnBrk="1" fontAlgn="auto" latinLnBrk="0" hangingPunct="1">
              <a:lnSpc>
                <a:spcPct val="100000"/>
              </a:lnSpc>
              <a:spcBef>
                <a:spcPct val="20000"/>
              </a:spcBef>
              <a:spcAft>
                <a:spcPts val="0"/>
              </a:spcAft>
              <a:buClrTx/>
              <a:buSzTx/>
              <a:tabLst/>
              <a:defRPr/>
            </a:pPr>
            <a:r>
              <a:rPr lang="id-ID" b="1" dirty="0"/>
              <a:t>	</a:t>
            </a:r>
            <a:r>
              <a:rPr lang="id-ID" b="1" dirty="0" smtClean="0"/>
              <a:t>- gaya,</a:t>
            </a:r>
          </a:p>
          <a:p>
            <a:pPr marL="177800" marR="0" lvl="0" indent="-177800" algn="l" defTabSz="914400" rtl="0" eaLnBrk="1" fontAlgn="auto" latinLnBrk="0" hangingPunct="1">
              <a:lnSpc>
                <a:spcPct val="100000"/>
              </a:lnSpc>
              <a:spcBef>
                <a:spcPct val="20000"/>
              </a:spcBef>
              <a:spcAft>
                <a:spcPts val="0"/>
              </a:spcAft>
              <a:buClrTx/>
              <a:buSzTx/>
              <a:tabLst/>
              <a:defRPr/>
            </a:pPr>
            <a:r>
              <a:rPr lang="id-ID" b="1" dirty="0"/>
              <a:t>	</a:t>
            </a:r>
            <a:r>
              <a:rPr lang="id-ID" b="1" dirty="0" smtClean="0"/>
              <a:t>- appeals</a:t>
            </a:r>
          </a:p>
          <a:p>
            <a:pPr marL="17780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b="1" i="0" u="none" strike="noStrike" kern="1200" cap="none" spc="0" normalizeH="0" baseline="0" noProof="0" dirty="0" smtClean="0">
                <a:ln>
                  <a:noFill/>
                </a:ln>
                <a:solidFill>
                  <a:schemeClr val="tx1"/>
                </a:solidFill>
                <a:effectLst/>
                <a:uLnTx/>
                <a:uFillTx/>
                <a:latin typeface="+mn-lt"/>
                <a:ea typeface="+mn-ea"/>
                <a:cs typeface="+mn-cs"/>
              </a:rPr>
              <a:t>Variabel Media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id-ID"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b="1" i="0" u="none" strike="noStrike" kern="1200" cap="none" spc="0" normalizeH="0" baseline="0" noProof="0" dirty="0" smtClean="0">
              <a:ln>
                <a:noFill/>
              </a:ln>
              <a:solidFill>
                <a:schemeClr val="tx1"/>
              </a:solidFill>
              <a:effectLst/>
              <a:uLnTx/>
              <a:uFillTx/>
              <a:latin typeface="+mn-lt"/>
              <a:ea typeface="+mn-ea"/>
              <a:cs typeface="+mn-cs"/>
            </a:endParaRPr>
          </a:p>
          <a:p>
            <a:pPr marL="45085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1" noProof="0" dirty="0" smtClean="0"/>
              <a:t>Perhatian</a:t>
            </a:r>
          </a:p>
          <a:p>
            <a:pPr marL="45085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1" dirty="0" smtClean="0"/>
              <a:t>Pengertian</a:t>
            </a:r>
            <a:endParaRPr lang="id-ID" b="1" noProof="0" dirty="0" smtClean="0"/>
          </a:p>
          <a:p>
            <a:pPr marL="450850" marR="0" lvl="0" indent="-1778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b="1" i="0" u="none" strike="noStrike" kern="1200" cap="none" spc="0" normalizeH="0" baseline="0" dirty="0" smtClean="0">
                <a:ln>
                  <a:noFill/>
                </a:ln>
                <a:solidFill>
                  <a:schemeClr val="tx1"/>
                </a:solidFill>
                <a:effectLst/>
                <a:uLnTx/>
                <a:uFillTx/>
                <a:latin typeface="+mn-lt"/>
                <a:ea typeface="+mn-ea"/>
                <a:cs typeface="+mn-cs"/>
              </a:rPr>
              <a:t>Penerimaan</a:t>
            </a:r>
            <a:endParaRPr lang="id-ID"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b="1" i="0" u="none" strike="noStrike" kern="1200" cap="none" spc="0" normalizeH="0" baseline="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id-ID"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b="1" i="0" u="none" strike="noStrike" kern="1200" cap="none" spc="0" normalizeH="0" baseline="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id-ID"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b="1" i="0" u="none" strike="noStrike" kern="1200" cap="none" spc="0" normalizeH="0" baseline="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id-ID" b="1"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b="1" i="0" u="none" strike="noStrike" kern="1200" cap="none" spc="0" normalizeH="0" baseline="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id-ID" b="1" dirty="0"/>
          </a:p>
          <a:p>
            <a:pPr marL="804863"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b="1" i="0" u="none" strike="noStrike" kern="1200" cap="none" spc="0" normalizeH="0" baseline="0" dirty="0" smtClean="0">
                <a:ln>
                  <a:noFill/>
                </a:ln>
                <a:solidFill>
                  <a:schemeClr val="tx1"/>
                </a:solidFill>
                <a:effectLst/>
                <a:uLnTx/>
                <a:uFillTx/>
                <a:latin typeface="+mn-lt"/>
                <a:ea typeface="+mn-ea"/>
                <a:cs typeface="+mn-cs"/>
              </a:rPr>
              <a:t>Perubahan</a:t>
            </a:r>
            <a:r>
              <a:rPr kumimoji="0" lang="id-ID" b="1" i="0" u="none" strike="noStrike" kern="1200" cap="none" spc="0" normalizeH="0" dirty="0" smtClean="0">
                <a:ln>
                  <a:noFill/>
                </a:ln>
                <a:solidFill>
                  <a:schemeClr val="tx1"/>
                </a:solidFill>
                <a:effectLst/>
                <a:uLnTx/>
                <a:uFillTx/>
                <a:latin typeface="+mn-lt"/>
                <a:ea typeface="+mn-ea"/>
                <a:cs typeface="+mn-cs"/>
              </a:rPr>
              <a:t> kognitif</a:t>
            </a:r>
          </a:p>
          <a:p>
            <a:pPr marL="804863"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b="1" baseline="0" dirty="0" smtClean="0"/>
              <a:t>Perubahan</a:t>
            </a:r>
            <a:r>
              <a:rPr lang="id-ID" b="1" dirty="0" smtClean="0"/>
              <a:t> afektif</a:t>
            </a:r>
          </a:p>
          <a:p>
            <a:pPr marL="804863" marR="0" lvl="0" indent="-2730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b="1" i="0" u="none" strike="noStrike" kern="1200" cap="none" spc="0" normalizeH="0" baseline="0" dirty="0" smtClean="0">
                <a:ln>
                  <a:noFill/>
                </a:ln>
                <a:solidFill>
                  <a:schemeClr val="tx1"/>
                </a:solidFill>
                <a:effectLst/>
                <a:uLnTx/>
                <a:uFillTx/>
                <a:latin typeface="+mn-lt"/>
                <a:ea typeface="+mn-ea"/>
                <a:cs typeface="+mn-cs"/>
              </a:rPr>
              <a:t>Perubahan</a:t>
            </a:r>
            <a:r>
              <a:rPr kumimoji="0" lang="id-ID" b="1" i="0" u="none" strike="noStrike" kern="1200" cap="none" spc="0" normalizeH="0" dirty="0" smtClean="0">
                <a:ln>
                  <a:noFill/>
                </a:ln>
                <a:solidFill>
                  <a:schemeClr val="tx1"/>
                </a:solidFill>
                <a:effectLst/>
                <a:uLnTx/>
                <a:uFillTx/>
                <a:latin typeface="+mn-lt"/>
                <a:ea typeface="+mn-ea"/>
                <a:cs typeface="+mn-cs"/>
              </a:rPr>
              <a:t> behavioral</a:t>
            </a:r>
            <a:endParaRPr kumimoji="0" lang="id-ID" b="1" i="0" u="none" strike="noStrike" kern="1200" cap="none" spc="0" normalizeH="0" baseline="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7"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rgbClr val="92D050"/>
                </a:solidFill>
              </a:rPr>
              <a:t>Teori</a:t>
            </a:r>
            <a:r>
              <a:rPr lang="en-US" dirty="0" smtClean="0">
                <a:solidFill>
                  <a:srgbClr val="92D050"/>
                </a:solidFill>
              </a:rPr>
              <a:t> </a:t>
            </a:r>
            <a:r>
              <a:rPr lang="en-US" dirty="0" err="1" smtClean="0">
                <a:solidFill>
                  <a:srgbClr val="92D050"/>
                </a:solidFill>
              </a:rPr>
              <a:t>Khalayak</a:t>
            </a:r>
            <a:r>
              <a:rPr lang="en-US" dirty="0" smtClean="0">
                <a:solidFill>
                  <a:srgbClr val="92D050"/>
                </a:solidFill>
              </a:rPr>
              <a:t> </a:t>
            </a:r>
            <a:r>
              <a:rPr lang="en-US" dirty="0" err="1" smtClean="0">
                <a:solidFill>
                  <a:srgbClr val="92D050"/>
                </a:solidFill>
              </a:rPr>
              <a:t>Kepala</a:t>
            </a:r>
            <a:r>
              <a:rPr lang="en-US" dirty="0" smtClean="0">
                <a:solidFill>
                  <a:srgbClr val="92D050"/>
                </a:solidFill>
              </a:rPr>
              <a:t> </a:t>
            </a:r>
            <a:r>
              <a:rPr lang="en-US" dirty="0" err="1" smtClean="0">
                <a:solidFill>
                  <a:srgbClr val="92D050"/>
                </a:solidFill>
              </a:rPr>
              <a:t>Batu</a:t>
            </a:r>
            <a:r>
              <a:rPr lang="en-US" dirty="0" smtClean="0">
                <a:solidFill>
                  <a:srgbClr val="92D050"/>
                </a:solidFill>
              </a:rPr>
              <a:t> </a:t>
            </a:r>
            <a:endParaRPr lang="en-US" dirty="0">
              <a:solidFill>
                <a:srgbClr val="92D050"/>
              </a:solidFill>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endParaRPr lang="en-US" dirty="0"/>
          </a:p>
        </p:txBody>
      </p:sp>
      <p:sp>
        <p:nvSpPr>
          <p:cNvPr id="4" name="Rectangle 3"/>
          <p:cNvSpPr/>
          <p:nvPr/>
        </p:nvSpPr>
        <p:spPr>
          <a:xfrm>
            <a:off x="802113" y="2112137"/>
            <a:ext cx="2289219" cy="150682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t>Gugurnya</a:t>
            </a:r>
            <a:r>
              <a:rPr lang="en-US" dirty="0" smtClean="0"/>
              <a:t> </a:t>
            </a:r>
            <a:r>
              <a:rPr lang="en-US" dirty="0" err="1" smtClean="0"/>
              <a:t>Asumsi</a:t>
            </a:r>
            <a:r>
              <a:rPr lang="en-US" dirty="0" smtClean="0"/>
              <a:t>  </a:t>
            </a:r>
            <a:r>
              <a:rPr lang="en-US" dirty="0" err="1" smtClean="0"/>
              <a:t>Bahwa</a:t>
            </a:r>
            <a:r>
              <a:rPr lang="en-US" dirty="0" smtClean="0"/>
              <a:t> </a:t>
            </a:r>
            <a:r>
              <a:rPr lang="en-US" dirty="0" err="1" smtClean="0"/>
              <a:t>Khalayak</a:t>
            </a:r>
            <a:r>
              <a:rPr lang="en-US" dirty="0" smtClean="0"/>
              <a:t> </a:t>
            </a:r>
            <a:r>
              <a:rPr lang="en-US" dirty="0" err="1" smtClean="0"/>
              <a:t>Tidak</a:t>
            </a:r>
            <a:r>
              <a:rPr lang="en-US" dirty="0" smtClean="0"/>
              <a:t> </a:t>
            </a:r>
            <a:r>
              <a:rPr lang="en-US" dirty="0" err="1" smtClean="0"/>
              <a:t>Berdaya</a:t>
            </a:r>
            <a:r>
              <a:rPr lang="en-US" dirty="0" smtClean="0"/>
              <a:t> </a:t>
            </a:r>
            <a:r>
              <a:rPr lang="en-US" dirty="0" err="1" smtClean="0"/>
              <a:t>dan</a:t>
            </a:r>
            <a:r>
              <a:rPr lang="en-US" dirty="0" smtClean="0"/>
              <a:t> media </a:t>
            </a:r>
            <a:r>
              <a:rPr lang="en-US" dirty="0" err="1" smtClean="0"/>
              <a:t>Berkuasa</a:t>
            </a:r>
            <a:r>
              <a:rPr lang="en-US" dirty="0" smtClean="0"/>
              <a:t> </a:t>
            </a:r>
            <a:endParaRPr lang="en-US" dirty="0"/>
          </a:p>
        </p:txBody>
      </p:sp>
      <p:sp>
        <p:nvSpPr>
          <p:cNvPr id="5" name="Right Arrow 4"/>
          <p:cNvSpPr/>
          <p:nvPr/>
        </p:nvSpPr>
        <p:spPr>
          <a:xfrm>
            <a:off x="3264795" y="2406761"/>
            <a:ext cx="1922172" cy="850007"/>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err="1" smtClean="0"/>
              <a:t>Maka</a:t>
            </a:r>
            <a:r>
              <a:rPr lang="en-US" dirty="0" smtClean="0"/>
              <a:t> </a:t>
            </a:r>
            <a:r>
              <a:rPr lang="en-US" dirty="0" err="1" smtClean="0"/>
              <a:t>Muncul</a:t>
            </a:r>
            <a:r>
              <a:rPr lang="en-US" dirty="0" smtClean="0"/>
              <a:t> </a:t>
            </a:r>
            <a:endParaRPr lang="en-US" dirty="0"/>
          </a:p>
        </p:txBody>
      </p:sp>
      <p:sp>
        <p:nvSpPr>
          <p:cNvPr id="6" name="Rectangle 5"/>
          <p:cNvSpPr/>
          <p:nvPr/>
        </p:nvSpPr>
        <p:spPr>
          <a:xfrm>
            <a:off x="5360430" y="1916832"/>
            <a:ext cx="2327857" cy="1528654"/>
          </a:xfrm>
          <a:prstGeom prst="rect">
            <a:avLst/>
          </a:prstGeom>
          <a:solidFill>
            <a:schemeClr val="accent6"/>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t>Asumsi</a:t>
            </a:r>
            <a:r>
              <a:rPr lang="en-US" dirty="0" smtClean="0"/>
              <a:t> </a:t>
            </a:r>
            <a:r>
              <a:rPr lang="en-US" dirty="0" err="1" smtClean="0"/>
              <a:t>Baru</a:t>
            </a:r>
            <a:r>
              <a:rPr lang="en-US" dirty="0" smtClean="0"/>
              <a:t>  </a:t>
            </a:r>
            <a:r>
              <a:rPr lang="en-US" dirty="0" err="1" smtClean="0"/>
              <a:t>bahwa</a:t>
            </a:r>
            <a:r>
              <a:rPr lang="en-US" dirty="0" smtClean="0"/>
              <a:t> </a:t>
            </a:r>
            <a:r>
              <a:rPr lang="en-US" dirty="0" err="1" smtClean="0"/>
              <a:t>Kahalayak</a:t>
            </a:r>
            <a:r>
              <a:rPr lang="en-US" dirty="0" smtClean="0"/>
              <a:t> </a:t>
            </a:r>
            <a:r>
              <a:rPr lang="en-US" dirty="0" err="1" smtClean="0"/>
              <a:t>Sangat</a:t>
            </a:r>
            <a:r>
              <a:rPr lang="en-US" dirty="0" smtClean="0"/>
              <a:t> </a:t>
            </a:r>
            <a:r>
              <a:rPr lang="en-US" dirty="0" err="1" smtClean="0"/>
              <a:t>Berdaya</a:t>
            </a:r>
            <a:r>
              <a:rPr lang="en-US" dirty="0" smtClean="0"/>
              <a:t>  </a:t>
            </a:r>
            <a:r>
              <a:rPr lang="en-US" dirty="0" err="1" smtClean="0"/>
              <a:t>dan</a:t>
            </a:r>
            <a:r>
              <a:rPr lang="en-US" dirty="0"/>
              <a:t> </a:t>
            </a:r>
            <a:r>
              <a:rPr lang="en-US" dirty="0" err="1" smtClean="0"/>
              <a:t>tidak</a:t>
            </a:r>
            <a:r>
              <a:rPr lang="en-US" dirty="0" smtClean="0"/>
              <a:t> </a:t>
            </a:r>
            <a:r>
              <a:rPr lang="en-US" dirty="0" err="1" smtClean="0"/>
              <a:t>pasif</a:t>
            </a:r>
            <a:r>
              <a:rPr lang="en-US" dirty="0" smtClean="0"/>
              <a:t> </a:t>
            </a:r>
            <a:r>
              <a:rPr lang="en-US" dirty="0" err="1" smtClean="0"/>
              <a:t>dalam</a:t>
            </a:r>
            <a:r>
              <a:rPr lang="en-US" dirty="0" smtClean="0"/>
              <a:t> Proses </a:t>
            </a:r>
            <a:r>
              <a:rPr lang="en-US" dirty="0" err="1" smtClean="0"/>
              <a:t>Komunikasi</a:t>
            </a:r>
            <a:r>
              <a:rPr lang="en-US" dirty="0" smtClean="0"/>
              <a:t> </a:t>
            </a:r>
            <a:endParaRPr lang="en-US" dirty="0"/>
          </a:p>
        </p:txBody>
      </p:sp>
      <p:sp>
        <p:nvSpPr>
          <p:cNvPr id="7" name="Down Arrow 6"/>
          <p:cNvSpPr/>
          <p:nvPr/>
        </p:nvSpPr>
        <p:spPr>
          <a:xfrm>
            <a:off x="6278452" y="3580424"/>
            <a:ext cx="773135" cy="10173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Arrow 11"/>
          <p:cNvSpPr/>
          <p:nvPr/>
        </p:nvSpPr>
        <p:spPr>
          <a:xfrm>
            <a:off x="5090576" y="4223980"/>
            <a:ext cx="1574442" cy="101743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203849" y="3997666"/>
            <a:ext cx="1799696" cy="17355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rgbClr val="FF0066"/>
                </a:solidFill>
              </a:rPr>
              <a:t>Teori</a:t>
            </a:r>
            <a:r>
              <a:rPr lang="en-US" b="1" dirty="0" smtClean="0">
                <a:solidFill>
                  <a:srgbClr val="FF0066"/>
                </a:solidFill>
              </a:rPr>
              <a:t> </a:t>
            </a:r>
            <a:r>
              <a:rPr lang="en-US" b="1" dirty="0" err="1" smtClean="0">
                <a:solidFill>
                  <a:srgbClr val="FF0066"/>
                </a:solidFill>
              </a:rPr>
              <a:t>Baru</a:t>
            </a:r>
            <a:r>
              <a:rPr lang="en-US" b="1" dirty="0" smtClean="0">
                <a:solidFill>
                  <a:srgbClr val="FF0066"/>
                </a:solidFill>
              </a:rPr>
              <a:t> </a:t>
            </a:r>
            <a:r>
              <a:rPr lang="en-US" b="1" dirty="0" err="1" smtClean="0">
                <a:solidFill>
                  <a:srgbClr val="FF0066"/>
                </a:solidFill>
              </a:rPr>
              <a:t>Khalayak</a:t>
            </a:r>
            <a:r>
              <a:rPr lang="en-US" b="1" dirty="0" smtClean="0">
                <a:solidFill>
                  <a:srgbClr val="FF0066"/>
                </a:solidFill>
              </a:rPr>
              <a:t> </a:t>
            </a:r>
            <a:r>
              <a:rPr lang="en-US" b="1" dirty="0" err="1" smtClean="0">
                <a:solidFill>
                  <a:srgbClr val="FF0066"/>
                </a:solidFill>
              </a:rPr>
              <a:t>Kepala</a:t>
            </a:r>
            <a:r>
              <a:rPr lang="en-US" b="1" dirty="0" smtClean="0">
                <a:solidFill>
                  <a:srgbClr val="FF0066"/>
                </a:solidFill>
              </a:rPr>
              <a:t> </a:t>
            </a:r>
            <a:r>
              <a:rPr lang="en-US" b="1" dirty="0" err="1" smtClean="0">
                <a:solidFill>
                  <a:srgbClr val="FF0066"/>
                </a:solidFill>
              </a:rPr>
              <a:t>Batu</a:t>
            </a:r>
            <a:r>
              <a:rPr lang="en-US" b="1" dirty="0" smtClean="0">
                <a:solidFill>
                  <a:srgbClr val="FF0066"/>
                </a:solidFill>
              </a:rPr>
              <a:t> </a:t>
            </a:r>
            <a:endParaRPr lang="en-US" b="1" dirty="0">
              <a:solidFill>
                <a:srgbClr val="FF0066"/>
              </a:solidFill>
            </a:endParaRPr>
          </a:p>
        </p:txBody>
      </p:sp>
    </p:spTree>
    <p:extLst>
      <p:ext uri="{BB962C8B-B14F-4D97-AF65-F5344CB8AC3E}">
        <p14:creationId xmlns="" xmlns:p14="http://schemas.microsoft.com/office/powerpoint/2010/main" val="376288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repeatCount="indefinite"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ppt_w</p:attrName>
                                        </p:attrNameLst>
                                      </p:cBhvr>
                                      <p:tavLst>
                                        <p:tav tm="0" fmla="#ppt_w*sin(2.5*pi*$)">
                                          <p:val>
                                            <p:fltVal val="0"/>
                                          </p:val>
                                        </p:tav>
                                        <p:tav tm="100000">
                                          <p:val>
                                            <p:fltVal val="1"/>
                                          </p:val>
                                        </p:tav>
                                      </p:tavLst>
                                    </p:anim>
                                    <p:anim calcmode="lin" valueType="num">
                                      <p:cBhvr>
                                        <p:cTn id="9"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iterate type="lt">
                                    <p:tmPct val="5000"/>
                                  </p:iterate>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770" decel="100000"/>
                                        <p:tgtEl>
                                          <p:spTgt spid="6"/>
                                        </p:tgtEl>
                                      </p:cBhvr>
                                    </p:animEffect>
                                    <p:animScale>
                                      <p:cBhvr>
                                        <p:cTn id="29" dur="770" decel="100000"/>
                                        <p:tgtEl>
                                          <p:spTgt spid="6"/>
                                        </p:tgtEl>
                                      </p:cBhvr>
                                      <p:from x="10000" y="10000"/>
                                      <p:to x="200000" y="450000"/>
                                    </p:animScale>
                                    <p:animScale>
                                      <p:cBhvr>
                                        <p:cTn id="30" dur="1230" accel="100000" fill="hold">
                                          <p:stCondLst>
                                            <p:cond delay="770"/>
                                          </p:stCondLst>
                                        </p:cTn>
                                        <p:tgtEl>
                                          <p:spTgt spid="6"/>
                                        </p:tgtEl>
                                      </p:cBhvr>
                                      <p:from x="200000" y="450000"/>
                                      <p:to x="100000" y="100000"/>
                                    </p:animScale>
                                    <p:set>
                                      <p:cBhvr>
                                        <p:cTn id="31" dur="770" fill="hold"/>
                                        <p:tgtEl>
                                          <p:spTgt spid="6"/>
                                        </p:tgtEl>
                                        <p:attrNameLst>
                                          <p:attrName>ppt_x</p:attrName>
                                        </p:attrNameLst>
                                      </p:cBhvr>
                                      <p:to>
                                        <p:strVal val="(0.5)"/>
                                      </p:to>
                                    </p:set>
                                    <p:anim from="(0.5)" to="(#ppt_x)" calcmode="lin" valueType="num">
                                      <p:cBhvr>
                                        <p:cTn id="32" dur="1230" accel="100000" fill="hold">
                                          <p:stCondLst>
                                            <p:cond delay="770"/>
                                          </p:stCondLst>
                                        </p:cTn>
                                        <p:tgtEl>
                                          <p:spTgt spid="6"/>
                                        </p:tgtEl>
                                        <p:attrNameLst>
                                          <p:attrName>ppt_x</p:attrName>
                                        </p:attrNameLst>
                                      </p:cBhvr>
                                    </p:anim>
                                    <p:set>
                                      <p:cBhvr>
                                        <p:cTn id="33" dur="770" fill="hold"/>
                                        <p:tgtEl>
                                          <p:spTgt spid="6"/>
                                        </p:tgtEl>
                                        <p:attrNameLst>
                                          <p:attrName>ppt_y</p:attrName>
                                        </p:attrNameLst>
                                      </p:cBhvr>
                                      <p:to>
                                        <p:strVal val="(#ppt_y+0.4)"/>
                                      </p:to>
                                    </p:set>
                                    <p:anim from="(#ppt_y+0.4)" to="(#ppt_y)" calcmode="lin" valueType="num">
                                      <p:cBhvr>
                                        <p:cTn id="34" dur="1230" accel="100000" fill="hold">
                                          <p:stCondLst>
                                            <p:cond delay="770"/>
                                          </p:stCondLst>
                                        </p:cTn>
                                        <p:tgtEl>
                                          <p:spTgt spid="6"/>
                                        </p:tgtEl>
                                        <p:attrNameLst>
                                          <p:attrName>ppt_y</p:attrName>
                                        </p:attrNameLst>
                                      </p:cBhvr>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12" grpId="0" animBg="1"/>
      <p:bldP spid="13"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2058" y="399246"/>
            <a:ext cx="8421978" cy="6091707"/>
          </a:xfrm>
        </p:spPr>
        <p:txBody>
          <a:bodyPr/>
          <a:lstStyle/>
          <a:p>
            <a:endParaRPr lang="en-US" dirty="0"/>
          </a:p>
        </p:txBody>
      </p:sp>
      <p:sp>
        <p:nvSpPr>
          <p:cNvPr id="4" name="Oval 3"/>
          <p:cNvSpPr/>
          <p:nvPr/>
        </p:nvSpPr>
        <p:spPr>
          <a:xfrm>
            <a:off x="811369" y="772731"/>
            <a:ext cx="1989786" cy="153258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Lahirnya</a:t>
            </a:r>
            <a:r>
              <a:rPr lang="en-US" dirty="0" smtClean="0"/>
              <a:t> </a:t>
            </a:r>
            <a:r>
              <a:rPr lang="en-US" dirty="0" err="1" smtClean="0"/>
              <a:t>Teori</a:t>
            </a:r>
            <a:r>
              <a:rPr lang="en-US" dirty="0" smtClean="0"/>
              <a:t> </a:t>
            </a:r>
            <a:r>
              <a:rPr lang="en-US" dirty="0" err="1" smtClean="0"/>
              <a:t>Kepala</a:t>
            </a:r>
            <a:r>
              <a:rPr lang="en-US" dirty="0" smtClean="0"/>
              <a:t> </a:t>
            </a:r>
            <a:r>
              <a:rPr lang="en-US" dirty="0" err="1" smtClean="0"/>
              <a:t>Batu</a:t>
            </a:r>
            <a:r>
              <a:rPr lang="en-US" dirty="0" smtClean="0"/>
              <a:t> </a:t>
            </a:r>
            <a:endParaRPr lang="en-US" dirty="0"/>
          </a:p>
        </p:txBody>
      </p:sp>
      <p:sp>
        <p:nvSpPr>
          <p:cNvPr id="5" name="Right Arrow 4"/>
          <p:cNvSpPr/>
          <p:nvPr/>
        </p:nvSpPr>
        <p:spPr>
          <a:xfrm>
            <a:off x="2975020" y="978795"/>
            <a:ext cx="1429556" cy="1082053"/>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err="1" smtClean="0"/>
              <a:t>Merubah</a:t>
            </a:r>
            <a:r>
              <a:rPr lang="en-US" dirty="0" smtClean="0"/>
              <a:t> Mind Set </a:t>
            </a:r>
            <a:endParaRPr lang="en-US" dirty="0"/>
          </a:p>
        </p:txBody>
      </p:sp>
      <p:sp>
        <p:nvSpPr>
          <p:cNvPr id="6" name="Flowchart: Magnetic Disk 5"/>
          <p:cNvSpPr/>
          <p:nvPr/>
        </p:nvSpPr>
        <p:spPr>
          <a:xfrm>
            <a:off x="4693947" y="620688"/>
            <a:ext cx="2110301" cy="1656184"/>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a:t>lahirnya</a:t>
            </a:r>
            <a:r>
              <a:rPr lang="en-US" dirty="0"/>
              <a:t> </a:t>
            </a:r>
            <a:r>
              <a:rPr lang="en-US" dirty="0" err="1"/>
              <a:t>teori</a:t>
            </a:r>
            <a:r>
              <a:rPr lang="en-US" dirty="0"/>
              <a:t> </a:t>
            </a:r>
            <a:r>
              <a:rPr lang="en-US" dirty="0" err="1"/>
              <a:t>atau</a:t>
            </a:r>
            <a:r>
              <a:rPr lang="en-US" dirty="0"/>
              <a:t> model </a:t>
            </a:r>
            <a:r>
              <a:rPr lang="en-US" i="1" dirty="0"/>
              <a:t>uses and </a:t>
            </a:r>
            <a:r>
              <a:rPr lang="en-US" i="1" dirty="0" err="1"/>
              <a:t>grativications</a:t>
            </a:r>
            <a:r>
              <a:rPr lang="en-US" i="1" dirty="0"/>
              <a:t> </a:t>
            </a:r>
            <a:r>
              <a:rPr lang="en-US" dirty="0"/>
              <a:t>(</a:t>
            </a:r>
            <a:r>
              <a:rPr lang="en-US" dirty="0" err="1"/>
              <a:t>kegunaan</a:t>
            </a:r>
            <a:r>
              <a:rPr lang="en-US" dirty="0"/>
              <a:t> </a:t>
            </a:r>
            <a:r>
              <a:rPr lang="en-US" dirty="0" err="1"/>
              <a:t>dan</a:t>
            </a:r>
            <a:r>
              <a:rPr lang="en-US" dirty="0"/>
              <a:t> </a:t>
            </a:r>
            <a:r>
              <a:rPr lang="en-US" dirty="0" err="1"/>
              <a:t>kepuasan</a:t>
            </a:r>
            <a:r>
              <a:rPr lang="en-US" dirty="0"/>
              <a:t>).</a:t>
            </a:r>
          </a:p>
          <a:p>
            <a:pPr algn="ctr"/>
            <a:endParaRPr lang="en-US" dirty="0"/>
          </a:p>
        </p:txBody>
      </p:sp>
      <p:sp>
        <p:nvSpPr>
          <p:cNvPr id="7" name="Down Arrow 6"/>
          <p:cNvSpPr/>
          <p:nvPr/>
        </p:nvSpPr>
        <p:spPr>
          <a:xfrm>
            <a:off x="5515377" y="2421227"/>
            <a:ext cx="656823" cy="11848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p:cNvSpPr/>
          <p:nvPr/>
        </p:nvSpPr>
        <p:spPr>
          <a:xfrm>
            <a:off x="4644008" y="3760630"/>
            <a:ext cx="2808312" cy="2188650"/>
          </a:xfrm>
          <a:prstGeom prst="hexag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t>Model </a:t>
            </a:r>
            <a:r>
              <a:rPr lang="en-US" dirty="0" err="1" smtClean="0"/>
              <a:t>Ini</a:t>
            </a:r>
            <a:r>
              <a:rPr lang="en-US" dirty="0" smtClean="0"/>
              <a:t> </a:t>
            </a:r>
            <a:r>
              <a:rPr lang="en-US" dirty="0" err="1" smtClean="0"/>
              <a:t>dibangun</a:t>
            </a:r>
            <a:r>
              <a:rPr lang="en-US" dirty="0" smtClean="0"/>
              <a:t> </a:t>
            </a:r>
            <a:r>
              <a:rPr lang="en-US" dirty="0" err="1" smtClean="0"/>
              <a:t>atas</a:t>
            </a:r>
            <a:r>
              <a:rPr lang="en-US" dirty="0" smtClean="0"/>
              <a:t> </a:t>
            </a:r>
            <a:r>
              <a:rPr lang="en-US" dirty="0" err="1" smtClean="0"/>
              <a:t>dasar</a:t>
            </a:r>
            <a:r>
              <a:rPr lang="en-US" dirty="0" smtClean="0"/>
              <a:t>  </a:t>
            </a:r>
            <a:r>
              <a:rPr lang="en-US" dirty="0" err="1" smtClean="0"/>
              <a:t>manusia</a:t>
            </a:r>
            <a:r>
              <a:rPr lang="en-US" dirty="0" smtClean="0"/>
              <a:t> </a:t>
            </a:r>
            <a:r>
              <a:rPr lang="en-US" dirty="0" err="1" smtClean="0"/>
              <a:t>adalah</a:t>
            </a:r>
            <a:r>
              <a:rPr lang="en-US" dirty="0" smtClean="0"/>
              <a:t> </a:t>
            </a:r>
            <a:r>
              <a:rPr lang="en-US" dirty="0" err="1" smtClean="0"/>
              <a:t>makhluk</a:t>
            </a:r>
            <a:r>
              <a:rPr lang="en-US" dirty="0" smtClean="0"/>
              <a:t> </a:t>
            </a:r>
            <a:r>
              <a:rPr lang="en-US" dirty="0" err="1" smtClean="0"/>
              <a:t>rasional</a:t>
            </a:r>
            <a:r>
              <a:rPr lang="en-US" smtClean="0"/>
              <a:t> </a:t>
            </a:r>
            <a:endParaRPr lang="en-US" dirty="0"/>
          </a:p>
        </p:txBody>
      </p:sp>
    </p:spTree>
    <p:extLst>
      <p:ext uri="{BB962C8B-B14F-4D97-AF65-F5344CB8AC3E}">
        <p14:creationId xmlns="" xmlns:p14="http://schemas.microsoft.com/office/powerpoint/2010/main" val="230042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4546"/>
            <a:ext cx="7886700" cy="6375043"/>
          </a:xfrm>
        </p:spPr>
        <p:txBody>
          <a:bodyPr/>
          <a:lstStyle/>
          <a:p>
            <a:endParaRPr lang="en-US" dirty="0"/>
          </a:p>
        </p:txBody>
      </p:sp>
      <p:sp>
        <p:nvSpPr>
          <p:cNvPr id="4" name="Oval 3"/>
          <p:cNvSpPr/>
          <p:nvPr/>
        </p:nvSpPr>
        <p:spPr>
          <a:xfrm>
            <a:off x="395536" y="116632"/>
            <a:ext cx="3439149" cy="27469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Uses and Gratifications Model </a:t>
            </a:r>
            <a:r>
              <a:rPr lang="en-US" sz="2400" dirty="0" err="1" smtClean="0"/>
              <a:t>Merupkan</a:t>
            </a:r>
            <a:r>
              <a:rPr lang="en-US" sz="2400" dirty="0" smtClean="0"/>
              <a:t> </a:t>
            </a:r>
            <a:r>
              <a:rPr lang="en-US" sz="2400" dirty="0" err="1" smtClean="0"/>
              <a:t>Pengembangan</a:t>
            </a:r>
            <a:r>
              <a:rPr lang="en-US" sz="2400" dirty="0" smtClean="0"/>
              <a:t> </a:t>
            </a:r>
            <a:r>
              <a:rPr lang="en-US" sz="2400" dirty="0" err="1" smtClean="0"/>
              <a:t>dari</a:t>
            </a:r>
            <a:r>
              <a:rPr lang="en-US" sz="2400" dirty="0" smtClean="0"/>
              <a:t> </a:t>
            </a:r>
            <a:r>
              <a:rPr lang="en-US" sz="2400" dirty="0" err="1" smtClean="0"/>
              <a:t>teori</a:t>
            </a:r>
            <a:r>
              <a:rPr lang="en-US" sz="2400" dirty="0" smtClean="0"/>
              <a:t> </a:t>
            </a:r>
            <a:r>
              <a:rPr lang="en-US" sz="2400" dirty="0" err="1" smtClean="0"/>
              <a:t>Jarum</a:t>
            </a:r>
            <a:r>
              <a:rPr lang="en-US" sz="2400" dirty="0" smtClean="0"/>
              <a:t> </a:t>
            </a:r>
            <a:r>
              <a:rPr lang="en-US" sz="2400" dirty="0" err="1" smtClean="0"/>
              <a:t>Hipodermik</a:t>
            </a:r>
            <a:r>
              <a:rPr lang="en-US" sz="2400" dirty="0" smtClean="0"/>
              <a:t> </a:t>
            </a:r>
            <a:endParaRPr lang="en-US" sz="2400" dirty="0"/>
          </a:p>
        </p:txBody>
      </p:sp>
      <p:sp>
        <p:nvSpPr>
          <p:cNvPr id="5" name="Right Arrow 4"/>
          <p:cNvSpPr/>
          <p:nvPr/>
        </p:nvSpPr>
        <p:spPr>
          <a:xfrm>
            <a:off x="4011769" y="901522"/>
            <a:ext cx="1120462" cy="90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5292081" y="188640"/>
            <a:ext cx="2947180" cy="245152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dirty="0"/>
              <a:t>Model </a:t>
            </a:r>
            <a:r>
              <a:rPr lang="en-US" sz="2000" dirty="0" err="1"/>
              <a:t>ini</a:t>
            </a:r>
            <a:r>
              <a:rPr lang="en-US" sz="2000" dirty="0"/>
              <a:t> </a:t>
            </a:r>
            <a:r>
              <a:rPr lang="en-US" sz="2000" dirty="0" err="1"/>
              <a:t>tidak</a:t>
            </a:r>
            <a:r>
              <a:rPr lang="en-US" sz="2000" dirty="0"/>
              <a:t> </a:t>
            </a:r>
            <a:r>
              <a:rPr lang="en-US" sz="2000" dirty="0" err="1"/>
              <a:t>tertarik</a:t>
            </a:r>
            <a:r>
              <a:rPr lang="en-US" sz="2000" dirty="0"/>
              <a:t> </a:t>
            </a:r>
            <a:r>
              <a:rPr lang="en-US" sz="2000" dirty="0" err="1"/>
              <a:t>pada</a:t>
            </a:r>
            <a:r>
              <a:rPr lang="en-US" sz="2000" dirty="0"/>
              <a:t> </a:t>
            </a:r>
            <a:r>
              <a:rPr lang="en-US" sz="2000" dirty="0" err="1"/>
              <a:t>apa</a:t>
            </a:r>
            <a:r>
              <a:rPr lang="en-US" sz="2000" dirty="0"/>
              <a:t> yang </a:t>
            </a:r>
            <a:r>
              <a:rPr lang="en-US" sz="2000" dirty="0" err="1"/>
              <a:t>dilakukan</a:t>
            </a:r>
            <a:r>
              <a:rPr lang="en-US" sz="2000" dirty="0"/>
              <a:t> media </a:t>
            </a:r>
            <a:r>
              <a:rPr lang="en-US" sz="2000" dirty="0" err="1"/>
              <a:t>pada</a:t>
            </a:r>
            <a:r>
              <a:rPr lang="en-US" sz="2000" dirty="0"/>
              <a:t> </a:t>
            </a:r>
            <a:r>
              <a:rPr lang="en-US" sz="2000" dirty="0" err="1"/>
              <a:t>diri</a:t>
            </a:r>
            <a:r>
              <a:rPr lang="en-US" sz="2000" dirty="0"/>
              <a:t> </a:t>
            </a:r>
            <a:r>
              <a:rPr lang="en-US" sz="2000" dirty="0" err="1"/>
              <a:t>seseorang</a:t>
            </a:r>
            <a:r>
              <a:rPr lang="en-US" sz="2000" dirty="0"/>
              <a:t> </a:t>
            </a:r>
            <a:r>
              <a:rPr lang="en-US" sz="2000" dirty="0" err="1"/>
              <a:t>tetapi</a:t>
            </a:r>
            <a:r>
              <a:rPr lang="en-US" sz="2000" dirty="0"/>
              <a:t> </a:t>
            </a:r>
            <a:r>
              <a:rPr lang="en-US" sz="2000" dirty="0" err="1"/>
              <a:t>ia</a:t>
            </a:r>
            <a:r>
              <a:rPr lang="en-US" sz="2000" dirty="0"/>
              <a:t> </a:t>
            </a:r>
            <a:r>
              <a:rPr lang="en-US" sz="2000" dirty="0" err="1"/>
              <a:t>tertarik</a:t>
            </a:r>
            <a:r>
              <a:rPr lang="en-US" sz="2000" dirty="0"/>
              <a:t> </a:t>
            </a:r>
            <a:r>
              <a:rPr lang="en-US" sz="2000" dirty="0" err="1"/>
              <a:t>pada</a:t>
            </a:r>
            <a:r>
              <a:rPr lang="en-US" sz="2000" dirty="0"/>
              <a:t> </a:t>
            </a:r>
            <a:r>
              <a:rPr lang="en-US" sz="2000" dirty="0" err="1"/>
              <a:t>apa</a:t>
            </a:r>
            <a:r>
              <a:rPr lang="en-US" sz="2000" dirty="0"/>
              <a:t> yang </a:t>
            </a:r>
            <a:r>
              <a:rPr lang="en-US" sz="2000" dirty="0" err="1"/>
              <a:t>dilakukan</a:t>
            </a:r>
            <a:r>
              <a:rPr lang="en-US" sz="2000" dirty="0"/>
              <a:t> orang </a:t>
            </a:r>
            <a:r>
              <a:rPr lang="en-US" sz="2000" dirty="0" err="1"/>
              <a:t>terhadap</a:t>
            </a:r>
            <a:r>
              <a:rPr lang="en-US" sz="2000" dirty="0"/>
              <a:t> media.</a:t>
            </a:r>
          </a:p>
          <a:p>
            <a:pPr algn="ctr"/>
            <a:endParaRPr lang="en-US" sz="2000" dirty="0"/>
          </a:p>
        </p:txBody>
      </p:sp>
      <p:sp>
        <p:nvSpPr>
          <p:cNvPr id="7" name="Down Arrow 6"/>
          <p:cNvSpPr/>
          <p:nvPr/>
        </p:nvSpPr>
        <p:spPr>
          <a:xfrm>
            <a:off x="6664817" y="2936384"/>
            <a:ext cx="540912" cy="837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p:cNvSpPr/>
          <p:nvPr/>
        </p:nvSpPr>
        <p:spPr>
          <a:xfrm>
            <a:off x="5364088" y="4031087"/>
            <a:ext cx="3240360" cy="2494257"/>
          </a:xfrm>
          <a:prstGeom prst="flowChartAlternateProcess">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a:t>teori</a:t>
            </a:r>
            <a:r>
              <a:rPr lang="en-US" sz="2000" dirty="0"/>
              <a:t> </a:t>
            </a:r>
            <a:r>
              <a:rPr lang="en-US" sz="2000" dirty="0" err="1"/>
              <a:t>khalayak</a:t>
            </a:r>
            <a:r>
              <a:rPr lang="en-US" sz="2000" dirty="0"/>
              <a:t> </a:t>
            </a:r>
            <a:r>
              <a:rPr lang="en-US" sz="2000" dirty="0" err="1"/>
              <a:t>kepala</a:t>
            </a:r>
            <a:r>
              <a:rPr lang="en-US" sz="2000" dirty="0"/>
              <a:t> </a:t>
            </a:r>
            <a:r>
              <a:rPr lang="en-US" sz="2000" dirty="0" err="1"/>
              <a:t>batu</a:t>
            </a:r>
            <a:r>
              <a:rPr lang="en-US" sz="2000" dirty="0"/>
              <a:t> </a:t>
            </a:r>
            <a:r>
              <a:rPr lang="en-US" sz="2000" dirty="0" err="1"/>
              <a:t>dan</a:t>
            </a:r>
            <a:r>
              <a:rPr lang="en-US" sz="2000" dirty="0"/>
              <a:t> </a:t>
            </a:r>
            <a:r>
              <a:rPr lang="en-US" sz="2000" dirty="0" err="1"/>
              <a:t>teori</a:t>
            </a:r>
            <a:r>
              <a:rPr lang="en-US" sz="2000" dirty="0"/>
              <a:t> </a:t>
            </a:r>
            <a:r>
              <a:rPr lang="en-US" sz="2000" i="1" dirty="0"/>
              <a:t>uses and </a:t>
            </a:r>
            <a:r>
              <a:rPr lang="en-US" sz="2000" i="1" dirty="0" err="1"/>
              <a:t>grativications</a:t>
            </a:r>
            <a:r>
              <a:rPr lang="en-US" sz="2000" i="1" dirty="0"/>
              <a:t> </a:t>
            </a:r>
            <a:r>
              <a:rPr lang="en-US" sz="2000" dirty="0" err="1" smtClean="0"/>
              <a:t>dapat</a:t>
            </a:r>
            <a:r>
              <a:rPr lang="en-US" sz="2000" dirty="0" smtClean="0"/>
              <a:t> </a:t>
            </a:r>
            <a:r>
              <a:rPr lang="en-US" sz="2000" dirty="0" err="1"/>
              <a:t>dimasukkan</a:t>
            </a:r>
            <a:r>
              <a:rPr lang="en-US" sz="2000" dirty="0"/>
              <a:t> </a:t>
            </a:r>
            <a:r>
              <a:rPr lang="en-US" sz="2000" dirty="0" err="1"/>
              <a:t>kedalam</a:t>
            </a:r>
            <a:r>
              <a:rPr lang="en-US" sz="2000" dirty="0"/>
              <a:t> </a:t>
            </a:r>
            <a:r>
              <a:rPr lang="en-US" sz="2000" dirty="0" err="1"/>
              <a:t>kelompok</a:t>
            </a:r>
            <a:r>
              <a:rPr lang="en-US" sz="2000" dirty="0"/>
              <a:t> </a:t>
            </a:r>
            <a:r>
              <a:rPr lang="en-US" sz="2000" dirty="0" err="1"/>
              <a:t>besar</a:t>
            </a:r>
            <a:r>
              <a:rPr lang="en-US" sz="2000" dirty="0"/>
              <a:t> </a:t>
            </a:r>
            <a:r>
              <a:rPr lang="en-US" sz="2000" dirty="0" err="1"/>
              <a:t>perspektif</a:t>
            </a:r>
            <a:r>
              <a:rPr lang="en-US" sz="2000" dirty="0"/>
              <a:t> </a:t>
            </a:r>
            <a:r>
              <a:rPr lang="en-US" sz="2000" dirty="0" err="1"/>
              <a:t>atau</a:t>
            </a:r>
            <a:r>
              <a:rPr lang="en-US" sz="2000" dirty="0"/>
              <a:t> </a:t>
            </a:r>
            <a:r>
              <a:rPr lang="en-US" sz="2000" dirty="0" err="1"/>
              <a:t>paradigma</a:t>
            </a:r>
            <a:r>
              <a:rPr lang="en-US" sz="2000" dirty="0"/>
              <a:t> </a:t>
            </a:r>
            <a:r>
              <a:rPr lang="en-US" sz="2000" dirty="0" err="1"/>
              <a:t>psikologis</a:t>
            </a:r>
            <a:r>
              <a:rPr lang="en-US" sz="2000" dirty="0"/>
              <a:t> </a:t>
            </a:r>
            <a:r>
              <a:rPr lang="en-US" sz="2000" dirty="0" err="1"/>
              <a:t>komunikasi</a:t>
            </a:r>
            <a:r>
              <a:rPr lang="en-US" sz="2000" dirty="0"/>
              <a:t> </a:t>
            </a:r>
            <a:r>
              <a:rPr lang="en-US" sz="2000" dirty="0" err="1"/>
              <a:t>politik</a:t>
            </a:r>
            <a:r>
              <a:rPr lang="en-US" dirty="0"/>
              <a:t>.</a:t>
            </a:r>
          </a:p>
        </p:txBody>
      </p:sp>
      <p:sp>
        <p:nvSpPr>
          <p:cNvPr id="9" name="Left Arrow 8"/>
          <p:cNvSpPr/>
          <p:nvPr/>
        </p:nvSpPr>
        <p:spPr>
          <a:xfrm>
            <a:off x="4011769" y="4559122"/>
            <a:ext cx="1297546" cy="7598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nip Same Side Corner Rectangle 9"/>
          <p:cNvSpPr/>
          <p:nvPr/>
        </p:nvSpPr>
        <p:spPr>
          <a:xfrm>
            <a:off x="611560" y="2996952"/>
            <a:ext cx="3312368" cy="3600400"/>
          </a:xfrm>
          <a:prstGeom prst="snip2Same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Teori</a:t>
            </a:r>
            <a:r>
              <a:rPr lang="en-US" sz="2400" dirty="0"/>
              <a:t> </a:t>
            </a:r>
            <a:r>
              <a:rPr lang="en-US" sz="2400" dirty="0" err="1"/>
              <a:t>khalayak</a:t>
            </a:r>
            <a:r>
              <a:rPr lang="en-US" sz="2400" dirty="0"/>
              <a:t> </a:t>
            </a:r>
            <a:r>
              <a:rPr lang="en-US" sz="2400" dirty="0" err="1"/>
              <a:t>kepala</a:t>
            </a:r>
            <a:r>
              <a:rPr lang="en-US" sz="2400" dirty="0"/>
              <a:t> </a:t>
            </a:r>
            <a:r>
              <a:rPr lang="en-US" sz="2400" dirty="0" err="1"/>
              <a:t>batu</a:t>
            </a:r>
            <a:r>
              <a:rPr lang="en-US" sz="2400" dirty="0"/>
              <a:t> </a:t>
            </a:r>
            <a:r>
              <a:rPr lang="en-US" sz="2400" dirty="0" err="1"/>
              <a:t>ini</a:t>
            </a:r>
            <a:r>
              <a:rPr lang="en-US" sz="2400" dirty="0"/>
              <a:t> </a:t>
            </a:r>
            <a:r>
              <a:rPr lang="en-US" sz="2400" dirty="0" err="1"/>
              <a:t>sangat</a:t>
            </a:r>
            <a:r>
              <a:rPr lang="en-US" sz="2400" dirty="0"/>
              <a:t> </a:t>
            </a:r>
            <a:r>
              <a:rPr lang="en-US" sz="2400" dirty="0" err="1"/>
              <a:t>penting</a:t>
            </a:r>
            <a:r>
              <a:rPr lang="en-US" sz="2400" dirty="0"/>
              <a:t> </a:t>
            </a:r>
            <a:r>
              <a:rPr lang="en-US" sz="2400" dirty="0" err="1"/>
              <a:t>menjadi</a:t>
            </a:r>
            <a:r>
              <a:rPr lang="en-US" sz="2400" dirty="0"/>
              <a:t> </a:t>
            </a:r>
            <a:r>
              <a:rPr lang="en-US" sz="2400" dirty="0" err="1"/>
              <a:t>kerangka</a:t>
            </a:r>
            <a:r>
              <a:rPr lang="en-US" sz="2400" dirty="0"/>
              <a:t> </a:t>
            </a:r>
            <a:r>
              <a:rPr lang="en-US" sz="2400" dirty="0" err="1"/>
              <a:t>acuan</a:t>
            </a:r>
            <a:r>
              <a:rPr lang="en-US" sz="2400" dirty="0"/>
              <a:t> </a:t>
            </a:r>
            <a:r>
              <a:rPr lang="en-US" sz="2400" dirty="0" err="1"/>
              <a:t>dalam</a:t>
            </a:r>
            <a:r>
              <a:rPr lang="en-US" sz="2400" dirty="0"/>
              <a:t> </a:t>
            </a:r>
            <a:r>
              <a:rPr lang="en-US" sz="2400" dirty="0" err="1"/>
              <a:t>melaksanakan</a:t>
            </a:r>
            <a:r>
              <a:rPr lang="en-US" sz="2400" dirty="0"/>
              <a:t> </a:t>
            </a:r>
            <a:r>
              <a:rPr lang="en-US" sz="2400" dirty="0" err="1"/>
              <a:t>komunikasi</a:t>
            </a:r>
            <a:r>
              <a:rPr lang="en-US" sz="2400" dirty="0"/>
              <a:t> </a:t>
            </a:r>
            <a:r>
              <a:rPr lang="en-US" sz="2400" dirty="0" err="1"/>
              <a:t>politik</a:t>
            </a:r>
            <a:r>
              <a:rPr lang="en-US" sz="2400" dirty="0"/>
              <a:t> di </a:t>
            </a:r>
            <a:r>
              <a:rPr lang="en-US" sz="2400" dirty="0" err="1"/>
              <a:t>negara</a:t>
            </a:r>
            <a:r>
              <a:rPr lang="en-US" sz="2400" dirty="0"/>
              <a:t> </a:t>
            </a:r>
            <a:r>
              <a:rPr lang="en-US" sz="2400" dirty="0" err="1"/>
              <a:t>demokrasi</a:t>
            </a:r>
            <a:r>
              <a:rPr lang="en-US" sz="2400" dirty="0"/>
              <a:t>. </a:t>
            </a:r>
          </a:p>
        </p:txBody>
      </p:sp>
    </p:spTree>
    <p:extLst>
      <p:ext uri="{BB962C8B-B14F-4D97-AF65-F5344CB8AC3E}">
        <p14:creationId xmlns="" xmlns:p14="http://schemas.microsoft.com/office/powerpoint/2010/main" val="17862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0"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800" decel="100000"/>
                                        <p:tgtEl>
                                          <p:spTgt spid="6"/>
                                        </p:tgtEl>
                                      </p:cBhvr>
                                    </p:animEffect>
                                    <p:anim calcmode="lin" valueType="num">
                                      <p:cBhvr>
                                        <p:cTn id="24" dur="800" decel="100000" fill="hold"/>
                                        <p:tgtEl>
                                          <p:spTgt spid="6"/>
                                        </p:tgtEl>
                                        <p:attrNameLst>
                                          <p:attrName>style.rotation</p:attrName>
                                        </p:attrNameLst>
                                      </p:cBhvr>
                                      <p:tavLst>
                                        <p:tav tm="0">
                                          <p:val>
                                            <p:fltVal val="-90"/>
                                          </p:val>
                                        </p:tav>
                                        <p:tav tm="100000">
                                          <p:val>
                                            <p:fltVal val="0"/>
                                          </p:val>
                                        </p:tav>
                                      </p:tavLst>
                                    </p:anim>
                                    <p:anim calcmode="lin" valueType="num">
                                      <p:cBhvr>
                                        <p:cTn id="25" dur="800" decel="100000" fill="hold"/>
                                        <p:tgtEl>
                                          <p:spTgt spid="6"/>
                                        </p:tgtEl>
                                        <p:attrNameLst>
                                          <p:attrName>ppt_x</p:attrName>
                                        </p:attrNameLst>
                                      </p:cBhvr>
                                      <p:tavLst>
                                        <p:tav tm="0">
                                          <p:val>
                                            <p:strVal val="#ppt_x+0.4"/>
                                          </p:val>
                                        </p:tav>
                                        <p:tav tm="100000">
                                          <p:val>
                                            <p:strVal val="#ppt_x-0.05"/>
                                          </p:val>
                                        </p:tav>
                                      </p:tavLst>
                                    </p:anim>
                                    <p:anim calcmode="lin" valueType="num">
                                      <p:cBhvr>
                                        <p:cTn id="26" dur="800" decel="100000" fill="hold"/>
                                        <p:tgtEl>
                                          <p:spTgt spid="6"/>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800" decel="100000"/>
                                        <p:tgtEl>
                                          <p:spTgt spid="8"/>
                                        </p:tgtEl>
                                      </p:cBhvr>
                                    </p:animEffect>
                                    <p:anim calcmode="lin" valueType="num">
                                      <p:cBhvr>
                                        <p:cTn id="40" dur="800" decel="100000" fill="hold"/>
                                        <p:tgtEl>
                                          <p:spTgt spid="8"/>
                                        </p:tgtEl>
                                        <p:attrNameLst>
                                          <p:attrName>style.rotation</p:attrName>
                                        </p:attrNameLst>
                                      </p:cBhvr>
                                      <p:tavLst>
                                        <p:tav tm="0">
                                          <p:val>
                                            <p:fltVal val="-90"/>
                                          </p:val>
                                        </p:tav>
                                        <p:tav tm="100000">
                                          <p:val>
                                            <p:fltVal val="0"/>
                                          </p:val>
                                        </p:tav>
                                      </p:tavLst>
                                    </p:anim>
                                    <p:anim calcmode="lin" valueType="num">
                                      <p:cBhvr>
                                        <p:cTn id="41" dur="800" decel="100000" fill="hold"/>
                                        <p:tgtEl>
                                          <p:spTgt spid="8"/>
                                        </p:tgtEl>
                                        <p:attrNameLst>
                                          <p:attrName>ppt_x</p:attrName>
                                        </p:attrNameLst>
                                      </p:cBhvr>
                                      <p:tavLst>
                                        <p:tav tm="0">
                                          <p:val>
                                            <p:strVal val="#ppt_x+0.4"/>
                                          </p:val>
                                        </p:tav>
                                        <p:tav tm="100000">
                                          <p:val>
                                            <p:strVal val="#ppt_x-0.05"/>
                                          </p:val>
                                        </p:tav>
                                      </p:tavLst>
                                    </p:anim>
                                    <p:anim calcmode="lin" valueType="num">
                                      <p:cBhvr>
                                        <p:cTn id="42" dur="800" decel="100000" fill="hold"/>
                                        <p:tgtEl>
                                          <p:spTgt spid="8"/>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800" decel="100000"/>
                                        <p:tgtEl>
                                          <p:spTgt spid="10"/>
                                        </p:tgtEl>
                                      </p:cBhvr>
                                    </p:animEffect>
                                    <p:anim calcmode="lin" valueType="num">
                                      <p:cBhvr>
                                        <p:cTn id="56" dur="800" decel="100000" fill="hold"/>
                                        <p:tgtEl>
                                          <p:spTgt spid="10"/>
                                        </p:tgtEl>
                                        <p:attrNameLst>
                                          <p:attrName>style.rotation</p:attrName>
                                        </p:attrNameLst>
                                      </p:cBhvr>
                                      <p:tavLst>
                                        <p:tav tm="0">
                                          <p:val>
                                            <p:fltVal val="-90"/>
                                          </p:val>
                                        </p:tav>
                                        <p:tav tm="100000">
                                          <p:val>
                                            <p:fltVal val="0"/>
                                          </p:val>
                                        </p:tav>
                                      </p:tavLst>
                                    </p:anim>
                                    <p:anim calcmode="lin" valueType="num">
                                      <p:cBhvr>
                                        <p:cTn id="57" dur="800" decel="100000" fill="hold"/>
                                        <p:tgtEl>
                                          <p:spTgt spid="10"/>
                                        </p:tgtEl>
                                        <p:attrNameLst>
                                          <p:attrName>ppt_x</p:attrName>
                                        </p:attrNameLst>
                                      </p:cBhvr>
                                      <p:tavLst>
                                        <p:tav tm="0">
                                          <p:val>
                                            <p:strVal val="#ppt_x+0.4"/>
                                          </p:val>
                                        </p:tav>
                                        <p:tav tm="100000">
                                          <p:val>
                                            <p:strVal val="#ppt_x-0.05"/>
                                          </p:val>
                                        </p:tav>
                                      </p:tavLst>
                                    </p:anim>
                                    <p:anim calcmode="lin" valueType="num">
                                      <p:cBhvr>
                                        <p:cTn id="58" dur="800" decel="100000" fill="hold"/>
                                        <p:tgtEl>
                                          <p:spTgt spid="10"/>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Empati dan Hemofili</a:t>
            </a:r>
            <a:endParaRPr lang="id-ID" dirty="0"/>
          </a:p>
        </p:txBody>
      </p:sp>
      <p:sp>
        <p:nvSpPr>
          <p:cNvPr id="3" name="Content Placeholder 2"/>
          <p:cNvSpPr>
            <a:spLocks noGrp="1"/>
          </p:cNvSpPr>
          <p:nvPr>
            <p:ph idx="1"/>
          </p:nvPr>
        </p:nvSpPr>
        <p:spPr/>
        <p:txBody>
          <a:bodyPr>
            <a:normAutofit/>
          </a:bodyPr>
          <a:lstStyle/>
          <a:p>
            <a:r>
              <a:rPr lang="id-ID" dirty="0" smtClean="0"/>
              <a:t>Teori empati seperti di kutip oleh Arifin, (2003:52) di kembangkan oleh Berlo dan Daniel Marner, sedangkan teori homofili di perkenalkan oleh Everet M. Rogers dan F. Shomaker. </a:t>
            </a:r>
          </a:p>
          <a:p>
            <a:r>
              <a:rPr lang="id-ID" dirty="0" smtClean="0"/>
              <a:t>Secara sederhana, empati merupakan kemampuan menempatkan diri pada situasi dan kondisi orang lain. </a:t>
            </a:r>
          </a:p>
          <a:p>
            <a:endParaRPr lang="id-ID"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688" y="332656"/>
            <a:ext cx="7344816" cy="5976664"/>
          </a:xfrm>
        </p:spPr>
        <p:txBody>
          <a:bodyPr>
            <a:normAutofit fontScale="77500" lnSpcReduction="20000"/>
          </a:bodyPr>
          <a:lstStyle/>
          <a:p>
            <a:r>
              <a:rPr lang="id-ID" dirty="0" smtClean="0"/>
              <a:t>Heterophily adalah cermin kebalikan daripada homophily. Konsep itu di definisikan ketika pasangan individu yang berkomunikasi berbeda pada atribut tertentu. Seperti pendidikan, status sosial dan konteks sosial. Dlam sitiuasi ini pilihan bebas, bilamana seorang sumber kesempatan berinteraksi dengan setiap orang dari sejumlah penerima yang berbeda-beda, maka terdapat kecendurungan yang kuat bagi untuk memilih penerima yang paling menyerupai dirinya, kesukaannya, keyakinannya, nilai-nilai, status sosial dan tingkat pendidikannya. Homans menyatakan, semakin dekat kesamaan orang – orang dalam tingkat sosialnya, maka semakin sering mereka akan berinteraksi satu sama lain.</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n-US" dirty="0"/>
          </a:p>
        </p:txBody>
      </p:sp>
      <p:sp>
        <p:nvSpPr>
          <p:cNvPr id="12291" name="Rectangle 3"/>
          <p:cNvSpPr>
            <a:spLocks noGrp="1" noChangeArrowheads="1"/>
          </p:cNvSpPr>
          <p:nvPr>
            <p:ph type="body" idx="1"/>
          </p:nvPr>
        </p:nvSpPr>
        <p:spPr/>
        <p:txBody>
          <a:bodyPr/>
          <a:lstStyle/>
          <a:p>
            <a:r>
              <a:rPr lang="en-US" sz="2400" b="1" i="1" dirty="0"/>
              <a:t>Mass Communication</a:t>
            </a:r>
            <a:r>
              <a:rPr lang="en-US" sz="2400" dirty="0"/>
              <a:t> (</a:t>
            </a:r>
            <a:r>
              <a:rPr lang="en-US" sz="2400" dirty="0" err="1"/>
              <a:t>komunikasi</a:t>
            </a:r>
            <a:r>
              <a:rPr lang="en-US" sz="2400" dirty="0"/>
              <a:t> </a:t>
            </a:r>
            <a:r>
              <a:rPr lang="en-US" sz="2400" dirty="0" err="1"/>
              <a:t>massa</a:t>
            </a:r>
            <a:r>
              <a:rPr lang="en-US" sz="2400" dirty="0"/>
              <a:t>) </a:t>
            </a:r>
            <a:r>
              <a:rPr lang="en-US" sz="2400" dirty="0" err="1"/>
              <a:t>adalah</a:t>
            </a:r>
            <a:r>
              <a:rPr lang="en-US" sz="2400" dirty="0"/>
              <a:t> </a:t>
            </a:r>
            <a:r>
              <a:rPr lang="en-US" sz="2400" dirty="0" err="1"/>
              <a:t>komunikasi</a:t>
            </a:r>
            <a:r>
              <a:rPr lang="en-US" sz="2400" dirty="0"/>
              <a:t> </a:t>
            </a:r>
            <a:r>
              <a:rPr lang="en-US" sz="2400" dirty="0" err="1"/>
              <a:t>melalui</a:t>
            </a:r>
            <a:r>
              <a:rPr lang="en-US" sz="2400" dirty="0"/>
              <a:t> media </a:t>
            </a:r>
            <a:r>
              <a:rPr lang="en-US" sz="2400" dirty="0" err="1"/>
              <a:t>massa</a:t>
            </a:r>
            <a:r>
              <a:rPr lang="en-US" sz="2400" dirty="0"/>
              <a:t> yang </a:t>
            </a:r>
            <a:r>
              <a:rPr lang="en-US" sz="2400" dirty="0" err="1"/>
              <a:t>ditujukan</a:t>
            </a:r>
            <a:r>
              <a:rPr lang="en-US" sz="2400" dirty="0"/>
              <a:t> </a:t>
            </a:r>
            <a:r>
              <a:rPr lang="en-US" sz="2400" dirty="0" err="1"/>
              <a:t>pada</a:t>
            </a:r>
            <a:r>
              <a:rPr lang="en-US" sz="2400" dirty="0"/>
              <a:t> </a:t>
            </a:r>
            <a:r>
              <a:rPr lang="en-US" sz="2400" dirty="0" err="1"/>
              <a:t>sejumlah</a:t>
            </a:r>
            <a:r>
              <a:rPr lang="en-US" sz="2400" dirty="0"/>
              <a:t> </a:t>
            </a:r>
            <a:r>
              <a:rPr lang="en-US" sz="2400" dirty="0" err="1"/>
              <a:t>khalayak</a:t>
            </a:r>
            <a:r>
              <a:rPr lang="en-US" sz="2400" dirty="0"/>
              <a:t> yang </a:t>
            </a:r>
            <a:r>
              <a:rPr lang="en-US" sz="2400" dirty="0" err="1"/>
              <a:t>besar</a:t>
            </a:r>
            <a:r>
              <a:rPr lang="en-US" sz="2400" dirty="0"/>
              <a:t>. </a:t>
            </a:r>
          </a:p>
          <a:p>
            <a:r>
              <a:rPr lang="en-US" sz="2400" dirty="0" err="1"/>
              <a:t>Teori-teori</a:t>
            </a:r>
            <a:r>
              <a:rPr lang="en-US" sz="2400" dirty="0"/>
              <a:t> </a:t>
            </a:r>
            <a:r>
              <a:rPr lang="en-US" sz="2400" dirty="0" err="1"/>
              <a:t>komunikasi</a:t>
            </a:r>
            <a:r>
              <a:rPr lang="en-US" sz="2400" dirty="0"/>
              <a:t> </a:t>
            </a:r>
            <a:r>
              <a:rPr lang="en-US" sz="2400" dirty="0" err="1"/>
              <a:t>massa</a:t>
            </a:r>
            <a:r>
              <a:rPr lang="en-US" sz="2400" dirty="0"/>
              <a:t> </a:t>
            </a:r>
            <a:r>
              <a:rPr lang="en-US" sz="2400" dirty="0" err="1"/>
              <a:t>umumnya</a:t>
            </a:r>
            <a:r>
              <a:rPr lang="en-US" sz="2400" dirty="0"/>
              <a:t> </a:t>
            </a:r>
            <a:r>
              <a:rPr lang="en-US" sz="2400" dirty="0" err="1"/>
              <a:t>memfokuskan</a:t>
            </a:r>
            <a:r>
              <a:rPr lang="en-US" sz="2400" dirty="0"/>
              <a:t> </a:t>
            </a:r>
            <a:r>
              <a:rPr lang="en-US" sz="2400" dirty="0" err="1"/>
              <a:t>perhatiannya</a:t>
            </a:r>
            <a:r>
              <a:rPr lang="en-US" sz="2400" dirty="0"/>
              <a:t> </a:t>
            </a:r>
            <a:r>
              <a:rPr lang="en-US" sz="2400" dirty="0" err="1"/>
              <a:t>pada</a:t>
            </a:r>
            <a:r>
              <a:rPr lang="en-US" sz="2400" dirty="0"/>
              <a:t> </a:t>
            </a:r>
            <a:r>
              <a:rPr lang="en-US" sz="2400" dirty="0" err="1"/>
              <a:t>hal-hal</a:t>
            </a:r>
            <a:r>
              <a:rPr lang="en-US" sz="2400" dirty="0"/>
              <a:t> yang </a:t>
            </a:r>
            <a:r>
              <a:rPr lang="en-US" sz="2400" dirty="0" err="1"/>
              <a:t>menyangkut</a:t>
            </a:r>
            <a:r>
              <a:rPr lang="en-US" sz="2400" dirty="0"/>
              <a:t> </a:t>
            </a:r>
            <a:r>
              <a:rPr lang="en-US" sz="2400" dirty="0" err="1"/>
              <a:t>struktur</a:t>
            </a:r>
            <a:r>
              <a:rPr lang="en-US" sz="2400" dirty="0"/>
              <a:t> media, </a:t>
            </a:r>
            <a:r>
              <a:rPr lang="en-US" sz="2400" dirty="0" err="1"/>
              <a:t>hubungan</a:t>
            </a:r>
            <a:r>
              <a:rPr lang="en-US" sz="2400" dirty="0"/>
              <a:t> media </a:t>
            </a:r>
            <a:r>
              <a:rPr lang="en-US" sz="2400" dirty="0" err="1"/>
              <a:t>dengan</a:t>
            </a:r>
            <a:r>
              <a:rPr lang="en-US" sz="2400" dirty="0"/>
              <a:t> </a:t>
            </a:r>
            <a:r>
              <a:rPr lang="en-US" sz="2400" dirty="0" err="1"/>
              <a:t>masyarakat</a:t>
            </a:r>
            <a:r>
              <a:rPr lang="en-US" sz="2400" dirty="0"/>
              <a:t>, </a:t>
            </a:r>
            <a:r>
              <a:rPr lang="en-US" sz="2400" dirty="0" err="1"/>
              <a:t>hubungan</a:t>
            </a:r>
            <a:r>
              <a:rPr lang="en-US" sz="2400" dirty="0"/>
              <a:t> </a:t>
            </a:r>
            <a:r>
              <a:rPr lang="en-US" sz="2400" dirty="0" err="1"/>
              <a:t>antara</a:t>
            </a:r>
            <a:r>
              <a:rPr lang="en-US" sz="2400" dirty="0"/>
              <a:t> media </a:t>
            </a:r>
            <a:r>
              <a:rPr lang="en-US" sz="2400" dirty="0" err="1"/>
              <a:t>massa</a:t>
            </a:r>
            <a:r>
              <a:rPr lang="en-US" sz="2400" dirty="0"/>
              <a:t> </a:t>
            </a:r>
            <a:r>
              <a:rPr lang="en-US" sz="2400" dirty="0" err="1"/>
              <a:t>dengan</a:t>
            </a:r>
            <a:r>
              <a:rPr lang="en-US" sz="2400" dirty="0"/>
              <a:t> </a:t>
            </a:r>
            <a:r>
              <a:rPr lang="en-US" sz="2400" dirty="0" err="1"/>
              <a:t>khalayak</a:t>
            </a:r>
            <a:r>
              <a:rPr lang="en-US" sz="2400" dirty="0"/>
              <a:t>, </a:t>
            </a:r>
            <a:r>
              <a:rPr lang="en-US" sz="2400" dirty="0" err="1"/>
              <a:t>aspek-aspek</a:t>
            </a:r>
            <a:r>
              <a:rPr lang="en-US" sz="2400" dirty="0"/>
              <a:t> </a:t>
            </a:r>
            <a:r>
              <a:rPr lang="en-US" sz="2400" dirty="0" err="1"/>
              <a:t>budaya</a:t>
            </a:r>
            <a:r>
              <a:rPr lang="en-US" sz="2400" dirty="0"/>
              <a:t> </a:t>
            </a:r>
            <a:r>
              <a:rPr lang="en-US" sz="2400" dirty="0" err="1"/>
              <a:t>dari</a:t>
            </a:r>
            <a:r>
              <a:rPr lang="en-US" sz="2400" dirty="0"/>
              <a:t> </a:t>
            </a:r>
            <a:r>
              <a:rPr lang="en-US" sz="2400" dirty="0" err="1"/>
              <a:t>komunikasi</a:t>
            </a:r>
            <a:r>
              <a:rPr lang="en-US" sz="2400" dirty="0"/>
              <a:t> </a:t>
            </a:r>
            <a:r>
              <a:rPr lang="en-US" sz="2400" dirty="0" err="1"/>
              <a:t>massa</a:t>
            </a:r>
            <a:r>
              <a:rPr lang="en-US" sz="2400" dirty="0"/>
              <a:t> </a:t>
            </a:r>
            <a:r>
              <a:rPr lang="en-US" sz="2400" dirty="0" err="1"/>
              <a:t>serta</a:t>
            </a:r>
            <a:r>
              <a:rPr lang="en-US" sz="2400" dirty="0"/>
              <a:t> </a:t>
            </a:r>
            <a:r>
              <a:rPr lang="en-US" sz="2400" dirty="0" err="1"/>
              <a:t>kelompok</a:t>
            </a:r>
            <a:r>
              <a:rPr lang="en-US" sz="2400" dirty="0"/>
              <a:t> </a:t>
            </a:r>
            <a:r>
              <a:rPr lang="en-US" sz="2400" dirty="0" err="1"/>
              <a:t>atau</a:t>
            </a:r>
            <a:r>
              <a:rPr lang="en-US" sz="2400" dirty="0"/>
              <a:t> </a:t>
            </a:r>
            <a:r>
              <a:rPr lang="en-US" sz="2400" dirty="0" err="1"/>
              <a:t>hasil</a:t>
            </a:r>
            <a:r>
              <a:rPr lang="en-US" sz="2400" dirty="0"/>
              <a:t> </a:t>
            </a:r>
            <a:r>
              <a:rPr lang="en-US" sz="2400" dirty="0" err="1"/>
              <a:t>komunikasi</a:t>
            </a:r>
            <a:r>
              <a:rPr lang="en-US" sz="2400" dirty="0"/>
              <a:t> </a:t>
            </a:r>
            <a:r>
              <a:rPr lang="en-US" sz="2400" dirty="0" err="1"/>
              <a:t>terhadap</a:t>
            </a:r>
            <a:r>
              <a:rPr lang="en-US" sz="2400" dirty="0"/>
              <a:t> </a:t>
            </a:r>
            <a:r>
              <a:rPr lang="en-US" sz="2400" dirty="0" err="1"/>
              <a:t>individu</a:t>
            </a:r>
            <a:r>
              <a:rPr lang="en-US" sz="2400" dirty="0"/>
              <a:t>.</a:t>
            </a:r>
          </a:p>
          <a:p>
            <a:endParaRPr lang="en-US" sz="2400"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0"/>
            <a:ext cx="8077200" cy="584775"/>
          </a:xfrm>
          <a:prstGeom prst="rect">
            <a:avLst/>
          </a:prstGeom>
          <a:noFill/>
        </p:spPr>
        <p:txBody>
          <a:bodyPr wrap="square" rtlCol="0">
            <a:spAutoFit/>
          </a:bodyPr>
          <a:lstStyle/>
          <a:p>
            <a:pPr algn="ctr"/>
            <a:r>
              <a:rPr lang="en-US" sz="3200" dirty="0" err="1" smtClean="0">
                <a:latin typeface="Times New Roman" pitchFamily="18" charset="0"/>
                <a:cs typeface="Times New Roman" pitchFamily="18" charset="0"/>
              </a:rPr>
              <a:t>Teori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Informasi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Nonverbal</a:t>
            </a:r>
            <a:endParaRPr lang="en-US" sz="3200" dirty="0">
              <a:latin typeface="Times New Roman" pitchFamily="18" charset="0"/>
              <a:cs typeface="Times New Roman" pitchFamily="18" charset="0"/>
            </a:endParaRPr>
          </a:p>
        </p:txBody>
      </p:sp>
      <p:sp>
        <p:nvSpPr>
          <p:cNvPr id="5" name="Rounded Rectangle 4"/>
          <p:cNvSpPr/>
          <p:nvPr/>
        </p:nvSpPr>
        <p:spPr>
          <a:xfrm>
            <a:off x="228600" y="990600"/>
            <a:ext cx="7467600" cy="1371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id-ID" b="1" dirty="0"/>
              <a:t>Lawrance</a:t>
            </a:r>
            <a:r>
              <a:rPr lang="id-ID" dirty="0"/>
              <a:t> dan </a:t>
            </a:r>
            <a:r>
              <a:rPr lang="id-ID" b="1" dirty="0"/>
              <a:t>Scramm</a:t>
            </a:r>
            <a:r>
              <a:rPr lang="id-ID" dirty="0"/>
              <a:t> (1977) merumuskan, informasi adalah setiap hal yang membantu kita menyusun atau menukar pandangan tentang kehidupan. Dengan singkat dapat dikatakan, informasi adalah semua hal yang dapat dipakai dalam bertukar pengalaman. </a:t>
            </a:r>
            <a:endParaRPr lang="en-US" dirty="0"/>
          </a:p>
        </p:txBody>
      </p:sp>
      <p:sp>
        <p:nvSpPr>
          <p:cNvPr id="6" name="Oval 5"/>
          <p:cNvSpPr/>
          <p:nvPr/>
        </p:nvSpPr>
        <p:spPr>
          <a:xfrm>
            <a:off x="2057400" y="3276600"/>
            <a:ext cx="6858000" cy="9906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t> </a:t>
            </a:r>
            <a:r>
              <a:rPr lang="id-ID" dirty="0" smtClean="0"/>
              <a:t>informasi dalam komunikasi politik dapat berarti: sikap politik, pemdapat politik, kostum partai politik, dan tamu kader partai politik.</a:t>
            </a:r>
            <a:endParaRPr lang="en-US" dirty="0"/>
          </a:p>
        </p:txBody>
      </p:sp>
      <p:sp>
        <p:nvSpPr>
          <p:cNvPr id="7" name="Rectangle 6"/>
          <p:cNvSpPr/>
          <p:nvPr/>
        </p:nvSpPr>
        <p:spPr>
          <a:xfrm>
            <a:off x="304800" y="4509120"/>
            <a:ext cx="7391400" cy="21964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just"/>
            <a:r>
              <a:rPr lang="id-ID" dirty="0"/>
              <a:t>Menurut teori informasi, komunikasi politik adalah semua hal harus dianalisa sebagai tindakan politk (bukan pesan) yang mengandung tindakan kemungkinan alternatif. Jadi, bertindak (melakukan tindakan politik) sama dengan berkomunikasi (melakukan komunikasi politik</a:t>
            </a:r>
            <a:r>
              <a:rPr lang="id-ID" dirty="0" smtClean="0"/>
              <a:t>).</a:t>
            </a:r>
            <a:r>
              <a:rPr lang="en-US" dirty="0" smtClean="0"/>
              <a:t> </a:t>
            </a:r>
            <a:r>
              <a:rPr lang="id-ID" dirty="0"/>
              <a:t>Dengan demikian, dapat disebut bahwa informasi politik dalam teori informasi pada hakekatnya adalah komunikasi politik yang bersifat </a:t>
            </a:r>
            <a:r>
              <a:rPr lang="id-ID" i="1" dirty="0"/>
              <a:t>nonverbal</a:t>
            </a:r>
            <a:r>
              <a:rPr lang="id-ID" dirty="0"/>
              <a:t> (tidak terucapkan). </a:t>
            </a:r>
            <a:endParaRPr lang="en-US" dirty="0"/>
          </a:p>
          <a:p>
            <a:pPr algn="ctr"/>
            <a:r>
              <a:rPr lang="en-US" dirty="0" smtClean="0"/>
              <a:t> </a:t>
            </a:r>
            <a:endParaRPr lang="en-US" dirty="0"/>
          </a:p>
        </p:txBody>
      </p:sp>
      <p:sp>
        <p:nvSpPr>
          <p:cNvPr id="9" name="Down Arrow 8"/>
          <p:cNvSpPr/>
          <p:nvPr/>
        </p:nvSpPr>
        <p:spPr>
          <a:xfrm>
            <a:off x="3962400" y="2590800"/>
            <a:ext cx="609600" cy="53340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838200"/>
            <a:ext cx="6553200" cy="3352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dirty="0" smtClean="0"/>
              <a:t> </a:t>
            </a:r>
            <a:r>
              <a:rPr lang="id-ID" dirty="0"/>
              <a:t>Komunikasi </a:t>
            </a:r>
            <a:r>
              <a:rPr lang="id-ID" i="1" dirty="0"/>
              <a:t>nonverbal</a:t>
            </a:r>
            <a:r>
              <a:rPr lang="id-ID" dirty="0"/>
              <a:t>, menurut </a:t>
            </a:r>
            <a:r>
              <a:rPr lang="id-ID" b="1" dirty="0"/>
              <a:t>Mark L. Knapp</a:t>
            </a:r>
            <a:r>
              <a:rPr lang="id-ID" dirty="0"/>
              <a:t> (1972) adalah:</a:t>
            </a:r>
            <a:endParaRPr lang="en-US" dirty="0"/>
          </a:p>
          <a:p>
            <a:pPr marL="342900" lvl="0" indent="-342900" algn="just">
              <a:buFont typeface="+mj-lt"/>
              <a:buAutoNum type="arabicPeriod"/>
            </a:pPr>
            <a:r>
              <a:rPr lang="id-ID" i="1" dirty="0"/>
              <a:t>Repetisi</a:t>
            </a:r>
            <a:r>
              <a:rPr lang="id-ID" dirty="0"/>
              <a:t>, yaitu mengulang kembali gagasan yang sudah disampaikan secara verbal, misalnya memuji sambil mengangkat jempol;</a:t>
            </a:r>
            <a:endParaRPr lang="en-US" dirty="0"/>
          </a:p>
          <a:p>
            <a:pPr marL="342900" lvl="0" indent="-342900" algn="just">
              <a:buFont typeface="+mj-lt"/>
              <a:buAutoNum type="arabicPeriod"/>
            </a:pPr>
            <a:r>
              <a:rPr lang="id-ID" i="1" dirty="0"/>
              <a:t>Subtitusi</a:t>
            </a:r>
            <a:r>
              <a:rPr lang="id-ID" dirty="0"/>
              <a:t>, yaitu tanpa ucapan dengan menggelengkan kepala;</a:t>
            </a:r>
            <a:endParaRPr lang="en-US" dirty="0"/>
          </a:p>
          <a:p>
            <a:pPr marL="342900" lvl="0" indent="-342900" algn="just">
              <a:buFont typeface="+mj-lt"/>
              <a:buAutoNum type="arabicPeriod"/>
            </a:pPr>
            <a:r>
              <a:rPr lang="id-ID" i="1" dirty="0"/>
              <a:t>Kontradiksi</a:t>
            </a:r>
            <a:r>
              <a:rPr lang="id-ID" dirty="0"/>
              <a:t>, yakni memberi makna yang lain terhadap pesan verbal, misalnya bersalaman, tetapi melihat ke tempat lain,</a:t>
            </a:r>
            <a:endParaRPr lang="en-US" dirty="0"/>
          </a:p>
          <a:p>
            <a:pPr marL="342900" lvl="0" indent="-342900" algn="just">
              <a:buFont typeface="+mj-lt"/>
              <a:buAutoNum type="arabicPeriod"/>
            </a:pPr>
            <a:r>
              <a:rPr lang="id-ID" i="1" dirty="0"/>
              <a:t>Komplemen</a:t>
            </a:r>
            <a:r>
              <a:rPr lang="id-ID" dirty="0"/>
              <a:t>, yakni melengkapi atau memperkaya pesan verbal, bersorak sambil meloncat-meloncat</a:t>
            </a:r>
            <a:endParaRPr lang="en-US" dirty="0"/>
          </a:p>
          <a:p>
            <a:pPr marL="342900" lvl="0" indent="-342900" algn="just">
              <a:buFont typeface="+mj-lt"/>
              <a:buAutoNum type="arabicPeriod"/>
            </a:pPr>
            <a:r>
              <a:rPr lang="id-ID" i="1" dirty="0"/>
              <a:t>Aksentuasi</a:t>
            </a:r>
            <a:r>
              <a:rPr lang="id-ID" dirty="0"/>
              <a:t>, yaitu lebih menegaskan kesan verbal, misalnya menegaskan tekad dengan mengepalkan tinju.</a:t>
            </a:r>
            <a:endParaRPr lang="en-US" dirty="0"/>
          </a:p>
          <a:p>
            <a:pPr algn="ctr"/>
            <a:endParaRPr lang="en-US" dirty="0"/>
          </a:p>
        </p:txBody>
      </p:sp>
      <p:sp>
        <p:nvSpPr>
          <p:cNvPr id="5" name="TextBox 4"/>
          <p:cNvSpPr txBox="1"/>
          <p:nvPr/>
        </p:nvSpPr>
        <p:spPr>
          <a:xfrm>
            <a:off x="228600" y="0"/>
            <a:ext cx="8077200" cy="584775"/>
          </a:xfrm>
          <a:prstGeom prst="rect">
            <a:avLst/>
          </a:prstGeom>
          <a:noFill/>
        </p:spPr>
        <p:txBody>
          <a:bodyPr wrap="square" rtlCol="0">
            <a:spAutoFit/>
          </a:bodyPr>
          <a:lstStyle/>
          <a:p>
            <a:pPr algn="ctr"/>
            <a:r>
              <a:rPr lang="en-US" sz="3200" dirty="0" err="1" smtClean="0">
                <a:latin typeface="Times New Roman" pitchFamily="18" charset="0"/>
                <a:cs typeface="Times New Roman" pitchFamily="18" charset="0"/>
              </a:rPr>
              <a:t>Teori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Informasi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Nonverbal</a:t>
            </a:r>
            <a:endParaRPr lang="en-US" sz="3200" dirty="0">
              <a:latin typeface="Times New Roman" pitchFamily="18" charset="0"/>
              <a:cs typeface="Times New Roman" pitchFamily="18" charset="0"/>
            </a:endParaRPr>
          </a:p>
        </p:txBody>
      </p:sp>
      <p:sp>
        <p:nvSpPr>
          <p:cNvPr id="6" name="Rounded Rectangle 5"/>
          <p:cNvSpPr/>
          <p:nvPr/>
        </p:nvSpPr>
        <p:spPr>
          <a:xfrm>
            <a:off x="1371600" y="4572000"/>
            <a:ext cx="7772400" cy="2286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id-ID" dirty="0"/>
              <a:t>Teori informasi ini dapat diterapkan ke dalam komunikasi politik dalam banyak bentuk seperti:</a:t>
            </a:r>
            <a:endParaRPr lang="en-US" dirty="0"/>
          </a:p>
          <a:p>
            <a:pPr marL="342900" lvl="0" indent="-342900" algn="just">
              <a:buFont typeface="+mj-lt"/>
              <a:buAutoNum type="arabicPeriod"/>
            </a:pPr>
            <a:r>
              <a:rPr lang="id-ID" dirty="0"/>
              <a:t>Memasang bendera, umbul-umbul, spanduk dan memperdengarkan musik karena akan ada pertemuan kader partai, dan pakaian seragam karena ada pertemuan partai politik</a:t>
            </a:r>
            <a:endParaRPr lang="en-US" dirty="0"/>
          </a:p>
          <a:p>
            <a:pPr marL="342900" lvl="0" indent="-342900" algn="just">
              <a:buFont typeface="+mj-lt"/>
              <a:buAutoNum type="arabicPeriod"/>
            </a:pPr>
            <a:r>
              <a:rPr lang="id-ID" dirty="0"/>
              <a:t>Memakai pakaian seragam  karena ada pertemuan kader partai</a:t>
            </a:r>
            <a:endParaRPr lang="en-US" dirty="0"/>
          </a:p>
          <a:p>
            <a:pPr marL="342900" lvl="0" indent="-342900" algn="just">
              <a:buFont typeface="+mj-lt"/>
              <a:buAutoNum type="arabicPeriod"/>
            </a:pPr>
            <a:r>
              <a:rPr lang="id-ID" dirty="0"/>
              <a:t>Mempromosikan anggota yang memiliki prestasi.</a:t>
            </a:r>
            <a:endParaRPr lang="en-US" dirty="0"/>
          </a:p>
          <a:p>
            <a:pPr algn="ctr"/>
            <a:r>
              <a:rPr lang="en-US" dirty="0" smtClean="0"/>
              <a:t> </a:t>
            </a:r>
            <a:endParaRPr lang="en-US"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51937"/>
            <a:ext cx="8077200" cy="584775"/>
          </a:xfrm>
          <a:prstGeom prst="rect">
            <a:avLst/>
          </a:prstGeom>
          <a:noFill/>
        </p:spPr>
        <p:txBody>
          <a:bodyPr wrap="square" rtlCol="0">
            <a:spAutoFit/>
          </a:bodyPr>
          <a:lstStyle/>
          <a:p>
            <a:pPr algn="ctr"/>
            <a:r>
              <a:rPr lang="en-US" sz="3200" dirty="0" err="1" smtClean="0">
                <a:latin typeface="Times New Roman" pitchFamily="18" charset="0"/>
                <a:cs typeface="Times New Roman" pitchFamily="18" charset="0"/>
              </a:rPr>
              <a:t>Teori</a:t>
            </a:r>
            <a:r>
              <a:rPr lang="en-US" sz="3200" dirty="0" smtClean="0">
                <a:latin typeface="Times New Roman" pitchFamily="18" charset="0"/>
                <a:cs typeface="Times New Roman" pitchFamily="18" charset="0"/>
              </a:rPr>
              <a:t> Media </a:t>
            </a:r>
            <a:r>
              <a:rPr lang="en-US" sz="3200" dirty="0" err="1" smtClean="0">
                <a:latin typeface="Times New Roman" pitchFamily="18" charset="0"/>
                <a:cs typeface="Times New Roman" pitchFamily="18" charset="0"/>
              </a:rPr>
              <a:t>Kritis</a:t>
            </a:r>
            <a:endParaRPr lang="en-US" sz="3200" dirty="0">
              <a:latin typeface="Times New Roman" pitchFamily="18" charset="0"/>
              <a:cs typeface="Times New Roman" pitchFamily="18" charset="0"/>
            </a:endParaRPr>
          </a:p>
        </p:txBody>
      </p:sp>
      <p:sp>
        <p:nvSpPr>
          <p:cNvPr id="5" name="Snip Diagonal Corner Rectangle 4"/>
          <p:cNvSpPr/>
          <p:nvPr/>
        </p:nvSpPr>
        <p:spPr>
          <a:xfrm>
            <a:off x="304800" y="1111424"/>
            <a:ext cx="7467600" cy="1525488"/>
          </a:xfrm>
          <a:prstGeom prst="snip2Diag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dirty="0" smtClean="0"/>
              <a:t> </a:t>
            </a:r>
            <a:r>
              <a:rPr lang="id-ID" dirty="0"/>
              <a:t>Teori media kritis menurut </a:t>
            </a:r>
            <a:r>
              <a:rPr lang="id-ID" b="1" dirty="0"/>
              <a:t>Hollander</a:t>
            </a:r>
            <a:r>
              <a:rPr lang="id-ID" dirty="0"/>
              <a:t> adalah teori media yang menempatkan konteks kemasyarakatan sebagai titik tolak dalam mempelajari fungsi media massa. Dalam hal ini dapat diketahui fungsi media massa dipengaruhi oleh politik, ekonomi, kebudayaan dan sejarah.</a:t>
            </a:r>
            <a:endParaRPr lang="en-US" dirty="0"/>
          </a:p>
          <a:p>
            <a:pPr algn="ctr"/>
            <a:endParaRPr lang="en-US" dirty="0"/>
          </a:p>
        </p:txBody>
      </p:sp>
      <p:sp>
        <p:nvSpPr>
          <p:cNvPr id="6" name="Rounded Rectangle 5"/>
          <p:cNvSpPr/>
          <p:nvPr/>
        </p:nvSpPr>
        <p:spPr>
          <a:xfrm>
            <a:off x="152400" y="3048000"/>
            <a:ext cx="6781800" cy="1447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dirty="0" smtClean="0"/>
              <a:t> </a:t>
            </a:r>
            <a:r>
              <a:rPr lang="id-ID" b="1" dirty="0"/>
              <a:t>Ardono</a:t>
            </a:r>
            <a:r>
              <a:rPr lang="id-ID" dirty="0"/>
              <a:t> dan </a:t>
            </a:r>
            <a:r>
              <a:rPr lang="id-ID" b="1" dirty="0"/>
              <a:t>Horkheimer</a:t>
            </a:r>
            <a:r>
              <a:rPr lang="id-ID" dirty="0"/>
              <a:t>, memandang bahwa media massa merupakan produsen utama dari kebudayaan massa. Dalam hal ini media massa berusaha agar bukan lagi individu yang menentukan apa saja yang termasuk ke dalam kebudayaan itu untuk dikonsumsi. </a:t>
            </a:r>
            <a:endParaRPr lang="en-US" dirty="0"/>
          </a:p>
        </p:txBody>
      </p:sp>
      <p:sp>
        <p:nvSpPr>
          <p:cNvPr id="9" name="Snip Single Corner Rectangle 8"/>
          <p:cNvSpPr/>
          <p:nvPr/>
        </p:nvSpPr>
        <p:spPr>
          <a:xfrm>
            <a:off x="1676400" y="4876800"/>
            <a:ext cx="5257800" cy="1600200"/>
          </a:xfrm>
          <a:prstGeom prst="snip1Rect">
            <a:avLst/>
          </a:prstGeom>
        </p:spPr>
        <p:style>
          <a:lnRef idx="1">
            <a:schemeClr val="accent6"/>
          </a:lnRef>
          <a:fillRef idx="3">
            <a:schemeClr val="accent6"/>
          </a:fillRef>
          <a:effectRef idx="2">
            <a:schemeClr val="accent6"/>
          </a:effectRef>
          <a:fontRef idx="minor">
            <a:schemeClr val="lt1"/>
          </a:fontRef>
        </p:style>
        <p:txBody>
          <a:bodyPr rtlCol="0" anchor="ctr"/>
          <a:lstStyle/>
          <a:p>
            <a:pPr algn="just"/>
            <a:r>
              <a:rPr lang="id-ID" dirty="0">
                <a:latin typeface="Times New Roman" pitchFamily="18" charset="0"/>
                <a:cs typeface="Times New Roman" pitchFamily="18" charset="0"/>
              </a:rPr>
              <a:t>Penganut teori komunikasi kritis sama sekali tidak lagi memberikan tekanan pada efek komunikasi massa terhadap khalayak, </a:t>
            </a:r>
            <a:r>
              <a:rPr lang="id-ID" dirty="0" smtClean="0">
                <a:latin typeface="Times New Roman" pitchFamily="18" charset="0"/>
                <a:cs typeface="Times New Roman" pitchFamily="18" charset="0"/>
              </a:rPr>
              <a:t>melainkan </a:t>
            </a:r>
            <a:r>
              <a:rPr lang="id-ID" dirty="0">
                <a:latin typeface="Times New Roman" pitchFamily="18" charset="0"/>
                <a:cs typeface="Times New Roman" pitchFamily="18" charset="0"/>
              </a:rPr>
              <a:t>memusatkan perhatian pada pengertian kontrol terhadap sistem komunikasi.</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91880" y="3645024"/>
            <a:ext cx="5472608" cy="792088"/>
          </a:xfrm>
          <a:blipFill>
            <a:blip r:embed="rId2" cstate="print"/>
            <a:tile tx="0" ty="0" sx="100000" sy="100000" flip="none" algn="tl"/>
          </a:blipFill>
        </p:spPr>
        <p:txBody>
          <a:bodyPr/>
          <a:lstStyle/>
          <a:p>
            <a:r>
              <a:rPr lang="id-ID" b="1" dirty="0" smtClean="0">
                <a:solidFill>
                  <a:schemeClr val="tx1">
                    <a:lumMod val="95000"/>
                    <a:lumOff val="5000"/>
                  </a:schemeClr>
                </a:solidFill>
              </a:rPr>
              <a:t>Terimakasih...</a:t>
            </a:r>
            <a:endParaRPr lang="id-ID" b="1" dirty="0">
              <a:solidFill>
                <a:schemeClr val="tx1">
                  <a:lumMod val="95000"/>
                  <a:lumOff val="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err="1"/>
              <a:t>Evaluasi</a:t>
            </a:r>
            <a:r>
              <a:rPr lang="en-US" dirty="0"/>
              <a:t> </a:t>
            </a:r>
            <a:r>
              <a:rPr lang="en-US" dirty="0" err="1"/>
              <a:t>teori</a:t>
            </a:r>
            <a:endParaRPr lang="en-US" dirty="0"/>
          </a:p>
        </p:txBody>
      </p:sp>
      <p:sp>
        <p:nvSpPr>
          <p:cNvPr id="13315" name="Rectangle 3"/>
          <p:cNvSpPr>
            <a:spLocks noGrp="1" noChangeArrowheads="1"/>
          </p:cNvSpPr>
          <p:nvPr>
            <p:ph type="body" idx="1"/>
          </p:nvPr>
        </p:nvSpPr>
        <p:spPr/>
        <p:txBody>
          <a:bodyPr/>
          <a:lstStyle/>
          <a:p>
            <a:pPr>
              <a:lnSpc>
                <a:spcPct val="90000"/>
              </a:lnSpc>
              <a:buFont typeface="Wingdings" pitchFamily="2" charset="2"/>
              <a:buNone/>
            </a:pPr>
            <a:r>
              <a:rPr lang="en-US" u="sng" dirty="0" err="1"/>
              <a:t>Kriteria</a:t>
            </a:r>
            <a:r>
              <a:rPr lang="en-US" u="sng" dirty="0"/>
              <a:t> yang </a:t>
            </a:r>
            <a:r>
              <a:rPr lang="en-US" u="sng" dirty="0" err="1"/>
              <a:t>digunakan</a:t>
            </a:r>
            <a:r>
              <a:rPr lang="en-US" u="sng" dirty="0"/>
              <a:t> </a:t>
            </a:r>
            <a:r>
              <a:rPr lang="en-US" u="sng" dirty="0" err="1"/>
              <a:t>untuk</a:t>
            </a:r>
            <a:r>
              <a:rPr lang="en-US" u="sng" dirty="0"/>
              <a:t> </a:t>
            </a:r>
            <a:r>
              <a:rPr lang="en-US" u="sng" dirty="0" err="1"/>
              <a:t>menilai</a:t>
            </a:r>
            <a:r>
              <a:rPr lang="en-US" u="sng" dirty="0"/>
              <a:t> </a:t>
            </a:r>
            <a:r>
              <a:rPr lang="en-US" u="sng" dirty="0" err="1"/>
              <a:t>teori</a:t>
            </a:r>
            <a:r>
              <a:rPr lang="en-US" u="sng" dirty="0"/>
              <a:t> :</a:t>
            </a:r>
          </a:p>
          <a:p>
            <a:pPr>
              <a:lnSpc>
                <a:spcPct val="90000"/>
              </a:lnSpc>
            </a:pPr>
            <a:r>
              <a:rPr lang="en-US" sz="2800" dirty="0" err="1"/>
              <a:t>Lingkup</a:t>
            </a:r>
            <a:r>
              <a:rPr lang="en-US" sz="2800" dirty="0"/>
              <a:t> </a:t>
            </a:r>
            <a:r>
              <a:rPr lang="en-US" sz="2800" dirty="0" err="1"/>
              <a:t>teori</a:t>
            </a:r>
            <a:r>
              <a:rPr lang="en-US" sz="2800" dirty="0"/>
              <a:t> : </a:t>
            </a:r>
            <a:r>
              <a:rPr lang="en-US" sz="2800" dirty="0" err="1"/>
              <a:t>apakah</a:t>
            </a:r>
            <a:r>
              <a:rPr lang="en-US" sz="2800" dirty="0"/>
              <a:t> </a:t>
            </a:r>
            <a:r>
              <a:rPr lang="en-US" sz="2800" dirty="0" err="1"/>
              <a:t>sebuah</a:t>
            </a:r>
            <a:r>
              <a:rPr lang="en-US" sz="2800" dirty="0"/>
              <a:t> </a:t>
            </a:r>
            <a:r>
              <a:rPr lang="en-US" sz="2800" dirty="0" err="1"/>
              <a:t>teori</a:t>
            </a:r>
            <a:r>
              <a:rPr lang="en-US" sz="2800" dirty="0"/>
              <a:t> </a:t>
            </a:r>
            <a:r>
              <a:rPr lang="en-US" sz="2800" dirty="0" err="1"/>
              <a:t>mampu</a:t>
            </a:r>
            <a:r>
              <a:rPr lang="en-US" sz="2800" dirty="0"/>
              <a:t> </a:t>
            </a:r>
            <a:r>
              <a:rPr lang="en-US" sz="2800" dirty="0" err="1"/>
              <a:t>memberikan</a:t>
            </a:r>
            <a:r>
              <a:rPr lang="en-US" sz="2800" dirty="0"/>
              <a:t> </a:t>
            </a:r>
            <a:r>
              <a:rPr lang="en-US" sz="2800" dirty="0" err="1"/>
              <a:t>penjelasan</a:t>
            </a:r>
            <a:r>
              <a:rPr lang="en-US" sz="2800" dirty="0"/>
              <a:t> </a:t>
            </a:r>
            <a:r>
              <a:rPr lang="en-US" sz="2800" dirty="0" err="1"/>
              <a:t>tentang</a:t>
            </a:r>
            <a:r>
              <a:rPr lang="en-US" sz="2800" dirty="0"/>
              <a:t> </a:t>
            </a:r>
            <a:r>
              <a:rPr lang="en-US" sz="2800" dirty="0" err="1"/>
              <a:t>sesuatu</a:t>
            </a:r>
            <a:r>
              <a:rPr lang="en-US" sz="2800" dirty="0"/>
              <a:t> </a:t>
            </a:r>
            <a:r>
              <a:rPr lang="en-US" sz="2800" dirty="0" err="1"/>
              <a:t>hal</a:t>
            </a:r>
            <a:r>
              <a:rPr lang="en-US" sz="2800" dirty="0"/>
              <a:t> </a:t>
            </a:r>
            <a:r>
              <a:rPr lang="en-US" sz="2800" dirty="0" err="1"/>
              <a:t>dan</a:t>
            </a:r>
            <a:r>
              <a:rPr lang="en-US" sz="2800" dirty="0"/>
              <a:t> </a:t>
            </a:r>
            <a:r>
              <a:rPr lang="en-US" sz="2800" dirty="0" err="1"/>
              <a:t>dapat</a:t>
            </a:r>
            <a:r>
              <a:rPr lang="en-US" sz="2800" dirty="0"/>
              <a:t> </a:t>
            </a:r>
            <a:r>
              <a:rPr lang="en-US" sz="2800" dirty="0" err="1"/>
              <a:t>diterapkan</a:t>
            </a:r>
            <a:r>
              <a:rPr lang="en-US" sz="2800" dirty="0"/>
              <a:t> </a:t>
            </a:r>
            <a:r>
              <a:rPr lang="en-US" sz="2800" dirty="0" err="1"/>
              <a:t>dalam</a:t>
            </a:r>
            <a:r>
              <a:rPr lang="en-US" sz="2800" dirty="0"/>
              <a:t> </a:t>
            </a:r>
            <a:r>
              <a:rPr lang="en-US" sz="2800" dirty="0" err="1"/>
              <a:t>sejumlah</a:t>
            </a:r>
            <a:r>
              <a:rPr lang="en-US" sz="2800" dirty="0"/>
              <a:t> </a:t>
            </a:r>
            <a:r>
              <a:rPr lang="en-US" sz="2800" dirty="0" err="1"/>
              <a:t>situasi-situasi</a:t>
            </a:r>
            <a:r>
              <a:rPr lang="en-US" sz="2800" dirty="0"/>
              <a:t> </a:t>
            </a:r>
            <a:r>
              <a:rPr lang="en-US" sz="2800" dirty="0" err="1"/>
              <a:t>tertentu</a:t>
            </a:r>
            <a:endParaRPr lang="en-US" sz="2800" dirty="0"/>
          </a:p>
          <a:p>
            <a:pPr>
              <a:lnSpc>
                <a:spcPct val="90000"/>
              </a:lnSpc>
              <a:buFont typeface="Wingdings" pitchFamily="2" charset="2"/>
              <a:buNone/>
            </a:pPr>
            <a:endParaRPr lang="en-US" sz="2800" dirty="0"/>
          </a:p>
          <a:p>
            <a:pPr>
              <a:lnSpc>
                <a:spcPct val="90000"/>
              </a:lnSpc>
            </a:pPr>
            <a:r>
              <a:rPr lang="en-US" sz="2800" dirty="0" err="1"/>
              <a:t>Ketepatan</a:t>
            </a:r>
            <a:r>
              <a:rPr lang="en-US" sz="2800" dirty="0"/>
              <a:t> : </a:t>
            </a:r>
            <a:r>
              <a:rPr lang="en-US" sz="2800" dirty="0" err="1"/>
              <a:t>adanya</a:t>
            </a:r>
            <a:r>
              <a:rPr lang="en-US" sz="2800" dirty="0"/>
              <a:t> </a:t>
            </a:r>
            <a:r>
              <a:rPr lang="en-US" sz="2800" dirty="0" err="1"/>
              <a:t>konsistensi</a:t>
            </a:r>
            <a:r>
              <a:rPr lang="en-US" sz="2800" dirty="0"/>
              <a:t> </a:t>
            </a:r>
            <a:r>
              <a:rPr lang="en-US" sz="2800" dirty="0" err="1"/>
              <a:t>logis</a:t>
            </a:r>
            <a:r>
              <a:rPr lang="en-US" sz="2800" dirty="0"/>
              <a:t> </a:t>
            </a:r>
            <a:r>
              <a:rPr lang="en-US" sz="2800" dirty="0" err="1"/>
              <a:t>antara</a:t>
            </a:r>
            <a:r>
              <a:rPr lang="en-US" sz="2800" dirty="0"/>
              <a:t> </a:t>
            </a:r>
            <a:r>
              <a:rPr lang="en-US" sz="2800" dirty="0" err="1"/>
              <a:t>teori</a:t>
            </a:r>
            <a:r>
              <a:rPr lang="en-US" sz="2800" dirty="0"/>
              <a:t> </a:t>
            </a:r>
            <a:r>
              <a:rPr lang="en-US" sz="2800" dirty="0" err="1"/>
              <a:t>dengan</a:t>
            </a:r>
            <a:r>
              <a:rPr lang="en-US" sz="2800" dirty="0"/>
              <a:t> </a:t>
            </a:r>
            <a:r>
              <a:rPr lang="en-US" sz="2800" dirty="0" err="1"/>
              <a:t>asumsi-asumsi</a:t>
            </a:r>
            <a:r>
              <a:rPr lang="en-US" sz="2800" dirty="0"/>
              <a:t> yang </a:t>
            </a:r>
            <a:r>
              <a:rPr lang="en-US" sz="2800" dirty="0" err="1"/>
              <a:t>melatarbelakanginya</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dirty="0"/>
          </a:p>
        </p:txBody>
      </p:sp>
      <p:sp>
        <p:nvSpPr>
          <p:cNvPr id="14339" name="Rectangle 3"/>
          <p:cNvSpPr>
            <a:spLocks noGrp="1" noChangeArrowheads="1"/>
          </p:cNvSpPr>
          <p:nvPr>
            <p:ph type="body" idx="1"/>
          </p:nvPr>
        </p:nvSpPr>
        <p:spPr/>
        <p:txBody>
          <a:bodyPr/>
          <a:lstStyle/>
          <a:p>
            <a:r>
              <a:rPr lang="en-US" sz="2800" dirty="0" err="1"/>
              <a:t>Nilai</a:t>
            </a:r>
            <a:r>
              <a:rPr lang="en-US" sz="2800" dirty="0"/>
              <a:t> </a:t>
            </a:r>
            <a:r>
              <a:rPr lang="en-US" sz="2800" dirty="0" err="1"/>
              <a:t>heuristik</a:t>
            </a:r>
            <a:r>
              <a:rPr lang="en-US" sz="2800" dirty="0"/>
              <a:t> : </a:t>
            </a:r>
            <a:r>
              <a:rPr lang="en-US" sz="2800" dirty="0" err="1"/>
              <a:t>apakah</a:t>
            </a:r>
            <a:r>
              <a:rPr lang="en-US" sz="2800" dirty="0"/>
              <a:t> </a:t>
            </a:r>
            <a:r>
              <a:rPr lang="en-US" sz="2800" dirty="0" err="1"/>
              <a:t>teori</a:t>
            </a:r>
            <a:r>
              <a:rPr lang="en-US" sz="2800" dirty="0"/>
              <a:t> yang </a:t>
            </a:r>
            <a:r>
              <a:rPr lang="en-US" sz="2800" dirty="0" err="1"/>
              <a:t>ada</a:t>
            </a:r>
            <a:r>
              <a:rPr lang="en-US" sz="2800" dirty="0"/>
              <a:t> </a:t>
            </a:r>
            <a:r>
              <a:rPr lang="en-US" sz="2800" dirty="0" err="1"/>
              <a:t>mampu</a:t>
            </a:r>
            <a:r>
              <a:rPr lang="en-US" sz="2800" dirty="0"/>
              <a:t> </a:t>
            </a:r>
            <a:r>
              <a:rPr lang="en-US" sz="2800" dirty="0" err="1"/>
              <a:t>merangsang</a:t>
            </a:r>
            <a:r>
              <a:rPr lang="en-US" sz="2800" dirty="0"/>
              <a:t> </a:t>
            </a:r>
            <a:r>
              <a:rPr lang="en-US" sz="2800" dirty="0" err="1"/>
              <a:t>gagasan-gagasan</a:t>
            </a:r>
            <a:r>
              <a:rPr lang="en-US" sz="2800" dirty="0"/>
              <a:t> </a:t>
            </a:r>
            <a:r>
              <a:rPr lang="en-US" sz="2800" dirty="0" err="1"/>
              <a:t>baru</a:t>
            </a:r>
            <a:r>
              <a:rPr lang="en-US" sz="2800" dirty="0"/>
              <a:t> </a:t>
            </a:r>
            <a:r>
              <a:rPr lang="en-US" sz="2800" dirty="0" err="1"/>
              <a:t>untuk</a:t>
            </a:r>
            <a:r>
              <a:rPr lang="en-US" sz="2800" dirty="0"/>
              <a:t> </a:t>
            </a:r>
            <a:r>
              <a:rPr lang="en-US" sz="2800" dirty="0" err="1"/>
              <a:t>penelitian</a:t>
            </a:r>
            <a:r>
              <a:rPr lang="en-US" sz="2800" dirty="0"/>
              <a:t> </a:t>
            </a:r>
            <a:r>
              <a:rPr lang="en-US" sz="2800" dirty="0" err="1"/>
              <a:t>dan</a:t>
            </a:r>
            <a:r>
              <a:rPr lang="en-US" sz="2800" dirty="0"/>
              <a:t> </a:t>
            </a:r>
            <a:r>
              <a:rPr lang="en-US" sz="2800" dirty="0" err="1"/>
              <a:t>penelitian</a:t>
            </a:r>
            <a:r>
              <a:rPr lang="en-US" sz="2800" dirty="0"/>
              <a:t> </a:t>
            </a:r>
            <a:r>
              <a:rPr lang="en-US" sz="2800" dirty="0" err="1"/>
              <a:t>lanjutan</a:t>
            </a:r>
            <a:endParaRPr lang="en-US" sz="2800" dirty="0"/>
          </a:p>
          <a:p>
            <a:pPr>
              <a:buFont typeface="Wingdings" pitchFamily="2" charset="2"/>
              <a:buNone/>
            </a:pPr>
            <a:endParaRPr lang="en-US" sz="2800" dirty="0"/>
          </a:p>
          <a:p>
            <a:r>
              <a:rPr lang="en-US" sz="2800" dirty="0" err="1"/>
              <a:t>Validitas</a:t>
            </a:r>
            <a:r>
              <a:rPr lang="en-US" sz="2800" dirty="0"/>
              <a:t> : </a:t>
            </a:r>
            <a:r>
              <a:rPr lang="en-US" sz="2800" dirty="0" err="1"/>
              <a:t>kegunaan</a:t>
            </a:r>
            <a:r>
              <a:rPr lang="en-US" sz="2800" dirty="0"/>
              <a:t> </a:t>
            </a:r>
            <a:r>
              <a:rPr lang="en-US" sz="2800" dirty="0" err="1"/>
              <a:t>suatu</a:t>
            </a:r>
            <a:r>
              <a:rPr lang="en-US" sz="2800" dirty="0"/>
              <a:t> </a:t>
            </a:r>
            <a:r>
              <a:rPr lang="en-US" sz="2800" dirty="0" err="1"/>
              <a:t>teori</a:t>
            </a:r>
            <a:r>
              <a:rPr lang="en-US" sz="2800" dirty="0"/>
              <a:t>, </a:t>
            </a:r>
            <a:r>
              <a:rPr lang="en-US" sz="2800" dirty="0" err="1"/>
              <a:t>apakah</a:t>
            </a:r>
            <a:r>
              <a:rPr lang="en-US" sz="2800" dirty="0"/>
              <a:t> </a:t>
            </a:r>
            <a:r>
              <a:rPr lang="en-US" sz="2800" dirty="0" err="1"/>
              <a:t>konsep</a:t>
            </a:r>
            <a:r>
              <a:rPr lang="en-US" sz="2800" dirty="0"/>
              <a:t> </a:t>
            </a:r>
            <a:r>
              <a:rPr lang="en-US" sz="2800" dirty="0" err="1"/>
              <a:t>dan</a:t>
            </a:r>
            <a:r>
              <a:rPr lang="en-US" sz="2800" dirty="0"/>
              <a:t> </a:t>
            </a:r>
            <a:r>
              <a:rPr lang="en-US" sz="2800" dirty="0" err="1"/>
              <a:t>penjelasan</a:t>
            </a:r>
            <a:r>
              <a:rPr lang="en-US" sz="2800" dirty="0"/>
              <a:t> yang </a:t>
            </a:r>
            <a:r>
              <a:rPr lang="en-US" sz="2800" dirty="0" err="1"/>
              <a:t>ada</a:t>
            </a:r>
            <a:r>
              <a:rPr lang="en-US" sz="2800" dirty="0"/>
              <a:t> </a:t>
            </a:r>
            <a:r>
              <a:rPr lang="en-US" sz="2800" dirty="0" err="1"/>
              <a:t>dalam</a:t>
            </a:r>
            <a:r>
              <a:rPr lang="en-US" sz="2800" dirty="0"/>
              <a:t> </a:t>
            </a:r>
            <a:r>
              <a:rPr lang="en-US" sz="2800" dirty="0" err="1"/>
              <a:t>teori</a:t>
            </a:r>
            <a:r>
              <a:rPr lang="en-US" sz="2800" dirty="0"/>
              <a:t> </a:t>
            </a:r>
            <a:r>
              <a:rPr lang="en-US" sz="2800" dirty="0" err="1"/>
              <a:t>dapat</a:t>
            </a:r>
            <a:r>
              <a:rPr lang="en-US" sz="2800" dirty="0"/>
              <a:t> </a:t>
            </a:r>
            <a:r>
              <a:rPr lang="en-US" sz="2800" dirty="0" err="1"/>
              <a:t>untuk</a:t>
            </a:r>
            <a:r>
              <a:rPr lang="en-US" sz="2800" dirty="0"/>
              <a:t> </a:t>
            </a:r>
            <a:r>
              <a:rPr lang="en-US" sz="2800" dirty="0" err="1"/>
              <a:t>diobservasi</a:t>
            </a:r>
            <a:r>
              <a:rPr lang="en-US" sz="2800" dirty="0"/>
              <a:t>, </a:t>
            </a:r>
            <a:r>
              <a:rPr lang="en-US" sz="2800" dirty="0" err="1"/>
              <a:t>generalisasi</a:t>
            </a:r>
            <a:r>
              <a:rPr lang="en-US" sz="2800" dirty="0"/>
              <a:t> </a:t>
            </a:r>
            <a:r>
              <a:rPr lang="en-US" sz="2800" dirty="0" err="1"/>
              <a:t>teori</a:t>
            </a:r>
            <a:r>
              <a:rPr lang="en-US" sz="2800" dirty="0"/>
              <a:t> </a:t>
            </a:r>
            <a:r>
              <a:rPr lang="en-US" sz="2800" dirty="0" err="1"/>
              <a:t>untuk</a:t>
            </a:r>
            <a:r>
              <a:rPr lang="en-US" sz="2800" dirty="0"/>
              <a:t> </a:t>
            </a:r>
            <a:r>
              <a:rPr lang="en-US" sz="2800" dirty="0" err="1"/>
              <a:t>situasi-situasi</a:t>
            </a:r>
            <a:r>
              <a:rPr lang="en-US" sz="2800" dirty="0"/>
              <a:t> </a:t>
            </a:r>
            <a:r>
              <a:rPr lang="en-US" sz="2800" dirty="0" err="1"/>
              <a:t>tertentu</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dirty="0"/>
          </a:p>
        </p:txBody>
      </p:sp>
      <p:sp>
        <p:nvSpPr>
          <p:cNvPr id="15363" name="Rectangle 3"/>
          <p:cNvSpPr>
            <a:spLocks noGrp="1" noChangeArrowheads="1"/>
          </p:cNvSpPr>
          <p:nvPr>
            <p:ph type="body" idx="1"/>
          </p:nvPr>
        </p:nvSpPr>
        <p:spPr/>
        <p:txBody>
          <a:bodyPr/>
          <a:lstStyle/>
          <a:p>
            <a:r>
              <a:rPr lang="en-US" sz="2800" dirty="0"/>
              <a:t>Parsimony (</a:t>
            </a:r>
            <a:r>
              <a:rPr lang="en-US" sz="2800" dirty="0" err="1"/>
              <a:t>kesederhanaan</a:t>
            </a:r>
            <a:r>
              <a:rPr lang="en-US" sz="2800" dirty="0"/>
              <a:t>) : </a:t>
            </a:r>
            <a:r>
              <a:rPr lang="en-US" sz="2800" dirty="0" err="1"/>
              <a:t>jika</a:t>
            </a:r>
            <a:r>
              <a:rPr lang="en-US" sz="2800" dirty="0"/>
              <a:t> </a:t>
            </a:r>
            <a:r>
              <a:rPr lang="en-US" sz="2800" dirty="0" err="1"/>
              <a:t>ada</a:t>
            </a:r>
            <a:r>
              <a:rPr lang="en-US" sz="2800" dirty="0"/>
              <a:t> </a:t>
            </a:r>
            <a:r>
              <a:rPr lang="en-US" sz="2800" dirty="0" err="1"/>
              <a:t>dua</a:t>
            </a:r>
            <a:r>
              <a:rPr lang="en-US" sz="2800" dirty="0"/>
              <a:t> </a:t>
            </a:r>
            <a:r>
              <a:rPr lang="en-US" sz="2800" dirty="0" err="1"/>
              <a:t>teori</a:t>
            </a:r>
            <a:r>
              <a:rPr lang="en-US" sz="2800" dirty="0"/>
              <a:t> yang </a:t>
            </a:r>
            <a:r>
              <a:rPr lang="en-US" sz="2800" dirty="0" err="1"/>
              <a:t>memiliki</a:t>
            </a:r>
            <a:r>
              <a:rPr lang="en-US" sz="2800" dirty="0"/>
              <a:t> </a:t>
            </a:r>
            <a:r>
              <a:rPr lang="en-US" sz="2800" dirty="0" err="1"/>
              <a:t>validitas</a:t>
            </a:r>
            <a:r>
              <a:rPr lang="en-US" sz="2800" dirty="0"/>
              <a:t> </a:t>
            </a:r>
            <a:r>
              <a:rPr lang="en-US" sz="2800" dirty="0" err="1"/>
              <a:t>sama</a:t>
            </a:r>
            <a:r>
              <a:rPr lang="en-US" sz="2800" dirty="0"/>
              <a:t>, </a:t>
            </a:r>
            <a:r>
              <a:rPr lang="en-US" sz="2800" dirty="0" err="1"/>
              <a:t>maka</a:t>
            </a:r>
            <a:r>
              <a:rPr lang="en-US" sz="2800" dirty="0"/>
              <a:t> </a:t>
            </a:r>
            <a:r>
              <a:rPr lang="en-US" sz="2800" dirty="0" err="1"/>
              <a:t>teori</a:t>
            </a:r>
            <a:r>
              <a:rPr lang="en-US" sz="2800" dirty="0"/>
              <a:t> yang </a:t>
            </a:r>
            <a:r>
              <a:rPr lang="en-US" sz="2800" dirty="0" err="1"/>
              <a:t>memberikan</a:t>
            </a:r>
            <a:r>
              <a:rPr lang="en-US" sz="2800" dirty="0"/>
              <a:t> </a:t>
            </a:r>
            <a:r>
              <a:rPr lang="en-US" sz="2800" dirty="0" err="1"/>
              <a:t>penjelasan</a:t>
            </a:r>
            <a:r>
              <a:rPr lang="en-US" sz="2800" dirty="0"/>
              <a:t> </a:t>
            </a:r>
            <a:r>
              <a:rPr lang="en-US" sz="2800" dirty="0" err="1"/>
              <a:t>logis</a:t>
            </a:r>
            <a:r>
              <a:rPr lang="en-US" sz="2800" dirty="0"/>
              <a:t> paling </a:t>
            </a:r>
            <a:r>
              <a:rPr lang="en-US" sz="2800" dirty="0" err="1"/>
              <a:t>sederhana</a:t>
            </a:r>
            <a:r>
              <a:rPr lang="en-US" sz="2800" dirty="0"/>
              <a:t> </a:t>
            </a:r>
            <a:r>
              <a:rPr lang="en-US" sz="2800" dirty="0" err="1"/>
              <a:t>adalah</a:t>
            </a:r>
            <a:r>
              <a:rPr lang="en-US" sz="2800" dirty="0"/>
              <a:t> </a:t>
            </a:r>
            <a:r>
              <a:rPr lang="en-US" sz="2800" dirty="0" err="1"/>
              <a:t>teori</a:t>
            </a:r>
            <a:r>
              <a:rPr lang="en-US" sz="2800" dirty="0"/>
              <a:t> yang </a:t>
            </a:r>
            <a:r>
              <a:rPr lang="en-US" sz="2800" dirty="0" err="1"/>
              <a:t>baik</a:t>
            </a:r>
            <a:endParaRPr lang="en-US" sz="2800" dirty="0"/>
          </a:p>
          <a:p>
            <a:pPr>
              <a:buFont typeface="Wingdings" pitchFamily="2" charset="2"/>
              <a:buNone/>
            </a:pPr>
            <a:endParaRPr lang="en-US" sz="2800" dirty="0"/>
          </a:p>
          <a:p>
            <a:r>
              <a:rPr lang="en-US" sz="2800" dirty="0"/>
              <a:t>Openness : </a:t>
            </a:r>
            <a:r>
              <a:rPr lang="en-US" sz="2800" dirty="0" err="1"/>
              <a:t>teori</a:t>
            </a:r>
            <a:r>
              <a:rPr lang="en-US" sz="2800" dirty="0"/>
              <a:t> </a:t>
            </a:r>
            <a:r>
              <a:rPr lang="en-US" sz="2800" dirty="0" err="1"/>
              <a:t>terbuka</a:t>
            </a:r>
            <a:r>
              <a:rPr lang="en-US" sz="2800" dirty="0"/>
              <a:t> </a:t>
            </a:r>
            <a:r>
              <a:rPr lang="en-US" sz="2800" dirty="0" err="1"/>
              <a:t>untuk</a:t>
            </a:r>
            <a:r>
              <a:rPr lang="en-US" sz="2800" dirty="0"/>
              <a:t> </a:t>
            </a:r>
            <a:r>
              <a:rPr lang="en-US" sz="2800" dirty="0" err="1"/>
              <a:t>untuk</a:t>
            </a:r>
            <a:r>
              <a:rPr lang="en-US" sz="2800" dirty="0"/>
              <a:t> </a:t>
            </a:r>
            <a:r>
              <a:rPr lang="en-US" sz="2800" dirty="0" err="1"/>
              <a:t>didiskusikan</a:t>
            </a:r>
            <a:r>
              <a:rPr lang="en-US" sz="2800" dirty="0"/>
              <a:t> </a:t>
            </a:r>
            <a:r>
              <a:rPr lang="en-US" sz="2800" dirty="0" err="1"/>
              <a:t>dalam</a:t>
            </a:r>
            <a:r>
              <a:rPr lang="en-US" sz="2800" dirty="0"/>
              <a:t> </a:t>
            </a:r>
            <a:r>
              <a:rPr lang="en-US" sz="2800" dirty="0" err="1"/>
              <a:t>pandangan</a:t>
            </a:r>
            <a:r>
              <a:rPr lang="en-US" sz="2800" dirty="0"/>
              <a:t> </a:t>
            </a:r>
            <a:r>
              <a:rPr lang="en-US" sz="2800" dirty="0" err="1"/>
              <a:t>atau</a:t>
            </a:r>
            <a:r>
              <a:rPr lang="en-US" sz="2800" dirty="0"/>
              <a:t> </a:t>
            </a:r>
            <a:r>
              <a:rPr lang="en-US" sz="2800" dirty="0" err="1"/>
              <a:t>perspektif-perspektif</a:t>
            </a:r>
            <a:r>
              <a:rPr lang="en-US" sz="2800" dirty="0"/>
              <a:t> </a:t>
            </a:r>
            <a:r>
              <a:rPr lang="en-US" sz="2800" dirty="0" err="1"/>
              <a:t>lainnya</a:t>
            </a:r>
            <a:r>
              <a:rPr lang="en-US" sz="2800" dirty="0" smtClean="0"/>
              <a:t>.</a:t>
            </a:r>
          </a:p>
          <a:p>
            <a:pPr>
              <a:buNone/>
            </a:pP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5"/>
          <p:cNvSpPr>
            <a:spLocks noGrp="1" noChangeArrowheads="1"/>
          </p:cNvSpPr>
          <p:nvPr>
            <p:ph type="ctrTitle"/>
          </p:nvPr>
        </p:nvSpPr>
        <p:spPr>
          <a:xfrm>
            <a:off x="5508625" y="476250"/>
            <a:ext cx="3309938" cy="290513"/>
          </a:xfrm>
        </p:spPr>
        <p:txBody>
          <a:bodyPr>
            <a:normAutofit fontScale="90000"/>
          </a:bodyPr>
          <a:lstStyle/>
          <a:p>
            <a:pPr eaLnBrk="1" hangingPunct="1"/>
            <a:r>
              <a:rPr lang="es-UY" sz="2400" dirty="0" err="1" smtClean="0">
                <a:solidFill>
                  <a:schemeClr val="tx1"/>
                </a:solidFill>
              </a:rPr>
              <a:t>Pertemuan</a:t>
            </a:r>
            <a:r>
              <a:rPr lang="es-UY" sz="2400" dirty="0" smtClean="0">
                <a:solidFill>
                  <a:schemeClr val="tx1"/>
                </a:solidFill>
              </a:rPr>
              <a:t> ke-3</a:t>
            </a:r>
            <a:endParaRPr lang="es-ES" sz="2400" dirty="0" smtClean="0">
              <a:solidFill>
                <a:schemeClr val="tx1"/>
              </a:solidFill>
            </a:endParaRPr>
          </a:p>
        </p:txBody>
      </p:sp>
      <p:sp>
        <p:nvSpPr>
          <p:cNvPr id="2051" name="Rectangle 37"/>
          <p:cNvSpPr>
            <a:spLocks noGrp="1" noChangeArrowheads="1"/>
          </p:cNvSpPr>
          <p:nvPr>
            <p:ph type="subTitle" idx="1"/>
          </p:nvPr>
        </p:nvSpPr>
        <p:spPr>
          <a:xfrm>
            <a:off x="1547813" y="1341438"/>
            <a:ext cx="6400800" cy="1752600"/>
          </a:xfrm>
        </p:spPr>
        <p:txBody>
          <a:bodyPr>
            <a:normAutofit lnSpcReduction="10000"/>
          </a:bodyPr>
          <a:lstStyle/>
          <a:p>
            <a:pPr eaLnBrk="1" hangingPunct="1"/>
            <a:r>
              <a:rPr lang="en-US" sz="4000" b="1" dirty="0" smtClean="0">
                <a:latin typeface="Imprint MT Shadow" pitchFamily="82" charset="0"/>
              </a:rPr>
              <a:t>TRADISI </a:t>
            </a:r>
            <a:r>
              <a:rPr lang="id-ID" sz="4000" b="1" dirty="0" smtClean="0">
                <a:latin typeface="Imprint MT Shadow" pitchFamily="82" charset="0"/>
              </a:rPr>
              <a:t>- </a:t>
            </a:r>
            <a:r>
              <a:rPr lang="en-US" sz="4000" b="1" dirty="0" smtClean="0">
                <a:latin typeface="Imprint MT Shadow" pitchFamily="82" charset="0"/>
              </a:rPr>
              <a:t>TRADISI DALAM TEORI KOMUNIKASI</a:t>
            </a:r>
          </a:p>
        </p:txBody>
      </p:sp>
      <p:sp>
        <p:nvSpPr>
          <p:cNvPr id="2" name="Left-Right-Up Arrow 1"/>
          <p:cNvSpPr/>
          <p:nvPr/>
        </p:nvSpPr>
        <p:spPr bwMode="auto">
          <a:xfrm>
            <a:off x="2268538" y="3625850"/>
            <a:ext cx="5256212" cy="935038"/>
          </a:xfrm>
          <a:prstGeom prst="leftRightUpArrow">
            <a:avLst>
              <a:gd name="adj1" fmla="val 20841"/>
              <a:gd name="adj2" fmla="val 25000"/>
              <a:gd name="adj3" fmla="val 25000"/>
            </a:avLst>
          </a:prstGeom>
          <a:solidFill>
            <a:schemeClr val="accent1">
              <a:lumMod val="25000"/>
            </a:schemeClr>
          </a:solidFill>
          <a:ln w="9525" cap="flat" cmpd="sng" algn="ctr">
            <a:solidFill>
              <a:schemeClr val="tx1"/>
            </a:solidFill>
            <a:prstDash val="solid"/>
            <a:round/>
            <a:headEnd type="none" w="med" len="med"/>
            <a:tailEnd type="none" w="med" len="med"/>
          </a:ln>
          <a:effectLst/>
        </p:spPr>
        <p:txBody>
          <a:bodyPr/>
          <a:lstStyle/>
          <a:p>
            <a:pPr>
              <a:defRPr/>
            </a:pPr>
            <a:endParaRPr lang="id-ID">
              <a:solidFill>
                <a:srgbClr val="C00000"/>
              </a:solidFill>
              <a:latin typeface="Arial" charset="0"/>
              <a:cs typeface="Arial" charset="0"/>
            </a:endParaRPr>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srcRect/>
          <a:stretch>
            <a:fillRect/>
          </a:stretch>
        </p:blipFill>
        <p:spPr bwMode="auto">
          <a:xfrm>
            <a:off x="0" y="0"/>
            <a:ext cx="2195513" cy="4032250"/>
          </a:xfrm>
          <a:prstGeom prst="rect">
            <a:avLst/>
          </a:prstGeom>
          <a:noFill/>
          <a:ln w="9525">
            <a:noFill/>
            <a:miter lim="800000"/>
            <a:headEnd/>
            <a:tailEnd/>
          </a:ln>
        </p:spPr>
      </p:pic>
      <p:sp>
        <p:nvSpPr>
          <p:cNvPr id="73743" name="Rectangle 15"/>
          <p:cNvSpPr>
            <a:spLocks noGrp="1" noChangeArrowheads="1"/>
          </p:cNvSpPr>
          <p:nvPr>
            <p:ph type="body" idx="1"/>
          </p:nvPr>
        </p:nvSpPr>
        <p:spPr>
          <a:xfrm>
            <a:off x="935038" y="333375"/>
            <a:ext cx="8208962" cy="5721350"/>
          </a:xfrm>
        </p:spPr>
        <p:txBody>
          <a:bodyPr>
            <a:normAutofit lnSpcReduction="10000"/>
          </a:bodyPr>
          <a:lstStyle/>
          <a:p>
            <a:pPr eaLnBrk="1" hangingPunct="1">
              <a:lnSpc>
                <a:spcPct val="90000"/>
              </a:lnSpc>
              <a:buFontTx/>
              <a:buNone/>
              <a:defRPr/>
            </a:pPr>
            <a:r>
              <a:rPr lang="id-ID" dirty="0" smtClean="0"/>
              <a:t>	    </a:t>
            </a:r>
            <a:r>
              <a:rPr lang="en-US" dirty="0" smtClean="0"/>
              <a:t>TRADISI </a:t>
            </a:r>
            <a:r>
              <a:rPr lang="en-US" dirty="0" err="1" smtClean="0"/>
              <a:t>dalam</a:t>
            </a:r>
            <a:r>
              <a:rPr lang="en-US" dirty="0" smtClean="0"/>
              <a:t> </a:t>
            </a:r>
            <a:r>
              <a:rPr lang="en-US" dirty="0" err="1" smtClean="0"/>
              <a:t>tataran</a:t>
            </a:r>
            <a:r>
              <a:rPr lang="en-US" dirty="0" smtClean="0"/>
              <a:t> </a:t>
            </a:r>
            <a:r>
              <a:rPr lang="en-US" dirty="0" err="1" smtClean="0"/>
              <a:t>kajian</a:t>
            </a:r>
            <a:r>
              <a:rPr lang="en-US" dirty="0" smtClean="0"/>
              <a:t> </a:t>
            </a:r>
            <a:r>
              <a:rPr lang="en-US" dirty="0" err="1" smtClean="0"/>
              <a:t>teori</a:t>
            </a:r>
            <a:r>
              <a:rPr lang="en-US" dirty="0" smtClean="0"/>
              <a:t> </a:t>
            </a:r>
            <a:r>
              <a:rPr lang="id-ID" dirty="0" smtClean="0"/>
              <a:t>	</a:t>
            </a:r>
            <a:r>
              <a:rPr lang="en-US" dirty="0" err="1" smtClean="0"/>
              <a:t>komunikasi</a:t>
            </a:r>
            <a:r>
              <a:rPr lang="en-US" dirty="0" smtClean="0"/>
              <a:t> </a:t>
            </a:r>
            <a:r>
              <a:rPr lang="en-US" dirty="0" err="1" smtClean="0"/>
              <a:t>adalah</a:t>
            </a:r>
            <a:r>
              <a:rPr lang="en-US" dirty="0" smtClean="0"/>
              <a:t> </a:t>
            </a:r>
            <a:endParaRPr lang="id-ID" dirty="0" smtClean="0"/>
          </a:p>
          <a:p>
            <a:pPr eaLnBrk="1" hangingPunct="1">
              <a:lnSpc>
                <a:spcPct val="90000"/>
              </a:lnSpc>
              <a:buFontTx/>
              <a:buNone/>
              <a:defRPr/>
            </a:pPr>
            <a:r>
              <a:rPr lang="id-ID" dirty="0" smtClean="0"/>
              <a:t>		</a:t>
            </a:r>
            <a:r>
              <a:rPr lang="en-US" dirty="0" err="1" smtClean="0">
                <a:solidFill>
                  <a:schemeClr val="accent2">
                    <a:lumMod val="75000"/>
                  </a:schemeClr>
                </a:solidFill>
                <a:latin typeface="Aharoni" pitchFamily="2" charset="-79"/>
                <a:cs typeface="Aharoni" pitchFamily="2" charset="-79"/>
              </a:rPr>
              <a:t>sudut</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pandang</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ilmuwan</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komunikasi</a:t>
            </a:r>
            <a:r>
              <a:rPr lang="en-US" dirty="0" smtClean="0">
                <a:solidFill>
                  <a:schemeClr val="accent2">
                    <a:lumMod val="75000"/>
                  </a:schemeClr>
                </a:solidFill>
                <a:latin typeface="Aharoni" pitchFamily="2" charset="-79"/>
                <a:cs typeface="Aharoni" pitchFamily="2" charset="-79"/>
              </a:rPr>
              <a:t> </a:t>
            </a:r>
            <a:r>
              <a:rPr lang="id-ID"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dalam</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memandang</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suatu</a:t>
            </a:r>
            <a:r>
              <a:rPr lang="en-US"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teori</a:t>
            </a:r>
            <a:r>
              <a:rPr lang="en-US" dirty="0" smtClean="0">
                <a:solidFill>
                  <a:schemeClr val="accent2">
                    <a:lumMod val="75000"/>
                  </a:schemeClr>
                </a:solidFill>
                <a:latin typeface="Aharoni" pitchFamily="2" charset="-79"/>
                <a:cs typeface="Aharoni" pitchFamily="2" charset="-79"/>
              </a:rPr>
              <a:t> </a:t>
            </a:r>
            <a:r>
              <a:rPr lang="id-ID" dirty="0" smtClean="0">
                <a:solidFill>
                  <a:schemeClr val="accent2">
                    <a:lumMod val="75000"/>
                  </a:schemeClr>
                </a:solidFill>
                <a:latin typeface="Aharoni" pitchFamily="2" charset="-79"/>
                <a:cs typeface="Aharoni" pitchFamily="2" charset="-79"/>
              </a:rPr>
              <a:t>		</a:t>
            </a:r>
            <a:r>
              <a:rPr lang="en-US" dirty="0" err="1" smtClean="0">
                <a:solidFill>
                  <a:schemeClr val="accent2">
                    <a:lumMod val="75000"/>
                  </a:schemeClr>
                </a:solidFill>
                <a:latin typeface="Aharoni" pitchFamily="2" charset="-79"/>
                <a:cs typeface="Aharoni" pitchFamily="2" charset="-79"/>
              </a:rPr>
              <a:t>komunikasi</a:t>
            </a:r>
            <a:r>
              <a:rPr lang="en-US" dirty="0" smtClean="0"/>
              <a:t>.</a:t>
            </a:r>
          </a:p>
          <a:p>
            <a:pPr eaLnBrk="1" hangingPunct="1">
              <a:lnSpc>
                <a:spcPct val="90000"/>
              </a:lnSpc>
              <a:buFontTx/>
              <a:buNone/>
              <a:defRPr/>
            </a:pPr>
            <a:endParaRPr lang="en-US" dirty="0" smtClean="0"/>
          </a:p>
          <a:p>
            <a:pPr eaLnBrk="1" hangingPunct="1">
              <a:lnSpc>
                <a:spcPct val="90000"/>
              </a:lnSpc>
              <a:buFontTx/>
              <a:buNone/>
              <a:defRPr/>
            </a:pPr>
            <a:r>
              <a:rPr lang="id-ID" dirty="0" smtClean="0"/>
              <a:t>		</a:t>
            </a:r>
            <a:r>
              <a:rPr lang="en-US" dirty="0" err="1" smtClean="0"/>
              <a:t>Tradisi</a:t>
            </a:r>
            <a:r>
              <a:rPr lang="en-US" dirty="0" smtClean="0"/>
              <a:t> </a:t>
            </a:r>
            <a:r>
              <a:rPr lang="en-US" dirty="0" err="1" smtClean="0"/>
              <a:t>ini</a:t>
            </a:r>
            <a:r>
              <a:rPr lang="en-US" dirty="0" smtClean="0"/>
              <a:t> </a:t>
            </a:r>
            <a:r>
              <a:rPr lang="en-US" dirty="0" err="1" smtClean="0"/>
              <a:t>ada</a:t>
            </a:r>
            <a:r>
              <a:rPr lang="en-US" dirty="0" smtClean="0"/>
              <a:t> </a:t>
            </a:r>
            <a:r>
              <a:rPr lang="en-US" dirty="0" err="1" smtClean="0"/>
              <a:t>juga</a:t>
            </a:r>
            <a:r>
              <a:rPr lang="en-US" dirty="0" smtClean="0"/>
              <a:t> yang </a:t>
            </a:r>
            <a:r>
              <a:rPr lang="en-US" dirty="0" err="1" smtClean="0"/>
              <a:t>menyebutnya</a:t>
            </a:r>
            <a:r>
              <a:rPr lang="en-US" dirty="0" smtClean="0"/>
              <a:t> </a:t>
            </a:r>
            <a:r>
              <a:rPr lang="id-ID" dirty="0" smtClean="0"/>
              <a:t>	</a:t>
            </a:r>
            <a:r>
              <a:rPr lang="en-US" dirty="0" err="1" smtClean="0"/>
              <a:t>dengan</a:t>
            </a:r>
            <a:r>
              <a:rPr lang="en-US" dirty="0" smtClean="0"/>
              <a:t> </a:t>
            </a:r>
            <a:r>
              <a:rPr lang="en-US" dirty="0" err="1" smtClean="0">
                <a:solidFill>
                  <a:schemeClr val="accent2">
                    <a:lumMod val="75000"/>
                  </a:schemeClr>
                </a:solidFill>
              </a:rPr>
              <a:t>Paradigma</a:t>
            </a:r>
            <a:r>
              <a:rPr lang="en-US" dirty="0" smtClean="0">
                <a:solidFill>
                  <a:schemeClr val="accent2">
                    <a:lumMod val="75000"/>
                  </a:schemeClr>
                </a:solidFill>
              </a:rPr>
              <a:t>.</a:t>
            </a:r>
          </a:p>
          <a:p>
            <a:pPr eaLnBrk="1" hangingPunct="1">
              <a:lnSpc>
                <a:spcPct val="90000"/>
              </a:lnSpc>
              <a:buFontTx/>
              <a:buNone/>
              <a:defRPr/>
            </a:pPr>
            <a:endParaRPr lang="en-US" dirty="0" smtClean="0"/>
          </a:p>
          <a:p>
            <a:pPr eaLnBrk="1" hangingPunct="1">
              <a:lnSpc>
                <a:spcPct val="90000"/>
              </a:lnSpc>
              <a:buFontTx/>
              <a:buNone/>
              <a:defRPr/>
            </a:pPr>
            <a:r>
              <a:rPr lang="en-US" dirty="0" smtClean="0"/>
              <a:t> </a:t>
            </a:r>
            <a:r>
              <a:rPr lang="id-ID" dirty="0" smtClean="0">
                <a:solidFill>
                  <a:schemeClr val="accent2">
                    <a:lumMod val="75000"/>
                  </a:schemeClr>
                </a:solidFill>
                <a:latin typeface="Aharoni" pitchFamily="2" charset="-79"/>
                <a:cs typeface="Aharoni" pitchFamily="2" charset="-79"/>
              </a:rPr>
              <a:t>Perbedaan Paradigma </a:t>
            </a:r>
            <a:r>
              <a:rPr lang="en-US" dirty="0" err="1" smtClean="0"/>
              <a:t>karena</a:t>
            </a:r>
            <a:r>
              <a:rPr lang="en-US" dirty="0" smtClean="0"/>
              <a:t> </a:t>
            </a:r>
            <a:r>
              <a:rPr lang="en-US" dirty="0" err="1" smtClean="0"/>
              <a:t>perbedaan</a:t>
            </a:r>
            <a:r>
              <a:rPr lang="en-US" dirty="0" smtClean="0"/>
              <a:t> </a:t>
            </a:r>
            <a:r>
              <a:rPr lang="en-US" dirty="0" err="1" smtClean="0"/>
              <a:t>ketertarikan</a:t>
            </a:r>
            <a:r>
              <a:rPr lang="en-US" dirty="0" smtClean="0"/>
              <a:t>  </a:t>
            </a:r>
            <a:r>
              <a:rPr lang="en-US" dirty="0" err="1" smtClean="0"/>
              <a:t>terhadap</a:t>
            </a:r>
            <a:r>
              <a:rPr lang="en-US" dirty="0" smtClean="0"/>
              <a:t> </a:t>
            </a:r>
            <a:r>
              <a:rPr lang="en-US" dirty="0" err="1" smtClean="0"/>
              <a:t>berbagai</a:t>
            </a:r>
            <a:r>
              <a:rPr lang="en-US" dirty="0" smtClean="0"/>
              <a:t> </a:t>
            </a:r>
            <a:r>
              <a:rPr lang="en-US" dirty="0" err="1" smtClean="0"/>
              <a:t>bidang</a:t>
            </a:r>
            <a:r>
              <a:rPr lang="id-ID" dirty="0" smtClean="0"/>
              <a:t>/ </a:t>
            </a:r>
            <a:r>
              <a:rPr lang="en-US" dirty="0" err="1" smtClean="0"/>
              <a:t>aspek</a:t>
            </a:r>
            <a:r>
              <a:rPr lang="en-US" dirty="0" smtClean="0"/>
              <a:t> yang </a:t>
            </a:r>
            <a:r>
              <a:rPr lang="en-US" dirty="0" err="1" smtClean="0"/>
              <a:t>tercakup</a:t>
            </a:r>
            <a:r>
              <a:rPr lang="en-US" dirty="0" smtClean="0"/>
              <a:t> </a:t>
            </a:r>
            <a:r>
              <a:rPr lang="en-US" dirty="0" err="1" smtClean="0"/>
              <a:t>dalam</a:t>
            </a:r>
            <a:r>
              <a:rPr lang="en-US" dirty="0" smtClean="0"/>
              <a:t> </a:t>
            </a:r>
            <a:r>
              <a:rPr lang="en-US" dirty="0" err="1" smtClean="0"/>
              <a:t>ilmu</a:t>
            </a:r>
            <a:r>
              <a:rPr lang="en-US" dirty="0" smtClean="0"/>
              <a:t> </a:t>
            </a:r>
            <a:r>
              <a:rPr lang="en-US" dirty="0" err="1" smtClean="0"/>
              <a:t>komunikasi</a:t>
            </a:r>
            <a:r>
              <a:rPr lang="en-US" dirty="0" smtClean="0"/>
              <a:t>.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3743">
                                            <p:txEl>
                                              <p:pRg st="0" end="0"/>
                                            </p:txEl>
                                          </p:spTgt>
                                        </p:tgtEl>
                                        <p:attrNameLst>
                                          <p:attrName>style.visibility</p:attrName>
                                        </p:attrNameLst>
                                      </p:cBhvr>
                                      <p:to>
                                        <p:strVal val="visible"/>
                                      </p:to>
                                    </p:set>
                                    <p:animEffect transition="in" filter="fade">
                                      <p:cBhvr>
                                        <p:cTn id="12" dur="1000"/>
                                        <p:tgtEl>
                                          <p:spTgt spid="73743">
                                            <p:txEl>
                                              <p:pRg st="0" end="0"/>
                                            </p:txEl>
                                          </p:spTgt>
                                        </p:tgtEl>
                                      </p:cBhvr>
                                    </p:animEffect>
                                    <p:anim calcmode="lin" valueType="num">
                                      <p:cBhvr>
                                        <p:cTn id="13" dur="1000" fill="hold"/>
                                        <p:tgtEl>
                                          <p:spTgt spid="7374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374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3743">
                                            <p:txEl>
                                              <p:pRg st="1" end="1"/>
                                            </p:txEl>
                                          </p:spTgt>
                                        </p:tgtEl>
                                        <p:attrNameLst>
                                          <p:attrName>style.visibility</p:attrName>
                                        </p:attrNameLst>
                                      </p:cBhvr>
                                      <p:to>
                                        <p:strVal val="visible"/>
                                      </p:to>
                                    </p:set>
                                    <p:animEffect transition="in" filter="fade">
                                      <p:cBhvr>
                                        <p:cTn id="17" dur="1000"/>
                                        <p:tgtEl>
                                          <p:spTgt spid="73743">
                                            <p:txEl>
                                              <p:pRg st="1" end="1"/>
                                            </p:txEl>
                                          </p:spTgt>
                                        </p:tgtEl>
                                      </p:cBhvr>
                                    </p:animEffect>
                                    <p:anim calcmode="lin" valueType="num">
                                      <p:cBhvr>
                                        <p:cTn id="18" dur="1000" fill="hold"/>
                                        <p:tgtEl>
                                          <p:spTgt spid="7374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37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3743">
                                            <p:txEl>
                                              <p:pRg st="3" end="3"/>
                                            </p:txEl>
                                          </p:spTgt>
                                        </p:tgtEl>
                                        <p:attrNameLst>
                                          <p:attrName>style.visibility</p:attrName>
                                        </p:attrNameLst>
                                      </p:cBhvr>
                                      <p:to>
                                        <p:strVal val="visible"/>
                                      </p:to>
                                    </p:set>
                                    <p:animEffect transition="in" filter="fade">
                                      <p:cBhvr>
                                        <p:cTn id="24" dur="1000"/>
                                        <p:tgtEl>
                                          <p:spTgt spid="73743">
                                            <p:txEl>
                                              <p:pRg st="3" end="3"/>
                                            </p:txEl>
                                          </p:spTgt>
                                        </p:tgtEl>
                                      </p:cBhvr>
                                    </p:animEffect>
                                    <p:anim calcmode="lin" valueType="num">
                                      <p:cBhvr>
                                        <p:cTn id="25" dur="1000" fill="hold"/>
                                        <p:tgtEl>
                                          <p:spTgt spid="7374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374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457200" y="333375"/>
            <a:ext cx="8229600" cy="6191250"/>
          </a:xfrm>
        </p:spPr>
        <p:txBody>
          <a:bodyPr>
            <a:normAutofit lnSpcReduction="10000"/>
          </a:bodyPr>
          <a:lstStyle/>
          <a:p>
            <a:pPr eaLnBrk="1" hangingPunct="1">
              <a:buFontTx/>
              <a:buNone/>
            </a:pPr>
            <a:r>
              <a:rPr lang="en-US" sz="2800" dirty="0" smtClean="0"/>
              <a:t>Para </a:t>
            </a:r>
            <a:r>
              <a:rPr lang="en-US" sz="2800" dirty="0" err="1" smtClean="0"/>
              <a:t>ahli</a:t>
            </a:r>
            <a:r>
              <a:rPr lang="en-US" sz="2800" dirty="0" smtClean="0"/>
              <a:t> </a:t>
            </a:r>
            <a:r>
              <a:rPr lang="en-US" sz="2800" dirty="0" err="1" smtClean="0"/>
              <a:t>telah</a:t>
            </a:r>
            <a:r>
              <a:rPr lang="en-US" sz="2800" dirty="0" smtClean="0"/>
              <a:t> </a:t>
            </a:r>
            <a:r>
              <a:rPr lang="en-US" sz="2800" b="1" dirty="0" err="1" smtClean="0"/>
              <a:t>mengelompokkan</a:t>
            </a:r>
            <a:r>
              <a:rPr lang="en-US" sz="2800" b="1" dirty="0" smtClean="0"/>
              <a:t> </a:t>
            </a:r>
            <a:r>
              <a:rPr lang="en-US" sz="2800" b="1" dirty="0" err="1" smtClean="0"/>
              <a:t>berbagai</a:t>
            </a:r>
            <a:r>
              <a:rPr lang="en-US" sz="2800" b="1" dirty="0" smtClean="0"/>
              <a:t> </a:t>
            </a:r>
            <a:r>
              <a:rPr lang="en-US" sz="2800" b="1" dirty="0" err="1" smtClean="0"/>
              <a:t>teori</a:t>
            </a:r>
            <a:r>
              <a:rPr lang="en-US" sz="2800" b="1" dirty="0" smtClean="0"/>
              <a:t> </a:t>
            </a:r>
            <a:r>
              <a:rPr lang="en-US" sz="2800" b="1" dirty="0" err="1" smtClean="0"/>
              <a:t>komunikasi</a:t>
            </a:r>
            <a:r>
              <a:rPr lang="en-US" sz="2800" b="1" dirty="0" smtClean="0"/>
              <a:t> </a:t>
            </a:r>
            <a:r>
              <a:rPr lang="en-US" sz="2800" b="1" dirty="0" err="1" smtClean="0"/>
              <a:t>berdasarkan</a:t>
            </a:r>
            <a:r>
              <a:rPr lang="en-US" sz="2800" b="1" dirty="0" smtClean="0"/>
              <a:t> </a:t>
            </a:r>
            <a:r>
              <a:rPr lang="en-US" sz="2800" b="1" dirty="0" err="1" smtClean="0"/>
              <a:t>pendekatan</a:t>
            </a:r>
            <a:r>
              <a:rPr lang="en-US" sz="2800" dirty="0" smtClean="0"/>
              <a:t> yang </a:t>
            </a:r>
            <a:r>
              <a:rPr lang="en-US" sz="2800" dirty="0" err="1" smtClean="0"/>
              <a:t>mereka</a:t>
            </a:r>
            <a:r>
              <a:rPr lang="en-US" sz="2800" dirty="0" smtClean="0"/>
              <a:t> </a:t>
            </a:r>
            <a:r>
              <a:rPr lang="en-US" sz="2800" dirty="0" err="1" smtClean="0"/>
              <a:t>gunakan</a:t>
            </a:r>
            <a:r>
              <a:rPr lang="en-US" sz="2800" dirty="0" smtClean="0"/>
              <a:t>.</a:t>
            </a:r>
            <a:endParaRPr lang="id-ID" sz="2800" dirty="0" smtClean="0"/>
          </a:p>
          <a:p>
            <a:pPr eaLnBrk="1" hangingPunct="1">
              <a:buFontTx/>
              <a:buNone/>
            </a:pPr>
            <a:endParaRPr lang="en-US" sz="2800" dirty="0" smtClean="0"/>
          </a:p>
          <a:p>
            <a:pPr eaLnBrk="1" hangingPunct="1">
              <a:buFontTx/>
              <a:buNone/>
            </a:pPr>
            <a:r>
              <a:rPr lang="en-US" sz="2800" dirty="0" smtClean="0"/>
              <a:t>	</a:t>
            </a:r>
            <a:r>
              <a:rPr lang="en-US" sz="2800" b="1" dirty="0" err="1" smtClean="0"/>
              <a:t>Pendekatan</a:t>
            </a:r>
            <a:r>
              <a:rPr lang="en-US" sz="2800" b="1" dirty="0" smtClean="0"/>
              <a:t> </a:t>
            </a:r>
            <a:r>
              <a:rPr lang="en-US" sz="2800" b="1" dirty="0" err="1" smtClean="0"/>
              <a:t>tergantung</a:t>
            </a:r>
            <a:r>
              <a:rPr lang="en-US" sz="2800" b="1" dirty="0" smtClean="0"/>
              <a:t> pad</a:t>
            </a:r>
            <a:r>
              <a:rPr lang="id-ID" sz="2800" b="1" dirty="0" smtClean="0"/>
              <a:t>a</a:t>
            </a:r>
            <a:r>
              <a:rPr lang="en-US" sz="2800" b="1" dirty="0" smtClean="0"/>
              <a:t> </a:t>
            </a:r>
            <a:r>
              <a:rPr lang="id-ID" sz="2800" b="1" dirty="0" smtClean="0"/>
              <a:t>:</a:t>
            </a:r>
          </a:p>
          <a:p>
            <a:pPr lvl="2" eaLnBrk="1" hangingPunct="1">
              <a:buFont typeface="Wingdings" pitchFamily="2" charset="2"/>
              <a:buChar char="q"/>
            </a:pPr>
            <a:r>
              <a:rPr lang="id-ID" sz="2800" dirty="0" smtClean="0"/>
              <a:t> </a:t>
            </a:r>
            <a:r>
              <a:rPr lang="en-US" sz="2800" dirty="0" err="1" smtClean="0"/>
              <a:t>apa</a:t>
            </a:r>
            <a:r>
              <a:rPr lang="en-US" sz="2800" dirty="0" smtClean="0"/>
              <a:t> yang </a:t>
            </a:r>
            <a:r>
              <a:rPr lang="en-US" sz="2800" dirty="0" err="1" smtClean="0"/>
              <a:t>ingin</a:t>
            </a:r>
            <a:r>
              <a:rPr lang="en-US" sz="2800" dirty="0" smtClean="0"/>
              <a:t> </a:t>
            </a:r>
            <a:r>
              <a:rPr lang="en-US" sz="2800" dirty="0" err="1" smtClean="0"/>
              <a:t>diteliti</a:t>
            </a:r>
            <a:r>
              <a:rPr lang="en-US" sz="2800" dirty="0" smtClean="0"/>
              <a:t> </a:t>
            </a:r>
            <a:r>
              <a:rPr lang="id-ID" sz="2800" dirty="0" smtClean="0"/>
              <a:t>/ </a:t>
            </a:r>
            <a:r>
              <a:rPr lang="en-US" sz="2800" dirty="0" err="1" smtClean="0"/>
              <a:t>ingin</a:t>
            </a:r>
            <a:r>
              <a:rPr lang="en-US" sz="2800" dirty="0" smtClean="0"/>
              <a:t> </a:t>
            </a:r>
            <a:r>
              <a:rPr lang="id-ID" sz="2800" dirty="0" smtClean="0"/>
              <a:t> </a:t>
            </a:r>
            <a:r>
              <a:rPr lang="en-US" sz="2800" dirty="0" err="1" smtClean="0"/>
              <a:t>diketahui</a:t>
            </a:r>
            <a:r>
              <a:rPr lang="en-US" sz="2800" dirty="0" smtClean="0"/>
              <a:t>.</a:t>
            </a:r>
            <a:endParaRPr lang="id-ID" sz="2800" dirty="0" smtClean="0"/>
          </a:p>
          <a:p>
            <a:pPr lvl="2" eaLnBrk="1" hangingPunct="1">
              <a:buFont typeface="Wingdings" pitchFamily="2" charset="2"/>
              <a:buChar char="q"/>
            </a:pPr>
            <a:r>
              <a:rPr lang="id-ID" sz="2800" dirty="0" smtClean="0"/>
              <a:t> </a:t>
            </a:r>
            <a:r>
              <a:rPr lang="en-US" sz="2800" dirty="0" err="1" smtClean="0"/>
              <a:t>Apa</a:t>
            </a:r>
            <a:r>
              <a:rPr lang="en-US" sz="2800" dirty="0" smtClean="0"/>
              <a:t> yang </a:t>
            </a:r>
            <a:r>
              <a:rPr lang="en-US" sz="2800" dirty="0" err="1" smtClean="0"/>
              <a:t>akan</a:t>
            </a:r>
            <a:r>
              <a:rPr lang="en-US" sz="2800" dirty="0" smtClean="0"/>
              <a:t> </a:t>
            </a:r>
            <a:r>
              <a:rPr lang="en-US" sz="2800" dirty="0" err="1" smtClean="0"/>
              <a:t>di</a:t>
            </a:r>
            <a:r>
              <a:rPr lang="en-US" sz="2800" dirty="0" smtClean="0"/>
              <a:t> </a:t>
            </a:r>
            <a:r>
              <a:rPr lang="en-US" sz="2800" dirty="0" err="1" smtClean="0"/>
              <a:t>teliti</a:t>
            </a:r>
            <a:r>
              <a:rPr lang="en-US" sz="2800" dirty="0" smtClean="0"/>
              <a:t> </a:t>
            </a:r>
            <a:r>
              <a:rPr lang="en-US" sz="2800" dirty="0" err="1" smtClean="0"/>
              <a:t>menentukan</a:t>
            </a:r>
            <a:r>
              <a:rPr lang="en-US" sz="2800" dirty="0" smtClean="0"/>
              <a:t> </a:t>
            </a:r>
            <a:r>
              <a:rPr lang="id-ID" sz="2800" dirty="0" smtClean="0"/>
              <a:t> </a:t>
            </a:r>
            <a:r>
              <a:rPr lang="en-US" sz="2800" dirty="0" err="1" smtClean="0"/>
              <a:t>metode</a:t>
            </a:r>
            <a:r>
              <a:rPr lang="en-US" sz="2800" dirty="0" smtClean="0"/>
              <a:t> yang </a:t>
            </a:r>
            <a:r>
              <a:rPr lang="en-US" sz="2800" dirty="0" err="1" smtClean="0"/>
              <a:t>digunakan</a:t>
            </a:r>
            <a:r>
              <a:rPr lang="en-US" sz="2800" dirty="0" smtClean="0"/>
              <a:t> </a:t>
            </a:r>
          </a:p>
          <a:p>
            <a:pPr lvl="2" eaLnBrk="1" hangingPunct="1">
              <a:buFont typeface="Wingdings" pitchFamily="2" charset="2"/>
              <a:buChar char="q"/>
            </a:pPr>
            <a:r>
              <a:rPr lang="id-ID" sz="2800" dirty="0" smtClean="0"/>
              <a:t> </a:t>
            </a:r>
            <a:r>
              <a:rPr lang="en-US" sz="2800" dirty="0" err="1" smtClean="0"/>
              <a:t>Metode</a:t>
            </a:r>
            <a:r>
              <a:rPr lang="en-US" sz="2800" dirty="0" smtClean="0"/>
              <a:t> yang </a:t>
            </a:r>
            <a:r>
              <a:rPr lang="en-US" sz="2800" dirty="0" err="1" smtClean="0"/>
              <a:t>digunakan</a:t>
            </a:r>
            <a:r>
              <a:rPr lang="en-US" sz="2800" dirty="0" smtClean="0"/>
              <a:t> </a:t>
            </a:r>
            <a:r>
              <a:rPr lang="en-US" sz="2800" dirty="0" err="1" smtClean="0"/>
              <a:t>akan</a:t>
            </a:r>
            <a:r>
              <a:rPr lang="en-US" sz="2800" dirty="0" smtClean="0"/>
              <a:t> </a:t>
            </a:r>
            <a:r>
              <a:rPr lang="en-US" sz="2800" dirty="0" err="1" smtClean="0"/>
              <a:t>menghasilkan</a:t>
            </a:r>
            <a:r>
              <a:rPr lang="en-US" sz="2800" dirty="0" smtClean="0"/>
              <a:t> </a:t>
            </a:r>
            <a:r>
              <a:rPr lang="en-US" sz="2800" dirty="0" err="1" smtClean="0"/>
              <a:t>berbagai</a:t>
            </a:r>
            <a:r>
              <a:rPr lang="en-US" sz="2800" dirty="0" smtClean="0"/>
              <a:t> </a:t>
            </a:r>
            <a:r>
              <a:rPr lang="en-US" sz="2800" dirty="0" err="1" smtClean="0"/>
              <a:t>teori</a:t>
            </a:r>
            <a:r>
              <a:rPr lang="en-US" sz="2800" dirty="0" smtClean="0"/>
              <a:t> yang </a:t>
            </a:r>
            <a:r>
              <a:rPr lang="en-US" sz="2800" dirty="0" err="1" smtClean="0"/>
              <a:t>berbeda</a:t>
            </a:r>
            <a:r>
              <a:rPr lang="en-US" sz="2800" dirty="0" smtClean="0"/>
              <a:t> </a:t>
            </a:r>
            <a:r>
              <a:rPr lang="en-US" sz="2800" dirty="0" err="1" smtClean="0"/>
              <a:t>juga</a:t>
            </a:r>
            <a:endParaRPr lang="en-US" sz="2800" dirty="0" smtClean="0"/>
          </a:p>
          <a:p>
            <a:pPr eaLnBrk="1" hangingPunct="1">
              <a:buFont typeface="Wingdings" pitchFamily="2" charset="2"/>
              <a:buChar char="q"/>
            </a:pPr>
            <a:endParaRPr lang="id-ID" sz="2800" dirty="0" smtClean="0"/>
          </a:p>
          <a:p>
            <a:pPr eaLnBrk="1" hangingPunct="1">
              <a:buFont typeface="Wingdings" pitchFamily="2" charset="2"/>
              <a:buChar char="q"/>
            </a:pPr>
            <a:endParaRPr lang="id-ID" sz="2800" dirty="0" smtClean="0"/>
          </a:p>
          <a:p>
            <a:pPr eaLnBrk="1" hangingPunct="1">
              <a:buFontTx/>
              <a:buNone/>
            </a:pPr>
            <a:r>
              <a:rPr lang="en-US" sz="2800" dirty="0" smtClean="0"/>
              <a:t>	</a:t>
            </a: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KLASISIFIKASI  ILMU KOMUNIKASI</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76375" y="274638"/>
            <a:ext cx="7210425" cy="1143000"/>
          </a:xfrm>
        </p:spPr>
        <p:txBody>
          <a:bodyPr/>
          <a:lstStyle/>
          <a:p>
            <a:pPr eaLnBrk="1" hangingPunct="1"/>
            <a:r>
              <a:rPr lang="en-US" sz="3200" dirty="0" err="1" smtClean="0"/>
              <a:t>Metode</a:t>
            </a:r>
            <a:r>
              <a:rPr lang="en-US" sz="3200" dirty="0" smtClean="0"/>
              <a:t>  </a:t>
            </a:r>
            <a:r>
              <a:rPr lang="en-US" sz="3200" dirty="0" err="1" smtClean="0"/>
              <a:t>digunakan</a:t>
            </a:r>
            <a:r>
              <a:rPr lang="en-US" sz="3200" dirty="0" smtClean="0"/>
              <a:t> </a:t>
            </a:r>
            <a:r>
              <a:rPr lang="en-US" sz="3200" dirty="0" err="1" smtClean="0"/>
              <a:t>dalam</a:t>
            </a:r>
            <a:r>
              <a:rPr lang="en-US" sz="3200" dirty="0" smtClean="0"/>
              <a:t> </a:t>
            </a:r>
            <a:r>
              <a:rPr lang="en-US" sz="3200" dirty="0" err="1" smtClean="0"/>
              <a:t>penelitian</a:t>
            </a:r>
            <a:r>
              <a:rPr lang="en-US" sz="3200" dirty="0" smtClean="0"/>
              <a:t> </a:t>
            </a:r>
          </a:p>
        </p:txBody>
      </p:sp>
      <p:sp>
        <p:nvSpPr>
          <p:cNvPr id="5123" name="Rectangle 3"/>
          <p:cNvSpPr>
            <a:spLocks noGrp="1" noChangeArrowheads="1"/>
          </p:cNvSpPr>
          <p:nvPr>
            <p:ph type="body" idx="1"/>
          </p:nvPr>
        </p:nvSpPr>
        <p:spPr>
          <a:xfrm>
            <a:off x="1042988" y="1600200"/>
            <a:ext cx="7850187" cy="4525963"/>
          </a:xfrm>
        </p:spPr>
        <p:txBody>
          <a:bodyPr/>
          <a:lstStyle/>
          <a:p>
            <a:pPr marL="609600" indent="-609600" eaLnBrk="1" hangingPunct="1">
              <a:lnSpc>
                <a:spcPct val="90000"/>
              </a:lnSpc>
              <a:buFontTx/>
              <a:buAutoNum type="arabicPeriod"/>
            </a:pPr>
            <a:r>
              <a:rPr lang="en-US" sz="2800" b="1" dirty="0" err="1" smtClean="0"/>
              <a:t>Metode</a:t>
            </a:r>
            <a:r>
              <a:rPr lang="en-US" sz="2800" b="1" dirty="0" smtClean="0"/>
              <a:t> </a:t>
            </a:r>
            <a:r>
              <a:rPr lang="en-US" sz="2800" b="1" dirty="0" err="1" smtClean="0"/>
              <a:t>objektif</a:t>
            </a:r>
            <a:endParaRPr lang="en-US" sz="2800" b="1" dirty="0" smtClean="0"/>
          </a:p>
          <a:p>
            <a:pPr marL="990600" lvl="1" indent="-533400" eaLnBrk="1" hangingPunct="1">
              <a:lnSpc>
                <a:spcPct val="90000"/>
              </a:lnSpc>
              <a:buFontTx/>
              <a:buNone/>
            </a:pPr>
            <a:r>
              <a:rPr lang="en-US" dirty="0" smtClean="0"/>
              <a:t>  	</a:t>
            </a:r>
            <a:r>
              <a:rPr lang="en-US" dirty="0" err="1" smtClean="0"/>
              <a:t>ilmu</a:t>
            </a:r>
            <a:r>
              <a:rPr lang="en-US" dirty="0" smtClean="0"/>
              <a:t> </a:t>
            </a:r>
            <a:r>
              <a:rPr lang="en-US" dirty="0" err="1" smtClean="0"/>
              <a:t>pengetahuan</a:t>
            </a:r>
            <a:r>
              <a:rPr lang="en-US" dirty="0" smtClean="0"/>
              <a:t> </a:t>
            </a:r>
            <a:r>
              <a:rPr lang="en-US" dirty="0" err="1" smtClean="0"/>
              <a:t>sering</a:t>
            </a:r>
            <a:r>
              <a:rPr lang="en-US" dirty="0" smtClean="0"/>
              <a:t> </a:t>
            </a:r>
            <a:r>
              <a:rPr lang="en-US" dirty="0" err="1" smtClean="0"/>
              <a:t>diasosiasikan</a:t>
            </a:r>
            <a:r>
              <a:rPr lang="en-US" dirty="0" smtClean="0"/>
              <a:t> </a:t>
            </a:r>
            <a:r>
              <a:rPr lang="en-US" dirty="0" err="1" smtClean="0"/>
              <a:t>bersifat</a:t>
            </a:r>
            <a:r>
              <a:rPr lang="en-US" dirty="0" smtClean="0"/>
              <a:t> </a:t>
            </a:r>
            <a:r>
              <a:rPr lang="en-US" b="1" dirty="0" err="1" smtClean="0"/>
              <a:t>objektif</a:t>
            </a:r>
            <a:r>
              <a:rPr lang="en-US" b="1" dirty="0" smtClean="0"/>
              <a:t>, yang </a:t>
            </a:r>
            <a:r>
              <a:rPr lang="en-US" b="1" dirty="0" err="1" smtClean="0"/>
              <a:t>berstandarisasi</a:t>
            </a:r>
            <a:r>
              <a:rPr lang="en-US" dirty="0" smtClean="0"/>
              <a:t>. </a:t>
            </a:r>
            <a:r>
              <a:rPr lang="en-US" dirty="0" err="1" smtClean="0"/>
              <a:t>Asumsi</a:t>
            </a:r>
            <a:r>
              <a:rPr lang="en-US" dirty="0" smtClean="0"/>
              <a:t> yang </a:t>
            </a:r>
            <a:r>
              <a:rPr lang="en-US" dirty="0" err="1" smtClean="0"/>
              <a:t>dibangun</a:t>
            </a:r>
            <a:r>
              <a:rPr lang="en-US" dirty="0" smtClean="0"/>
              <a:t> </a:t>
            </a:r>
            <a:r>
              <a:rPr lang="en-US" dirty="0" err="1" smtClean="0"/>
              <a:t>adalah</a:t>
            </a:r>
            <a:r>
              <a:rPr lang="en-US" dirty="0" smtClean="0"/>
              <a:t> </a:t>
            </a:r>
            <a:r>
              <a:rPr lang="en-US" dirty="0" err="1" smtClean="0"/>
              <a:t>siapapun</a:t>
            </a:r>
            <a:r>
              <a:rPr lang="en-US" dirty="0" smtClean="0"/>
              <a:t> </a:t>
            </a:r>
            <a:r>
              <a:rPr lang="en-US" dirty="0" err="1" smtClean="0"/>
              <a:t>peneliti</a:t>
            </a:r>
            <a:r>
              <a:rPr lang="en-US" dirty="0" smtClean="0"/>
              <a:t> </a:t>
            </a:r>
            <a:r>
              <a:rPr lang="en-US" dirty="0" err="1" smtClean="0"/>
              <a:t>dan</a:t>
            </a:r>
            <a:r>
              <a:rPr lang="en-US" dirty="0" smtClean="0"/>
              <a:t> </a:t>
            </a:r>
            <a:r>
              <a:rPr lang="en-US" dirty="0" err="1" smtClean="0"/>
              <a:t>obyek</a:t>
            </a:r>
            <a:r>
              <a:rPr lang="en-US" dirty="0" smtClean="0"/>
              <a:t> yang </a:t>
            </a:r>
            <a:r>
              <a:rPr lang="en-US" dirty="0" err="1" smtClean="0"/>
              <a:t>diteliti</a:t>
            </a:r>
            <a:r>
              <a:rPr lang="en-US" dirty="0" smtClean="0"/>
              <a:t> </a:t>
            </a:r>
            <a:r>
              <a:rPr lang="en-US" dirty="0" err="1" smtClean="0"/>
              <a:t>bila</a:t>
            </a:r>
            <a:r>
              <a:rPr lang="en-US" dirty="0" smtClean="0"/>
              <a:t> </a:t>
            </a:r>
            <a:r>
              <a:rPr lang="en-US" dirty="0" err="1" smtClean="0"/>
              <a:t>menggunakan</a:t>
            </a:r>
            <a:r>
              <a:rPr lang="en-US" dirty="0" smtClean="0"/>
              <a:t> </a:t>
            </a:r>
            <a:r>
              <a:rPr lang="en-US" dirty="0" err="1" smtClean="0"/>
              <a:t>cara</a:t>
            </a:r>
            <a:r>
              <a:rPr lang="en-US" dirty="0" smtClean="0"/>
              <a:t> yang </a:t>
            </a:r>
            <a:r>
              <a:rPr lang="en-US" dirty="0" err="1" smtClean="0"/>
              <a:t>sama</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kesimpulan</a:t>
            </a:r>
            <a:r>
              <a:rPr lang="en-US" dirty="0" smtClean="0"/>
              <a:t> yang </a:t>
            </a:r>
            <a:r>
              <a:rPr lang="en-US" dirty="0" err="1" smtClean="0"/>
              <a:t>sama</a:t>
            </a:r>
            <a:r>
              <a:rPr lang="en-US" dirty="0" smtClean="0"/>
              <a:t> pula.</a:t>
            </a:r>
          </a:p>
          <a:p>
            <a:pPr marL="990600" lvl="1" indent="-533400" eaLnBrk="1" hangingPunct="1">
              <a:lnSpc>
                <a:spcPct val="90000"/>
              </a:lnSpc>
              <a:buFontTx/>
              <a:buNone/>
            </a:pPr>
            <a:r>
              <a:rPr lang="en-US" dirty="0" smtClean="0"/>
              <a:t>	</a:t>
            </a:r>
            <a:r>
              <a:rPr lang="en-US" dirty="0" err="1" smtClean="0"/>
              <a:t>metode</a:t>
            </a:r>
            <a:r>
              <a:rPr lang="en-US" dirty="0" smtClean="0"/>
              <a:t> </a:t>
            </a:r>
            <a:r>
              <a:rPr lang="en-US" dirty="0" err="1" smtClean="0"/>
              <a:t>ini</a:t>
            </a:r>
            <a:r>
              <a:rPr lang="en-US" dirty="0" smtClean="0"/>
              <a:t> </a:t>
            </a:r>
            <a:r>
              <a:rPr lang="en-US" dirty="0" err="1" smtClean="0"/>
              <a:t>contohnya</a:t>
            </a:r>
            <a:r>
              <a:rPr lang="en-US" dirty="0" smtClean="0"/>
              <a:t> </a:t>
            </a:r>
            <a:r>
              <a:rPr lang="en-US" dirty="0" err="1" smtClean="0"/>
              <a:t>banyak</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penelitian</a:t>
            </a:r>
            <a:r>
              <a:rPr lang="en-US" dirty="0" smtClean="0"/>
              <a:t> </a:t>
            </a:r>
            <a:r>
              <a:rPr lang="en-US" dirty="0" err="1" smtClean="0"/>
              <a:t>dalam</a:t>
            </a:r>
            <a:r>
              <a:rPr lang="en-US" dirty="0" smtClean="0"/>
              <a:t> IPA/Scientific scholarship</a:t>
            </a:r>
          </a:p>
          <a:p>
            <a:pPr marL="609600" indent="-609600" eaLnBrk="1" hangingPunct="1">
              <a:lnSpc>
                <a:spcPct val="90000"/>
              </a:lnSpc>
              <a:buFontTx/>
              <a:buNone/>
            </a:pPr>
            <a:endParaRPr lang="en-US" sz="2400" dirty="0" smtClean="0"/>
          </a:p>
        </p:txBody>
      </p:sp>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19250" y="260350"/>
            <a:ext cx="8229600" cy="417513"/>
          </a:xfrm>
        </p:spPr>
        <p:txBody>
          <a:bodyPr>
            <a:normAutofit fontScale="90000"/>
          </a:bodyPr>
          <a:lstStyle/>
          <a:p>
            <a:pPr algn="l" eaLnBrk="1" hangingPunct="1"/>
            <a:r>
              <a:rPr lang="en-US" sz="3200" dirty="0" err="1" smtClean="0"/>
              <a:t>Lanjutan</a:t>
            </a:r>
            <a:r>
              <a:rPr lang="en-US" sz="1600" dirty="0" smtClean="0"/>
              <a:t>…(</a:t>
            </a:r>
            <a:r>
              <a:rPr lang="en-US" sz="1600" dirty="0" err="1" smtClean="0"/>
              <a:t>metode</a:t>
            </a:r>
            <a:r>
              <a:rPr lang="en-US" sz="1600" dirty="0" smtClean="0"/>
              <a:t> </a:t>
            </a:r>
            <a:r>
              <a:rPr lang="en-US" sz="1600" dirty="0" err="1" smtClean="0"/>
              <a:t>penelitian</a:t>
            </a:r>
            <a:r>
              <a:rPr lang="en-US" sz="1600" dirty="0" smtClean="0"/>
              <a:t> </a:t>
            </a:r>
            <a:r>
              <a:rPr lang="en-US" sz="1600" dirty="0" err="1" smtClean="0"/>
              <a:t>dalam</a:t>
            </a:r>
            <a:r>
              <a:rPr lang="en-US" sz="1600" dirty="0" smtClean="0"/>
              <a:t> </a:t>
            </a:r>
            <a:r>
              <a:rPr lang="en-US" sz="1600" dirty="0" err="1" smtClean="0"/>
              <a:t>ilkom</a:t>
            </a:r>
            <a:r>
              <a:rPr lang="en-US" sz="1600" dirty="0" smtClean="0"/>
              <a:t>)</a:t>
            </a:r>
          </a:p>
        </p:txBody>
      </p:sp>
      <p:sp>
        <p:nvSpPr>
          <p:cNvPr id="6147" name="Rectangle 3"/>
          <p:cNvSpPr>
            <a:spLocks noGrp="1" noChangeArrowheads="1"/>
          </p:cNvSpPr>
          <p:nvPr>
            <p:ph type="body" idx="1"/>
          </p:nvPr>
        </p:nvSpPr>
        <p:spPr>
          <a:xfrm>
            <a:off x="1116013" y="981075"/>
            <a:ext cx="7777162" cy="4679950"/>
          </a:xfrm>
        </p:spPr>
        <p:txBody>
          <a:bodyPr>
            <a:normAutofit lnSpcReduction="10000"/>
          </a:bodyPr>
          <a:lstStyle/>
          <a:p>
            <a:pPr eaLnBrk="1" hangingPunct="1">
              <a:lnSpc>
                <a:spcPct val="90000"/>
              </a:lnSpc>
              <a:buFontTx/>
              <a:buNone/>
            </a:pPr>
            <a:r>
              <a:rPr lang="en-US" sz="2400" dirty="0" smtClean="0"/>
              <a:t>2. </a:t>
            </a:r>
            <a:r>
              <a:rPr lang="en-US" sz="2400" b="1" dirty="0" err="1" smtClean="0"/>
              <a:t>Metode</a:t>
            </a:r>
            <a:r>
              <a:rPr lang="en-US" sz="2400" b="1" dirty="0" smtClean="0"/>
              <a:t> </a:t>
            </a:r>
            <a:r>
              <a:rPr lang="en-US" sz="2400" b="1" dirty="0" err="1" smtClean="0"/>
              <a:t>Subjektif</a:t>
            </a:r>
            <a:r>
              <a:rPr lang="en-US" sz="2400" b="1" dirty="0" smtClean="0"/>
              <a:t>/ </a:t>
            </a:r>
            <a:r>
              <a:rPr lang="en-US" sz="2400" b="1" dirty="0" err="1" smtClean="0"/>
              <a:t>interpretif</a:t>
            </a:r>
            <a:endParaRPr lang="en-US" sz="2400" b="1" dirty="0" smtClean="0"/>
          </a:p>
          <a:p>
            <a:pPr eaLnBrk="1" hangingPunct="1">
              <a:lnSpc>
                <a:spcPct val="90000"/>
              </a:lnSpc>
              <a:buFontTx/>
              <a:buNone/>
            </a:pPr>
            <a:r>
              <a:rPr lang="en-US" sz="2400" dirty="0" smtClean="0"/>
              <a:t>	 </a:t>
            </a:r>
            <a:r>
              <a:rPr lang="en-US" sz="2400" dirty="0" err="1" smtClean="0"/>
              <a:t>metode</a:t>
            </a:r>
            <a:r>
              <a:rPr lang="en-US" sz="2400" dirty="0" smtClean="0"/>
              <a:t> </a:t>
            </a:r>
            <a:r>
              <a:rPr lang="en-US" sz="2400" dirty="0" err="1" smtClean="0"/>
              <a:t>ini</a:t>
            </a:r>
            <a:r>
              <a:rPr lang="en-US" sz="2400" dirty="0" smtClean="0"/>
              <a:t> </a:t>
            </a:r>
            <a:r>
              <a:rPr lang="en-US" sz="2400" dirty="0" err="1" smtClean="0"/>
              <a:t>adalah</a:t>
            </a:r>
            <a:r>
              <a:rPr lang="en-US" sz="2400" dirty="0" smtClean="0"/>
              <a:t> </a:t>
            </a:r>
            <a:r>
              <a:rPr lang="en-US" sz="2400" dirty="0" err="1" smtClean="0"/>
              <a:t>kebalikan</a:t>
            </a:r>
            <a:r>
              <a:rPr lang="en-US" sz="2400" dirty="0" smtClean="0"/>
              <a:t> </a:t>
            </a:r>
            <a:r>
              <a:rPr lang="en-US" sz="2400" dirty="0" err="1" smtClean="0"/>
              <a:t>dari</a:t>
            </a:r>
            <a:r>
              <a:rPr lang="en-US" sz="2400" dirty="0" smtClean="0"/>
              <a:t> </a:t>
            </a:r>
            <a:r>
              <a:rPr lang="en-US" sz="2400" dirty="0" err="1" smtClean="0"/>
              <a:t>metode</a:t>
            </a:r>
            <a:r>
              <a:rPr lang="en-US" sz="2400" dirty="0" smtClean="0"/>
              <a:t>         </a:t>
            </a:r>
            <a:r>
              <a:rPr lang="en-US" sz="2400" dirty="0" err="1" smtClean="0"/>
              <a:t>objektif</a:t>
            </a:r>
            <a:r>
              <a:rPr lang="en-US" sz="2400" dirty="0" smtClean="0"/>
              <a:t>. </a:t>
            </a:r>
            <a:r>
              <a:rPr lang="en-US" sz="2400" dirty="0" err="1" smtClean="0"/>
              <a:t>Metode</a:t>
            </a:r>
            <a:r>
              <a:rPr lang="en-US" sz="2400" dirty="0" smtClean="0"/>
              <a:t> </a:t>
            </a:r>
            <a:r>
              <a:rPr lang="en-US" sz="2400" dirty="0" err="1" smtClean="0"/>
              <a:t>ini</a:t>
            </a:r>
            <a:r>
              <a:rPr lang="en-US" sz="2400" dirty="0" smtClean="0"/>
              <a:t> </a:t>
            </a:r>
            <a:r>
              <a:rPr lang="en-US" sz="2400" dirty="0" err="1" smtClean="0"/>
              <a:t>menekankan</a:t>
            </a:r>
            <a:r>
              <a:rPr lang="en-US" sz="2400" dirty="0" smtClean="0"/>
              <a:t> </a:t>
            </a:r>
            <a:r>
              <a:rPr lang="en-US" sz="2400" dirty="0" err="1" smtClean="0"/>
              <a:t>diri</a:t>
            </a:r>
            <a:r>
              <a:rPr lang="en-US" sz="2400" dirty="0" smtClean="0"/>
              <a:t> </a:t>
            </a:r>
            <a:r>
              <a:rPr lang="en-US" sz="2400" dirty="0" err="1" smtClean="0">
                <a:solidFill>
                  <a:srgbClr val="C00000"/>
                </a:solidFill>
              </a:rPr>
              <a:t>manusia</a:t>
            </a:r>
            <a:r>
              <a:rPr lang="en-US" sz="2400" dirty="0" smtClean="0">
                <a:solidFill>
                  <a:srgbClr val="C00000"/>
                </a:solidFill>
              </a:rPr>
              <a:t> </a:t>
            </a:r>
            <a:r>
              <a:rPr lang="en-US" sz="2400" dirty="0" err="1" smtClean="0"/>
              <a:t>sebagai</a:t>
            </a:r>
            <a:r>
              <a:rPr lang="en-US" sz="2400" dirty="0" smtClean="0"/>
              <a:t> </a:t>
            </a:r>
            <a:r>
              <a:rPr lang="en-US" sz="2400" dirty="0" err="1" smtClean="0"/>
              <a:t>peneliti</a:t>
            </a:r>
            <a:r>
              <a:rPr lang="en-US" sz="2400" dirty="0" smtClean="0"/>
              <a:t>.</a:t>
            </a:r>
          </a:p>
          <a:p>
            <a:pPr eaLnBrk="1" hangingPunct="1">
              <a:lnSpc>
                <a:spcPct val="90000"/>
              </a:lnSpc>
              <a:buFontTx/>
              <a:buNone/>
            </a:pPr>
            <a:r>
              <a:rPr lang="en-US" sz="2400" dirty="0" smtClean="0"/>
              <a:t>	</a:t>
            </a:r>
            <a:r>
              <a:rPr lang="en-US" sz="2400" dirty="0" err="1" smtClean="0"/>
              <a:t>Orang</a:t>
            </a:r>
            <a:r>
              <a:rPr lang="en-US" sz="2400" dirty="0" smtClean="0"/>
              <a:t> yang </a:t>
            </a:r>
            <a:r>
              <a:rPr lang="en-US" sz="2400" dirty="0" err="1" smtClean="0"/>
              <a:t>melakukan</a:t>
            </a:r>
            <a:r>
              <a:rPr lang="en-US" sz="2400" dirty="0" smtClean="0"/>
              <a:t> </a:t>
            </a:r>
            <a:r>
              <a:rPr lang="en-US" sz="2400" dirty="0" err="1" smtClean="0"/>
              <a:t>pendekatan</a:t>
            </a:r>
            <a:r>
              <a:rPr lang="en-US" sz="2400" dirty="0" smtClean="0"/>
              <a:t> </a:t>
            </a:r>
            <a:r>
              <a:rPr lang="en-US" sz="2400" dirty="0" err="1" smtClean="0"/>
              <a:t>ini</a:t>
            </a:r>
            <a:r>
              <a:rPr lang="en-US" sz="2400" dirty="0" smtClean="0"/>
              <a:t> </a:t>
            </a:r>
            <a:r>
              <a:rPr lang="en-US" sz="2400" dirty="0" err="1" smtClean="0"/>
              <a:t>masuk</a:t>
            </a:r>
            <a:r>
              <a:rPr lang="en-US" sz="2400" dirty="0" smtClean="0"/>
              <a:t> </a:t>
            </a:r>
            <a:r>
              <a:rPr lang="en-US" sz="2400" dirty="0" err="1" smtClean="0"/>
              <a:t>pada</a:t>
            </a:r>
            <a:r>
              <a:rPr lang="en-US" sz="2400" dirty="0" smtClean="0"/>
              <a:t> </a:t>
            </a:r>
            <a:r>
              <a:rPr lang="en-US" sz="2400" dirty="0" err="1" smtClean="0"/>
              <a:t>wilayah</a:t>
            </a:r>
            <a:r>
              <a:rPr lang="en-US" sz="2400" dirty="0" smtClean="0"/>
              <a:t> Humanistic Scholarship</a:t>
            </a:r>
          </a:p>
          <a:p>
            <a:pPr eaLnBrk="1" hangingPunct="1">
              <a:lnSpc>
                <a:spcPct val="90000"/>
              </a:lnSpc>
              <a:buFontTx/>
              <a:buNone/>
            </a:pPr>
            <a:r>
              <a:rPr lang="en-US" sz="2400" dirty="0" smtClean="0"/>
              <a:t>	</a:t>
            </a:r>
            <a:r>
              <a:rPr lang="en-US" sz="2400" dirty="0" err="1" smtClean="0"/>
              <a:t>jika</a:t>
            </a:r>
            <a:r>
              <a:rPr lang="en-US" sz="2400" dirty="0" smtClean="0"/>
              <a:t> </a:t>
            </a:r>
            <a:r>
              <a:rPr lang="en-US" sz="2400" dirty="0" err="1" smtClean="0"/>
              <a:t>metode</a:t>
            </a:r>
            <a:r>
              <a:rPr lang="en-US" sz="2400" dirty="0" smtClean="0"/>
              <a:t> </a:t>
            </a:r>
            <a:r>
              <a:rPr lang="en-US" sz="2400" dirty="0" err="1" smtClean="0"/>
              <a:t>objektif</a:t>
            </a:r>
            <a:r>
              <a:rPr lang="en-US" sz="2400" dirty="0" smtClean="0"/>
              <a:t> </a:t>
            </a:r>
            <a:r>
              <a:rPr lang="en-US" sz="2400" dirty="0" err="1" smtClean="0"/>
              <a:t>bertujuan</a:t>
            </a:r>
            <a:r>
              <a:rPr lang="en-US" sz="2400" dirty="0" smtClean="0"/>
              <a:t> </a:t>
            </a:r>
            <a:r>
              <a:rPr lang="en-US" sz="2400" dirty="0" err="1" smtClean="0"/>
              <a:t>membuat</a:t>
            </a:r>
            <a:r>
              <a:rPr lang="en-US" sz="2400" dirty="0" smtClean="0"/>
              <a:t> </a:t>
            </a:r>
            <a:r>
              <a:rPr lang="en-US" sz="2400" dirty="0" err="1" smtClean="0"/>
              <a:t>standarisasi</a:t>
            </a:r>
            <a:r>
              <a:rPr lang="en-US" sz="2400" dirty="0" smtClean="0"/>
              <a:t> </a:t>
            </a:r>
            <a:r>
              <a:rPr lang="en-US" sz="2400" dirty="0" err="1" smtClean="0"/>
              <a:t>observasi</a:t>
            </a:r>
            <a:r>
              <a:rPr lang="en-US" sz="2400" dirty="0" smtClean="0"/>
              <a:t> </a:t>
            </a:r>
          </a:p>
          <a:p>
            <a:pPr eaLnBrk="1" hangingPunct="1">
              <a:lnSpc>
                <a:spcPct val="90000"/>
              </a:lnSpc>
              <a:buFontTx/>
              <a:buNone/>
            </a:pPr>
            <a:r>
              <a:rPr lang="en-US" sz="2400" dirty="0" smtClean="0"/>
              <a:t>	</a:t>
            </a:r>
            <a:r>
              <a:rPr lang="en-US" sz="2400" dirty="0" err="1" smtClean="0"/>
              <a:t>maka</a:t>
            </a:r>
            <a:r>
              <a:rPr lang="en-US" sz="2400" dirty="0" smtClean="0"/>
              <a:t> </a:t>
            </a:r>
            <a:r>
              <a:rPr lang="en-US" sz="2400" dirty="0" err="1" smtClean="0"/>
              <a:t>metode</a:t>
            </a:r>
            <a:r>
              <a:rPr lang="en-US" sz="2400" dirty="0" smtClean="0"/>
              <a:t> </a:t>
            </a:r>
            <a:r>
              <a:rPr lang="en-US" sz="2400" dirty="0" err="1" smtClean="0"/>
              <a:t>subjektif</a:t>
            </a:r>
            <a:r>
              <a:rPr lang="en-US" sz="2400" dirty="0" smtClean="0"/>
              <a:t> </a:t>
            </a:r>
            <a:r>
              <a:rPr lang="en-US" sz="2400" dirty="0" err="1" smtClean="0"/>
              <a:t>berupaya</a:t>
            </a:r>
            <a:r>
              <a:rPr lang="en-US" sz="2400" dirty="0" smtClean="0"/>
              <a:t> </a:t>
            </a:r>
            <a:r>
              <a:rPr lang="en-US" sz="2400" b="1" dirty="0" err="1" smtClean="0"/>
              <a:t>menciptakan</a:t>
            </a:r>
            <a:r>
              <a:rPr lang="en-US" sz="2400" b="1" dirty="0" smtClean="0"/>
              <a:t> </a:t>
            </a:r>
            <a:r>
              <a:rPr lang="en-US" sz="2400" b="1" dirty="0" err="1" smtClean="0"/>
              <a:t>interpretasi</a:t>
            </a:r>
            <a:r>
              <a:rPr lang="en-US" sz="2400" dirty="0" smtClean="0"/>
              <a:t>.</a:t>
            </a:r>
          </a:p>
          <a:p>
            <a:pPr eaLnBrk="1" hangingPunct="1">
              <a:lnSpc>
                <a:spcPct val="90000"/>
              </a:lnSpc>
              <a:buFontTx/>
              <a:buNone/>
            </a:pPr>
            <a:r>
              <a:rPr lang="en-US" sz="2400" dirty="0" smtClean="0"/>
              <a:t>	</a:t>
            </a:r>
            <a:r>
              <a:rPr lang="en-US" sz="2400" dirty="0" err="1" smtClean="0"/>
              <a:t>berupaya</a:t>
            </a:r>
            <a:r>
              <a:rPr lang="en-US" sz="2400" dirty="0" smtClean="0"/>
              <a:t> </a:t>
            </a:r>
            <a:r>
              <a:rPr lang="en-US" sz="2400" dirty="0" err="1" smtClean="0"/>
              <a:t>memahami</a:t>
            </a:r>
            <a:r>
              <a:rPr lang="en-US" sz="2400" dirty="0" smtClean="0"/>
              <a:t> </a:t>
            </a:r>
            <a:r>
              <a:rPr lang="en-US" sz="2400" dirty="0" err="1" smtClean="0"/>
              <a:t>tanggapan</a:t>
            </a:r>
            <a:r>
              <a:rPr lang="en-US" sz="2400" dirty="0" smtClean="0"/>
              <a:t> </a:t>
            </a:r>
            <a:r>
              <a:rPr lang="en-US" sz="2400" b="1" dirty="0" err="1" smtClean="0"/>
              <a:t>su</a:t>
            </a:r>
            <a:r>
              <a:rPr lang="id-ID" sz="2400" b="1" dirty="0" smtClean="0"/>
              <a:t>b</a:t>
            </a:r>
            <a:r>
              <a:rPr lang="en-US" sz="2400" b="1" dirty="0" err="1" smtClean="0"/>
              <a:t>jektif</a:t>
            </a:r>
            <a:r>
              <a:rPr lang="en-US" sz="2400" b="1" dirty="0" smtClean="0"/>
              <a:t> </a:t>
            </a:r>
            <a:r>
              <a:rPr lang="en-US" sz="2400" b="1" dirty="0" err="1" smtClean="0"/>
              <a:t>individu</a:t>
            </a:r>
            <a:r>
              <a:rPr lang="en-US" sz="2400" dirty="0" smtClean="0"/>
              <a:t>.</a:t>
            </a:r>
          </a:p>
          <a:p>
            <a:pPr eaLnBrk="1" hangingPunct="1">
              <a:lnSpc>
                <a:spcPct val="90000"/>
              </a:lnSpc>
              <a:buFontTx/>
              <a:buNone/>
            </a:pPr>
            <a:endParaRPr lang="en-US" sz="2400" dirty="0" smtClean="0"/>
          </a:p>
          <a:p>
            <a:pPr eaLnBrk="1" hangingPunct="1">
              <a:lnSpc>
                <a:spcPct val="90000"/>
              </a:lnSpc>
              <a:buFontTx/>
              <a:buNone/>
            </a:pPr>
            <a:r>
              <a:rPr lang="en-US" sz="2400" dirty="0" smtClean="0"/>
              <a:t>.</a:t>
            </a:r>
          </a:p>
          <a:p>
            <a:pPr eaLnBrk="1" hangingPunct="1">
              <a:lnSpc>
                <a:spcPct val="90000"/>
              </a:lnSpc>
              <a:buFontTx/>
              <a:buNone/>
            </a:pPr>
            <a:r>
              <a:rPr lang="en-US" sz="2400" dirty="0" smtClean="0"/>
              <a:t>   </a:t>
            </a:r>
          </a:p>
          <a:p>
            <a:pPr eaLnBrk="1" hangingPunct="1">
              <a:lnSpc>
                <a:spcPct val="90000"/>
              </a:lnSpc>
              <a:buFontTx/>
              <a:buNone/>
            </a:pPr>
            <a:endParaRPr lang="en-US" sz="2400" dirty="0" smtClean="0"/>
          </a:p>
        </p:txBody>
      </p:sp>
    </p:spTree>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684213" y="404813"/>
            <a:ext cx="8280400" cy="6119812"/>
          </a:xfrm>
        </p:spPr>
        <p:txBody>
          <a:bodyPr/>
          <a:lstStyle/>
          <a:p>
            <a:pPr eaLnBrk="1" hangingPunct="1">
              <a:buFontTx/>
              <a:buNone/>
            </a:pPr>
            <a:r>
              <a:rPr lang="en-US" sz="2800" dirty="0" smtClean="0"/>
              <a:t>   </a:t>
            </a:r>
            <a:r>
              <a:rPr lang="en-US" sz="2800" dirty="0" err="1" smtClean="0"/>
              <a:t>Terdapat</a:t>
            </a:r>
            <a:r>
              <a:rPr lang="en-US" sz="2800" dirty="0" smtClean="0"/>
              <a:t> </a:t>
            </a:r>
            <a:r>
              <a:rPr lang="en-US" sz="2800" dirty="0" err="1" smtClean="0"/>
              <a:t>berbagai</a:t>
            </a:r>
            <a:r>
              <a:rPr lang="en-US" sz="2800" dirty="0" smtClean="0"/>
              <a:t> </a:t>
            </a:r>
            <a:r>
              <a:rPr lang="en-US" sz="2800" dirty="0" err="1" smtClean="0"/>
              <a:t>teknik</a:t>
            </a:r>
            <a:r>
              <a:rPr lang="en-US" sz="2800" dirty="0" smtClean="0"/>
              <a:t> </a:t>
            </a:r>
            <a:r>
              <a:rPr lang="en-US" sz="2800" dirty="0" err="1" smtClean="0"/>
              <a:t>atau</a:t>
            </a:r>
            <a:r>
              <a:rPr lang="en-US" sz="2800" dirty="0" smtClean="0"/>
              <a:t> </a:t>
            </a:r>
            <a:r>
              <a:rPr lang="en-US" sz="2800" dirty="0" err="1" smtClean="0"/>
              <a:t>cara</a:t>
            </a:r>
            <a:r>
              <a:rPr lang="en-US" sz="2800" dirty="0" smtClean="0"/>
              <a:t> </a:t>
            </a:r>
            <a:r>
              <a:rPr lang="en-US" sz="2800" dirty="0" err="1" smtClean="0"/>
              <a:t>telah</a:t>
            </a:r>
            <a:r>
              <a:rPr lang="en-US" sz="2800" dirty="0" smtClean="0"/>
              <a:t> </a:t>
            </a:r>
            <a:r>
              <a:rPr lang="en-US" sz="2800" dirty="0" err="1" smtClean="0"/>
              <a:t>digunakan</a:t>
            </a:r>
            <a:r>
              <a:rPr lang="en-US" sz="2800" dirty="0" smtClean="0"/>
              <a:t> </a:t>
            </a:r>
            <a:r>
              <a:rPr lang="en-US" sz="2800" dirty="0" err="1" smtClean="0"/>
              <a:t>para</a:t>
            </a:r>
            <a:r>
              <a:rPr lang="en-US" sz="2800" dirty="0" smtClean="0"/>
              <a:t> </a:t>
            </a:r>
            <a:r>
              <a:rPr lang="en-US" sz="2800" dirty="0" err="1" smtClean="0"/>
              <a:t>ahli</a:t>
            </a:r>
            <a:r>
              <a:rPr lang="en-US" sz="2800" dirty="0" smtClean="0"/>
              <a:t> </a:t>
            </a:r>
            <a:r>
              <a:rPr lang="en-US" sz="2800" dirty="0" err="1" smtClean="0"/>
              <a:t>untuk</a:t>
            </a:r>
            <a:r>
              <a:rPr lang="en-US" sz="2800" dirty="0" smtClean="0"/>
              <a:t> </a:t>
            </a:r>
            <a:r>
              <a:rPr lang="en-US" sz="2800" dirty="0" err="1" smtClean="0"/>
              <a:t>menggolongkan</a:t>
            </a:r>
            <a:r>
              <a:rPr lang="en-US" sz="2800" dirty="0" smtClean="0"/>
              <a:t> </a:t>
            </a:r>
            <a:r>
              <a:rPr lang="en-US" sz="2800" dirty="0" err="1" smtClean="0"/>
              <a:t>atau</a:t>
            </a:r>
            <a:r>
              <a:rPr lang="en-US" sz="2800" dirty="0" smtClean="0"/>
              <a:t> </a:t>
            </a:r>
            <a:r>
              <a:rPr lang="en-US" sz="2800" dirty="0" err="1" smtClean="0"/>
              <a:t>mengelompokkan</a:t>
            </a:r>
            <a:r>
              <a:rPr lang="en-US" sz="2800" dirty="0" smtClean="0"/>
              <a:t> </a:t>
            </a:r>
            <a:r>
              <a:rPr lang="en-US" sz="2800" dirty="0" err="1" smtClean="0"/>
              <a:t>berbagai</a:t>
            </a:r>
            <a:r>
              <a:rPr lang="en-US" sz="2800" dirty="0" smtClean="0"/>
              <a:t> </a:t>
            </a:r>
            <a:r>
              <a:rPr lang="en-US" sz="2800" dirty="0" err="1" smtClean="0"/>
              <a:t>teori</a:t>
            </a:r>
            <a:r>
              <a:rPr lang="en-US" sz="2800" dirty="0" smtClean="0"/>
              <a:t> yang </a:t>
            </a:r>
            <a:r>
              <a:rPr lang="en-US" sz="2800" dirty="0" err="1" smtClean="0"/>
              <a:t>jumlahnya</a:t>
            </a:r>
            <a:r>
              <a:rPr lang="en-US" sz="2800" dirty="0" smtClean="0"/>
              <a:t> </a:t>
            </a:r>
            <a:r>
              <a:rPr lang="en-US" sz="2800" dirty="0" err="1" smtClean="0"/>
              <a:t>banyak</a:t>
            </a:r>
            <a:r>
              <a:rPr lang="en-US" sz="2800" dirty="0" smtClean="0"/>
              <a:t> </a:t>
            </a:r>
            <a:r>
              <a:rPr lang="en-US" sz="2800" dirty="0" err="1" smtClean="0"/>
              <a:t>dalam</a:t>
            </a:r>
            <a:r>
              <a:rPr lang="en-US" sz="2800" dirty="0" smtClean="0"/>
              <a:t> </a:t>
            </a:r>
            <a:r>
              <a:rPr lang="en-US" sz="2800" dirty="0" err="1" smtClean="0"/>
              <a:t>ilmu</a:t>
            </a:r>
            <a:r>
              <a:rPr lang="en-US" sz="2800" dirty="0" smtClean="0"/>
              <a:t> </a:t>
            </a:r>
            <a:r>
              <a:rPr lang="en-US" sz="2800" dirty="0" err="1" smtClean="0"/>
              <a:t>komunikasi</a:t>
            </a:r>
            <a:r>
              <a:rPr lang="en-US" sz="2800" dirty="0" smtClean="0"/>
              <a:t>.</a:t>
            </a:r>
          </a:p>
          <a:p>
            <a:pPr eaLnBrk="1" hangingPunct="1">
              <a:buFontTx/>
              <a:buNone/>
            </a:pPr>
            <a:r>
              <a:rPr lang="en-US" sz="2800" dirty="0" smtClean="0"/>
              <a:t>	</a:t>
            </a:r>
            <a:r>
              <a:rPr lang="en-US" sz="2800" dirty="0" err="1" smtClean="0"/>
              <a:t>salah</a:t>
            </a:r>
            <a:r>
              <a:rPr lang="en-US" sz="2800" dirty="0" smtClean="0"/>
              <a:t> </a:t>
            </a:r>
            <a:r>
              <a:rPr lang="en-US" sz="2800" dirty="0" err="1" smtClean="0"/>
              <a:t>satunya</a:t>
            </a:r>
            <a:r>
              <a:rPr lang="en-US" sz="2800" dirty="0" smtClean="0"/>
              <a:t> </a:t>
            </a:r>
            <a:r>
              <a:rPr lang="en-US" sz="2800" dirty="0" err="1" smtClean="0"/>
              <a:t>oleh</a:t>
            </a:r>
            <a:r>
              <a:rPr lang="en-US" sz="2800" dirty="0" smtClean="0"/>
              <a:t> </a:t>
            </a:r>
            <a:r>
              <a:rPr lang="en-US" sz="2800" dirty="0" err="1" smtClean="0"/>
              <a:t>Robert.T</a:t>
            </a:r>
            <a:r>
              <a:rPr lang="en-US" sz="2800" dirty="0" smtClean="0"/>
              <a:t>. Craig (guru </a:t>
            </a:r>
            <a:r>
              <a:rPr lang="en-US" sz="2800" dirty="0" err="1" smtClean="0"/>
              <a:t>besar</a:t>
            </a:r>
            <a:r>
              <a:rPr lang="en-US" sz="2800" dirty="0" smtClean="0"/>
              <a:t> </a:t>
            </a:r>
            <a:r>
              <a:rPr lang="en-US" sz="2800" dirty="0" err="1" smtClean="0"/>
              <a:t>Ilkom</a:t>
            </a:r>
            <a:r>
              <a:rPr lang="en-US" sz="2800" dirty="0" smtClean="0"/>
              <a:t> </a:t>
            </a:r>
            <a:r>
              <a:rPr lang="en-US" sz="2800" dirty="0" err="1" smtClean="0"/>
              <a:t>Unv.Colorado</a:t>
            </a:r>
            <a:r>
              <a:rPr lang="en-US" sz="2800" dirty="0" smtClean="0"/>
              <a:t>)</a:t>
            </a:r>
          </a:p>
          <a:p>
            <a:pPr eaLnBrk="1" hangingPunct="1">
              <a:buFontTx/>
              <a:buNone/>
            </a:pPr>
            <a:endParaRPr lang="en-US" sz="2800" dirty="0" smtClean="0"/>
          </a:p>
          <a:p>
            <a:pPr algn="r" eaLnBrk="1" hangingPunct="1">
              <a:buFontTx/>
              <a:buNone/>
            </a:pPr>
            <a:r>
              <a:rPr lang="en-US" sz="2800" dirty="0" smtClean="0"/>
              <a:t>	ROBERT. T. CRAIG </a:t>
            </a:r>
            <a:r>
              <a:rPr lang="en-US" sz="2800" dirty="0" err="1" smtClean="0"/>
              <a:t>membagi</a:t>
            </a:r>
            <a:r>
              <a:rPr lang="en-US" sz="2800" dirty="0" smtClean="0"/>
              <a:t> </a:t>
            </a:r>
            <a:r>
              <a:rPr lang="en-US" sz="2800" dirty="0" err="1" smtClean="0"/>
              <a:t>teori</a:t>
            </a:r>
            <a:r>
              <a:rPr lang="en-US" sz="2800" dirty="0" smtClean="0"/>
              <a:t> </a:t>
            </a:r>
            <a:r>
              <a:rPr lang="en-US" sz="2800" dirty="0" err="1" smtClean="0"/>
              <a:t>komunikasi</a:t>
            </a:r>
            <a:r>
              <a:rPr lang="en-US" sz="2800" dirty="0" smtClean="0"/>
              <a:t> </a:t>
            </a:r>
            <a:r>
              <a:rPr lang="en-US" sz="2800" dirty="0" err="1" smtClean="0"/>
              <a:t>ke</a:t>
            </a:r>
            <a:r>
              <a:rPr lang="en-US" sz="2800" dirty="0" smtClean="0"/>
              <a:t> </a:t>
            </a:r>
            <a:r>
              <a:rPr lang="en-US" sz="2800" dirty="0" err="1" smtClean="0"/>
              <a:t>dalam</a:t>
            </a:r>
            <a:r>
              <a:rPr lang="en-US" sz="2800" dirty="0" smtClean="0"/>
              <a:t> </a:t>
            </a:r>
            <a:r>
              <a:rPr lang="en-US" sz="2800" b="1" dirty="0" smtClean="0"/>
              <a:t>7</a:t>
            </a:r>
            <a:r>
              <a:rPr lang="en-US" sz="2800" dirty="0" smtClean="0"/>
              <a:t> </a:t>
            </a:r>
            <a:r>
              <a:rPr lang="en-US" sz="2800" b="1" dirty="0" err="1" smtClean="0"/>
              <a:t>tradisi</a:t>
            </a:r>
            <a:r>
              <a:rPr lang="en-US" sz="2800" b="1" dirty="0" smtClean="0"/>
              <a:t>/</a:t>
            </a:r>
            <a:r>
              <a:rPr lang="en-US" sz="2800" b="1" dirty="0" err="1" smtClean="0"/>
              <a:t>paradigma</a:t>
            </a:r>
            <a:r>
              <a:rPr lang="en-US" sz="2800" b="1" dirty="0" smtClean="0"/>
              <a:t>:</a:t>
            </a:r>
          </a:p>
          <a:p>
            <a:pPr algn="r" eaLnBrk="1" hangingPunct="1">
              <a:buFontTx/>
              <a:buNone/>
            </a:pPr>
            <a:r>
              <a:rPr lang="en-US" sz="2800" b="1" dirty="0" smtClean="0"/>
              <a:t>	</a:t>
            </a:r>
            <a:r>
              <a:rPr lang="en-US" sz="2800" b="1" dirty="0" err="1" smtClean="0"/>
              <a:t>yaitu</a:t>
            </a:r>
            <a:r>
              <a:rPr lang="en-US" sz="2800" b="1" dirty="0" smtClean="0"/>
              <a:t>; </a:t>
            </a:r>
            <a:r>
              <a:rPr lang="en-US" sz="2800" b="1" dirty="0" err="1" smtClean="0"/>
              <a:t>semiotika</a:t>
            </a:r>
            <a:r>
              <a:rPr lang="en-US" sz="2800" b="1" dirty="0" smtClean="0"/>
              <a:t>, </a:t>
            </a:r>
            <a:r>
              <a:rPr lang="en-US" sz="2800" b="1" dirty="0" err="1" smtClean="0"/>
              <a:t>fenomenologi</a:t>
            </a:r>
            <a:r>
              <a:rPr lang="en-US" sz="2800" b="1" dirty="0" smtClean="0"/>
              <a:t>, </a:t>
            </a:r>
            <a:r>
              <a:rPr lang="en-US" sz="2800" b="1" dirty="0" err="1" smtClean="0"/>
              <a:t>sibernetika</a:t>
            </a:r>
            <a:r>
              <a:rPr lang="en-US" sz="2800" b="1" dirty="0" smtClean="0"/>
              <a:t>, </a:t>
            </a:r>
            <a:r>
              <a:rPr lang="en-US" sz="2800" b="1" dirty="0" err="1" smtClean="0"/>
              <a:t>sosiopsikologi</a:t>
            </a:r>
            <a:r>
              <a:rPr lang="en-US" sz="2800" b="1" dirty="0" smtClean="0"/>
              <a:t>, </a:t>
            </a:r>
            <a:r>
              <a:rPr lang="en-US" sz="2800" b="1" dirty="0" err="1" smtClean="0"/>
              <a:t>sisiokultural</a:t>
            </a:r>
            <a:r>
              <a:rPr lang="en-US" sz="2800" b="1" dirty="0" smtClean="0"/>
              <a:t>, </a:t>
            </a:r>
            <a:r>
              <a:rPr lang="en-US" sz="2800" b="1" dirty="0" err="1" smtClean="0"/>
              <a:t>kritis</a:t>
            </a:r>
            <a:r>
              <a:rPr lang="en-US" sz="2800" b="1" dirty="0" smtClean="0"/>
              <a:t> </a:t>
            </a:r>
            <a:r>
              <a:rPr lang="en-US" sz="2800" b="1" dirty="0" err="1" smtClean="0"/>
              <a:t>dan</a:t>
            </a:r>
            <a:r>
              <a:rPr lang="en-US" sz="2800" b="1" dirty="0" smtClean="0"/>
              <a:t> </a:t>
            </a:r>
            <a:r>
              <a:rPr lang="en-US" sz="2800" b="1" dirty="0" err="1" smtClean="0"/>
              <a:t>retorika</a:t>
            </a:r>
            <a:r>
              <a:rPr lang="en-US" sz="2800" b="1" dirty="0" smtClean="0"/>
              <a:t>.</a:t>
            </a:r>
          </a:p>
          <a:p>
            <a:pPr algn="r" eaLnBrk="1" hangingPunct="1">
              <a:buFontTx/>
              <a:buNone/>
            </a:pPr>
            <a:endParaRPr lang="en-US" sz="2800" b="1" dirty="0" smtClean="0"/>
          </a:p>
        </p:txBody>
      </p:sp>
    </p:spTree>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p:cNvPicPr>
          <p:nvPr/>
        </p:nvPicPr>
        <p:blipFill>
          <a:blip r:embed="rId2" cstate="print"/>
          <a:srcRect/>
          <a:stretch>
            <a:fillRect/>
          </a:stretch>
        </p:blipFill>
        <p:spPr bwMode="auto">
          <a:xfrm>
            <a:off x="250825" y="404813"/>
            <a:ext cx="1547813" cy="1479550"/>
          </a:xfrm>
          <a:prstGeom prst="rect">
            <a:avLst/>
          </a:prstGeom>
          <a:noFill/>
          <a:ln w="9525">
            <a:noFill/>
            <a:miter lim="800000"/>
            <a:headEnd/>
            <a:tailEnd/>
          </a:ln>
        </p:spPr>
      </p:pic>
      <p:pic>
        <p:nvPicPr>
          <p:cNvPr id="8195" name="Picture 2"/>
          <p:cNvPicPr>
            <a:picLocks noChangeAspect="1"/>
          </p:cNvPicPr>
          <p:nvPr/>
        </p:nvPicPr>
        <p:blipFill>
          <a:blip r:embed="rId3" cstate="print"/>
          <a:srcRect/>
          <a:stretch>
            <a:fillRect/>
          </a:stretch>
        </p:blipFill>
        <p:spPr bwMode="auto">
          <a:xfrm>
            <a:off x="5724525" y="4581525"/>
            <a:ext cx="3114675" cy="1989138"/>
          </a:xfrm>
          <a:prstGeom prst="rect">
            <a:avLst/>
          </a:prstGeom>
          <a:noFill/>
          <a:ln w="9525">
            <a:noFill/>
            <a:miter lim="800000"/>
            <a:headEnd/>
            <a:tailEnd/>
          </a:ln>
        </p:spPr>
      </p:pic>
      <p:sp>
        <p:nvSpPr>
          <p:cNvPr id="8196" name="Rectangle 2"/>
          <p:cNvSpPr>
            <a:spLocks noGrp="1" noChangeArrowheads="1"/>
          </p:cNvSpPr>
          <p:nvPr>
            <p:ph type="title"/>
          </p:nvPr>
        </p:nvSpPr>
        <p:spPr>
          <a:xfrm>
            <a:off x="3851275" y="274638"/>
            <a:ext cx="4835525" cy="633412"/>
          </a:xfrm>
          <a:solidFill>
            <a:srgbClr val="66FF66"/>
          </a:solidFill>
        </p:spPr>
        <p:txBody>
          <a:bodyPr>
            <a:normAutofit fontScale="90000"/>
          </a:bodyPr>
          <a:lstStyle/>
          <a:p>
            <a:pPr algn="r" eaLnBrk="1" hangingPunct="1"/>
            <a:r>
              <a:rPr lang="en-US" sz="4000" dirty="0" smtClean="0"/>
              <a:t>1. </a:t>
            </a:r>
            <a:r>
              <a:rPr lang="en-US" sz="4000" dirty="0" err="1" smtClean="0"/>
              <a:t>Tradisi</a:t>
            </a:r>
            <a:r>
              <a:rPr lang="en-US" sz="4000" dirty="0" smtClean="0"/>
              <a:t> </a:t>
            </a:r>
            <a:r>
              <a:rPr lang="en-US" sz="4000" dirty="0" err="1" smtClean="0"/>
              <a:t>Semiotika</a:t>
            </a:r>
            <a:endParaRPr lang="en-US" sz="4000" dirty="0" smtClean="0"/>
          </a:p>
        </p:txBody>
      </p:sp>
      <p:sp>
        <p:nvSpPr>
          <p:cNvPr id="8197" name="Rectangle 3"/>
          <p:cNvSpPr>
            <a:spLocks noGrp="1" noChangeArrowheads="1"/>
          </p:cNvSpPr>
          <p:nvPr>
            <p:ph type="body" idx="1"/>
          </p:nvPr>
        </p:nvSpPr>
        <p:spPr>
          <a:xfrm>
            <a:off x="1331913" y="1125538"/>
            <a:ext cx="7067550" cy="5616575"/>
          </a:xfrm>
        </p:spPr>
        <p:txBody>
          <a:bodyPr/>
          <a:lstStyle/>
          <a:p>
            <a:pPr eaLnBrk="1" hangingPunct="1">
              <a:buFontTx/>
              <a:buNone/>
            </a:pPr>
            <a:r>
              <a:rPr lang="en-US" sz="2800" dirty="0" smtClean="0"/>
              <a:t> </a:t>
            </a:r>
            <a:r>
              <a:rPr lang="en-US" sz="2400" dirty="0" err="1" smtClean="0"/>
              <a:t>Semiotika</a:t>
            </a:r>
            <a:r>
              <a:rPr lang="en-US" sz="2400" dirty="0" smtClean="0"/>
              <a:t> </a:t>
            </a:r>
            <a:r>
              <a:rPr lang="en-US" sz="2400" dirty="0" err="1" smtClean="0"/>
              <a:t>adalah</a:t>
            </a:r>
            <a:r>
              <a:rPr lang="en-US" sz="2400" dirty="0" smtClean="0"/>
              <a:t> </a:t>
            </a:r>
            <a:r>
              <a:rPr lang="en-US" sz="2400" dirty="0" err="1" smtClean="0"/>
              <a:t>studi</a:t>
            </a:r>
            <a:r>
              <a:rPr lang="en-US" sz="2400" dirty="0" smtClean="0"/>
              <a:t> </a:t>
            </a:r>
            <a:r>
              <a:rPr lang="en-US" sz="2400" dirty="0" err="1" smtClean="0"/>
              <a:t>mengenai</a:t>
            </a:r>
            <a:r>
              <a:rPr lang="en-US" sz="2400" dirty="0" smtClean="0"/>
              <a:t> </a:t>
            </a:r>
            <a:r>
              <a:rPr lang="en-US" sz="2400" dirty="0" err="1" smtClean="0"/>
              <a:t>tanda</a:t>
            </a:r>
            <a:r>
              <a:rPr lang="en-US" sz="2400" dirty="0" smtClean="0"/>
              <a:t> (signs) </a:t>
            </a:r>
            <a:r>
              <a:rPr lang="en-US" sz="2400" dirty="0" err="1" smtClean="0"/>
              <a:t>dan</a:t>
            </a:r>
            <a:r>
              <a:rPr lang="en-US" sz="2400" dirty="0" smtClean="0"/>
              <a:t> </a:t>
            </a:r>
            <a:r>
              <a:rPr lang="en-US" sz="2400" dirty="0" err="1" smtClean="0"/>
              <a:t>simbol</a:t>
            </a:r>
            <a:r>
              <a:rPr lang="en-US" sz="2400" dirty="0" smtClean="0"/>
              <a:t>. </a:t>
            </a:r>
            <a:r>
              <a:rPr lang="en-US" sz="2400" dirty="0" err="1" smtClean="0"/>
              <a:t>Bagaimana</a:t>
            </a:r>
            <a:r>
              <a:rPr lang="en-US" sz="2400" dirty="0" smtClean="0"/>
              <a:t> </a:t>
            </a:r>
            <a:r>
              <a:rPr lang="en-US" sz="2400" dirty="0" err="1" smtClean="0"/>
              <a:t>suatu</a:t>
            </a:r>
            <a:r>
              <a:rPr lang="en-US" sz="2400" dirty="0" smtClean="0"/>
              <a:t> </a:t>
            </a:r>
            <a:r>
              <a:rPr lang="en-US" sz="2400" dirty="0" err="1" smtClean="0"/>
              <a:t>tanda</a:t>
            </a:r>
            <a:r>
              <a:rPr lang="en-US" sz="2400" dirty="0" smtClean="0"/>
              <a:t> </a:t>
            </a:r>
            <a:r>
              <a:rPr lang="en-US" sz="2400" dirty="0" err="1" smtClean="0"/>
              <a:t>mewakili</a:t>
            </a:r>
            <a:r>
              <a:rPr lang="en-US" sz="2400" dirty="0" smtClean="0"/>
              <a:t> </a:t>
            </a:r>
            <a:r>
              <a:rPr lang="en-US" sz="2400" dirty="0" err="1" smtClean="0"/>
              <a:t>objek</a:t>
            </a:r>
            <a:r>
              <a:rPr lang="en-US" sz="2400" dirty="0" smtClean="0"/>
              <a:t>, </a:t>
            </a:r>
            <a:r>
              <a:rPr lang="en-US" sz="2400" dirty="0" err="1" smtClean="0"/>
              <a:t>ide</a:t>
            </a:r>
            <a:r>
              <a:rPr lang="en-US" sz="2400" dirty="0" smtClean="0"/>
              <a:t>, </a:t>
            </a:r>
            <a:r>
              <a:rPr lang="en-US" sz="2400" dirty="0" err="1" smtClean="0"/>
              <a:t>situasi</a:t>
            </a:r>
            <a:r>
              <a:rPr lang="en-US" sz="2400" dirty="0" smtClean="0"/>
              <a:t>, </a:t>
            </a:r>
            <a:r>
              <a:rPr lang="en-US" sz="2400" dirty="0" err="1" smtClean="0"/>
              <a:t>keadaan</a:t>
            </a:r>
            <a:r>
              <a:rPr lang="en-US" sz="2400" dirty="0" smtClean="0"/>
              <a:t>, </a:t>
            </a:r>
            <a:r>
              <a:rPr lang="en-US" sz="2400" dirty="0" err="1" smtClean="0"/>
              <a:t>perasaan</a:t>
            </a:r>
            <a:r>
              <a:rPr lang="en-US" sz="2400" dirty="0" smtClean="0"/>
              <a:t> yang </a:t>
            </a:r>
            <a:r>
              <a:rPr lang="en-US" sz="2400" dirty="0" err="1" smtClean="0"/>
              <a:t>berada</a:t>
            </a:r>
            <a:r>
              <a:rPr lang="en-US" sz="2400" dirty="0" smtClean="0"/>
              <a:t> </a:t>
            </a:r>
            <a:r>
              <a:rPr lang="en-US" sz="2400" dirty="0" err="1" smtClean="0"/>
              <a:t>di</a:t>
            </a:r>
            <a:r>
              <a:rPr lang="en-US" sz="2400" dirty="0" smtClean="0"/>
              <a:t> </a:t>
            </a:r>
            <a:r>
              <a:rPr lang="en-US" sz="2400" dirty="0" err="1" smtClean="0"/>
              <a:t>luar</a:t>
            </a:r>
            <a:r>
              <a:rPr lang="en-US" sz="2400" dirty="0" smtClean="0"/>
              <a:t> </a:t>
            </a:r>
            <a:r>
              <a:rPr lang="en-US" sz="2400" dirty="0" err="1" smtClean="0"/>
              <a:t>diri</a:t>
            </a:r>
            <a:r>
              <a:rPr lang="en-US" sz="2400" dirty="0" smtClean="0"/>
              <a:t> </a:t>
            </a:r>
            <a:r>
              <a:rPr lang="en-US" sz="2400" dirty="0" err="1" smtClean="0"/>
              <a:t>manusia</a:t>
            </a:r>
            <a:r>
              <a:rPr lang="en-US" sz="2400" dirty="0" smtClean="0"/>
              <a:t>.</a:t>
            </a:r>
          </a:p>
          <a:p>
            <a:pPr eaLnBrk="1" hangingPunct="1">
              <a:buFontTx/>
              <a:buNone/>
            </a:pPr>
            <a:r>
              <a:rPr lang="id-ID" sz="2400" dirty="0" smtClean="0"/>
              <a:t>    </a:t>
            </a:r>
            <a:r>
              <a:rPr lang="en-US" sz="2400" dirty="0" err="1" smtClean="0"/>
              <a:t>Dalam</a:t>
            </a:r>
            <a:r>
              <a:rPr lang="en-US" sz="2400" dirty="0" smtClean="0"/>
              <a:t> </a:t>
            </a:r>
            <a:r>
              <a:rPr lang="en-US" sz="2400" dirty="0" err="1" smtClean="0"/>
              <a:t>perspektif</a:t>
            </a:r>
            <a:r>
              <a:rPr lang="en-US" sz="2400" dirty="0" smtClean="0"/>
              <a:t> </a:t>
            </a:r>
            <a:r>
              <a:rPr lang="en-US" sz="2400" dirty="0" err="1" smtClean="0"/>
              <a:t>semiotika</a:t>
            </a:r>
            <a:r>
              <a:rPr lang="en-US" sz="2400" dirty="0" smtClean="0"/>
              <a:t> </a:t>
            </a:r>
            <a:r>
              <a:rPr lang="en-US" sz="2400" dirty="0" err="1" smtClean="0"/>
              <a:t>kita</a:t>
            </a:r>
            <a:r>
              <a:rPr lang="en-US" sz="2400" dirty="0" smtClean="0"/>
              <a:t> </a:t>
            </a:r>
            <a:r>
              <a:rPr lang="en-US" sz="2400" dirty="0" err="1" smtClean="0"/>
              <a:t>harus</a:t>
            </a:r>
            <a:r>
              <a:rPr lang="en-US" sz="2400" dirty="0" smtClean="0"/>
              <a:t> </a:t>
            </a:r>
            <a:r>
              <a:rPr lang="en-US" sz="2400" dirty="0" err="1" smtClean="0"/>
              <a:t>memiliki</a:t>
            </a:r>
            <a:r>
              <a:rPr lang="en-US" sz="2400" dirty="0" smtClean="0"/>
              <a:t> </a:t>
            </a:r>
            <a:r>
              <a:rPr lang="en-US" sz="2400" dirty="0" err="1" smtClean="0"/>
              <a:t>pengertian</a:t>
            </a:r>
            <a:r>
              <a:rPr lang="en-US" sz="2400" dirty="0" smtClean="0"/>
              <a:t> yang </a:t>
            </a:r>
            <a:r>
              <a:rPr lang="en-US" sz="2400" dirty="0" err="1" smtClean="0"/>
              <a:t>sama</a:t>
            </a:r>
            <a:r>
              <a:rPr lang="en-US" sz="2400" dirty="0" smtClean="0"/>
              <a:t>, </a:t>
            </a:r>
            <a:r>
              <a:rPr lang="en-US" sz="2400" dirty="0" err="1" smtClean="0"/>
              <a:t>tidak</a:t>
            </a:r>
            <a:r>
              <a:rPr lang="en-US" sz="2400" dirty="0" smtClean="0"/>
              <a:t> </a:t>
            </a:r>
            <a:r>
              <a:rPr lang="en-US" sz="2400" dirty="0" err="1" smtClean="0"/>
              <a:t>saja</a:t>
            </a:r>
            <a:r>
              <a:rPr lang="en-US" sz="2400" dirty="0" smtClean="0"/>
              <a:t> </a:t>
            </a:r>
            <a:r>
              <a:rPr lang="en-US" sz="2400" dirty="0" err="1" smtClean="0"/>
              <a:t>terhadap</a:t>
            </a:r>
            <a:r>
              <a:rPr lang="en-US" sz="2400" dirty="0" smtClean="0"/>
              <a:t>  </a:t>
            </a:r>
            <a:r>
              <a:rPr lang="en-US" sz="2400" dirty="0" err="1" smtClean="0"/>
              <a:t>setiap</a:t>
            </a:r>
            <a:r>
              <a:rPr lang="en-US" sz="2400" dirty="0" smtClean="0"/>
              <a:t> </a:t>
            </a:r>
            <a:r>
              <a:rPr lang="en-US" sz="2400" dirty="0" err="1" smtClean="0"/>
              <a:t>kata</a:t>
            </a:r>
            <a:r>
              <a:rPr lang="en-US" sz="2400" dirty="0" smtClean="0"/>
              <a:t> </a:t>
            </a:r>
            <a:r>
              <a:rPr lang="en-US" sz="2400" dirty="0" err="1" smtClean="0"/>
              <a:t>dan</a:t>
            </a:r>
            <a:r>
              <a:rPr lang="en-US" sz="2400" dirty="0" smtClean="0"/>
              <a:t> </a:t>
            </a:r>
            <a:r>
              <a:rPr lang="en-US" sz="2400" dirty="0" err="1" smtClean="0"/>
              <a:t>tata</a:t>
            </a:r>
            <a:r>
              <a:rPr lang="en-US" sz="2400" dirty="0" smtClean="0"/>
              <a:t> </a:t>
            </a:r>
            <a:r>
              <a:rPr lang="en-US" sz="2400" dirty="0" err="1" smtClean="0"/>
              <a:t>bahasa</a:t>
            </a:r>
            <a:r>
              <a:rPr lang="en-US" sz="2400" dirty="0" smtClean="0"/>
              <a:t>  yang </a:t>
            </a:r>
            <a:r>
              <a:rPr lang="en-US" sz="2400" dirty="0" err="1" smtClean="0"/>
              <a:t>digunakan</a:t>
            </a:r>
            <a:r>
              <a:rPr lang="en-US" sz="2400" dirty="0" smtClean="0"/>
              <a:t>, </a:t>
            </a:r>
            <a:r>
              <a:rPr lang="en-US" sz="2400" dirty="0" err="1" smtClean="0"/>
              <a:t>tetapi</a:t>
            </a:r>
            <a:r>
              <a:rPr lang="en-US" sz="2400" dirty="0" smtClean="0"/>
              <a:t> </a:t>
            </a:r>
            <a:r>
              <a:rPr lang="en-US" sz="2400" dirty="0" err="1" smtClean="0"/>
              <a:t>juga</a:t>
            </a:r>
            <a:r>
              <a:rPr lang="en-US" sz="2400" dirty="0" smtClean="0"/>
              <a:t> </a:t>
            </a:r>
            <a:r>
              <a:rPr lang="en-US" sz="2400" dirty="0" err="1" smtClean="0"/>
              <a:t>masyarakat</a:t>
            </a:r>
            <a:r>
              <a:rPr lang="en-US" sz="2400" dirty="0" smtClean="0"/>
              <a:t> </a:t>
            </a:r>
            <a:r>
              <a:rPr lang="en-US" sz="2400" dirty="0" err="1" smtClean="0"/>
              <a:t>dan</a:t>
            </a:r>
            <a:r>
              <a:rPr lang="en-US" sz="2400" dirty="0" smtClean="0"/>
              <a:t> </a:t>
            </a:r>
            <a:r>
              <a:rPr lang="en-US" sz="2400" dirty="0" err="1" smtClean="0"/>
              <a:t>kebudayaan</a:t>
            </a:r>
            <a:r>
              <a:rPr lang="en-US" sz="2400" dirty="0" smtClean="0"/>
              <a:t> yang </a:t>
            </a:r>
            <a:r>
              <a:rPr lang="en-US" sz="2400" dirty="0" err="1" smtClean="0"/>
              <a:t>melatarbelakanginya</a:t>
            </a:r>
            <a:r>
              <a:rPr lang="en-US" sz="2400" dirty="0" smtClean="0"/>
              <a:t> agar </a:t>
            </a:r>
            <a:r>
              <a:rPr lang="en-US" sz="2400" dirty="0" err="1" smtClean="0"/>
              <a:t>komunikasi</a:t>
            </a:r>
            <a:r>
              <a:rPr lang="en-US" sz="2400" dirty="0" smtClean="0"/>
              <a:t> </a:t>
            </a:r>
            <a:r>
              <a:rPr lang="en-US" sz="2400" dirty="0" err="1" smtClean="0"/>
              <a:t>dapat</a:t>
            </a:r>
            <a:r>
              <a:rPr lang="en-US" sz="2400" dirty="0" smtClean="0"/>
              <a:t> </a:t>
            </a:r>
            <a:r>
              <a:rPr lang="en-US" sz="2400" dirty="0" err="1" smtClean="0"/>
              <a:t>berlangsung</a:t>
            </a:r>
            <a:r>
              <a:rPr lang="en-US" sz="2400" dirty="0" smtClean="0"/>
              <a:t> </a:t>
            </a:r>
            <a:r>
              <a:rPr lang="en-US" sz="2400" dirty="0" err="1" smtClean="0"/>
              <a:t>dengan</a:t>
            </a:r>
            <a:r>
              <a:rPr lang="en-US" sz="2400" dirty="0" smtClean="0"/>
              <a:t> </a:t>
            </a:r>
            <a:r>
              <a:rPr lang="en-US" sz="2400" dirty="0" err="1" smtClean="0"/>
              <a:t>baik</a:t>
            </a:r>
            <a:r>
              <a:rPr lang="en-US" sz="2400" dirty="0" smtClean="0"/>
              <a:t>.</a:t>
            </a:r>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p:cNvPicPr>
          <p:nvPr/>
        </p:nvPicPr>
        <p:blipFill>
          <a:blip r:embed="rId2" cstate="print"/>
          <a:srcRect/>
          <a:stretch>
            <a:fillRect/>
          </a:stretch>
        </p:blipFill>
        <p:spPr bwMode="auto">
          <a:xfrm>
            <a:off x="-17463" y="4652963"/>
            <a:ext cx="3114676" cy="2063750"/>
          </a:xfrm>
          <a:prstGeom prst="rect">
            <a:avLst/>
          </a:prstGeom>
          <a:noFill/>
          <a:ln w="9525">
            <a:noFill/>
            <a:miter lim="800000"/>
            <a:headEnd/>
            <a:tailEnd/>
          </a:ln>
        </p:spPr>
      </p:pic>
      <p:pic>
        <p:nvPicPr>
          <p:cNvPr id="9219" name="Picture 1"/>
          <p:cNvPicPr>
            <a:picLocks noChangeAspect="1"/>
          </p:cNvPicPr>
          <p:nvPr/>
        </p:nvPicPr>
        <p:blipFill>
          <a:blip r:embed="rId3" cstate="print"/>
          <a:srcRect/>
          <a:stretch>
            <a:fillRect/>
          </a:stretch>
        </p:blipFill>
        <p:spPr bwMode="auto">
          <a:xfrm>
            <a:off x="6156325" y="4494213"/>
            <a:ext cx="2978150" cy="2222500"/>
          </a:xfrm>
          <a:prstGeom prst="rect">
            <a:avLst/>
          </a:prstGeom>
          <a:noFill/>
          <a:ln w="9525">
            <a:noFill/>
            <a:miter lim="800000"/>
            <a:headEnd/>
            <a:tailEnd/>
          </a:ln>
        </p:spPr>
      </p:pic>
      <p:sp>
        <p:nvSpPr>
          <p:cNvPr id="9220" name="Rectangle 3"/>
          <p:cNvSpPr>
            <a:spLocks noGrp="1" noChangeArrowheads="1"/>
          </p:cNvSpPr>
          <p:nvPr>
            <p:ph type="body" idx="1"/>
          </p:nvPr>
        </p:nvSpPr>
        <p:spPr>
          <a:xfrm>
            <a:off x="295275" y="188913"/>
            <a:ext cx="8524875" cy="6480175"/>
          </a:xfrm>
        </p:spPr>
        <p:txBody>
          <a:bodyPr/>
          <a:lstStyle/>
          <a:p>
            <a:pPr eaLnBrk="1" hangingPunct="1">
              <a:lnSpc>
                <a:spcPct val="80000"/>
              </a:lnSpc>
              <a:buFontTx/>
              <a:buNone/>
            </a:pPr>
            <a:r>
              <a:rPr lang="en-US" sz="2800" dirty="0" err="1" smtClean="0"/>
              <a:t>Dalam</a:t>
            </a:r>
            <a:r>
              <a:rPr lang="en-US" sz="2800" dirty="0" smtClean="0"/>
              <a:t> </a:t>
            </a:r>
            <a:r>
              <a:rPr lang="en-US" sz="2800" dirty="0" err="1" smtClean="0"/>
              <a:t>semiotika</a:t>
            </a:r>
            <a:endParaRPr lang="en-US" sz="2800" dirty="0" smtClean="0"/>
          </a:p>
          <a:p>
            <a:pPr eaLnBrk="1" hangingPunct="1">
              <a:lnSpc>
                <a:spcPct val="80000"/>
              </a:lnSpc>
              <a:buFontTx/>
              <a:buNone/>
            </a:pP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Sistem</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hubungan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diantara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tanda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tanda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itu</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harus</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memungkinkan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komunikator</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untuk</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mengacu</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pada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sesuatu</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sama</a:t>
            </a:r>
            <a:r>
              <a:rPr lang="en-US" sz="2800" dirty="0" smtClean="0">
                <a:latin typeface="Arabic Typesetting" pitchFamily="66" charset="-78"/>
                <a:cs typeface="Arabic Typesetting" pitchFamily="66" charset="-78"/>
              </a:rPr>
              <a:t>.</a:t>
            </a:r>
          </a:p>
          <a:p>
            <a:pPr eaLnBrk="1" hangingPunct="1">
              <a:lnSpc>
                <a:spcPct val="80000"/>
              </a:lnSpc>
              <a:buFontTx/>
              <a:buNone/>
            </a:pPr>
            <a:r>
              <a:rPr lang="en-US" sz="2800" dirty="0" smtClean="0">
                <a:latin typeface="Arabic Typesetting" pitchFamily="66" charset="-78"/>
                <a:cs typeface="Arabic Typesetting" pitchFamily="66" charset="-78"/>
              </a:rPr>
              <a:t>	Kita </a:t>
            </a:r>
            <a:r>
              <a:rPr lang="en-US" sz="2800" dirty="0" err="1" smtClean="0">
                <a:latin typeface="Arabic Typesetting" pitchFamily="66" charset="-78"/>
                <a:cs typeface="Arabic Typesetting" pitchFamily="66" charset="-78"/>
              </a:rPr>
              <a:t>harus</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memiliki</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kesatuan</a:t>
            </a:r>
            <a:r>
              <a:rPr lang="en-US" sz="2800" dirty="0" smtClean="0">
                <a:latin typeface="Arabic Typesetting" pitchFamily="66" charset="-78"/>
                <a:cs typeface="Arabic Typesetting" pitchFamily="66" charset="-78"/>
              </a:rPr>
              <a:t> rasa (sense of coherence) </a:t>
            </a:r>
            <a:r>
              <a:rPr lang="en-US" sz="2800" dirty="0" err="1" smtClean="0">
                <a:latin typeface="Arabic Typesetting" pitchFamily="66" charset="-78"/>
                <a:cs typeface="Arabic Typesetting" pitchFamily="66" charset="-78"/>
              </a:rPr>
              <a:t>terhadap</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pesan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jika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tidak</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maka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tidak</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akan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ada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pengertian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dalam</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komunikasi</a:t>
            </a:r>
            <a:r>
              <a:rPr lang="en-US" sz="2800" dirty="0" smtClean="0">
                <a:latin typeface="Arabic Typesetting" pitchFamily="66" charset="-78"/>
                <a:cs typeface="Arabic Typesetting" pitchFamily="66" charset="-78"/>
              </a:rPr>
              <a:t>.</a:t>
            </a:r>
          </a:p>
          <a:p>
            <a:pPr eaLnBrk="1" hangingPunct="1">
              <a:lnSpc>
                <a:spcPct val="80000"/>
              </a:lnSpc>
              <a:buFontTx/>
              <a:buNone/>
            </a:pPr>
            <a:r>
              <a:rPr lang="en-US" sz="2800" dirty="0" smtClean="0">
                <a:latin typeface="Arabic Typesetting" pitchFamily="66" charset="-78"/>
                <a:cs typeface="Arabic Typesetting" pitchFamily="66" charset="-78"/>
              </a:rPr>
              <a:t>	Kita </a:t>
            </a:r>
            <a:r>
              <a:rPr lang="en-US" sz="2800" dirty="0" err="1" smtClean="0">
                <a:latin typeface="Arabic Typesetting" pitchFamily="66" charset="-78"/>
                <a:cs typeface="Arabic Typesetting" pitchFamily="66" charset="-78"/>
              </a:rPr>
              <a:t>harus</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memastikan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bahwa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apabila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kita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menggunkan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aturan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tata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bahasa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mereka</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menerima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pesan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kita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harus</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memiliki</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pemahaman</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sama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terhadap</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tata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bahasa</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kita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gunakan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dengan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demikian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mereka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akan</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mengerti</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makna</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kita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maksudkan</a:t>
            </a:r>
            <a:r>
              <a:rPr lang="en-US" sz="2800" dirty="0" smtClean="0">
                <a:latin typeface="Arabic Typesetting" pitchFamily="66" charset="-78"/>
                <a:cs typeface="Arabic Typesetting" pitchFamily="66" charset="-78"/>
              </a:rPr>
              <a:t>. </a:t>
            </a:r>
            <a:endParaRPr lang="id-ID" sz="2800" dirty="0" smtClean="0">
              <a:latin typeface="Arabic Typesetting" pitchFamily="66" charset="-78"/>
              <a:cs typeface="Arabic Typesetting" pitchFamily="66" charset="-78"/>
            </a:endParaRPr>
          </a:p>
          <a:p>
            <a:pPr eaLnBrk="1" hangingPunct="1">
              <a:lnSpc>
                <a:spcPct val="80000"/>
              </a:lnSpc>
              <a:buFontTx/>
              <a:buNone/>
            </a:pPr>
            <a:r>
              <a:rPr lang="en-US" sz="2800" dirty="0" smtClean="0">
                <a:latin typeface="Arabic Typesetting" pitchFamily="66" charset="-78"/>
                <a:cs typeface="Arabic Typesetting" pitchFamily="66" charset="-78"/>
              </a:rPr>
              <a:t>“ people can communicate if they share meaning</a:t>
            </a:r>
            <a:r>
              <a:rPr lang="en-US" sz="2800" dirty="0" smtClean="0">
                <a:solidFill>
                  <a:schemeClr val="bg1"/>
                </a:solidFill>
                <a:latin typeface="Arabic Typesetting" pitchFamily="66" charset="-78"/>
                <a:cs typeface="Arabic Typesetting" pitchFamily="66" charset="-78"/>
              </a:rPr>
              <a:t> </a:t>
            </a:r>
            <a:r>
              <a:rPr lang="en-US" sz="2800" dirty="0" smtClean="0">
                <a:latin typeface="Arabic Typesetting" pitchFamily="66" charset="-78"/>
                <a:cs typeface="Arabic Typesetting" pitchFamily="66" charset="-78"/>
              </a:rPr>
              <a:t>(</a:t>
            </a:r>
            <a:r>
              <a:rPr lang="en-US" sz="2800" dirty="0" err="1" smtClean="0">
                <a:latin typeface="Arabic Typesetting" pitchFamily="66" charset="-78"/>
                <a:cs typeface="Arabic Typesetting" pitchFamily="66" charset="-78"/>
              </a:rPr>
              <a:t>orang</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hanya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dapat</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berkomunikasi</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jika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mereka</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memiliki</a:t>
            </a:r>
            <a:r>
              <a:rPr lang="en-US" sz="2800" dirty="0" smtClean="0">
                <a:latin typeface="Arabic Typesetting" pitchFamily="66" charset="-78"/>
                <a:cs typeface="Arabic Typesetting" pitchFamily="66" charset="-78"/>
              </a:rPr>
              <a:t> </a:t>
            </a:r>
            <a:r>
              <a:rPr lang="en-US" sz="2800" dirty="0" err="1" smtClean="0">
                <a:latin typeface="Arabic Typesetting" pitchFamily="66" charset="-78"/>
                <a:cs typeface="Arabic Typesetting" pitchFamily="66" charset="-78"/>
              </a:rPr>
              <a:t>makna</a:t>
            </a:r>
            <a:r>
              <a:rPr lang="en-US" sz="2800" dirty="0" smtClean="0">
                <a:latin typeface="Arabic Typesetting" pitchFamily="66" charset="-78"/>
                <a:cs typeface="Arabic Typesetting" pitchFamily="66" charset="-78"/>
              </a:rPr>
              <a:t> yang </a:t>
            </a:r>
            <a:r>
              <a:rPr lang="en-US" sz="2800" dirty="0" err="1" smtClean="0">
                <a:latin typeface="Arabic Typesetting" pitchFamily="66" charset="-78"/>
                <a:cs typeface="Arabic Typesetting" pitchFamily="66" charset="-78"/>
              </a:rPr>
              <a:t>sama</a:t>
            </a:r>
            <a:r>
              <a:rPr lang="en-US" sz="2800" dirty="0" smtClean="0">
                <a:latin typeface="Arabic Typesetting" pitchFamily="66" charset="-78"/>
                <a:cs typeface="Arabic Typesetting" pitchFamily="66" charset="-78"/>
              </a:rPr>
              <a:t>)</a:t>
            </a:r>
          </a:p>
        </p:txBody>
      </p:sp>
    </p:spTree>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43438" y="274638"/>
            <a:ext cx="4043362" cy="490537"/>
          </a:xfrm>
          <a:solidFill>
            <a:srgbClr val="FFFF99"/>
          </a:solidFill>
        </p:spPr>
        <p:txBody>
          <a:bodyPr/>
          <a:lstStyle/>
          <a:p>
            <a:pPr algn="r" eaLnBrk="1" hangingPunct="1"/>
            <a:r>
              <a:rPr lang="en-US" sz="2400" dirty="0" err="1" smtClean="0"/>
              <a:t>Variasi</a:t>
            </a:r>
            <a:r>
              <a:rPr lang="en-US" sz="2400" dirty="0" smtClean="0"/>
              <a:t> </a:t>
            </a:r>
            <a:r>
              <a:rPr lang="en-US" sz="2400" dirty="0" err="1" smtClean="0"/>
              <a:t>tradisi</a:t>
            </a:r>
            <a:r>
              <a:rPr lang="en-US" sz="2400" dirty="0" smtClean="0"/>
              <a:t> </a:t>
            </a:r>
            <a:r>
              <a:rPr lang="en-US" sz="2400" dirty="0" err="1" smtClean="0"/>
              <a:t>Semiotika</a:t>
            </a:r>
            <a:endParaRPr lang="en-US" sz="2400" dirty="0" smtClean="0"/>
          </a:p>
        </p:txBody>
      </p:sp>
      <p:sp>
        <p:nvSpPr>
          <p:cNvPr id="10243" name="Rectangle 3"/>
          <p:cNvSpPr>
            <a:spLocks noGrp="1" noChangeArrowheads="1"/>
          </p:cNvSpPr>
          <p:nvPr>
            <p:ph type="body" idx="1"/>
          </p:nvPr>
        </p:nvSpPr>
        <p:spPr>
          <a:xfrm>
            <a:off x="457200" y="908050"/>
            <a:ext cx="8229600" cy="5218113"/>
          </a:xfrm>
        </p:spPr>
        <p:txBody>
          <a:bodyPr/>
          <a:lstStyle/>
          <a:p>
            <a:pPr eaLnBrk="1" hangingPunct="1">
              <a:buFontTx/>
              <a:buNone/>
            </a:pPr>
            <a:endParaRPr lang="en-US" dirty="0" smtClean="0"/>
          </a:p>
          <a:p>
            <a:pPr eaLnBrk="1" hangingPunct="1">
              <a:buFontTx/>
              <a:buNone/>
            </a:pPr>
            <a:r>
              <a:rPr lang="en-US" dirty="0" smtClean="0"/>
              <a:t>	 </a:t>
            </a:r>
          </a:p>
        </p:txBody>
      </p:sp>
      <p:sp>
        <p:nvSpPr>
          <p:cNvPr id="10244" name="Text Box 4"/>
          <p:cNvSpPr txBox="1">
            <a:spLocks noChangeArrowheads="1"/>
          </p:cNvSpPr>
          <p:nvPr/>
        </p:nvSpPr>
        <p:spPr bwMode="auto">
          <a:xfrm>
            <a:off x="533400" y="762000"/>
            <a:ext cx="8064500" cy="4339650"/>
          </a:xfrm>
          <a:prstGeom prst="rect">
            <a:avLst/>
          </a:prstGeom>
          <a:noFill/>
          <a:ln w="9525">
            <a:noFill/>
            <a:miter lim="800000"/>
            <a:headEnd/>
            <a:tailEnd/>
          </a:ln>
        </p:spPr>
        <p:txBody>
          <a:bodyPr>
            <a:spAutoFit/>
          </a:bodyPr>
          <a:lstStyle/>
          <a:p>
            <a:pPr marL="342900" indent="-342900"/>
            <a:r>
              <a:rPr lang="en-US" dirty="0" err="1"/>
              <a:t>Semiotika</a:t>
            </a:r>
            <a:r>
              <a:rPr lang="en-US" dirty="0"/>
              <a:t> </a:t>
            </a:r>
            <a:r>
              <a:rPr lang="en-US" dirty="0" err="1"/>
              <a:t>terbagi</a:t>
            </a:r>
            <a:r>
              <a:rPr lang="en-US" dirty="0"/>
              <a:t> </a:t>
            </a:r>
            <a:r>
              <a:rPr lang="en-US" dirty="0" err="1"/>
              <a:t>dalam</a:t>
            </a:r>
            <a:r>
              <a:rPr lang="en-US" dirty="0"/>
              <a:t> 3 </a:t>
            </a:r>
            <a:r>
              <a:rPr lang="en-US" dirty="0" err="1"/>
              <a:t>wilayah</a:t>
            </a:r>
            <a:r>
              <a:rPr lang="en-US" dirty="0"/>
              <a:t> </a:t>
            </a:r>
            <a:r>
              <a:rPr lang="en-US" dirty="0" err="1"/>
              <a:t>yaitu</a:t>
            </a:r>
            <a:r>
              <a:rPr lang="en-US" dirty="0"/>
              <a:t>:</a:t>
            </a:r>
          </a:p>
          <a:p>
            <a:pPr marL="342900" indent="-342900">
              <a:buFontTx/>
              <a:buAutoNum type="arabicPeriod"/>
            </a:pPr>
            <a:r>
              <a:rPr lang="en-US" dirty="0" err="1">
                <a:solidFill>
                  <a:srgbClr val="FF0000"/>
                </a:solidFill>
                <a:latin typeface="Aparajita" pitchFamily="34" charset="0"/>
              </a:rPr>
              <a:t>Semantik</a:t>
            </a:r>
            <a:r>
              <a:rPr lang="en-US" dirty="0">
                <a:solidFill>
                  <a:srgbClr val="FF0000"/>
                </a:solidFill>
                <a:latin typeface="Aparajita" pitchFamily="34" charset="0"/>
              </a:rPr>
              <a:t>: </a:t>
            </a:r>
            <a:r>
              <a:rPr lang="en-US" b="0" dirty="0" err="1">
                <a:latin typeface="Aparajita" pitchFamily="34" charset="0"/>
              </a:rPr>
              <a:t>membahas</a:t>
            </a:r>
            <a:r>
              <a:rPr lang="en-US" b="0" dirty="0">
                <a:latin typeface="Aparajita" pitchFamily="34" charset="0"/>
              </a:rPr>
              <a:t> </a:t>
            </a:r>
            <a:r>
              <a:rPr lang="en-US" b="0" dirty="0" err="1">
                <a:latin typeface="Aparajita" pitchFamily="34" charset="0"/>
              </a:rPr>
              <a:t>bagaimana</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berhubungan</a:t>
            </a:r>
            <a:r>
              <a:rPr lang="en-US" b="0" dirty="0">
                <a:latin typeface="Aparajita" pitchFamily="34" charset="0"/>
              </a:rPr>
              <a:t> </a:t>
            </a:r>
            <a:r>
              <a:rPr lang="en-US" b="0" dirty="0" err="1">
                <a:latin typeface="Aparajita" pitchFamily="34" charset="0"/>
              </a:rPr>
              <a:t>dengan</a:t>
            </a:r>
            <a:r>
              <a:rPr lang="en-US" b="0" dirty="0">
                <a:latin typeface="Aparajita" pitchFamily="34" charset="0"/>
              </a:rPr>
              <a:t> </a:t>
            </a:r>
            <a:r>
              <a:rPr lang="en-US" b="0" dirty="0" err="1">
                <a:latin typeface="Aparajita" pitchFamily="34" charset="0"/>
              </a:rPr>
              <a:t>referennya</a:t>
            </a:r>
            <a:r>
              <a:rPr lang="en-US" b="0" dirty="0">
                <a:latin typeface="Aparajita" pitchFamily="34" charset="0"/>
              </a:rPr>
              <a:t> </a:t>
            </a:r>
            <a:r>
              <a:rPr lang="en-US" b="0" dirty="0" err="1">
                <a:latin typeface="Aparajita" pitchFamily="34" charset="0"/>
              </a:rPr>
              <a:t>atau</a:t>
            </a:r>
            <a:r>
              <a:rPr lang="en-US" b="0" dirty="0">
                <a:latin typeface="Aparajita" pitchFamily="34" charset="0"/>
              </a:rPr>
              <a:t> </a:t>
            </a:r>
            <a:r>
              <a:rPr lang="en-US" b="0" dirty="0" err="1">
                <a:latin typeface="Aparajita" pitchFamily="34" charset="0"/>
              </a:rPr>
              <a:t>apa</a:t>
            </a:r>
            <a:r>
              <a:rPr lang="en-US" b="0" dirty="0">
                <a:latin typeface="Aparajita" pitchFamily="34" charset="0"/>
              </a:rPr>
              <a:t> yang </a:t>
            </a:r>
            <a:r>
              <a:rPr lang="en-US" b="0" dirty="0" err="1">
                <a:latin typeface="Aparajita" pitchFamily="34" charset="0"/>
              </a:rPr>
              <a:t>mewakili</a:t>
            </a:r>
            <a:r>
              <a:rPr lang="en-US" b="0" dirty="0">
                <a:latin typeface="Aparajita" pitchFamily="34" charset="0"/>
              </a:rPr>
              <a:t> </a:t>
            </a:r>
            <a:r>
              <a:rPr lang="en-US" b="0" dirty="0" err="1">
                <a:latin typeface="Aparajita" pitchFamily="34" charset="0"/>
              </a:rPr>
              <a:t>suatu</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Seperti</a:t>
            </a:r>
            <a:r>
              <a:rPr lang="en-US" b="0" dirty="0">
                <a:latin typeface="Aparajita" pitchFamily="34" charset="0"/>
              </a:rPr>
              <a:t> yang </a:t>
            </a:r>
            <a:r>
              <a:rPr lang="en-US" b="0" dirty="0" err="1">
                <a:latin typeface="Aparajita" pitchFamily="34" charset="0"/>
              </a:rPr>
              <a:t>contohkan</a:t>
            </a:r>
            <a:r>
              <a:rPr lang="en-US" b="0" dirty="0">
                <a:latin typeface="Aparajita" pitchFamily="34" charset="0"/>
              </a:rPr>
              <a:t> </a:t>
            </a:r>
            <a:r>
              <a:rPr lang="en-US" b="0" dirty="0" err="1">
                <a:latin typeface="Aparajita" pitchFamily="34" charset="0"/>
              </a:rPr>
              <a:t>tadi</a:t>
            </a:r>
            <a:endParaRPr lang="en-US" b="0" dirty="0">
              <a:latin typeface="Aparajita" pitchFamily="34" charset="0"/>
            </a:endParaRPr>
          </a:p>
          <a:p>
            <a:pPr marL="342900" indent="-342900">
              <a:buFontTx/>
              <a:buAutoNum type="arabicPeriod"/>
            </a:pPr>
            <a:r>
              <a:rPr lang="en-US" dirty="0" err="1">
                <a:solidFill>
                  <a:srgbClr val="FF0000"/>
                </a:solidFill>
                <a:latin typeface="Aparajita" pitchFamily="34" charset="0"/>
              </a:rPr>
              <a:t>Sintaktik</a:t>
            </a:r>
            <a:r>
              <a:rPr lang="en-US" dirty="0">
                <a:solidFill>
                  <a:srgbClr val="FF0000"/>
                </a:solidFill>
                <a:latin typeface="Aparajita" pitchFamily="34" charset="0"/>
              </a:rPr>
              <a:t> </a:t>
            </a:r>
            <a:r>
              <a:rPr lang="en-US" dirty="0">
                <a:latin typeface="Aparajita" pitchFamily="34" charset="0"/>
              </a:rPr>
              <a:t>; </a:t>
            </a:r>
            <a:r>
              <a:rPr lang="en-US" b="0" dirty="0" err="1">
                <a:latin typeface="Aparajita" pitchFamily="34" charset="0"/>
              </a:rPr>
              <a:t>studi</a:t>
            </a:r>
            <a:r>
              <a:rPr lang="en-US" b="0" dirty="0">
                <a:latin typeface="Aparajita" pitchFamily="34" charset="0"/>
              </a:rPr>
              <a:t> </a:t>
            </a:r>
            <a:r>
              <a:rPr lang="en-US" b="0" dirty="0" err="1">
                <a:latin typeface="Aparajita" pitchFamily="34" charset="0"/>
              </a:rPr>
              <a:t>mengenai</a:t>
            </a:r>
            <a:r>
              <a:rPr lang="en-US" b="0" dirty="0">
                <a:latin typeface="Aparajita" pitchFamily="34" charset="0"/>
              </a:rPr>
              <a:t> </a:t>
            </a:r>
            <a:r>
              <a:rPr lang="en-US" b="0" dirty="0" err="1">
                <a:latin typeface="Aparajita" pitchFamily="34" charset="0"/>
              </a:rPr>
              <a:t>hubungan</a:t>
            </a:r>
            <a:r>
              <a:rPr lang="en-US" b="0" dirty="0">
                <a:latin typeface="Aparajita" pitchFamily="34" charset="0"/>
              </a:rPr>
              <a:t> </a:t>
            </a:r>
            <a:r>
              <a:rPr lang="en-US" b="0" dirty="0" err="1">
                <a:latin typeface="Aparajita" pitchFamily="34" charset="0"/>
              </a:rPr>
              <a:t>diantara</a:t>
            </a:r>
            <a:r>
              <a:rPr lang="en-US" b="0" dirty="0">
                <a:latin typeface="Aparajita" pitchFamily="34" charset="0"/>
              </a:rPr>
              <a:t> </a:t>
            </a:r>
            <a:r>
              <a:rPr lang="en-US" b="0" dirty="0" err="1">
                <a:latin typeface="Aparajita" pitchFamily="34" charset="0"/>
              </a:rPr>
              <a:t>banyak</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Sintaktik</a:t>
            </a:r>
            <a:r>
              <a:rPr lang="en-US" b="0" dirty="0">
                <a:latin typeface="Aparajita" pitchFamily="34" charset="0"/>
              </a:rPr>
              <a:t>  </a:t>
            </a:r>
            <a:r>
              <a:rPr lang="en-US" b="0" dirty="0" err="1">
                <a:latin typeface="Aparajita" pitchFamily="34" charset="0"/>
              </a:rPr>
              <a:t>digunakan</a:t>
            </a:r>
            <a:r>
              <a:rPr lang="en-US" b="0" dirty="0">
                <a:latin typeface="Aparajita" pitchFamily="34" charset="0"/>
              </a:rPr>
              <a:t> </a:t>
            </a:r>
            <a:r>
              <a:rPr lang="en-US" b="0" dirty="0" err="1">
                <a:latin typeface="Aparajita" pitchFamily="34" charset="0"/>
              </a:rPr>
              <a:t>manusia</a:t>
            </a:r>
            <a:r>
              <a:rPr lang="en-US" b="0" dirty="0">
                <a:latin typeface="Aparajita" pitchFamily="34" charset="0"/>
              </a:rPr>
              <a:t> </a:t>
            </a:r>
            <a:r>
              <a:rPr lang="en-US" b="0" dirty="0" err="1">
                <a:latin typeface="Aparajita" pitchFamily="34" charset="0"/>
              </a:rPr>
              <a:t>untuk</a:t>
            </a:r>
            <a:r>
              <a:rPr lang="en-US" b="0" dirty="0">
                <a:latin typeface="Aparajita" pitchFamily="34" charset="0"/>
              </a:rPr>
              <a:t> </a:t>
            </a:r>
            <a:r>
              <a:rPr lang="en-US" b="0" dirty="0" err="1">
                <a:latin typeface="Aparajita" pitchFamily="34" charset="0"/>
              </a:rPr>
              <a:t>menggabungkan</a:t>
            </a:r>
            <a:r>
              <a:rPr lang="en-US" b="0" dirty="0">
                <a:latin typeface="Aparajita" pitchFamily="34" charset="0"/>
              </a:rPr>
              <a:t> </a:t>
            </a:r>
            <a:r>
              <a:rPr lang="en-US" b="0" dirty="0" err="1">
                <a:latin typeface="Aparajita" pitchFamily="34" charset="0"/>
              </a:rPr>
              <a:t>atau</a:t>
            </a:r>
            <a:r>
              <a:rPr lang="en-US" b="0" dirty="0">
                <a:latin typeface="Aparajita" pitchFamily="34" charset="0"/>
              </a:rPr>
              <a:t> </a:t>
            </a:r>
            <a:r>
              <a:rPr lang="en-US" b="0" dirty="0" err="1">
                <a:latin typeface="Aparajita" pitchFamily="34" charset="0"/>
              </a:rPr>
              <a:t>mengkombinasikan</a:t>
            </a:r>
            <a:r>
              <a:rPr lang="en-US" b="0" dirty="0">
                <a:latin typeface="Aparajita" pitchFamily="34" charset="0"/>
              </a:rPr>
              <a:t> </a:t>
            </a:r>
            <a:r>
              <a:rPr lang="en-US" b="0" dirty="0" err="1">
                <a:latin typeface="Aparajita" pitchFamily="34" charset="0"/>
              </a:rPr>
              <a:t>berbagai</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kedalam</a:t>
            </a:r>
            <a:r>
              <a:rPr lang="en-US" b="0" dirty="0">
                <a:latin typeface="Aparajita" pitchFamily="34" charset="0"/>
              </a:rPr>
              <a:t> </a:t>
            </a:r>
            <a:r>
              <a:rPr lang="en-US" b="0" dirty="0" err="1">
                <a:latin typeface="Aparajita" pitchFamily="34" charset="0"/>
              </a:rPr>
              <a:t>suatu</a:t>
            </a:r>
            <a:r>
              <a:rPr lang="en-US" b="0" dirty="0">
                <a:latin typeface="Aparajita" pitchFamily="34" charset="0"/>
              </a:rPr>
              <a:t> </a:t>
            </a:r>
            <a:r>
              <a:rPr lang="en-US" b="0" dirty="0" err="1">
                <a:latin typeface="Aparajita" pitchFamily="34" charset="0"/>
              </a:rPr>
              <a:t>sistem</a:t>
            </a:r>
            <a:r>
              <a:rPr lang="en-US" b="0" dirty="0">
                <a:latin typeface="Aparajita" pitchFamily="34" charset="0"/>
              </a:rPr>
              <a:t> </a:t>
            </a:r>
            <a:r>
              <a:rPr lang="en-US" b="0" dirty="0" err="1">
                <a:latin typeface="Aparajita" pitchFamily="34" charset="0"/>
              </a:rPr>
              <a:t>makna</a:t>
            </a:r>
            <a:r>
              <a:rPr lang="en-US" b="0" dirty="0">
                <a:latin typeface="Aparajita" pitchFamily="34" charset="0"/>
              </a:rPr>
              <a:t> yang </a:t>
            </a:r>
            <a:r>
              <a:rPr lang="en-US" b="0" dirty="0" err="1">
                <a:latin typeface="Aparajita" pitchFamily="34" charset="0"/>
              </a:rPr>
              <a:t>kompleks</a:t>
            </a:r>
            <a:r>
              <a:rPr lang="en-US" b="0" dirty="0">
                <a:latin typeface="Aparajita" pitchFamily="34" charset="0"/>
              </a:rPr>
              <a:t>. </a:t>
            </a:r>
          </a:p>
          <a:p>
            <a:pPr marL="342900" indent="-342900"/>
            <a:r>
              <a:rPr lang="en-US" b="0" dirty="0">
                <a:latin typeface="Aparajita" pitchFamily="34" charset="0"/>
              </a:rPr>
              <a:t>	</a:t>
            </a:r>
            <a:r>
              <a:rPr lang="en-US" b="0" dirty="0" err="1">
                <a:latin typeface="Aparajita" pitchFamily="34" charset="0"/>
              </a:rPr>
              <a:t>Misalnya</a:t>
            </a:r>
            <a:r>
              <a:rPr lang="en-US" b="0" dirty="0">
                <a:latin typeface="Aparajita" pitchFamily="34" charset="0"/>
              </a:rPr>
              <a:t>: </a:t>
            </a:r>
            <a:r>
              <a:rPr lang="en-US" b="0" dirty="0" err="1">
                <a:latin typeface="Aparajita" pitchFamily="34" charset="0"/>
              </a:rPr>
              <a:t>jika</a:t>
            </a:r>
            <a:r>
              <a:rPr lang="en-US" b="0" dirty="0">
                <a:latin typeface="Aparajita" pitchFamily="34" charset="0"/>
              </a:rPr>
              <a:t> </a:t>
            </a:r>
            <a:r>
              <a:rPr lang="en-US" b="0" dirty="0" err="1">
                <a:latin typeface="Aparajita" pitchFamily="34" charset="0"/>
              </a:rPr>
              <a:t>kita</a:t>
            </a:r>
            <a:r>
              <a:rPr lang="en-US" b="0" dirty="0">
                <a:latin typeface="Aparajita" pitchFamily="34" charset="0"/>
              </a:rPr>
              <a:t> </a:t>
            </a:r>
            <a:r>
              <a:rPr lang="en-US" b="0" dirty="0" err="1">
                <a:latin typeface="Aparajita" pitchFamily="34" charset="0"/>
              </a:rPr>
              <a:t>menggunakan</a:t>
            </a:r>
            <a:r>
              <a:rPr lang="en-US" b="0" dirty="0">
                <a:latin typeface="Aparajita" pitchFamily="34" charset="0"/>
              </a:rPr>
              <a:t> </a:t>
            </a:r>
            <a:r>
              <a:rPr lang="en-US" b="0" dirty="0" err="1">
                <a:latin typeface="Aparajita" pitchFamily="34" charset="0"/>
              </a:rPr>
              <a:t>kata</a:t>
            </a:r>
            <a:r>
              <a:rPr lang="en-US" b="0" dirty="0">
                <a:latin typeface="Aparajita" pitchFamily="34" charset="0"/>
              </a:rPr>
              <a:t> “ </a:t>
            </a:r>
            <a:r>
              <a:rPr lang="en-US" b="0" dirty="0" err="1">
                <a:latin typeface="Aparajita" pitchFamily="34" charset="0"/>
              </a:rPr>
              <a:t>kuda</a:t>
            </a:r>
            <a:r>
              <a:rPr lang="en-US" b="0" dirty="0">
                <a:latin typeface="Aparajita" pitchFamily="34" charset="0"/>
              </a:rPr>
              <a:t>” </a:t>
            </a:r>
            <a:r>
              <a:rPr lang="en-US" b="0" dirty="0" err="1">
                <a:latin typeface="Aparajita" pitchFamily="34" charset="0"/>
              </a:rPr>
              <a:t>kedalam</a:t>
            </a:r>
            <a:r>
              <a:rPr lang="en-US" b="0" dirty="0">
                <a:latin typeface="Aparajita" pitchFamily="34" charset="0"/>
              </a:rPr>
              <a:t> </a:t>
            </a:r>
            <a:r>
              <a:rPr lang="en-US" b="0" dirty="0" err="1">
                <a:latin typeface="Aparajita" pitchFamily="34" charset="0"/>
              </a:rPr>
              <a:t>suatu</a:t>
            </a:r>
            <a:r>
              <a:rPr lang="en-US" b="0" dirty="0">
                <a:latin typeface="Aparajita" pitchFamily="34" charset="0"/>
              </a:rPr>
              <a:t> </a:t>
            </a:r>
            <a:r>
              <a:rPr lang="en-US" b="0" dirty="0" err="1">
                <a:latin typeface="Aparajita" pitchFamily="34" charset="0"/>
              </a:rPr>
              <a:t>kalimat</a:t>
            </a:r>
            <a:r>
              <a:rPr lang="en-US" b="0" dirty="0">
                <a:latin typeface="Aparajita" pitchFamily="34" charset="0"/>
              </a:rPr>
              <a:t> </a:t>
            </a:r>
            <a:r>
              <a:rPr lang="en-US" b="0" dirty="0" err="1">
                <a:latin typeface="Aparajita" pitchFamily="34" charset="0"/>
              </a:rPr>
              <a:t>misalnya</a:t>
            </a:r>
            <a:r>
              <a:rPr lang="en-US" b="0" dirty="0">
                <a:latin typeface="Aparajita" pitchFamily="34" charset="0"/>
              </a:rPr>
              <a:t> “ </a:t>
            </a:r>
            <a:r>
              <a:rPr lang="en-US" b="0" dirty="0" err="1">
                <a:latin typeface="Aparajita" pitchFamily="34" charset="0"/>
              </a:rPr>
              <a:t>kuda</a:t>
            </a:r>
            <a:r>
              <a:rPr lang="en-US" b="0" dirty="0">
                <a:latin typeface="Aparajita" pitchFamily="34" charset="0"/>
              </a:rPr>
              <a:t> </a:t>
            </a:r>
            <a:r>
              <a:rPr lang="en-US" b="0" dirty="0" err="1">
                <a:latin typeface="Aparajita" pitchFamily="34" charset="0"/>
              </a:rPr>
              <a:t>mengejar</a:t>
            </a:r>
            <a:r>
              <a:rPr lang="en-US" b="0" dirty="0">
                <a:latin typeface="Aparajita" pitchFamily="34" charset="0"/>
              </a:rPr>
              <a:t> </a:t>
            </a:r>
            <a:r>
              <a:rPr lang="en-US" b="0" dirty="0" err="1">
                <a:latin typeface="Aparajita" pitchFamily="34" charset="0"/>
              </a:rPr>
              <a:t>saya</a:t>
            </a:r>
            <a:r>
              <a:rPr lang="en-US" b="0" dirty="0">
                <a:latin typeface="Aparajita" pitchFamily="34" charset="0"/>
              </a:rPr>
              <a:t>” </a:t>
            </a:r>
            <a:r>
              <a:rPr lang="en-US" b="0" dirty="0" err="1">
                <a:latin typeface="Aparajita" pitchFamily="34" charset="0"/>
              </a:rPr>
              <a:t>maka</a:t>
            </a:r>
            <a:r>
              <a:rPr lang="en-US" b="0" dirty="0">
                <a:latin typeface="Aparajita" pitchFamily="34" charset="0"/>
              </a:rPr>
              <a:t> </a:t>
            </a:r>
            <a:r>
              <a:rPr lang="en-US" b="0" dirty="0" err="1">
                <a:latin typeface="Aparajita" pitchFamily="34" charset="0"/>
              </a:rPr>
              <a:t>dalam</a:t>
            </a:r>
            <a:r>
              <a:rPr lang="en-US" b="0" dirty="0">
                <a:latin typeface="Aparajita" pitchFamily="34" charset="0"/>
              </a:rPr>
              <a:t> </a:t>
            </a:r>
            <a:r>
              <a:rPr lang="en-US" b="0" dirty="0" err="1">
                <a:latin typeface="Aparajita" pitchFamily="34" charset="0"/>
              </a:rPr>
              <a:t>hal</a:t>
            </a:r>
            <a:r>
              <a:rPr lang="en-US" b="0" dirty="0">
                <a:latin typeface="Aparajita" pitchFamily="34" charset="0"/>
              </a:rPr>
              <a:t> </a:t>
            </a:r>
            <a:r>
              <a:rPr lang="en-US" b="0" dirty="0" err="1">
                <a:latin typeface="Aparajita" pitchFamily="34" charset="0"/>
              </a:rPr>
              <a:t>ini</a:t>
            </a:r>
            <a:r>
              <a:rPr lang="en-US" b="0" dirty="0">
                <a:latin typeface="Aparajita" pitchFamily="34" charset="0"/>
              </a:rPr>
              <a:t> </a:t>
            </a:r>
            <a:r>
              <a:rPr lang="en-US" b="0" dirty="0" err="1">
                <a:latin typeface="Aparajita" pitchFamily="34" charset="0"/>
              </a:rPr>
              <a:t>kita</a:t>
            </a:r>
            <a:r>
              <a:rPr lang="en-US" b="0" dirty="0">
                <a:latin typeface="Aparajita" pitchFamily="34" charset="0"/>
              </a:rPr>
              <a:t> </a:t>
            </a:r>
            <a:r>
              <a:rPr lang="en-US" b="0" dirty="0" err="1">
                <a:latin typeface="Aparajita" pitchFamily="34" charset="0"/>
              </a:rPr>
              <a:t>berhubungan</a:t>
            </a:r>
            <a:r>
              <a:rPr lang="en-US" b="0" dirty="0">
                <a:latin typeface="Aparajita" pitchFamily="34" charset="0"/>
              </a:rPr>
              <a:t> </a:t>
            </a:r>
            <a:r>
              <a:rPr lang="en-US" b="0" dirty="0" err="1">
                <a:latin typeface="Aparajita" pitchFamily="34" charset="0"/>
              </a:rPr>
              <a:t>dengan</a:t>
            </a:r>
            <a:r>
              <a:rPr lang="en-US" b="0" dirty="0">
                <a:latin typeface="Aparajita" pitchFamily="34" charset="0"/>
              </a:rPr>
              <a:t> </a:t>
            </a:r>
            <a:r>
              <a:rPr lang="en-US" b="0" dirty="0" err="1">
                <a:latin typeface="Aparajita" pitchFamily="34" charset="0"/>
              </a:rPr>
              <a:t>tata</a:t>
            </a:r>
            <a:r>
              <a:rPr lang="en-US" b="0" dirty="0">
                <a:latin typeface="Aparajita" pitchFamily="34" charset="0"/>
              </a:rPr>
              <a:t> </a:t>
            </a:r>
            <a:r>
              <a:rPr lang="en-US" b="0" dirty="0" err="1">
                <a:latin typeface="Aparajita" pitchFamily="34" charset="0"/>
              </a:rPr>
              <a:t>bahasa</a:t>
            </a:r>
            <a:r>
              <a:rPr lang="en-US" b="0" dirty="0">
                <a:latin typeface="Aparajita" pitchFamily="34" charset="0"/>
              </a:rPr>
              <a:t> </a:t>
            </a:r>
            <a:r>
              <a:rPr lang="en-US" b="0" dirty="0" err="1">
                <a:latin typeface="Aparajita" pitchFamily="34" charset="0"/>
              </a:rPr>
              <a:t>atau</a:t>
            </a:r>
            <a:r>
              <a:rPr lang="en-US" b="0" dirty="0">
                <a:latin typeface="Aparajita" pitchFamily="34" charset="0"/>
              </a:rPr>
              <a:t> </a:t>
            </a:r>
            <a:r>
              <a:rPr lang="en-US" b="0" dirty="0" err="1">
                <a:latin typeface="Aparajita" pitchFamily="34" charset="0"/>
              </a:rPr>
              <a:t>sytax</a:t>
            </a:r>
            <a:r>
              <a:rPr lang="en-US" b="0" dirty="0">
                <a:latin typeface="Aparajita" pitchFamily="34" charset="0"/>
              </a:rPr>
              <a:t>(grammar)</a:t>
            </a:r>
          </a:p>
          <a:p>
            <a:pPr marL="342900" indent="-342900"/>
            <a:r>
              <a:rPr lang="en-US" b="0" dirty="0">
                <a:solidFill>
                  <a:srgbClr val="FF0000"/>
                </a:solidFill>
                <a:latin typeface="Aparajita" pitchFamily="34" charset="0"/>
              </a:rPr>
              <a:t>3</a:t>
            </a:r>
            <a:r>
              <a:rPr lang="en-US" b="0" dirty="0">
                <a:latin typeface="Aparajita" pitchFamily="34" charset="0"/>
              </a:rPr>
              <a:t>.	</a:t>
            </a:r>
            <a:r>
              <a:rPr lang="en-US" dirty="0" err="1">
                <a:solidFill>
                  <a:srgbClr val="FF0000"/>
                </a:solidFill>
                <a:latin typeface="Aparajita" pitchFamily="34" charset="0"/>
              </a:rPr>
              <a:t>Pragmatik</a:t>
            </a:r>
            <a:r>
              <a:rPr lang="en-US" b="0" dirty="0">
                <a:solidFill>
                  <a:srgbClr val="FFFF99"/>
                </a:solidFill>
                <a:latin typeface="Aparajita" pitchFamily="34" charset="0"/>
              </a:rPr>
              <a:t>:</a:t>
            </a:r>
            <a:r>
              <a:rPr lang="en-US" b="0" dirty="0">
                <a:latin typeface="Aparajita" pitchFamily="34" charset="0"/>
              </a:rPr>
              <a:t> </a:t>
            </a:r>
            <a:r>
              <a:rPr lang="en-US" b="0" dirty="0" err="1">
                <a:latin typeface="Aparajita" pitchFamily="34" charset="0"/>
              </a:rPr>
              <a:t>yaitu</a:t>
            </a:r>
            <a:r>
              <a:rPr lang="en-US" b="0" dirty="0">
                <a:latin typeface="Aparajita" pitchFamily="34" charset="0"/>
              </a:rPr>
              <a:t> </a:t>
            </a:r>
            <a:r>
              <a:rPr lang="en-US" b="0" dirty="0" err="1">
                <a:latin typeface="Aparajita" pitchFamily="34" charset="0"/>
              </a:rPr>
              <a:t>bidang</a:t>
            </a:r>
            <a:r>
              <a:rPr lang="en-US" b="0" dirty="0">
                <a:latin typeface="Aparajita" pitchFamily="34" charset="0"/>
              </a:rPr>
              <a:t> yang </a:t>
            </a:r>
            <a:r>
              <a:rPr lang="en-US" b="0" dirty="0" err="1">
                <a:latin typeface="Aparajita" pitchFamily="34" charset="0"/>
              </a:rPr>
              <a:t>mempelajari</a:t>
            </a:r>
            <a:r>
              <a:rPr lang="en-US" b="0" dirty="0">
                <a:latin typeface="Aparajita" pitchFamily="34" charset="0"/>
              </a:rPr>
              <a:t> </a:t>
            </a:r>
            <a:r>
              <a:rPr lang="en-US" b="0" dirty="0" err="1">
                <a:latin typeface="Aparajita" pitchFamily="34" charset="0"/>
              </a:rPr>
              <a:t>bagaimana</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menghasilkan</a:t>
            </a:r>
            <a:r>
              <a:rPr lang="en-US" b="0" dirty="0">
                <a:latin typeface="Aparajita" pitchFamily="34" charset="0"/>
              </a:rPr>
              <a:t> </a:t>
            </a:r>
            <a:r>
              <a:rPr lang="en-US" b="0" dirty="0" err="1">
                <a:latin typeface="Aparajita" pitchFamily="34" charset="0"/>
              </a:rPr>
              <a:t>perbedaan</a:t>
            </a:r>
            <a:r>
              <a:rPr lang="en-US" b="0" dirty="0">
                <a:latin typeface="Aparajita" pitchFamily="34" charset="0"/>
              </a:rPr>
              <a:t> </a:t>
            </a:r>
            <a:r>
              <a:rPr lang="en-US" b="0" dirty="0" err="1">
                <a:latin typeface="Aparajita" pitchFamily="34" charset="0"/>
              </a:rPr>
              <a:t>dalam</a:t>
            </a:r>
            <a:r>
              <a:rPr lang="en-US" b="0" dirty="0">
                <a:latin typeface="Aparajita" pitchFamily="34" charset="0"/>
              </a:rPr>
              <a:t> </a:t>
            </a:r>
            <a:r>
              <a:rPr lang="en-US" b="0" dirty="0" err="1">
                <a:latin typeface="Aparajita" pitchFamily="34" charset="0"/>
              </a:rPr>
              <a:t>kehidupan</a:t>
            </a:r>
            <a:r>
              <a:rPr lang="en-US" b="0" dirty="0">
                <a:latin typeface="Aparajita" pitchFamily="34" charset="0"/>
              </a:rPr>
              <a:t> </a:t>
            </a:r>
            <a:r>
              <a:rPr lang="en-US" b="0" dirty="0" err="1">
                <a:latin typeface="Aparajita" pitchFamily="34" charset="0"/>
              </a:rPr>
              <a:t>manusia</a:t>
            </a:r>
            <a:r>
              <a:rPr lang="en-US" b="0" dirty="0">
                <a:latin typeface="Aparajita" pitchFamily="34" charset="0"/>
              </a:rPr>
              <a:t> </a:t>
            </a:r>
            <a:r>
              <a:rPr lang="en-US" b="0" dirty="0" err="1">
                <a:latin typeface="Aparajita" pitchFamily="34" charset="0"/>
              </a:rPr>
              <a:t>atau</a:t>
            </a:r>
            <a:r>
              <a:rPr lang="en-US" b="0" dirty="0">
                <a:latin typeface="Aparajita" pitchFamily="34" charset="0"/>
              </a:rPr>
              <a:t> </a:t>
            </a:r>
            <a:r>
              <a:rPr lang="en-US" b="0" dirty="0" err="1">
                <a:latin typeface="Aparajita" pitchFamily="34" charset="0"/>
              </a:rPr>
              <a:t>studi</a:t>
            </a:r>
            <a:r>
              <a:rPr lang="en-US" b="0" dirty="0">
                <a:latin typeface="Aparajita" pitchFamily="34" charset="0"/>
              </a:rPr>
              <a:t> yang </a:t>
            </a:r>
            <a:r>
              <a:rPr lang="en-US" b="0" dirty="0" err="1">
                <a:latin typeface="Aparajita" pitchFamily="34" charset="0"/>
              </a:rPr>
              <a:t>mempelajari</a:t>
            </a:r>
            <a:r>
              <a:rPr lang="en-US" b="0" dirty="0">
                <a:latin typeface="Aparajita" pitchFamily="34" charset="0"/>
              </a:rPr>
              <a:t> </a:t>
            </a:r>
            <a:r>
              <a:rPr lang="en-US" b="0" dirty="0" err="1">
                <a:latin typeface="Aparajita" pitchFamily="34" charset="0"/>
              </a:rPr>
              <a:t>penggunaan</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serta</a:t>
            </a:r>
            <a:r>
              <a:rPr lang="en-US" b="0" dirty="0">
                <a:latin typeface="Aparajita" pitchFamily="34" charset="0"/>
              </a:rPr>
              <a:t> </a:t>
            </a:r>
            <a:r>
              <a:rPr lang="en-US" b="0" dirty="0" err="1">
                <a:latin typeface="Aparajita" pitchFamily="34" charset="0"/>
              </a:rPr>
              <a:t>efek</a:t>
            </a:r>
            <a:r>
              <a:rPr lang="en-US" b="0" dirty="0">
                <a:latin typeface="Aparajita" pitchFamily="34" charset="0"/>
              </a:rPr>
              <a:t> yang </a:t>
            </a:r>
            <a:r>
              <a:rPr lang="en-US" b="0" dirty="0" err="1">
                <a:latin typeface="Aparajita" pitchFamily="34" charset="0"/>
              </a:rPr>
              <a:t>dihasilkan</a:t>
            </a:r>
            <a:r>
              <a:rPr lang="en-US" b="0" dirty="0">
                <a:latin typeface="Aparajita" pitchFamily="34" charset="0"/>
              </a:rPr>
              <a:t> </a:t>
            </a:r>
            <a:r>
              <a:rPr lang="en-US" b="0" dirty="0" err="1">
                <a:latin typeface="Aparajita" pitchFamily="34" charset="0"/>
              </a:rPr>
              <a:t>tanda</a:t>
            </a:r>
            <a:r>
              <a:rPr lang="en-US" b="0" dirty="0">
                <a:latin typeface="Aparajita" pitchFamily="34" charset="0"/>
              </a:rPr>
              <a:t>.</a:t>
            </a:r>
          </a:p>
          <a:p>
            <a:pPr marL="342900" indent="-342900"/>
            <a:r>
              <a:rPr lang="en-US" b="0" dirty="0">
                <a:latin typeface="Aparajita" pitchFamily="34" charset="0"/>
              </a:rPr>
              <a:t>	</a:t>
            </a:r>
            <a:r>
              <a:rPr lang="en-US" b="0" dirty="0" err="1">
                <a:latin typeface="Aparajita" pitchFamily="34" charset="0"/>
              </a:rPr>
              <a:t>aspek</a:t>
            </a:r>
            <a:r>
              <a:rPr lang="en-US" b="0" dirty="0">
                <a:latin typeface="Aparajita" pitchFamily="34" charset="0"/>
              </a:rPr>
              <a:t> </a:t>
            </a:r>
            <a:r>
              <a:rPr lang="en-US" b="0" dirty="0" err="1">
                <a:latin typeface="Aparajita" pitchFamily="34" charset="0"/>
              </a:rPr>
              <a:t>pragmatik</a:t>
            </a:r>
            <a:r>
              <a:rPr lang="en-US" b="0" dirty="0">
                <a:latin typeface="Aparajita" pitchFamily="34" charset="0"/>
              </a:rPr>
              <a:t> </a:t>
            </a:r>
            <a:r>
              <a:rPr lang="en-US" b="0" dirty="0" err="1">
                <a:latin typeface="Aparajita" pitchFamily="34" charset="0"/>
              </a:rPr>
              <a:t>dari</a:t>
            </a:r>
            <a:r>
              <a:rPr lang="en-US" b="0" dirty="0">
                <a:latin typeface="Aparajita" pitchFamily="34" charset="0"/>
              </a:rPr>
              <a:t> </a:t>
            </a:r>
            <a:r>
              <a:rPr lang="en-US" b="0" dirty="0" err="1">
                <a:latin typeface="Aparajita" pitchFamily="34" charset="0"/>
              </a:rPr>
              <a:t>tanda</a:t>
            </a:r>
            <a:r>
              <a:rPr lang="en-US" b="0" dirty="0">
                <a:latin typeface="Aparajita" pitchFamily="34" charset="0"/>
              </a:rPr>
              <a:t> </a:t>
            </a:r>
            <a:r>
              <a:rPr lang="en-US" b="0" dirty="0" err="1">
                <a:latin typeface="Aparajita" pitchFamily="34" charset="0"/>
              </a:rPr>
              <a:t>memiliki</a:t>
            </a:r>
            <a:r>
              <a:rPr lang="en-US" b="0" dirty="0">
                <a:latin typeface="Aparajita" pitchFamily="34" charset="0"/>
              </a:rPr>
              <a:t> </a:t>
            </a:r>
            <a:r>
              <a:rPr lang="en-US" b="0" dirty="0" err="1">
                <a:latin typeface="Aparajita" pitchFamily="34" charset="0"/>
              </a:rPr>
              <a:t>peran</a:t>
            </a:r>
            <a:r>
              <a:rPr lang="en-US" b="0" dirty="0">
                <a:latin typeface="Aparajita" pitchFamily="34" charset="0"/>
              </a:rPr>
              <a:t> yang </a:t>
            </a:r>
            <a:r>
              <a:rPr lang="en-US" b="0" dirty="0" err="1">
                <a:latin typeface="Aparajita" pitchFamily="34" charset="0"/>
              </a:rPr>
              <a:t>penting</a:t>
            </a:r>
            <a:r>
              <a:rPr lang="en-US" b="0" dirty="0">
                <a:latin typeface="Aparajita" pitchFamily="34" charset="0"/>
              </a:rPr>
              <a:t> </a:t>
            </a:r>
            <a:r>
              <a:rPr lang="en-US" b="0" dirty="0" err="1">
                <a:latin typeface="Aparajita" pitchFamily="34" charset="0"/>
              </a:rPr>
              <a:t>dalam</a:t>
            </a:r>
            <a:r>
              <a:rPr lang="en-US" b="0" dirty="0">
                <a:latin typeface="Aparajita" pitchFamily="34" charset="0"/>
              </a:rPr>
              <a:t> </a:t>
            </a:r>
            <a:r>
              <a:rPr lang="en-US" b="0" dirty="0" err="1">
                <a:latin typeface="Aparajita" pitchFamily="34" charset="0"/>
              </a:rPr>
              <a:t>komunikasi</a:t>
            </a:r>
            <a:r>
              <a:rPr lang="en-US" b="0" dirty="0">
                <a:latin typeface="Aparajita" pitchFamily="34" charset="0"/>
              </a:rPr>
              <a:t>. </a:t>
            </a:r>
            <a:r>
              <a:rPr lang="en-US" b="0" dirty="0" err="1">
                <a:latin typeface="Aparajita" pitchFamily="34" charset="0"/>
              </a:rPr>
              <a:t>Khususnya</a:t>
            </a:r>
            <a:r>
              <a:rPr lang="en-US" b="0" dirty="0">
                <a:latin typeface="Aparajita" pitchFamily="34" charset="0"/>
              </a:rPr>
              <a:t> </a:t>
            </a:r>
            <a:r>
              <a:rPr lang="en-US" b="0" dirty="0" err="1">
                <a:latin typeface="Aparajita" pitchFamily="34" charset="0"/>
              </a:rPr>
              <a:t>mempelajari</a:t>
            </a:r>
            <a:r>
              <a:rPr lang="en-US" b="0" dirty="0">
                <a:latin typeface="Aparajita" pitchFamily="34" charset="0"/>
              </a:rPr>
              <a:t> </a:t>
            </a:r>
            <a:r>
              <a:rPr lang="en-US" b="0" dirty="0" err="1">
                <a:latin typeface="Aparajita" pitchFamily="34" charset="0"/>
              </a:rPr>
              <a:t>mengapa</a:t>
            </a:r>
            <a:r>
              <a:rPr lang="en-US" b="0" dirty="0">
                <a:latin typeface="Aparajita" pitchFamily="34" charset="0"/>
              </a:rPr>
              <a:t> </a:t>
            </a:r>
            <a:r>
              <a:rPr lang="en-US" b="0" dirty="0" err="1">
                <a:latin typeface="Aparajita" pitchFamily="34" charset="0"/>
              </a:rPr>
              <a:t>terjadi</a:t>
            </a:r>
            <a:r>
              <a:rPr lang="en-US" b="0" dirty="0">
                <a:latin typeface="Aparajita" pitchFamily="34" charset="0"/>
              </a:rPr>
              <a:t> </a:t>
            </a:r>
            <a:r>
              <a:rPr lang="en-US" b="0" dirty="0" err="1">
                <a:latin typeface="Aparajita" pitchFamily="34" charset="0"/>
              </a:rPr>
              <a:t>pemahaman</a:t>
            </a:r>
            <a:r>
              <a:rPr lang="en-US" b="0" dirty="0">
                <a:latin typeface="Aparajita" pitchFamily="34" charset="0"/>
              </a:rPr>
              <a:t> (understanding) </a:t>
            </a:r>
            <a:r>
              <a:rPr lang="en-US" b="0" dirty="0" err="1">
                <a:latin typeface="Aparajita" pitchFamily="34" charset="0"/>
              </a:rPr>
              <a:t>dalam</a:t>
            </a:r>
            <a:r>
              <a:rPr lang="en-US" b="0" dirty="0">
                <a:latin typeface="Aparajita" pitchFamily="34" charset="0"/>
              </a:rPr>
              <a:t> </a:t>
            </a:r>
            <a:r>
              <a:rPr lang="en-US" b="0" dirty="0" err="1">
                <a:latin typeface="Aparajita" pitchFamily="34" charset="0"/>
              </a:rPr>
              <a:t>berkomunikasi</a:t>
            </a:r>
            <a:r>
              <a:rPr lang="en-US" b="0" dirty="0"/>
              <a:t>.</a:t>
            </a:r>
            <a:endParaRPr lang="en-US" sz="2400" b="0" dirty="0"/>
          </a:p>
        </p:txBody>
      </p:sp>
    </p:spTree>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00113" y="260350"/>
            <a:ext cx="7931150" cy="796925"/>
          </a:xfrm>
          <a:solidFill>
            <a:srgbClr val="FFFF99"/>
          </a:solidFill>
        </p:spPr>
        <p:txBody>
          <a:bodyPr/>
          <a:lstStyle/>
          <a:p>
            <a:r>
              <a:rPr lang="en-US" sz="2800" dirty="0" err="1" smtClean="0"/>
              <a:t>Contoh</a:t>
            </a:r>
            <a:r>
              <a:rPr lang="en-US" sz="2800" dirty="0" smtClean="0"/>
              <a:t> </a:t>
            </a:r>
            <a:r>
              <a:rPr lang="en-US" sz="2800" dirty="0" err="1" smtClean="0"/>
              <a:t>teori</a:t>
            </a:r>
            <a:r>
              <a:rPr lang="en-US" sz="2800" dirty="0" smtClean="0"/>
              <a:t> </a:t>
            </a:r>
            <a:r>
              <a:rPr lang="en-US" sz="2800" dirty="0" err="1" smtClean="0"/>
              <a:t>kom</a:t>
            </a:r>
            <a:r>
              <a:rPr lang="en-US" sz="2800" dirty="0" smtClean="0"/>
              <a:t>. Yang </a:t>
            </a:r>
            <a:r>
              <a:rPr lang="en-US" sz="2800" dirty="0" err="1" smtClean="0"/>
              <a:t>beraliran</a:t>
            </a:r>
            <a:r>
              <a:rPr lang="en-US" sz="2800" dirty="0" smtClean="0"/>
              <a:t> </a:t>
            </a:r>
            <a:r>
              <a:rPr lang="en-US" sz="2800" dirty="0" err="1" smtClean="0"/>
              <a:t>Semiotika</a:t>
            </a:r>
            <a:endParaRPr lang="en-US" sz="2800" dirty="0" smtClean="0"/>
          </a:p>
        </p:txBody>
      </p:sp>
      <p:sp>
        <p:nvSpPr>
          <p:cNvPr id="11267" name="Content Placeholder 2"/>
          <p:cNvSpPr>
            <a:spLocks noGrp="1"/>
          </p:cNvSpPr>
          <p:nvPr>
            <p:ph idx="1"/>
          </p:nvPr>
        </p:nvSpPr>
        <p:spPr>
          <a:xfrm>
            <a:off x="179388" y="1268413"/>
            <a:ext cx="8713787" cy="5184775"/>
          </a:xfrm>
        </p:spPr>
        <p:txBody>
          <a:bodyPr/>
          <a:lstStyle/>
          <a:p>
            <a:r>
              <a:rPr lang="en-US" dirty="0" err="1" smtClean="0"/>
              <a:t>Teori</a:t>
            </a:r>
            <a:r>
              <a:rPr lang="en-US" dirty="0" smtClean="0"/>
              <a:t> </a:t>
            </a:r>
            <a:r>
              <a:rPr lang="en-US" dirty="0" err="1" smtClean="0"/>
              <a:t>sistem</a:t>
            </a:r>
            <a:r>
              <a:rPr lang="en-US" dirty="0" smtClean="0"/>
              <a:t> non-verbal (</a:t>
            </a:r>
            <a:r>
              <a:rPr lang="en-US" dirty="0" err="1" smtClean="0"/>
              <a:t>teori</a:t>
            </a:r>
            <a:r>
              <a:rPr lang="en-US" dirty="0" smtClean="0"/>
              <a:t> </a:t>
            </a:r>
            <a:r>
              <a:rPr lang="en-US" dirty="0" err="1" smtClean="0"/>
              <a:t>berkenaan</a:t>
            </a:r>
            <a:r>
              <a:rPr lang="en-US" dirty="0" smtClean="0"/>
              <a:t> </a:t>
            </a:r>
            <a:r>
              <a:rPr lang="en-US" dirty="0" err="1" smtClean="0"/>
              <a:t>dgn</a:t>
            </a:r>
            <a:r>
              <a:rPr lang="en-US" dirty="0" smtClean="0"/>
              <a:t> </a:t>
            </a:r>
            <a:r>
              <a:rPr lang="en-US" dirty="0" err="1" smtClean="0"/>
              <a:t>pesan</a:t>
            </a:r>
            <a:r>
              <a:rPr lang="en-US" dirty="0" smtClean="0"/>
              <a:t>)</a:t>
            </a:r>
          </a:p>
          <a:p>
            <a:r>
              <a:rPr lang="en-US" dirty="0" err="1" smtClean="0"/>
              <a:t>Teori</a:t>
            </a:r>
            <a:r>
              <a:rPr lang="en-US" dirty="0" smtClean="0"/>
              <a:t> </a:t>
            </a:r>
            <a:r>
              <a:rPr lang="en-US" dirty="0" err="1" smtClean="0"/>
              <a:t>semiotika</a:t>
            </a:r>
            <a:r>
              <a:rPr lang="en-US" dirty="0" smtClean="0"/>
              <a:t> media Jean </a:t>
            </a:r>
            <a:r>
              <a:rPr lang="en-US" dirty="0" err="1" smtClean="0"/>
              <a:t>boudrillard</a:t>
            </a:r>
            <a:r>
              <a:rPr lang="en-US" dirty="0" smtClean="0"/>
              <a:t> (</a:t>
            </a:r>
            <a:r>
              <a:rPr lang="en-US" dirty="0" err="1" smtClean="0"/>
              <a:t>teori</a:t>
            </a:r>
            <a:r>
              <a:rPr lang="en-US" dirty="0" smtClean="0"/>
              <a:t> </a:t>
            </a:r>
            <a:r>
              <a:rPr lang="en-US" dirty="0" err="1" smtClean="0"/>
              <a:t>berkenaan</a:t>
            </a:r>
            <a:r>
              <a:rPr lang="en-US" dirty="0" smtClean="0"/>
              <a:t> </a:t>
            </a:r>
            <a:r>
              <a:rPr lang="en-US" dirty="0" err="1" smtClean="0"/>
              <a:t>tentang</a:t>
            </a:r>
            <a:r>
              <a:rPr lang="en-US" dirty="0" smtClean="0"/>
              <a:t> media)</a:t>
            </a:r>
          </a:p>
          <a:p>
            <a:endParaRPr lang="en-US" dirty="0" smtClean="0"/>
          </a:p>
          <a:p>
            <a:pPr>
              <a:buFontTx/>
              <a:buNone/>
            </a:pPr>
            <a:endParaRPr lang="en-US" dirty="0" smtClean="0"/>
          </a:p>
          <a:p>
            <a:pPr>
              <a:buFontTx/>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292725" y="260350"/>
            <a:ext cx="3394075" cy="431800"/>
          </a:xfrm>
        </p:spPr>
        <p:txBody>
          <a:bodyPr>
            <a:normAutofit fontScale="90000"/>
          </a:bodyPr>
          <a:lstStyle/>
          <a:p>
            <a:pPr algn="r" eaLnBrk="1" hangingPunct="1"/>
            <a:r>
              <a:rPr lang="en-US" sz="2800" b="1" dirty="0" smtClean="0"/>
              <a:t>2. </a:t>
            </a:r>
            <a:r>
              <a:rPr lang="en-US" sz="2800" b="1" dirty="0" err="1" smtClean="0"/>
              <a:t>Fenomenologi</a:t>
            </a:r>
            <a:endParaRPr lang="en-US" sz="2800" b="1" dirty="0" smtClean="0"/>
          </a:p>
        </p:txBody>
      </p:sp>
      <p:sp>
        <p:nvSpPr>
          <p:cNvPr id="12291" name="Rectangle 3"/>
          <p:cNvSpPr>
            <a:spLocks noGrp="1" noChangeArrowheads="1"/>
          </p:cNvSpPr>
          <p:nvPr>
            <p:ph type="body" idx="1"/>
          </p:nvPr>
        </p:nvSpPr>
        <p:spPr>
          <a:xfrm>
            <a:off x="684213" y="981075"/>
            <a:ext cx="8280400" cy="4319588"/>
          </a:xfrm>
        </p:spPr>
        <p:txBody>
          <a:bodyPr/>
          <a:lstStyle/>
          <a:p>
            <a:pPr eaLnBrk="1" hangingPunct="1">
              <a:lnSpc>
                <a:spcPct val="90000"/>
              </a:lnSpc>
              <a:buFontTx/>
              <a:buNone/>
            </a:pPr>
            <a:r>
              <a:rPr lang="id-ID" sz="2800" dirty="0" smtClean="0"/>
              <a:t>  </a:t>
            </a:r>
            <a:r>
              <a:rPr lang="en-US" sz="2800" dirty="0" err="1" smtClean="0">
                <a:latin typeface="Aparajita" pitchFamily="34" charset="0"/>
              </a:rPr>
              <a:t>Tradisi</a:t>
            </a:r>
            <a:r>
              <a:rPr lang="en-US" sz="2800" dirty="0" smtClean="0">
                <a:latin typeface="Aparajita" pitchFamily="34" charset="0"/>
              </a:rPr>
              <a:t> </a:t>
            </a:r>
            <a:r>
              <a:rPr lang="en-US" sz="2800" dirty="0" err="1" smtClean="0">
                <a:latin typeface="Aparajita" pitchFamily="34" charset="0"/>
              </a:rPr>
              <a:t>ini</a:t>
            </a:r>
            <a:r>
              <a:rPr lang="en-US" sz="2800" dirty="0" smtClean="0">
                <a:latin typeface="Aparajita" pitchFamily="34" charset="0"/>
              </a:rPr>
              <a:t> </a:t>
            </a:r>
            <a:r>
              <a:rPr lang="en-US" sz="2800" dirty="0" err="1" smtClean="0">
                <a:latin typeface="Aparajita" pitchFamily="34" charset="0"/>
              </a:rPr>
              <a:t>berpandangan</a:t>
            </a:r>
            <a:r>
              <a:rPr lang="en-US" sz="2800" dirty="0" smtClean="0">
                <a:latin typeface="Aparajita" pitchFamily="34" charset="0"/>
              </a:rPr>
              <a:t> </a:t>
            </a:r>
            <a:r>
              <a:rPr lang="en-US" sz="2800" dirty="0" err="1" smtClean="0">
                <a:latin typeface="Aparajita" pitchFamily="34" charset="0"/>
              </a:rPr>
              <a:t>bahwa</a:t>
            </a:r>
            <a:r>
              <a:rPr lang="en-US" sz="2800" dirty="0" smtClean="0">
                <a:latin typeface="Aparajita" pitchFamily="34" charset="0"/>
              </a:rPr>
              <a:t> </a:t>
            </a:r>
            <a:r>
              <a:rPr lang="en-US" sz="2800" dirty="0" err="1" smtClean="0">
                <a:latin typeface="Aparajita" pitchFamily="34" charset="0"/>
              </a:rPr>
              <a:t>manusia</a:t>
            </a:r>
            <a:r>
              <a:rPr lang="en-US" sz="2800" dirty="0" smtClean="0">
                <a:latin typeface="Aparajita" pitchFamily="34" charset="0"/>
              </a:rPr>
              <a:t> </a:t>
            </a:r>
            <a:r>
              <a:rPr lang="en-US" sz="2800" dirty="0" err="1" smtClean="0">
                <a:latin typeface="Aparajita" pitchFamily="34" charset="0"/>
              </a:rPr>
              <a:t>secara</a:t>
            </a:r>
            <a:r>
              <a:rPr lang="en-US" sz="2800" dirty="0" smtClean="0">
                <a:latin typeface="Aparajita" pitchFamily="34" charset="0"/>
              </a:rPr>
              <a:t> </a:t>
            </a:r>
            <a:r>
              <a:rPr lang="en-US" sz="2800" dirty="0" err="1" smtClean="0">
                <a:latin typeface="Aparajita" pitchFamily="34" charset="0"/>
              </a:rPr>
              <a:t>aktif</a:t>
            </a:r>
            <a:r>
              <a:rPr lang="en-US" sz="2800" dirty="0" smtClean="0">
                <a:latin typeface="Aparajita" pitchFamily="34" charset="0"/>
              </a:rPr>
              <a:t> </a:t>
            </a:r>
            <a:r>
              <a:rPr lang="en-US" sz="2800" dirty="0" err="1" smtClean="0">
                <a:latin typeface="Aparajita" pitchFamily="34" charset="0"/>
              </a:rPr>
              <a:t>menginterpretasikan</a:t>
            </a:r>
            <a:r>
              <a:rPr lang="en-US" sz="2800" dirty="0" smtClean="0">
                <a:latin typeface="Aparajita" pitchFamily="34" charset="0"/>
              </a:rPr>
              <a:t> </a:t>
            </a:r>
            <a:r>
              <a:rPr lang="en-US" sz="2800" dirty="0" err="1" smtClean="0">
                <a:latin typeface="Aparajita" pitchFamily="34" charset="0"/>
              </a:rPr>
              <a:t>pengalaman</a:t>
            </a:r>
            <a:r>
              <a:rPr lang="en-US" sz="2800" dirty="0" smtClean="0">
                <a:latin typeface="Aparajita" pitchFamily="34" charset="0"/>
              </a:rPr>
              <a:t> </a:t>
            </a:r>
            <a:r>
              <a:rPr lang="en-US" sz="2800" dirty="0" err="1" smtClean="0">
                <a:latin typeface="Aparajita" pitchFamily="34" charset="0"/>
              </a:rPr>
              <a:t>mereka</a:t>
            </a:r>
            <a:r>
              <a:rPr lang="en-US" sz="2800" dirty="0" smtClean="0">
                <a:latin typeface="Aparajita" pitchFamily="34" charset="0"/>
              </a:rPr>
              <a:t> </a:t>
            </a:r>
            <a:r>
              <a:rPr lang="en-US" sz="2800" dirty="0" err="1" smtClean="0">
                <a:latin typeface="Aparajita" pitchFamily="34" charset="0"/>
              </a:rPr>
              <a:t>sehingga</a:t>
            </a:r>
            <a:r>
              <a:rPr lang="en-US" sz="2800" dirty="0" smtClean="0">
                <a:latin typeface="Aparajita" pitchFamily="34" charset="0"/>
              </a:rPr>
              <a:t> </a:t>
            </a:r>
            <a:r>
              <a:rPr lang="en-US" sz="2800" dirty="0" err="1" smtClean="0">
                <a:latin typeface="Aparajita" pitchFamily="34" charset="0"/>
              </a:rPr>
              <a:t>dapat</a:t>
            </a:r>
            <a:r>
              <a:rPr lang="en-US" sz="2800" dirty="0" smtClean="0">
                <a:latin typeface="Aparajita" pitchFamily="34" charset="0"/>
              </a:rPr>
              <a:t> </a:t>
            </a:r>
            <a:r>
              <a:rPr lang="en-US" sz="2800" dirty="0" err="1" smtClean="0">
                <a:latin typeface="Aparajita" pitchFamily="34" charset="0"/>
              </a:rPr>
              <a:t>memahami</a:t>
            </a:r>
            <a:r>
              <a:rPr lang="en-US" sz="2800" dirty="0" smtClean="0">
                <a:latin typeface="Aparajita" pitchFamily="34" charset="0"/>
              </a:rPr>
              <a:t> </a:t>
            </a:r>
            <a:r>
              <a:rPr lang="en-US" sz="2800" dirty="0" err="1" smtClean="0">
                <a:latin typeface="Aparajita" pitchFamily="34" charset="0"/>
              </a:rPr>
              <a:t>lingkungannya</a:t>
            </a:r>
            <a:r>
              <a:rPr lang="en-US" sz="2800" dirty="0" smtClean="0">
                <a:latin typeface="Aparajita" pitchFamily="34" charset="0"/>
              </a:rPr>
              <a:t> </a:t>
            </a:r>
            <a:r>
              <a:rPr lang="en-US" sz="2800" dirty="0" err="1" smtClean="0">
                <a:latin typeface="Aparajita" pitchFamily="34" charset="0"/>
              </a:rPr>
              <a:t>melalui</a:t>
            </a:r>
            <a:r>
              <a:rPr lang="en-US" sz="2800" dirty="0" smtClean="0">
                <a:latin typeface="Aparajita" pitchFamily="34" charset="0"/>
              </a:rPr>
              <a:t> </a:t>
            </a:r>
            <a:r>
              <a:rPr lang="en-US" sz="2800" dirty="0" err="1" smtClean="0">
                <a:latin typeface="Aparajita" pitchFamily="34" charset="0"/>
              </a:rPr>
              <a:t>pengalaman</a:t>
            </a:r>
            <a:r>
              <a:rPr lang="en-US" sz="2800" dirty="0" smtClean="0">
                <a:latin typeface="Aparajita" pitchFamily="34" charset="0"/>
              </a:rPr>
              <a:t> personal yang </a:t>
            </a:r>
            <a:r>
              <a:rPr lang="en-US" sz="2800" dirty="0" err="1" smtClean="0">
                <a:latin typeface="Aparajita" pitchFamily="34" charset="0"/>
              </a:rPr>
              <a:t>dilihat</a:t>
            </a:r>
            <a:r>
              <a:rPr lang="en-US" sz="2800" dirty="0" smtClean="0">
                <a:latin typeface="Aparajita" pitchFamily="34" charset="0"/>
              </a:rPr>
              <a:t>.</a:t>
            </a:r>
          </a:p>
          <a:p>
            <a:pPr eaLnBrk="1" hangingPunct="1">
              <a:lnSpc>
                <a:spcPct val="90000"/>
              </a:lnSpc>
              <a:buFontTx/>
              <a:buNone/>
            </a:pPr>
            <a:endParaRPr lang="en-US" sz="2800" dirty="0" smtClean="0">
              <a:latin typeface="Aparajita" pitchFamily="34" charset="0"/>
            </a:endParaRPr>
          </a:p>
          <a:p>
            <a:pPr eaLnBrk="1" hangingPunct="1">
              <a:lnSpc>
                <a:spcPct val="90000"/>
              </a:lnSpc>
              <a:buFontTx/>
              <a:buNone/>
            </a:pPr>
            <a:r>
              <a:rPr lang="en-US" sz="2800" dirty="0" smtClean="0">
                <a:latin typeface="Aparajita" pitchFamily="34" charset="0"/>
              </a:rPr>
              <a:t>   	</a:t>
            </a:r>
            <a:r>
              <a:rPr lang="en-US" sz="2800" dirty="0" err="1" smtClean="0">
                <a:latin typeface="Aparajita" pitchFamily="34" charset="0"/>
              </a:rPr>
              <a:t>Fenomenologi</a:t>
            </a:r>
            <a:r>
              <a:rPr lang="en-US" sz="2800" dirty="0" smtClean="0">
                <a:latin typeface="Aparajita" pitchFamily="34" charset="0"/>
              </a:rPr>
              <a:t> </a:t>
            </a:r>
            <a:r>
              <a:rPr lang="en-US" sz="2800" dirty="0" err="1" smtClean="0">
                <a:latin typeface="Aparajita" pitchFamily="34" charset="0"/>
              </a:rPr>
              <a:t>berasal</a:t>
            </a:r>
            <a:r>
              <a:rPr lang="en-US" sz="2800" dirty="0" smtClean="0">
                <a:latin typeface="Aparajita" pitchFamily="34" charset="0"/>
              </a:rPr>
              <a:t> </a:t>
            </a:r>
            <a:r>
              <a:rPr lang="en-US" sz="2800" dirty="0" err="1" smtClean="0">
                <a:latin typeface="Aparajita" pitchFamily="34" charset="0"/>
              </a:rPr>
              <a:t>dari</a:t>
            </a:r>
            <a:r>
              <a:rPr lang="en-US" sz="2800" dirty="0" smtClean="0">
                <a:latin typeface="Aparajita" pitchFamily="34" charset="0"/>
              </a:rPr>
              <a:t> </a:t>
            </a:r>
            <a:r>
              <a:rPr lang="en-US" sz="2800" dirty="0" err="1" smtClean="0">
                <a:latin typeface="Aparajita" pitchFamily="34" charset="0"/>
              </a:rPr>
              <a:t>kata</a:t>
            </a:r>
            <a:r>
              <a:rPr lang="en-US" sz="2800" dirty="0" smtClean="0">
                <a:latin typeface="Aparajita" pitchFamily="34" charset="0"/>
              </a:rPr>
              <a:t> “phenomenon” yang </a:t>
            </a:r>
            <a:r>
              <a:rPr lang="en-US" sz="2800" dirty="0" err="1" smtClean="0">
                <a:latin typeface="Aparajita" pitchFamily="34" charset="0"/>
              </a:rPr>
              <a:t>berarti</a:t>
            </a:r>
            <a:r>
              <a:rPr lang="en-US" sz="2800" dirty="0" smtClean="0">
                <a:latin typeface="Aparajita" pitchFamily="34" charset="0"/>
              </a:rPr>
              <a:t> </a:t>
            </a:r>
            <a:r>
              <a:rPr lang="en-US" sz="2800" dirty="0" err="1" smtClean="0">
                <a:latin typeface="Aparajita" pitchFamily="34" charset="0"/>
              </a:rPr>
              <a:t>kemunculan</a:t>
            </a:r>
            <a:r>
              <a:rPr lang="en-US" sz="2800" dirty="0" smtClean="0">
                <a:latin typeface="Aparajita" pitchFamily="34" charset="0"/>
              </a:rPr>
              <a:t> </a:t>
            </a:r>
            <a:r>
              <a:rPr lang="en-US" sz="2800" dirty="0" err="1" smtClean="0">
                <a:latin typeface="Aparajita" pitchFamily="34" charset="0"/>
              </a:rPr>
              <a:t>suatu</a:t>
            </a:r>
            <a:r>
              <a:rPr lang="en-US" sz="2800" dirty="0" smtClean="0">
                <a:latin typeface="Aparajita" pitchFamily="34" charset="0"/>
              </a:rPr>
              <a:t> </a:t>
            </a:r>
            <a:r>
              <a:rPr lang="en-US" sz="2800" dirty="0" err="1" smtClean="0">
                <a:latin typeface="Aparajita" pitchFamily="34" charset="0"/>
              </a:rPr>
              <a:t>objek</a:t>
            </a:r>
            <a:r>
              <a:rPr lang="en-US" sz="2800" dirty="0" smtClean="0">
                <a:latin typeface="Aparajita" pitchFamily="34" charset="0"/>
              </a:rPr>
              <a:t>, </a:t>
            </a:r>
            <a:r>
              <a:rPr lang="en-US" sz="2800" dirty="0" err="1" smtClean="0">
                <a:latin typeface="Aparajita" pitchFamily="34" charset="0"/>
              </a:rPr>
              <a:t>peristiwa</a:t>
            </a:r>
            <a:r>
              <a:rPr lang="en-US" sz="2800" dirty="0" smtClean="0">
                <a:latin typeface="Aparajita" pitchFamily="34" charset="0"/>
              </a:rPr>
              <a:t> </a:t>
            </a:r>
            <a:r>
              <a:rPr lang="en-US" sz="2800" dirty="0" err="1" smtClean="0">
                <a:latin typeface="Aparajita" pitchFamily="34" charset="0"/>
              </a:rPr>
              <a:t>atau</a:t>
            </a:r>
            <a:r>
              <a:rPr lang="en-US" sz="2800" dirty="0" smtClean="0">
                <a:latin typeface="Aparajita" pitchFamily="34" charset="0"/>
              </a:rPr>
              <a:t> </a:t>
            </a:r>
            <a:r>
              <a:rPr lang="en-US" sz="2800" dirty="0" err="1" smtClean="0">
                <a:latin typeface="Aparajita" pitchFamily="34" charset="0"/>
              </a:rPr>
              <a:t>kondisi</a:t>
            </a:r>
            <a:r>
              <a:rPr lang="en-US" sz="2800" dirty="0" smtClean="0">
                <a:latin typeface="Aparajita" pitchFamily="34" charset="0"/>
              </a:rPr>
              <a:t> </a:t>
            </a:r>
            <a:r>
              <a:rPr lang="en-US" sz="2800" dirty="0" err="1" smtClean="0">
                <a:latin typeface="Aparajita" pitchFamily="34" charset="0"/>
              </a:rPr>
              <a:t>dalam</a:t>
            </a:r>
            <a:r>
              <a:rPr lang="en-US" sz="2800" dirty="0" smtClean="0">
                <a:latin typeface="Aparajita" pitchFamily="34" charset="0"/>
              </a:rPr>
              <a:t> </a:t>
            </a:r>
            <a:r>
              <a:rPr lang="en-US" sz="2800" dirty="0" err="1" smtClean="0">
                <a:latin typeface="Aparajita" pitchFamily="34" charset="0"/>
              </a:rPr>
              <a:t>persepsi</a:t>
            </a:r>
            <a:r>
              <a:rPr lang="en-US" sz="2800" dirty="0" smtClean="0">
                <a:latin typeface="Aparajita" pitchFamily="34" charset="0"/>
              </a:rPr>
              <a:t> </a:t>
            </a:r>
            <a:r>
              <a:rPr lang="en-US" sz="2800" dirty="0" err="1" smtClean="0">
                <a:latin typeface="Aparajita" pitchFamily="34" charset="0"/>
              </a:rPr>
              <a:t>seorang</a:t>
            </a:r>
            <a:r>
              <a:rPr lang="en-US" sz="2800" dirty="0" smtClean="0">
                <a:latin typeface="Aparajita" pitchFamily="34" charset="0"/>
              </a:rPr>
              <a:t> </a:t>
            </a:r>
            <a:r>
              <a:rPr lang="en-US" sz="2800" dirty="0" err="1" smtClean="0">
                <a:latin typeface="Aparajita" pitchFamily="34" charset="0"/>
              </a:rPr>
              <a:t>individu</a:t>
            </a:r>
            <a:r>
              <a:rPr lang="en-US" sz="2800" dirty="0" smtClean="0">
                <a:latin typeface="Aparajita" pitchFamily="34" charset="0"/>
              </a:rPr>
              <a:t>. </a:t>
            </a:r>
            <a:r>
              <a:rPr lang="en-US" sz="2800" dirty="0" err="1" smtClean="0">
                <a:latin typeface="Aparajita" pitchFamily="34" charset="0"/>
              </a:rPr>
              <a:t>Fenomenologi</a:t>
            </a:r>
            <a:r>
              <a:rPr lang="en-US" sz="2800" dirty="0" smtClean="0">
                <a:latin typeface="Aparajita" pitchFamily="34" charset="0"/>
              </a:rPr>
              <a:t> </a:t>
            </a:r>
            <a:r>
              <a:rPr lang="en-US" sz="2800" dirty="0" err="1" smtClean="0">
                <a:latin typeface="Aparajita" pitchFamily="34" charset="0"/>
              </a:rPr>
              <a:t>menggunakan</a:t>
            </a:r>
            <a:r>
              <a:rPr lang="en-US" sz="2800" dirty="0" smtClean="0">
                <a:latin typeface="Aparajita" pitchFamily="34" charset="0"/>
              </a:rPr>
              <a:t> </a:t>
            </a:r>
            <a:r>
              <a:rPr lang="en-US" sz="2800" dirty="0" err="1" smtClean="0">
                <a:latin typeface="Aparajita" pitchFamily="34" charset="0"/>
              </a:rPr>
              <a:t>pengalaman</a:t>
            </a:r>
            <a:r>
              <a:rPr lang="en-US" sz="2800" dirty="0" smtClean="0">
                <a:latin typeface="Aparajita" pitchFamily="34" charset="0"/>
              </a:rPr>
              <a:t> </a:t>
            </a:r>
            <a:r>
              <a:rPr lang="en-US" sz="2800" dirty="0" err="1" smtClean="0">
                <a:latin typeface="Aparajita" pitchFamily="34" charset="0"/>
              </a:rPr>
              <a:t>langsung</a:t>
            </a:r>
            <a:r>
              <a:rPr lang="en-US" sz="2800" dirty="0" smtClean="0">
                <a:latin typeface="Aparajita" pitchFamily="34" charset="0"/>
              </a:rPr>
              <a:t> </a:t>
            </a:r>
            <a:r>
              <a:rPr lang="en-US" sz="2800" dirty="0" err="1" smtClean="0">
                <a:latin typeface="Aparajita" pitchFamily="34" charset="0"/>
              </a:rPr>
              <a:t>sebagai</a:t>
            </a:r>
            <a:r>
              <a:rPr lang="en-US" sz="2800" dirty="0" smtClean="0">
                <a:latin typeface="Aparajita" pitchFamily="34" charset="0"/>
              </a:rPr>
              <a:t> </a:t>
            </a:r>
            <a:r>
              <a:rPr lang="en-US" sz="2800" dirty="0" err="1" smtClean="0">
                <a:latin typeface="Aparajita" pitchFamily="34" charset="0"/>
              </a:rPr>
              <a:t>cara</a:t>
            </a:r>
            <a:r>
              <a:rPr lang="en-US" sz="2800" dirty="0" smtClean="0">
                <a:latin typeface="Aparajita" pitchFamily="34" charset="0"/>
              </a:rPr>
              <a:t> </a:t>
            </a:r>
            <a:r>
              <a:rPr lang="en-US" sz="2800" dirty="0" err="1" smtClean="0">
                <a:latin typeface="Aparajita" pitchFamily="34" charset="0"/>
              </a:rPr>
              <a:t>untuk</a:t>
            </a:r>
            <a:r>
              <a:rPr lang="en-US" sz="2800" dirty="0" smtClean="0">
                <a:latin typeface="Aparajita" pitchFamily="34" charset="0"/>
              </a:rPr>
              <a:t> </a:t>
            </a:r>
            <a:r>
              <a:rPr lang="en-US" sz="2800" dirty="0" err="1" smtClean="0">
                <a:latin typeface="Aparajita" pitchFamily="34" charset="0"/>
              </a:rPr>
              <a:t>memahami</a:t>
            </a:r>
            <a:r>
              <a:rPr lang="en-US" sz="2800" dirty="0" smtClean="0">
                <a:latin typeface="Aparajita" pitchFamily="34" charset="0"/>
              </a:rPr>
              <a:t> </a:t>
            </a:r>
            <a:r>
              <a:rPr lang="en-US" sz="2800" dirty="0" err="1" smtClean="0">
                <a:latin typeface="Aparajita" pitchFamily="34" charset="0"/>
              </a:rPr>
              <a:t>dunia</a:t>
            </a:r>
            <a:r>
              <a:rPr lang="en-US" sz="2800" dirty="0" smtClean="0">
                <a:latin typeface="Aparajita" pitchFamily="34" charset="0"/>
              </a:rPr>
              <a:t>.</a:t>
            </a:r>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333375"/>
            <a:ext cx="8229600" cy="6264275"/>
          </a:xfrm>
        </p:spPr>
        <p:txBody>
          <a:bodyPr/>
          <a:lstStyle/>
          <a:p>
            <a:pPr marL="609600" indent="-609600" eaLnBrk="1" hangingPunct="1">
              <a:lnSpc>
                <a:spcPct val="90000"/>
              </a:lnSpc>
              <a:buFontTx/>
              <a:buNone/>
            </a:pPr>
            <a:r>
              <a:rPr lang="en-US" sz="2400" dirty="0" smtClean="0"/>
              <a:t>	</a:t>
            </a:r>
            <a:r>
              <a:rPr lang="en-US" sz="3000" dirty="0" err="1" smtClean="0">
                <a:latin typeface="Aparajita" pitchFamily="34" charset="0"/>
              </a:rPr>
              <a:t>Fenomenologi</a:t>
            </a:r>
            <a:r>
              <a:rPr lang="en-US" sz="3000" dirty="0" smtClean="0">
                <a:latin typeface="Aparajita" pitchFamily="34" charset="0"/>
              </a:rPr>
              <a:t> </a:t>
            </a:r>
            <a:r>
              <a:rPr lang="en-US" sz="3000" dirty="0" err="1" smtClean="0">
                <a:latin typeface="Aparajita" pitchFamily="34" charset="0"/>
              </a:rPr>
              <a:t>menjadikan</a:t>
            </a:r>
            <a:r>
              <a:rPr lang="en-US" sz="3000" dirty="0" smtClean="0">
                <a:latin typeface="Aparajita" pitchFamily="34" charset="0"/>
              </a:rPr>
              <a:t> </a:t>
            </a:r>
            <a:r>
              <a:rPr lang="en-US" sz="3000" dirty="0" err="1" smtClean="0">
                <a:latin typeface="Aparajita" pitchFamily="34" charset="0"/>
              </a:rPr>
              <a:t>pengalaman</a:t>
            </a:r>
            <a:r>
              <a:rPr lang="en-US" sz="3000" dirty="0" smtClean="0">
                <a:latin typeface="Aparajita" pitchFamily="34" charset="0"/>
              </a:rPr>
              <a:t> </a:t>
            </a:r>
            <a:r>
              <a:rPr lang="en-US" sz="3000" dirty="0" err="1" smtClean="0">
                <a:latin typeface="Aparajita" pitchFamily="34" charset="0"/>
              </a:rPr>
              <a:t>sebenarnya</a:t>
            </a:r>
            <a:r>
              <a:rPr lang="en-US" sz="3000" dirty="0" smtClean="0">
                <a:latin typeface="Aparajita" pitchFamily="34" charset="0"/>
              </a:rPr>
              <a:t> </a:t>
            </a:r>
            <a:r>
              <a:rPr lang="en-US" sz="3000" dirty="0" err="1" smtClean="0">
                <a:latin typeface="Aparajita" pitchFamily="34" charset="0"/>
              </a:rPr>
              <a:t>sebagai</a:t>
            </a:r>
            <a:r>
              <a:rPr lang="en-US" sz="3000" dirty="0" smtClean="0">
                <a:latin typeface="Aparajita" pitchFamily="34" charset="0"/>
              </a:rPr>
              <a:t> data </a:t>
            </a:r>
            <a:r>
              <a:rPr lang="en-US" sz="3000" dirty="0" err="1" smtClean="0">
                <a:latin typeface="Aparajita" pitchFamily="34" charset="0"/>
              </a:rPr>
              <a:t>utama</a:t>
            </a:r>
            <a:r>
              <a:rPr lang="en-US" sz="3000" dirty="0" smtClean="0">
                <a:latin typeface="Aparajita" pitchFamily="34" charset="0"/>
              </a:rPr>
              <a:t> </a:t>
            </a:r>
            <a:r>
              <a:rPr lang="en-US" sz="3000" dirty="0" err="1" smtClean="0">
                <a:latin typeface="Aparajita" pitchFamily="34" charset="0"/>
              </a:rPr>
              <a:t>dalam</a:t>
            </a:r>
            <a:r>
              <a:rPr lang="en-US" sz="3000" dirty="0" smtClean="0">
                <a:latin typeface="Aparajita" pitchFamily="34" charset="0"/>
              </a:rPr>
              <a:t> </a:t>
            </a:r>
            <a:r>
              <a:rPr lang="en-US" sz="3000" dirty="0" err="1" smtClean="0">
                <a:latin typeface="Aparajita" pitchFamily="34" charset="0"/>
              </a:rPr>
              <a:t>memahami</a:t>
            </a:r>
            <a:r>
              <a:rPr lang="en-US" sz="3000" dirty="0" smtClean="0">
                <a:latin typeface="Aparajita" pitchFamily="34" charset="0"/>
              </a:rPr>
              <a:t> </a:t>
            </a:r>
            <a:r>
              <a:rPr lang="en-US" sz="3000" dirty="0" err="1" smtClean="0">
                <a:latin typeface="Aparajita" pitchFamily="34" charset="0"/>
              </a:rPr>
              <a:t>realitas</a:t>
            </a:r>
            <a:r>
              <a:rPr lang="id-ID" sz="3000" dirty="0" smtClean="0">
                <a:latin typeface="Aparajita" pitchFamily="34" charset="0"/>
              </a:rPr>
              <a:t>/Kenyataan</a:t>
            </a:r>
            <a:r>
              <a:rPr lang="en-US" sz="3000" dirty="0" smtClean="0">
                <a:latin typeface="Aparajita" pitchFamily="34" charset="0"/>
              </a:rPr>
              <a:t>.</a:t>
            </a:r>
          </a:p>
          <a:p>
            <a:pPr marL="609600" indent="-609600" eaLnBrk="1" hangingPunct="1">
              <a:lnSpc>
                <a:spcPct val="90000"/>
              </a:lnSpc>
              <a:buFontTx/>
              <a:buNone/>
            </a:pPr>
            <a:endParaRPr lang="en-US" sz="2400" dirty="0" smtClean="0"/>
          </a:p>
          <a:p>
            <a:pPr marL="609600" indent="-609600" eaLnBrk="1" hangingPunct="1">
              <a:lnSpc>
                <a:spcPct val="90000"/>
              </a:lnSpc>
              <a:buFontTx/>
              <a:buNone/>
            </a:pPr>
            <a:r>
              <a:rPr lang="en-US" sz="2400" dirty="0" smtClean="0">
                <a:latin typeface="Aparajita" pitchFamily="34" charset="0"/>
              </a:rPr>
              <a:t>	</a:t>
            </a:r>
            <a:r>
              <a:rPr lang="en-US" sz="2800" dirty="0" smtClean="0">
                <a:latin typeface="Aparajita" pitchFamily="34" charset="0"/>
              </a:rPr>
              <a:t>Stanley </a:t>
            </a:r>
            <a:r>
              <a:rPr lang="en-US" sz="2800" dirty="0" err="1" smtClean="0">
                <a:latin typeface="Aparajita" pitchFamily="34" charset="0"/>
              </a:rPr>
              <a:t>Deetz</a:t>
            </a:r>
            <a:r>
              <a:rPr lang="en-US" sz="2800" dirty="0" smtClean="0">
                <a:latin typeface="Aparajita" pitchFamily="34" charset="0"/>
              </a:rPr>
              <a:t>, </a:t>
            </a:r>
            <a:r>
              <a:rPr lang="en-US" sz="2800" dirty="0" err="1" smtClean="0">
                <a:latin typeface="Aparajita" pitchFamily="34" charset="0"/>
              </a:rPr>
              <a:t>mengemukakan</a:t>
            </a:r>
            <a:r>
              <a:rPr lang="en-US" sz="2800" dirty="0" smtClean="0">
                <a:latin typeface="Aparajita" pitchFamily="34" charset="0"/>
              </a:rPr>
              <a:t> 3 </a:t>
            </a:r>
            <a:r>
              <a:rPr lang="en-US" sz="2800" dirty="0" err="1" smtClean="0">
                <a:latin typeface="Aparajita" pitchFamily="34" charset="0"/>
              </a:rPr>
              <a:t>prinsip</a:t>
            </a:r>
            <a:r>
              <a:rPr lang="en-US" sz="2800" dirty="0" smtClean="0">
                <a:latin typeface="Aparajita" pitchFamily="34" charset="0"/>
              </a:rPr>
              <a:t> </a:t>
            </a:r>
            <a:r>
              <a:rPr lang="en-US" sz="2800" dirty="0" err="1" smtClean="0">
                <a:latin typeface="Aparajita" pitchFamily="34" charset="0"/>
              </a:rPr>
              <a:t>dasar</a:t>
            </a:r>
            <a:r>
              <a:rPr lang="en-US" sz="2800" dirty="0" smtClean="0">
                <a:latin typeface="Aparajita" pitchFamily="34" charset="0"/>
              </a:rPr>
              <a:t> </a:t>
            </a:r>
            <a:r>
              <a:rPr lang="en-US" sz="2800" dirty="0" err="1" smtClean="0">
                <a:latin typeface="Aparajita" pitchFamily="34" charset="0"/>
              </a:rPr>
              <a:t>fenomenologi</a:t>
            </a:r>
            <a:r>
              <a:rPr lang="en-US" sz="2800" dirty="0" smtClean="0">
                <a:latin typeface="Aparajita" pitchFamily="34" charset="0"/>
              </a:rPr>
              <a:t>:</a:t>
            </a:r>
          </a:p>
          <a:p>
            <a:pPr marL="609600" indent="-609600" eaLnBrk="1" hangingPunct="1">
              <a:lnSpc>
                <a:spcPct val="90000"/>
              </a:lnSpc>
              <a:buFontTx/>
              <a:buAutoNum type="arabicPeriod"/>
            </a:pPr>
            <a:r>
              <a:rPr lang="en-US" sz="2800" dirty="0" err="1" smtClean="0">
                <a:latin typeface="Aparajita" pitchFamily="34" charset="0"/>
              </a:rPr>
              <a:t>Pengetahuan</a:t>
            </a:r>
            <a:r>
              <a:rPr lang="en-US" sz="2800" dirty="0" smtClean="0">
                <a:latin typeface="Aparajita" pitchFamily="34" charset="0"/>
              </a:rPr>
              <a:t> </a:t>
            </a:r>
            <a:r>
              <a:rPr lang="en-US" sz="2800" dirty="0" err="1" smtClean="0">
                <a:latin typeface="Aparajita" pitchFamily="34" charset="0"/>
              </a:rPr>
              <a:t>adalah</a:t>
            </a:r>
            <a:r>
              <a:rPr lang="en-US" sz="2800" dirty="0" smtClean="0">
                <a:latin typeface="Aparajita" pitchFamily="34" charset="0"/>
              </a:rPr>
              <a:t> </a:t>
            </a:r>
            <a:r>
              <a:rPr lang="en-US" sz="2800" dirty="0" err="1" smtClean="0">
                <a:latin typeface="Aparajita" pitchFamily="34" charset="0"/>
              </a:rPr>
              <a:t>kesadaran</a:t>
            </a:r>
            <a:r>
              <a:rPr lang="en-US" sz="2800" dirty="0" smtClean="0">
                <a:latin typeface="Aparajita" pitchFamily="34" charset="0"/>
              </a:rPr>
              <a:t>.</a:t>
            </a:r>
          </a:p>
          <a:p>
            <a:pPr marL="609600" indent="-609600" eaLnBrk="1" hangingPunct="1">
              <a:lnSpc>
                <a:spcPct val="90000"/>
              </a:lnSpc>
              <a:buFontTx/>
              <a:buAutoNum type="arabicPeriod"/>
            </a:pPr>
            <a:r>
              <a:rPr lang="en-US" sz="2800" dirty="0" err="1" smtClean="0">
                <a:latin typeface="Aparajita" pitchFamily="34" charset="0"/>
              </a:rPr>
              <a:t>Makna</a:t>
            </a:r>
            <a:r>
              <a:rPr lang="en-US" sz="2800" dirty="0" smtClean="0">
                <a:latin typeface="Aparajita" pitchFamily="34" charset="0"/>
              </a:rPr>
              <a:t> </a:t>
            </a:r>
            <a:r>
              <a:rPr lang="en-US" sz="2800" dirty="0" err="1" smtClean="0">
                <a:latin typeface="Aparajita" pitchFamily="34" charset="0"/>
              </a:rPr>
              <a:t>dari</a:t>
            </a:r>
            <a:r>
              <a:rPr lang="en-US" sz="2800" dirty="0" smtClean="0">
                <a:latin typeface="Aparajita" pitchFamily="34" charset="0"/>
              </a:rPr>
              <a:t> </a:t>
            </a:r>
            <a:r>
              <a:rPr lang="en-US" sz="2800" dirty="0" err="1" smtClean="0">
                <a:latin typeface="Aparajita" pitchFamily="34" charset="0"/>
              </a:rPr>
              <a:t>sesuatu</a:t>
            </a:r>
            <a:r>
              <a:rPr lang="en-US" sz="2800" dirty="0" smtClean="0">
                <a:latin typeface="Aparajita" pitchFamily="34" charset="0"/>
              </a:rPr>
              <a:t> </a:t>
            </a:r>
            <a:r>
              <a:rPr lang="en-US" sz="2800" dirty="0" err="1" smtClean="0">
                <a:latin typeface="Aparajita" pitchFamily="34" charset="0"/>
              </a:rPr>
              <a:t>tergantung</a:t>
            </a:r>
            <a:r>
              <a:rPr lang="en-US" sz="2800" dirty="0" smtClean="0">
                <a:latin typeface="Aparajita" pitchFamily="34" charset="0"/>
              </a:rPr>
              <a:t> </a:t>
            </a:r>
            <a:r>
              <a:rPr lang="en-US" sz="2800" dirty="0" err="1" smtClean="0">
                <a:latin typeface="Aparajita" pitchFamily="34" charset="0"/>
              </a:rPr>
              <a:t>bagaimana</a:t>
            </a:r>
            <a:r>
              <a:rPr lang="en-US" sz="2800" dirty="0" smtClean="0">
                <a:latin typeface="Aparajita" pitchFamily="34" charset="0"/>
              </a:rPr>
              <a:t> </a:t>
            </a:r>
            <a:r>
              <a:rPr lang="en-US" sz="2800" dirty="0" err="1" smtClean="0">
                <a:latin typeface="Aparajita" pitchFamily="34" charset="0"/>
              </a:rPr>
              <a:t>anda</a:t>
            </a:r>
            <a:r>
              <a:rPr lang="en-US" sz="2800" dirty="0" smtClean="0">
                <a:latin typeface="Aparajita" pitchFamily="34" charset="0"/>
              </a:rPr>
              <a:t> </a:t>
            </a:r>
            <a:r>
              <a:rPr lang="en-US" sz="2800" dirty="0" err="1" smtClean="0">
                <a:latin typeface="Aparajita" pitchFamily="34" charset="0"/>
              </a:rPr>
              <a:t>memandang</a:t>
            </a:r>
            <a:r>
              <a:rPr lang="en-US" sz="2800" dirty="0" smtClean="0">
                <a:latin typeface="Aparajita" pitchFamily="34" charset="0"/>
              </a:rPr>
              <a:t> </a:t>
            </a:r>
            <a:r>
              <a:rPr lang="en-US" sz="2800" dirty="0" err="1" smtClean="0">
                <a:latin typeface="Aparajita" pitchFamily="34" charset="0"/>
              </a:rPr>
              <a:t>suatu</a:t>
            </a:r>
            <a:r>
              <a:rPr lang="en-US" sz="2800" dirty="0" smtClean="0">
                <a:latin typeface="Aparajita" pitchFamily="34" charset="0"/>
              </a:rPr>
              <a:t> </a:t>
            </a:r>
            <a:r>
              <a:rPr lang="en-US" sz="2800" dirty="0" err="1" smtClean="0">
                <a:latin typeface="Aparajita" pitchFamily="34" charset="0"/>
              </a:rPr>
              <a:t>objek</a:t>
            </a:r>
            <a:r>
              <a:rPr lang="en-US" sz="2800" dirty="0" smtClean="0">
                <a:latin typeface="Aparajita" pitchFamily="34" charset="0"/>
              </a:rPr>
              <a:t>, </a:t>
            </a:r>
            <a:r>
              <a:rPr lang="en-US" sz="2800" dirty="0" err="1" smtClean="0">
                <a:latin typeface="Aparajita" pitchFamily="34" charset="0"/>
              </a:rPr>
              <a:t>bergantung</a:t>
            </a:r>
            <a:r>
              <a:rPr lang="en-US" sz="2800" dirty="0" smtClean="0">
                <a:latin typeface="Aparajita" pitchFamily="34" charset="0"/>
              </a:rPr>
              <a:t> </a:t>
            </a:r>
            <a:r>
              <a:rPr lang="en-US" sz="2800" dirty="0" err="1" smtClean="0">
                <a:latin typeface="Aparajita" pitchFamily="34" charset="0"/>
              </a:rPr>
              <a:t>pada</a:t>
            </a:r>
            <a:r>
              <a:rPr lang="en-US" sz="2800" dirty="0" smtClean="0">
                <a:latin typeface="Aparajita" pitchFamily="34" charset="0"/>
              </a:rPr>
              <a:t> </a:t>
            </a:r>
            <a:r>
              <a:rPr lang="en-US" sz="2800" dirty="0" err="1" smtClean="0">
                <a:latin typeface="Aparajita" pitchFamily="34" charset="0"/>
              </a:rPr>
              <a:t>makna</a:t>
            </a:r>
            <a:r>
              <a:rPr lang="en-US" sz="2800" dirty="0" smtClean="0">
                <a:latin typeface="Aparajita" pitchFamily="34" charset="0"/>
              </a:rPr>
              <a:t> </a:t>
            </a:r>
            <a:r>
              <a:rPr lang="en-US" sz="2800" dirty="0" err="1" smtClean="0">
                <a:latin typeface="Aparajita" pitchFamily="34" charset="0"/>
              </a:rPr>
              <a:t>objek</a:t>
            </a:r>
            <a:r>
              <a:rPr lang="en-US" sz="2800" dirty="0" smtClean="0">
                <a:latin typeface="Aparajita" pitchFamily="34" charset="0"/>
              </a:rPr>
              <a:t> </a:t>
            </a:r>
            <a:r>
              <a:rPr lang="en-US" sz="2800" dirty="0" err="1" smtClean="0">
                <a:latin typeface="Aparajita" pitchFamily="34" charset="0"/>
              </a:rPr>
              <a:t>itu</a:t>
            </a:r>
            <a:r>
              <a:rPr lang="en-US" sz="2800" dirty="0" smtClean="0">
                <a:latin typeface="Aparajita" pitchFamily="34" charset="0"/>
              </a:rPr>
              <a:t> </a:t>
            </a:r>
            <a:r>
              <a:rPr lang="en-US" sz="2800" dirty="0" err="1" smtClean="0">
                <a:latin typeface="Aparajita" pitchFamily="34" charset="0"/>
              </a:rPr>
              <a:t>bagi</a:t>
            </a:r>
            <a:r>
              <a:rPr lang="en-US" sz="2800" dirty="0" smtClean="0">
                <a:latin typeface="Aparajita" pitchFamily="34" charset="0"/>
              </a:rPr>
              <a:t> </a:t>
            </a:r>
            <a:r>
              <a:rPr lang="en-US" sz="2800" dirty="0" err="1" smtClean="0">
                <a:latin typeface="Aparajita" pitchFamily="34" charset="0"/>
              </a:rPr>
              <a:t>anda</a:t>
            </a:r>
            <a:r>
              <a:rPr lang="en-US" sz="2800" dirty="0" smtClean="0">
                <a:latin typeface="Aparajita" pitchFamily="34" charset="0"/>
              </a:rPr>
              <a:t>.</a:t>
            </a:r>
          </a:p>
          <a:p>
            <a:pPr marL="609600" indent="-609600" eaLnBrk="1" hangingPunct="1">
              <a:lnSpc>
                <a:spcPct val="90000"/>
              </a:lnSpc>
              <a:buFontTx/>
              <a:buAutoNum type="arabicPeriod"/>
            </a:pPr>
            <a:r>
              <a:rPr lang="en-US" sz="2800" dirty="0" err="1" smtClean="0">
                <a:latin typeface="Aparajita" pitchFamily="34" charset="0"/>
              </a:rPr>
              <a:t>Bahasa</a:t>
            </a:r>
            <a:r>
              <a:rPr lang="en-US" sz="2800" dirty="0" smtClean="0">
                <a:latin typeface="Aparajita" pitchFamily="34" charset="0"/>
              </a:rPr>
              <a:t> </a:t>
            </a:r>
            <a:r>
              <a:rPr lang="en-US" sz="2800" dirty="0" err="1" smtClean="0">
                <a:latin typeface="Aparajita" pitchFamily="34" charset="0"/>
              </a:rPr>
              <a:t>adalah</a:t>
            </a:r>
            <a:r>
              <a:rPr lang="en-US" sz="2800" dirty="0" smtClean="0">
                <a:latin typeface="Aparajita" pitchFamily="34" charset="0"/>
              </a:rPr>
              <a:t> “</a:t>
            </a:r>
            <a:r>
              <a:rPr lang="en-US" sz="2800" dirty="0" err="1" smtClean="0">
                <a:latin typeface="Aparajita" pitchFamily="34" charset="0"/>
              </a:rPr>
              <a:t>kendaraan</a:t>
            </a:r>
            <a:r>
              <a:rPr lang="en-US" sz="2800" dirty="0" smtClean="0">
                <a:latin typeface="Aparajita" pitchFamily="34" charset="0"/>
              </a:rPr>
              <a:t> </a:t>
            </a:r>
            <a:r>
              <a:rPr lang="en-US" sz="2800" dirty="0" err="1" smtClean="0">
                <a:latin typeface="Aparajita" pitchFamily="34" charset="0"/>
              </a:rPr>
              <a:t>makna</a:t>
            </a:r>
            <a:r>
              <a:rPr lang="en-US" sz="2800" dirty="0" smtClean="0">
                <a:latin typeface="Aparajita" pitchFamily="34" charset="0"/>
              </a:rPr>
              <a:t>”. </a:t>
            </a:r>
            <a:r>
              <a:rPr lang="en-US" sz="2800" dirty="0" err="1" smtClean="0">
                <a:latin typeface="Aparajita" pitchFamily="34" charset="0"/>
              </a:rPr>
              <a:t>Seseorang</a:t>
            </a:r>
            <a:r>
              <a:rPr lang="en-US" sz="2800" dirty="0" smtClean="0">
                <a:latin typeface="Aparajita" pitchFamily="34" charset="0"/>
              </a:rPr>
              <a:t> </a:t>
            </a:r>
            <a:r>
              <a:rPr lang="en-US" sz="2800" dirty="0" err="1" smtClean="0">
                <a:latin typeface="Aparajita" pitchFamily="34" charset="0"/>
              </a:rPr>
              <a:t>mendapatkan</a:t>
            </a:r>
            <a:r>
              <a:rPr lang="en-US" sz="2800" dirty="0" smtClean="0">
                <a:latin typeface="Aparajita" pitchFamily="34" charset="0"/>
              </a:rPr>
              <a:t> </a:t>
            </a:r>
            <a:r>
              <a:rPr lang="en-US" sz="2800" dirty="0" err="1" smtClean="0">
                <a:latin typeface="Aparajita" pitchFamily="34" charset="0"/>
              </a:rPr>
              <a:t>pengalaman</a:t>
            </a:r>
            <a:r>
              <a:rPr lang="en-US" sz="2800" dirty="0" smtClean="0">
                <a:latin typeface="Aparajita" pitchFamily="34" charset="0"/>
              </a:rPr>
              <a:t> </a:t>
            </a:r>
            <a:r>
              <a:rPr lang="en-US" sz="2800" dirty="0" err="1" smtClean="0">
                <a:latin typeface="Aparajita" pitchFamily="34" charset="0"/>
              </a:rPr>
              <a:t>melalui</a:t>
            </a:r>
            <a:r>
              <a:rPr lang="en-US" sz="2800" dirty="0" smtClean="0">
                <a:latin typeface="Aparajita" pitchFamily="34" charset="0"/>
              </a:rPr>
              <a:t> </a:t>
            </a:r>
            <a:r>
              <a:rPr lang="en-US" sz="2800" dirty="0" err="1" smtClean="0">
                <a:latin typeface="Aparajita" pitchFamily="34" charset="0"/>
              </a:rPr>
              <a:t>bahasa</a:t>
            </a:r>
            <a:r>
              <a:rPr lang="en-US" sz="2800" dirty="0" smtClean="0">
                <a:latin typeface="Aparajita" pitchFamily="34" charset="0"/>
              </a:rPr>
              <a:t> yang </a:t>
            </a:r>
            <a:r>
              <a:rPr lang="en-US" sz="2800" dirty="0" err="1" smtClean="0">
                <a:latin typeface="Aparajita" pitchFamily="34" charset="0"/>
              </a:rPr>
              <a:t>digunakan</a:t>
            </a:r>
            <a:r>
              <a:rPr lang="en-US" sz="2800" dirty="0" smtClean="0">
                <a:latin typeface="Aparajita" pitchFamily="34" charset="0"/>
              </a:rPr>
              <a:t> </a:t>
            </a:r>
            <a:r>
              <a:rPr lang="en-US" sz="2800" dirty="0" err="1" smtClean="0">
                <a:latin typeface="Aparajita" pitchFamily="34" charset="0"/>
              </a:rPr>
              <a:t>untuk</a:t>
            </a:r>
            <a:r>
              <a:rPr lang="en-US" sz="2800" dirty="0" smtClean="0">
                <a:latin typeface="Aparajita" pitchFamily="34" charset="0"/>
              </a:rPr>
              <a:t> </a:t>
            </a:r>
            <a:r>
              <a:rPr lang="en-US" sz="2800" dirty="0" err="1" smtClean="0">
                <a:latin typeface="Aparajita" pitchFamily="34" charset="0"/>
              </a:rPr>
              <a:t>mendefinisikan</a:t>
            </a:r>
            <a:r>
              <a:rPr lang="en-US" sz="2800" dirty="0" smtClean="0">
                <a:latin typeface="Aparajita" pitchFamily="34" charset="0"/>
              </a:rPr>
              <a:t> </a:t>
            </a:r>
            <a:r>
              <a:rPr lang="en-US" sz="2800" dirty="0" err="1" smtClean="0">
                <a:latin typeface="Aparajita" pitchFamily="34" charset="0"/>
              </a:rPr>
              <a:t>dan</a:t>
            </a:r>
            <a:r>
              <a:rPr lang="en-US" sz="2800" dirty="0" smtClean="0">
                <a:latin typeface="Aparajita" pitchFamily="34" charset="0"/>
              </a:rPr>
              <a:t> </a:t>
            </a:r>
            <a:r>
              <a:rPr lang="en-US" sz="2800" dirty="0" err="1" smtClean="0">
                <a:latin typeface="Aparajita" pitchFamily="34" charset="0"/>
              </a:rPr>
              <a:t>menjelaskan</a:t>
            </a:r>
            <a:r>
              <a:rPr lang="en-US" sz="2800" dirty="0" smtClean="0">
                <a:latin typeface="Aparajita" pitchFamily="34" charset="0"/>
              </a:rPr>
              <a:t> </a:t>
            </a:r>
            <a:r>
              <a:rPr lang="en-US" sz="2800" dirty="0" err="1" smtClean="0">
                <a:latin typeface="Aparajita" pitchFamily="34" charset="0"/>
              </a:rPr>
              <a:t>dunia</a:t>
            </a:r>
            <a:r>
              <a:rPr lang="en-US" sz="2800" dirty="0" smtClean="0">
                <a:latin typeface="Aparajita" pitchFamily="34" charset="0"/>
              </a:rPr>
              <a:t>. </a:t>
            </a:r>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492500" y="188913"/>
            <a:ext cx="5410200" cy="431800"/>
          </a:xfrm>
        </p:spPr>
        <p:txBody>
          <a:bodyPr>
            <a:normAutofit fontScale="90000"/>
          </a:bodyPr>
          <a:lstStyle/>
          <a:p>
            <a:pPr eaLnBrk="1" hangingPunct="1"/>
            <a:r>
              <a:rPr lang="en-US" sz="2800" b="1" dirty="0" smtClean="0"/>
              <a:t>Varian-</a:t>
            </a:r>
            <a:r>
              <a:rPr lang="en-US" sz="2800" b="1" dirty="0" err="1" smtClean="0"/>
              <a:t>varian</a:t>
            </a:r>
            <a:r>
              <a:rPr lang="en-US" sz="2800" b="1" dirty="0" smtClean="0"/>
              <a:t> </a:t>
            </a:r>
            <a:r>
              <a:rPr lang="en-US" sz="2800" b="1" dirty="0" err="1" smtClean="0"/>
              <a:t>fenomenologi</a:t>
            </a:r>
            <a:endParaRPr lang="en-US" sz="2800" b="1" dirty="0" smtClean="0"/>
          </a:p>
        </p:txBody>
      </p:sp>
      <p:sp>
        <p:nvSpPr>
          <p:cNvPr id="14339" name="Rectangle 3"/>
          <p:cNvSpPr>
            <a:spLocks noGrp="1" noChangeArrowheads="1"/>
          </p:cNvSpPr>
          <p:nvPr>
            <p:ph type="body" idx="1"/>
          </p:nvPr>
        </p:nvSpPr>
        <p:spPr>
          <a:xfrm>
            <a:off x="457200" y="836613"/>
            <a:ext cx="8229600" cy="5289550"/>
          </a:xfrm>
        </p:spPr>
        <p:txBody>
          <a:bodyPr/>
          <a:lstStyle/>
          <a:p>
            <a:pPr marL="609600" indent="-609600" eaLnBrk="1" hangingPunct="1">
              <a:buFontTx/>
              <a:buAutoNum type="arabicPeriod"/>
            </a:pPr>
            <a:r>
              <a:rPr lang="en-US" dirty="0" err="1" smtClean="0"/>
              <a:t>Fenomenologi</a:t>
            </a:r>
            <a:r>
              <a:rPr lang="en-US" dirty="0" smtClean="0"/>
              <a:t> </a:t>
            </a:r>
            <a:r>
              <a:rPr lang="en-US" dirty="0" err="1" smtClean="0"/>
              <a:t>Klasik</a:t>
            </a:r>
            <a:endParaRPr lang="en-US" dirty="0" smtClean="0"/>
          </a:p>
          <a:p>
            <a:pPr marL="609600" indent="-609600" eaLnBrk="1" hangingPunct="1">
              <a:buFontTx/>
              <a:buAutoNum type="arabicPeriod"/>
            </a:pPr>
            <a:r>
              <a:rPr lang="en-US" dirty="0" err="1" smtClean="0"/>
              <a:t>Fenomenologi</a:t>
            </a:r>
            <a:r>
              <a:rPr lang="en-US" dirty="0" smtClean="0"/>
              <a:t> </a:t>
            </a:r>
            <a:r>
              <a:rPr lang="en-US" dirty="0" err="1" smtClean="0"/>
              <a:t>Persepsi</a:t>
            </a:r>
            <a:endParaRPr lang="en-US" dirty="0" smtClean="0"/>
          </a:p>
          <a:p>
            <a:pPr marL="609600" indent="-609600" eaLnBrk="1" hangingPunct="1">
              <a:buFontTx/>
              <a:buAutoNum type="arabicPeriod"/>
            </a:pPr>
            <a:r>
              <a:rPr lang="en-US" dirty="0" err="1" smtClean="0"/>
              <a:t>Fenomenologi</a:t>
            </a:r>
            <a:r>
              <a:rPr lang="en-US" dirty="0" smtClean="0"/>
              <a:t> </a:t>
            </a:r>
            <a:r>
              <a:rPr lang="en-US" dirty="0" err="1" smtClean="0"/>
              <a:t>Hermeneutik</a:t>
            </a:r>
            <a:endParaRPr lang="en-US" dirty="0" smtClean="0"/>
          </a:p>
          <a:p>
            <a:pPr marL="609600" indent="-609600" eaLnBrk="1" hangingPunct="1">
              <a:buFontTx/>
              <a:buNone/>
            </a:pPr>
            <a:endParaRPr lang="en-US" dirty="0" smtClean="0"/>
          </a:p>
          <a:p>
            <a:pPr marL="609600" indent="-609600" eaLnBrk="1" hangingPunct="1">
              <a:buFontTx/>
              <a:buNone/>
            </a:pPr>
            <a:r>
              <a:rPr lang="id-ID" dirty="0" smtClean="0"/>
              <a:t>	pejelasan ada di hal: 58 littleJohn</a:t>
            </a:r>
            <a:endParaRPr lang="en-US" dirty="0" smtClean="0"/>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KONSEPTUAL TEORI KOMUNIKASI</a:t>
            </a:r>
            <a:endParaRPr lang="en-US" dirty="0"/>
          </a:p>
        </p:txBody>
      </p:sp>
      <p:sp>
        <p:nvSpPr>
          <p:cNvPr id="3" name="Content Placeholder 2"/>
          <p:cNvSpPr>
            <a:spLocks noGrp="1"/>
          </p:cNvSpPr>
          <p:nvPr>
            <p:ph idx="1"/>
          </p:nvPr>
        </p:nvSpPr>
        <p:spPr/>
        <p:txBody>
          <a:bodyPr/>
          <a:lstStyle/>
          <a:p>
            <a:pPr>
              <a:lnSpc>
                <a:spcPct val="90000"/>
              </a:lnSpc>
            </a:pPr>
            <a:r>
              <a:rPr lang="en-US" sz="2000" smtClean="0"/>
              <a:t>Materi minggu 1-2</a:t>
            </a:r>
          </a:p>
          <a:p>
            <a:pPr>
              <a:lnSpc>
                <a:spcPct val="90000"/>
              </a:lnSpc>
            </a:pPr>
            <a:r>
              <a:rPr lang="en-US" sz="2000" smtClean="0"/>
              <a:t>Referensi:</a:t>
            </a:r>
          </a:p>
          <a:p>
            <a:pPr>
              <a:lnSpc>
                <a:spcPct val="90000"/>
              </a:lnSpc>
            </a:pPr>
            <a:r>
              <a:rPr lang="en-US" sz="2000" smtClean="0"/>
              <a:t>Littlejohn, Stephen W &amp; Karen A. Foss, </a:t>
            </a:r>
            <a:r>
              <a:rPr lang="en-US" sz="2000" i="1" smtClean="0"/>
              <a:t>Theories of Human Communication</a:t>
            </a:r>
            <a:r>
              <a:rPr lang="en-US" sz="2000" smtClean="0"/>
              <a:t>, Thomson Wadsworth, USA, 2005, chapter 1 - 3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solidFill>
            <a:srgbClr val="FFFF99"/>
          </a:solidFill>
        </p:spPr>
        <p:txBody>
          <a:bodyPr/>
          <a:lstStyle/>
          <a:p>
            <a:r>
              <a:rPr lang="en-US" sz="3200" dirty="0" err="1" smtClean="0"/>
              <a:t>Contoh</a:t>
            </a:r>
            <a:r>
              <a:rPr lang="en-US" sz="3200" dirty="0" smtClean="0"/>
              <a:t> </a:t>
            </a:r>
            <a:r>
              <a:rPr lang="en-US" sz="3200" dirty="0" err="1" smtClean="0"/>
              <a:t>teori</a:t>
            </a:r>
            <a:r>
              <a:rPr lang="en-US" sz="3200" dirty="0" smtClean="0"/>
              <a:t> </a:t>
            </a:r>
            <a:r>
              <a:rPr lang="en-US" sz="3200" dirty="0" err="1" smtClean="0"/>
              <a:t>kom</a:t>
            </a:r>
            <a:r>
              <a:rPr lang="en-US" sz="3200" dirty="0" smtClean="0"/>
              <a:t> </a:t>
            </a:r>
            <a:r>
              <a:rPr lang="en-US" sz="3200" dirty="0" err="1" smtClean="0"/>
              <a:t>yg</a:t>
            </a:r>
            <a:r>
              <a:rPr lang="en-US" sz="3200" dirty="0" smtClean="0"/>
              <a:t> </a:t>
            </a:r>
            <a:r>
              <a:rPr lang="en-US" sz="3200" dirty="0" err="1" smtClean="0"/>
              <a:t>fenomenologi</a:t>
            </a:r>
            <a:endParaRPr lang="en-US" sz="3200" dirty="0" smtClean="0"/>
          </a:p>
        </p:txBody>
      </p:sp>
      <p:sp>
        <p:nvSpPr>
          <p:cNvPr id="15363" name="Content Placeholder 2"/>
          <p:cNvSpPr>
            <a:spLocks noGrp="1"/>
          </p:cNvSpPr>
          <p:nvPr>
            <p:ph idx="1"/>
          </p:nvPr>
        </p:nvSpPr>
        <p:spPr/>
        <p:txBody>
          <a:bodyPr/>
          <a:lstStyle/>
          <a:p>
            <a:r>
              <a:rPr lang="en-US" dirty="0" err="1" smtClean="0"/>
              <a:t>Teori</a:t>
            </a:r>
            <a:r>
              <a:rPr lang="en-US" dirty="0" smtClean="0"/>
              <a:t> </a:t>
            </a:r>
            <a:r>
              <a:rPr lang="en-US" dirty="0" err="1" smtClean="0"/>
              <a:t>mengenai</a:t>
            </a:r>
            <a:r>
              <a:rPr lang="en-US" dirty="0" smtClean="0"/>
              <a:t> </a:t>
            </a:r>
            <a:r>
              <a:rPr lang="en-US" dirty="0" err="1" smtClean="0"/>
              <a:t>hubungan</a:t>
            </a:r>
            <a:r>
              <a:rPr lang="en-US" dirty="0" smtClean="0"/>
              <a:t> </a:t>
            </a:r>
            <a:r>
              <a:rPr lang="en-US" dirty="0" err="1" smtClean="0"/>
              <a:t>dari</a:t>
            </a:r>
            <a:r>
              <a:rPr lang="en-US" dirty="0" smtClean="0"/>
              <a:t> Martin Buber</a:t>
            </a:r>
          </a:p>
          <a:p>
            <a:r>
              <a:rPr lang="en-US" dirty="0" err="1" smtClean="0"/>
              <a:t>Teori</a:t>
            </a:r>
            <a:r>
              <a:rPr lang="en-US" dirty="0" smtClean="0"/>
              <a:t>  </a:t>
            </a:r>
            <a:r>
              <a:rPr lang="en-US" dirty="0" err="1" smtClean="0"/>
              <a:t>mengenai</a:t>
            </a:r>
            <a:r>
              <a:rPr lang="en-US" dirty="0" smtClean="0"/>
              <a:t> </a:t>
            </a:r>
            <a:r>
              <a:rPr lang="en-US" dirty="0" err="1" smtClean="0"/>
              <a:t>pesan</a:t>
            </a:r>
            <a:r>
              <a:rPr lang="en-US" dirty="0" smtClean="0"/>
              <a:t> </a:t>
            </a:r>
            <a:r>
              <a:rPr lang="en-US" dirty="0" err="1" smtClean="0"/>
              <a:t>stanley</a:t>
            </a:r>
            <a:r>
              <a:rPr lang="en-US" dirty="0" smtClean="0"/>
              <a:t> fish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0" y="274638"/>
            <a:ext cx="4114800" cy="633412"/>
          </a:xfrm>
          <a:solidFill>
            <a:srgbClr val="FFFF99"/>
          </a:solidFill>
        </p:spPr>
        <p:txBody>
          <a:bodyPr>
            <a:normAutofit fontScale="90000"/>
          </a:bodyPr>
          <a:lstStyle/>
          <a:p>
            <a:pPr eaLnBrk="1" hangingPunct="1"/>
            <a:r>
              <a:rPr lang="en-US" sz="4000" dirty="0" smtClean="0"/>
              <a:t>3. </a:t>
            </a:r>
            <a:r>
              <a:rPr lang="en-US" sz="4000" dirty="0" err="1" smtClean="0"/>
              <a:t>Sibernetika</a:t>
            </a:r>
            <a:endParaRPr lang="en-US" sz="4000" dirty="0" smtClean="0"/>
          </a:p>
        </p:txBody>
      </p:sp>
      <p:sp>
        <p:nvSpPr>
          <p:cNvPr id="16387" name="Rectangle 3"/>
          <p:cNvSpPr>
            <a:spLocks noGrp="1" noChangeArrowheads="1"/>
          </p:cNvSpPr>
          <p:nvPr>
            <p:ph type="body" idx="1"/>
          </p:nvPr>
        </p:nvSpPr>
        <p:spPr>
          <a:xfrm>
            <a:off x="457200" y="981075"/>
            <a:ext cx="8229600" cy="5145088"/>
          </a:xfrm>
        </p:spPr>
        <p:txBody>
          <a:bodyPr>
            <a:normAutofit lnSpcReduction="10000"/>
          </a:bodyPr>
          <a:lstStyle/>
          <a:p>
            <a:pPr eaLnBrk="1" hangingPunct="1">
              <a:buFontTx/>
              <a:buNone/>
            </a:pPr>
            <a:r>
              <a:rPr lang="en-US" sz="2800" dirty="0" smtClean="0"/>
              <a:t>	</a:t>
            </a:r>
            <a:r>
              <a:rPr lang="en-US" dirty="0" err="1" smtClean="0">
                <a:latin typeface="Aparajita" pitchFamily="34" charset="0"/>
              </a:rPr>
              <a:t>Sibernetika</a:t>
            </a:r>
            <a:r>
              <a:rPr lang="en-US" dirty="0" smtClean="0">
                <a:latin typeface="Aparajita" pitchFamily="34" charset="0"/>
              </a:rPr>
              <a:t> </a:t>
            </a:r>
            <a:r>
              <a:rPr lang="en-US" dirty="0" err="1" smtClean="0">
                <a:latin typeface="Aparajita" pitchFamily="34" charset="0"/>
              </a:rPr>
              <a:t>merupakan</a:t>
            </a:r>
            <a:r>
              <a:rPr lang="en-US" dirty="0" smtClean="0">
                <a:latin typeface="Aparajita" pitchFamily="34" charset="0"/>
              </a:rPr>
              <a:t> </a:t>
            </a:r>
            <a:r>
              <a:rPr lang="en-US" dirty="0" err="1" smtClean="0">
                <a:latin typeface="Aparajita" pitchFamily="34" charset="0"/>
              </a:rPr>
              <a:t>tradisi</a:t>
            </a:r>
            <a:r>
              <a:rPr lang="en-US" dirty="0" smtClean="0">
                <a:latin typeface="Aparajita" pitchFamily="34" charset="0"/>
              </a:rPr>
              <a:t> yang </a:t>
            </a:r>
            <a:r>
              <a:rPr lang="en-US" dirty="0" err="1" smtClean="0">
                <a:latin typeface="Aparajita" pitchFamily="34" charset="0"/>
              </a:rPr>
              <a:t>membahas</a:t>
            </a:r>
            <a:r>
              <a:rPr lang="en-US" dirty="0" smtClean="0">
                <a:latin typeface="Aparajita" pitchFamily="34" charset="0"/>
              </a:rPr>
              <a:t> </a:t>
            </a:r>
            <a:r>
              <a:rPr lang="en-US" dirty="0" err="1" smtClean="0">
                <a:latin typeface="Aparajita" pitchFamily="34" charset="0"/>
              </a:rPr>
              <a:t>mengenai</a:t>
            </a:r>
            <a:r>
              <a:rPr lang="en-US" dirty="0" smtClean="0">
                <a:latin typeface="Aparajita" pitchFamily="34" charset="0"/>
              </a:rPr>
              <a:t> </a:t>
            </a:r>
            <a:r>
              <a:rPr lang="en-US" dirty="0" err="1" smtClean="0">
                <a:latin typeface="Aparajita" pitchFamily="34" charset="0"/>
              </a:rPr>
              <a:t>suatu</a:t>
            </a:r>
            <a:r>
              <a:rPr lang="en-US" dirty="0" smtClean="0">
                <a:latin typeface="Aparajita" pitchFamily="34" charset="0"/>
              </a:rPr>
              <a:t> </a:t>
            </a:r>
            <a:r>
              <a:rPr lang="en-US" dirty="0" err="1" smtClean="0">
                <a:latin typeface="Aparajita" pitchFamily="34" charset="0"/>
              </a:rPr>
              <a:t>sistem</a:t>
            </a:r>
            <a:r>
              <a:rPr lang="en-US" dirty="0" smtClean="0">
                <a:latin typeface="Aparajita" pitchFamily="34" charset="0"/>
              </a:rPr>
              <a:t> yang </a:t>
            </a:r>
            <a:r>
              <a:rPr lang="en-US" dirty="0" err="1" smtClean="0">
                <a:latin typeface="Aparajita" pitchFamily="34" charset="0"/>
              </a:rPr>
              <a:t>kompleks</a:t>
            </a:r>
            <a:r>
              <a:rPr lang="en-US" dirty="0" smtClean="0">
                <a:latin typeface="Aparajita" pitchFamily="34" charset="0"/>
              </a:rPr>
              <a:t> </a:t>
            </a:r>
            <a:r>
              <a:rPr lang="en-US" dirty="0" err="1" smtClean="0">
                <a:latin typeface="Aparajita" pitchFamily="34" charset="0"/>
              </a:rPr>
              <a:t>dimana</a:t>
            </a:r>
            <a:r>
              <a:rPr lang="en-US" dirty="0" smtClean="0">
                <a:latin typeface="Aparajita" pitchFamily="34" charset="0"/>
              </a:rPr>
              <a:t> </a:t>
            </a:r>
            <a:r>
              <a:rPr lang="en-US" dirty="0" err="1" smtClean="0">
                <a:latin typeface="Aparajita" pitchFamily="34" charset="0"/>
              </a:rPr>
              <a:t>berbagai</a:t>
            </a:r>
            <a:r>
              <a:rPr lang="en-US" dirty="0" smtClean="0">
                <a:latin typeface="Aparajita" pitchFamily="34" charset="0"/>
              </a:rPr>
              <a:t> </a:t>
            </a:r>
            <a:r>
              <a:rPr lang="en-US" dirty="0" err="1" smtClean="0">
                <a:latin typeface="Aparajita" pitchFamily="34" charset="0"/>
              </a:rPr>
              <a:t>elemen</a:t>
            </a:r>
            <a:r>
              <a:rPr lang="en-US" dirty="0" smtClean="0">
                <a:latin typeface="Aparajita" pitchFamily="34" charset="0"/>
              </a:rPr>
              <a:t> yang </a:t>
            </a:r>
            <a:r>
              <a:rPr lang="en-US" dirty="0" err="1" smtClean="0">
                <a:latin typeface="Aparajita" pitchFamily="34" charset="0"/>
              </a:rPr>
              <a:t>terdapat</a:t>
            </a:r>
            <a:r>
              <a:rPr lang="en-US" dirty="0" smtClean="0">
                <a:latin typeface="Aparajita" pitchFamily="34" charset="0"/>
              </a:rPr>
              <a:t>  </a:t>
            </a:r>
            <a:r>
              <a:rPr lang="en-US" dirty="0" err="1" smtClean="0">
                <a:latin typeface="Aparajita" pitchFamily="34" charset="0"/>
              </a:rPr>
              <a:t>didalamnya</a:t>
            </a:r>
            <a:r>
              <a:rPr lang="en-US" dirty="0" smtClean="0">
                <a:latin typeface="Aparajita" pitchFamily="34" charset="0"/>
              </a:rPr>
              <a:t> </a:t>
            </a:r>
            <a:r>
              <a:rPr lang="en-US" dirty="0" err="1" smtClean="0">
                <a:latin typeface="Aparajita" pitchFamily="34" charset="0"/>
              </a:rPr>
              <a:t>saling</a:t>
            </a:r>
            <a:r>
              <a:rPr lang="en-US" dirty="0" smtClean="0">
                <a:latin typeface="Aparajita" pitchFamily="34" charset="0"/>
              </a:rPr>
              <a:t> </a:t>
            </a:r>
            <a:r>
              <a:rPr lang="en-US" dirty="0" err="1" smtClean="0">
                <a:latin typeface="Aparajita" pitchFamily="34" charset="0"/>
              </a:rPr>
              <a:t>berinteraksi</a:t>
            </a:r>
            <a:r>
              <a:rPr lang="en-US" dirty="0" smtClean="0">
                <a:latin typeface="Aparajita" pitchFamily="34" charset="0"/>
              </a:rPr>
              <a:t>.</a:t>
            </a:r>
          </a:p>
          <a:p>
            <a:pPr eaLnBrk="1" hangingPunct="1">
              <a:buFontTx/>
              <a:buNone/>
            </a:pPr>
            <a:r>
              <a:rPr lang="en-US" dirty="0" smtClean="0">
                <a:latin typeface="Aparajita" pitchFamily="34" charset="0"/>
              </a:rPr>
              <a:t>	</a:t>
            </a:r>
            <a:r>
              <a:rPr lang="en-US" dirty="0" err="1" smtClean="0">
                <a:latin typeface="Aparajita" pitchFamily="34" charset="0"/>
              </a:rPr>
              <a:t>Komunikasi</a:t>
            </a:r>
            <a:r>
              <a:rPr lang="en-US" dirty="0" smtClean="0">
                <a:latin typeface="Aparajita" pitchFamily="34" charset="0"/>
              </a:rPr>
              <a:t> </a:t>
            </a:r>
            <a:r>
              <a:rPr lang="en-US" dirty="0" err="1" smtClean="0">
                <a:latin typeface="Aparajita" pitchFamily="34" charset="0"/>
              </a:rPr>
              <a:t>dipahami</a:t>
            </a:r>
            <a:r>
              <a:rPr lang="en-US" dirty="0" smtClean="0">
                <a:latin typeface="Aparajita" pitchFamily="34" charset="0"/>
              </a:rPr>
              <a:t> </a:t>
            </a:r>
            <a:r>
              <a:rPr lang="en-US" dirty="0" err="1" smtClean="0">
                <a:latin typeface="Aparajita" pitchFamily="34" charset="0"/>
              </a:rPr>
              <a:t>sebagai</a:t>
            </a:r>
            <a:r>
              <a:rPr lang="en-US" dirty="0" smtClean="0">
                <a:latin typeface="Aparajita" pitchFamily="34" charset="0"/>
              </a:rPr>
              <a:t> </a:t>
            </a:r>
            <a:r>
              <a:rPr lang="en-US" dirty="0" err="1" smtClean="0">
                <a:latin typeface="Aparajita" pitchFamily="34" charset="0"/>
              </a:rPr>
              <a:t>sistem</a:t>
            </a:r>
            <a:r>
              <a:rPr lang="en-US" dirty="0" smtClean="0">
                <a:latin typeface="Aparajita" pitchFamily="34" charset="0"/>
              </a:rPr>
              <a:t> yang </a:t>
            </a:r>
            <a:r>
              <a:rPr lang="en-US" dirty="0" err="1" smtClean="0">
                <a:latin typeface="Aparajita" pitchFamily="34" charset="0"/>
              </a:rPr>
              <a:t>terdiri</a:t>
            </a:r>
            <a:r>
              <a:rPr lang="en-US" dirty="0" smtClean="0">
                <a:latin typeface="Aparajita" pitchFamily="34" charset="0"/>
              </a:rPr>
              <a:t> </a:t>
            </a:r>
            <a:r>
              <a:rPr lang="en-US" dirty="0" err="1" smtClean="0">
                <a:latin typeface="Aparajita" pitchFamily="34" charset="0"/>
              </a:rPr>
              <a:t>atas</a:t>
            </a:r>
            <a:r>
              <a:rPr lang="en-US" dirty="0" smtClean="0">
                <a:latin typeface="Aparajita" pitchFamily="34" charset="0"/>
              </a:rPr>
              <a:t> </a:t>
            </a:r>
            <a:r>
              <a:rPr lang="en-US" dirty="0" err="1" smtClean="0">
                <a:latin typeface="Aparajita" pitchFamily="34" charset="0"/>
              </a:rPr>
              <a:t>bagian-bagian</a:t>
            </a:r>
            <a:r>
              <a:rPr lang="en-US" dirty="0" smtClean="0">
                <a:latin typeface="Aparajita" pitchFamily="34" charset="0"/>
              </a:rPr>
              <a:t> </a:t>
            </a:r>
            <a:r>
              <a:rPr lang="en-US" dirty="0" err="1" smtClean="0">
                <a:latin typeface="Aparajita" pitchFamily="34" charset="0"/>
              </a:rPr>
              <a:t>atau</a:t>
            </a:r>
            <a:r>
              <a:rPr lang="en-US" dirty="0" smtClean="0">
                <a:latin typeface="Aparajita" pitchFamily="34" charset="0"/>
              </a:rPr>
              <a:t> </a:t>
            </a:r>
            <a:r>
              <a:rPr lang="en-US" dirty="0" err="1" smtClean="0">
                <a:latin typeface="Aparajita" pitchFamily="34" charset="0"/>
              </a:rPr>
              <a:t>variabel</a:t>
            </a:r>
            <a:r>
              <a:rPr lang="en-US" dirty="0" smtClean="0">
                <a:latin typeface="Aparajita" pitchFamily="34" charset="0"/>
              </a:rPr>
              <a:t> </a:t>
            </a:r>
            <a:r>
              <a:rPr lang="en-US" dirty="0" err="1" smtClean="0">
                <a:latin typeface="Aparajita" pitchFamily="34" charset="0"/>
              </a:rPr>
              <a:t>variabel</a:t>
            </a:r>
            <a:r>
              <a:rPr lang="en-US" dirty="0" smtClean="0">
                <a:latin typeface="Aparajita" pitchFamily="34" charset="0"/>
              </a:rPr>
              <a:t> yang </a:t>
            </a:r>
            <a:r>
              <a:rPr lang="en-US" dirty="0" err="1" smtClean="0">
                <a:latin typeface="Aparajita" pitchFamily="34" charset="0"/>
              </a:rPr>
              <a:t>saling</a:t>
            </a:r>
            <a:r>
              <a:rPr lang="en-US" dirty="0" smtClean="0">
                <a:latin typeface="Aparajita" pitchFamily="34" charset="0"/>
              </a:rPr>
              <a:t> </a:t>
            </a:r>
            <a:r>
              <a:rPr lang="en-US" dirty="0" err="1" smtClean="0">
                <a:latin typeface="Aparajita" pitchFamily="34" charset="0"/>
              </a:rPr>
              <a:t>memengaruhi</a:t>
            </a:r>
            <a:r>
              <a:rPr lang="en-US" dirty="0" smtClean="0">
                <a:latin typeface="Aparajita" pitchFamily="34" charset="0"/>
              </a:rPr>
              <a:t> </a:t>
            </a:r>
            <a:r>
              <a:rPr lang="en-US" dirty="0" err="1" smtClean="0">
                <a:latin typeface="Aparajita" pitchFamily="34" charset="0"/>
              </a:rPr>
              <a:t>satu</a:t>
            </a:r>
            <a:r>
              <a:rPr lang="en-US" dirty="0" smtClean="0">
                <a:latin typeface="Aparajita" pitchFamily="34" charset="0"/>
              </a:rPr>
              <a:t> </a:t>
            </a:r>
            <a:r>
              <a:rPr lang="en-US" dirty="0" err="1" smtClean="0">
                <a:latin typeface="Aparajita" pitchFamily="34" charset="0"/>
              </a:rPr>
              <a:t>sama</a:t>
            </a:r>
            <a:r>
              <a:rPr lang="en-US" dirty="0" smtClean="0">
                <a:latin typeface="Aparajita" pitchFamily="34" charset="0"/>
              </a:rPr>
              <a:t> lain. </a:t>
            </a:r>
            <a:r>
              <a:rPr lang="en-US" dirty="0" err="1" smtClean="0">
                <a:latin typeface="Aparajita" pitchFamily="34" charset="0"/>
              </a:rPr>
              <a:t>Sistem</a:t>
            </a:r>
            <a:r>
              <a:rPr lang="en-US" dirty="0" smtClean="0">
                <a:latin typeface="Aparajita" pitchFamily="34" charset="0"/>
              </a:rPr>
              <a:t> </a:t>
            </a:r>
            <a:r>
              <a:rPr lang="en-US" dirty="0" err="1" smtClean="0">
                <a:latin typeface="Aparajita" pitchFamily="34" charset="0"/>
              </a:rPr>
              <a:t>juga</a:t>
            </a:r>
            <a:r>
              <a:rPr lang="en-US" dirty="0" smtClean="0">
                <a:latin typeface="Aparajita" pitchFamily="34" charset="0"/>
              </a:rPr>
              <a:t> </a:t>
            </a:r>
            <a:r>
              <a:rPr lang="en-US" dirty="0" err="1" smtClean="0">
                <a:latin typeface="Aparajita" pitchFamily="34" charset="0"/>
              </a:rPr>
              <a:t>membentuk</a:t>
            </a:r>
            <a:r>
              <a:rPr lang="en-US" dirty="0" smtClean="0">
                <a:latin typeface="Aparajita" pitchFamily="34" charset="0"/>
              </a:rPr>
              <a:t> </a:t>
            </a:r>
            <a:r>
              <a:rPr lang="en-US" dirty="0" err="1" smtClean="0">
                <a:latin typeface="Aparajita" pitchFamily="34" charset="0"/>
              </a:rPr>
              <a:t>sekaligus</a:t>
            </a:r>
            <a:r>
              <a:rPr lang="en-US" dirty="0" smtClean="0">
                <a:latin typeface="Aparajita" pitchFamily="34" charset="0"/>
              </a:rPr>
              <a:t> </a:t>
            </a:r>
            <a:r>
              <a:rPr lang="en-US" dirty="0" err="1" smtClean="0">
                <a:latin typeface="Aparajita" pitchFamily="34" charset="0"/>
              </a:rPr>
              <a:t>mengawasi</a:t>
            </a:r>
            <a:r>
              <a:rPr lang="en-US" dirty="0" smtClean="0">
                <a:latin typeface="Aparajita" pitchFamily="34" charset="0"/>
              </a:rPr>
              <a:t> </a:t>
            </a:r>
            <a:r>
              <a:rPr lang="en-US" dirty="0" err="1" smtClean="0">
                <a:latin typeface="Aparajita" pitchFamily="34" charset="0"/>
              </a:rPr>
              <a:t>karakter</a:t>
            </a:r>
            <a:r>
              <a:rPr lang="en-US" dirty="0" smtClean="0">
                <a:latin typeface="Aparajita" pitchFamily="34" charset="0"/>
              </a:rPr>
              <a:t> </a:t>
            </a:r>
            <a:r>
              <a:rPr lang="en-US" dirty="0" err="1" smtClean="0">
                <a:latin typeface="Aparajita" pitchFamily="34" charset="0"/>
              </a:rPr>
              <a:t>dari</a:t>
            </a:r>
            <a:r>
              <a:rPr lang="en-US" dirty="0" smtClean="0">
                <a:latin typeface="Aparajita" pitchFamily="34" charset="0"/>
              </a:rPr>
              <a:t> </a:t>
            </a:r>
            <a:r>
              <a:rPr lang="en-US" dirty="0" err="1" smtClean="0">
                <a:latin typeface="Aparajita" pitchFamily="34" charset="0"/>
              </a:rPr>
              <a:t>keseluruhan</a:t>
            </a:r>
            <a:r>
              <a:rPr lang="en-US" dirty="0" smtClean="0">
                <a:latin typeface="Aparajita" pitchFamily="34" charset="0"/>
              </a:rPr>
              <a:t> </a:t>
            </a:r>
            <a:r>
              <a:rPr lang="en-US" dirty="0" err="1" smtClean="0">
                <a:latin typeface="Aparajita" pitchFamily="34" charset="0"/>
              </a:rPr>
              <a:t>sistem</a:t>
            </a:r>
            <a:r>
              <a:rPr lang="en-US" dirty="0" smtClean="0">
                <a:latin typeface="Aparajita" pitchFamily="34" charset="0"/>
              </a:rPr>
              <a:t>, </a:t>
            </a:r>
            <a:r>
              <a:rPr lang="en-US" dirty="0" err="1" smtClean="0">
                <a:latin typeface="Aparajita" pitchFamily="34" charset="0"/>
              </a:rPr>
              <a:t>juga</a:t>
            </a:r>
            <a:r>
              <a:rPr lang="en-US" dirty="0" smtClean="0">
                <a:latin typeface="Aparajita" pitchFamily="34" charset="0"/>
              </a:rPr>
              <a:t> </a:t>
            </a:r>
            <a:r>
              <a:rPr lang="en-US" dirty="0" err="1" smtClean="0">
                <a:latin typeface="Aparajita" pitchFamily="34" charset="0"/>
              </a:rPr>
              <a:t>untuk</a:t>
            </a:r>
            <a:r>
              <a:rPr lang="en-US" dirty="0" smtClean="0">
                <a:latin typeface="Aparajita" pitchFamily="34" charset="0"/>
              </a:rPr>
              <a:t> </a:t>
            </a:r>
            <a:r>
              <a:rPr lang="en-US" dirty="0" err="1" smtClean="0">
                <a:latin typeface="Aparajita" pitchFamily="34" charset="0"/>
              </a:rPr>
              <a:t>mencapai</a:t>
            </a:r>
            <a:r>
              <a:rPr lang="en-US" dirty="0" smtClean="0">
                <a:latin typeface="Aparajita" pitchFamily="34" charset="0"/>
              </a:rPr>
              <a:t> </a:t>
            </a:r>
            <a:r>
              <a:rPr lang="en-US" dirty="0" err="1" smtClean="0">
                <a:latin typeface="Aparajita" pitchFamily="34" charset="0"/>
              </a:rPr>
              <a:t>keseimbangan</a:t>
            </a:r>
            <a:r>
              <a:rPr lang="en-US" dirty="0" smtClean="0">
                <a:latin typeface="Aparajita" pitchFamily="34" charset="0"/>
              </a:rPr>
              <a:t> </a:t>
            </a:r>
            <a:r>
              <a:rPr lang="en-US" dirty="0" err="1" smtClean="0">
                <a:latin typeface="Aparajita" pitchFamily="34" charset="0"/>
              </a:rPr>
              <a:t>dan</a:t>
            </a:r>
            <a:r>
              <a:rPr lang="en-US" dirty="0" smtClean="0">
                <a:latin typeface="Aparajita" pitchFamily="34" charset="0"/>
              </a:rPr>
              <a:t> </a:t>
            </a:r>
            <a:r>
              <a:rPr lang="en-US" dirty="0" err="1" smtClean="0">
                <a:latin typeface="Aparajita" pitchFamily="34" charset="0"/>
              </a:rPr>
              <a:t>juga</a:t>
            </a:r>
            <a:r>
              <a:rPr lang="en-US" dirty="0" smtClean="0">
                <a:latin typeface="Aparajita" pitchFamily="34" charset="0"/>
              </a:rPr>
              <a:t> </a:t>
            </a:r>
            <a:r>
              <a:rPr lang="en-US" dirty="0" err="1" smtClean="0">
                <a:latin typeface="Aparajita" pitchFamily="34" charset="0"/>
              </a:rPr>
              <a:t>perubahan</a:t>
            </a:r>
            <a:r>
              <a:rPr lang="en-US" dirty="0" smtClean="0">
                <a:latin typeface="Aparajita" pitchFamily="34" charset="0"/>
              </a:rPr>
              <a:t>.</a:t>
            </a:r>
          </a:p>
        </p:txBody>
      </p:sp>
    </p:spTree>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867400" y="274638"/>
            <a:ext cx="2819400" cy="633412"/>
          </a:xfrm>
        </p:spPr>
        <p:txBody>
          <a:bodyPr>
            <a:normAutofit fontScale="90000"/>
          </a:bodyPr>
          <a:lstStyle/>
          <a:p>
            <a:pPr algn="r" eaLnBrk="1" hangingPunct="1"/>
            <a:r>
              <a:rPr lang="en-US" sz="3600" dirty="0" err="1" smtClean="0"/>
              <a:t>sibernetika</a:t>
            </a:r>
            <a:r>
              <a:rPr lang="en-US" sz="3200" dirty="0" smtClean="0"/>
              <a:t/>
            </a:r>
            <a:br>
              <a:rPr lang="en-US" sz="3200" dirty="0" smtClean="0"/>
            </a:br>
            <a:endParaRPr lang="en-US" sz="3200" dirty="0" smtClean="0"/>
          </a:p>
        </p:txBody>
      </p:sp>
      <p:sp>
        <p:nvSpPr>
          <p:cNvPr id="17411" name="Rectangle 3"/>
          <p:cNvSpPr>
            <a:spLocks noGrp="1" noChangeArrowheads="1"/>
          </p:cNvSpPr>
          <p:nvPr>
            <p:ph type="body" idx="1"/>
          </p:nvPr>
        </p:nvSpPr>
        <p:spPr>
          <a:xfrm>
            <a:off x="539750" y="692150"/>
            <a:ext cx="8229600" cy="4670425"/>
          </a:xfrm>
        </p:spPr>
        <p:txBody>
          <a:bodyPr/>
          <a:lstStyle/>
          <a:p>
            <a:pPr eaLnBrk="1" hangingPunct="1">
              <a:lnSpc>
                <a:spcPct val="90000"/>
              </a:lnSpc>
              <a:buFontTx/>
              <a:buNone/>
            </a:pPr>
            <a:r>
              <a:rPr lang="en-US" dirty="0" err="1" smtClean="0"/>
              <a:t>Inti</a:t>
            </a:r>
            <a:r>
              <a:rPr lang="en-US" dirty="0" smtClean="0"/>
              <a:t> </a:t>
            </a:r>
            <a:r>
              <a:rPr lang="en-US" dirty="0" err="1" smtClean="0"/>
              <a:t>dari</a:t>
            </a:r>
            <a:r>
              <a:rPr lang="en-US" dirty="0" smtClean="0"/>
              <a:t> </a:t>
            </a:r>
            <a:r>
              <a:rPr lang="en-US" dirty="0" err="1" smtClean="0"/>
              <a:t>pemikiran</a:t>
            </a:r>
            <a:r>
              <a:rPr lang="en-US" dirty="0" smtClean="0"/>
              <a:t> </a:t>
            </a:r>
            <a:r>
              <a:rPr lang="en-US" dirty="0" err="1" smtClean="0"/>
              <a:t>sibernetika</a:t>
            </a:r>
            <a:r>
              <a:rPr lang="en-US" dirty="0" smtClean="0"/>
              <a:t> </a:t>
            </a:r>
            <a:r>
              <a:rPr lang="en-US" dirty="0" err="1" smtClean="0"/>
              <a:t>adalah</a:t>
            </a:r>
            <a:r>
              <a:rPr lang="en-US" dirty="0" smtClean="0"/>
              <a:t> </a:t>
            </a:r>
            <a:r>
              <a:rPr lang="en-US" dirty="0" err="1" smtClean="0"/>
              <a:t>sistem</a:t>
            </a:r>
            <a:r>
              <a:rPr lang="en-US" dirty="0" smtClean="0"/>
              <a:t>.</a:t>
            </a:r>
          </a:p>
          <a:p>
            <a:pPr eaLnBrk="1" hangingPunct="1">
              <a:lnSpc>
                <a:spcPct val="90000"/>
              </a:lnSpc>
              <a:buFontTx/>
              <a:buNone/>
            </a:pPr>
            <a:r>
              <a:rPr lang="en-US" dirty="0" err="1" smtClean="0"/>
              <a:t>Sistem</a:t>
            </a:r>
            <a:r>
              <a:rPr lang="en-US" dirty="0" smtClean="0"/>
              <a:t> </a:t>
            </a:r>
            <a:r>
              <a:rPr lang="en-US" dirty="0" err="1" smtClean="0"/>
              <a:t>adalah</a:t>
            </a:r>
            <a:r>
              <a:rPr lang="en-US" dirty="0" smtClean="0"/>
              <a:t> : </a:t>
            </a:r>
            <a:r>
              <a:rPr lang="en-US" dirty="0" err="1" smtClean="0"/>
              <a:t>seperangkat</a:t>
            </a:r>
            <a:r>
              <a:rPr lang="en-US" dirty="0" smtClean="0"/>
              <a:t> </a:t>
            </a:r>
            <a:r>
              <a:rPr lang="en-US" dirty="0" err="1" smtClean="0"/>
              <a:t>komponen</a:t>
            </a:r>
            <a:r>
              <a:rPr lang="en-US" dirty="0" smtClean="0"/>
              <a:t> yang </a:t>
            </a:r>
            <a:r>
              <a:rPr lang="en-US" dirty="0" err="1" smtClean="0"/>
              <a:t>saling</a:t>
            </a:r>
            <a:r>
              <a:rPr lang="en-US" dirty="0" smtClean="0"/>
              <a:t> </a:t>
            </a:r>
            <a:r>
              <a:rPr lang="en-US" dirty="0" err="1" smtClean="0"/>
              <a:t>berinteraksi</a:t>
            </a:r>
            <a:r>
              <a:rPr lang="en-US" dirty="0" smtClean="0"/>
              <a:t> yang </a:t>
            </a:r>
            <a:r>
              <a:rPr lang="en-US" dirty="0" err="1" smtClean="0"/>
              <a:t>secara</a:t>
            </a:r>
            <a:r>
              <a:rPr lang="en-US" dirty="0" smtClean="0"/>
              <a:t> </a:t>
            </a:r>
            <a:r>
              <a:rPr lang="en-US" dirty="0" err="1" smtClean="0"/>
              <a:t>bersama</a:t>
            </a:r>
            <a:r>
              <a:rPr lang="en-US" dirty="0" smtClean="0"/>
              <a:t> </a:t>
            </a:r>
            <a:r>
              <a:rPr lang="en-US" dirty="0" err="1" smtClean="0"/>
              <a:t>sama</a:t>
            </a:r>
            <a:r>
              <a:rPr lang="en-US" dirty="0" smtClean="0"/>
              <a:t> </a:t>
            </a:r>
            <a:r>
              <a:rPr lang="en-US" dirty="0" err="1" smtClean="0"/>
              <a:t>membentuk</a:t>
            </a:r>
            <a:r>
              <a:rPr lang="en-US" dirty="0" smtClean="0"/>
              <a:t> </a:t>
            </a:r>
            <a:r>
              <a:rPr lang="en-US" dirty="0" err="1" smtClean="0"/>
              <a:t>sesuatu</a:t>
            </a:r>
            <a:r>
              <a:rPr lang="en-US" dirty="0" smtClean="0"/>
              <a:t> yang </a:t>
            </a:r>
            <a:r>
              <a:rPr lang="en-US" dirty="0" err="1" smtClean="0"/>
              <a:t>bukan</a:t>
            </a:r>
            <a:r>
              <a:rPr lang="en-US" dirty="0" smtClean="0"/>
              <a:t> </a:t>
            </a:r>
            <a:r>
              <a:rPr lang="en-US" dirty="0" err="1" smtClean="0"/>
              <a:t>hanya</a:t>
            </a:r>
            <a:r>
              <a:rPr lang="en-US" dirty="0" smtClean="0"/>
              <a:t> </a:t>
            </a:r>
            <a:r>
              <a:rPr lang="en-US" dirty="0" err="1" smtClean="0"/>
              <a:t>sekedar</a:t>
            </a:r>
            <a:r>
              <a:rPr lang="en-US" dirty="0" smtClean="0"/>
              <a:t> </a:t>
            </a:r>
            <a:r>
              <a:rPr lang="en-US" dirty="0" err="1" smtClean="0"/>
              <a:t>kumpulan</a:t>
            </a:r>
            <a:r>
              <a:rPr lang="en-US" dirty="0" smtClean="0"/>
              <a:t>.</a:t>
            </a:r>
          </a:p>
          <a:p>
            <a:pPr eaLnBrk="1" hangingPunct="1">
              <a:lnSpc>
                <a:spcPct val="90000"/>
              </a:lnSpc>
              <a:buFontTx/>
              <a:buNone/>
            </a:pPr>
            <a:endParaRPr lang="en-US" dirty="0" smtClean="0"/>
          </a:p>
          <a:p>
            <a:pPr eaLnBrk="1" hangingPunct="1">
              <a:lnSpc>
                <a:spcPct val="90000"/>
              </a:lnSpc>
              <a:buFontTx/>
              <a:buNone/>
            </a:pPr>
            <a:r>
              <a:rPr lang="en-US" dirty="0" smtClean="0"/>
              <a:t>	</a:t>
            </a:r>
            <a:r>
              <a:rPr lang="en-US" sz="3000" dirty="0" err="1" smtClean="0"/>
              <a:t>Contoh</a:t>
            </a:r>
            <a:r>
              <a:rPr lang="en-US" sz="3000" dirty="0" smtClean="0"/>
              <a:t> </a:t>
            </a:r>
            <a:r>
              <a:rPr lang="en-US" sz="3000" dirty="0" err="1" smtClean="0"/>
              <a:t>dalam</a:t>
            </a:r>
            <a:r>
              <a:rPr lang="en-US" sz="3000" dirty="0" smtClean="0"/>
              <a:t> </a:t>
            </a:r>
            <a:r>
              <a:rPr lang="en-US" sz="3000" dirty="0" err="1" smtClean="0"/>
              <a:t>sibernetika</a:t>
            </a:r>
            <a:r>
              <a:rPr lang="en-US" sz="3000" dirty="0" smtClean="0"/>
              <a:t>, </a:t>
            </a:r>
            <a:r>
              <a:rPr lang="en-US" sz="3000" dirty="0" err="1" smtClean="0"/>
              <a:t>terlihat</a:t>
            </a:r>
            <a:r>
              <a:rPr lang="en-US" sz="3000" dirty="0" smtClean="0"/>
              <a:t> </a:t>
            </a:r>
            <a:r>
              <a:rPr lang="en-US" sz="3000" dirty="0" err="1" smtClean="0"/>
              <a:t>dari</a:t>
            </a:r>
            <a:r>
              <a:rPr lang="en-US" sz="3000" dirty="0" smtClean="0"/>
              <a:t> </a:t>
            </a:r>
            <a:r>
              <a:rPr lang="en-US" sz="3000" dirty="0" err="1" smtClean="0"/>
              <a:t>hubungan</a:t>
            </a:r>
            <a:r>
              <a:rPr lang="en-US" sz="3000" dirty="0" smtClean="0"/>
              <a:t> </a:t>
            </a:r>
            <a:r>
              <a:rPr lang="en-US" sz="3000" dirty="0" err="1" smtClean="0"/>
              <a:t>dalam</a:t>
            </a:r>
            <a:r>
              <a:rPr lang="en-US" sz="3000" dirty="0" smtClean="0"/>
              <a:t> </a:t>
            </a:r>
            <a:r>
              <a:rPr lang="en-US" sz="3000" dirty="0" err="1" smtClean="0"/>
              <a:t>keluarga</a:t>
            </a:r>
            <a:r>
              <a:rPr lang="en-US" sz="3000" dirty="0" smtClean="0"/>
              <a:t> </a:t>
            </a:r>
            <a:r>
              <a:rPr lang="en-US" sz="3000" dirty="0" err="1" smtClean="0"/>
              <a:t>sebagai</a:t>
            </a:r>
            <a:r>
              <a:rPr lang="en-US" sz="3000" dirty="0" smtClean="0"/>
              <a:t> </a:t>
            </a:r>
            <a:r>
              <a:rPr lang="en-US" sz="3000" dirty="0" err="1" smtClean="0"/>
              <a:t>sebuah</a:t>
            </a:r>
            <a:r>
              <a:rPr lang="en-US" sz="3000" dirty="0" smtClean="0"/>
              <a:t> </a:t>
            </a:r>
            <a:r>
              <a:rPr lang="en-US" sz="3000" dirty="0" err="1" smtClean="0"/>
              <a:t>sistem</a:t>
            </a:r>
            <a:r>
              <a:rPr lang="en-US" sz="3000" dirty="0" smtClean="0"/>
              <a:t>.</a:t>
            </a:r>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561975"/>
          </a:xfrm>
          <a:solidFill>
            <a:srgbClr val="FFFF99"/>
          </a:solidFill>
        </p:spPr>
        <p:txBody>
          <a:bodyPr>
            <a:normAutofit fontScale="90000"/>
          </a:bodyPr>
          <a:lstStyle/>
          <a:p>
            <a:r>
              <a:rPr lang="en-US" sz="3200" dirty="0" err="1" smtClean="0"/>
              <a:t>Contoh</a:t>
            </a:r>
            <a:r>
              <a:rPr lang="en-US" sz="3200" dirty="0" smtClean="0"/>
              <a:t> </a:t>
            </a:r>
            <a:r>
              <a:rPr lang="en-US" sz="3200" dirty="0" err="1" smtClean="0"/>
              <a:t>teori</a:t>
            </a:r>
            <a:r>
              <a:rPr lang="en-US" sz="3200" dirty="0" smtClean="0"/>
              <a:t> </a:t>
            </a:r>
            <a:r>
              <a:rPr lang="en-US" sz="3200" dirty="0" err="1" smtClean="0"/>
              <a:t>kom</a:t>
            </a:r>
            <a:r>
              <a:rPr lang="en-US" sz="3200" dirty="0" smtClean="0"/>
              <a:t> </a:t>
            </a:r>
            <a:r>
              <a:rPr lang="en-US" sz="3200" dirty="0" err="1" smtClean="0"/>
              <a:t>sibernetika</a:t>
            </a:r>
            <a:endParaRPr lang="en-US" sz="3200" dirty="0" smtClean="0"/>
          </a:p>
        </p:txBody>
      </p:sp>
      <p:sp>
        <p:nvSpPr>
          <p:cNvPr id="18435" name="Content Placeholder 2"/>
          <p:cNvSpPr>
            <a:spLocks noGrp="1"/>
          </p:cNvSpPr>
          <p:nvPr>
            <p:ph idx="1"/>
          </p:nvPr>
        </p:nvSpPr>
        <p:spPr>
          <a:xfrm>
            <a:off x="457200" y="1052513"/>
            <a:ext cx="8229600" cy="5073650"/>
          </a:xfrm>
        </p:spPr>
        <p:txBody>
          <a:bodyPr/>
          <a:lstStyle/>
          <a:p>
            <a:r>
              <a:rPr lang="en-US" dirty="0" err="1" smtClean="0"/>
              <a:t>Teori</a:t>
            </a:r>
            <a:r>
              <a:rPr lang="en-US" dirty="0" smtClean="0"/>
              <a:t> </a:t>
            </a:r>
            <a:r>
              <a:rPr lang="en-US" dirty="0" err="1" smtClean="0"/>
              <a:t>pola</a:t>
            </a:r>
            <a:r>
              <a:rPr lang="en-US" dirty="0" smtClean="0"/>
              <a:t> </a:t>
            </a:r>
            <a:r>
              <a:rPr lang="en-US" dirty="0" err="1" smtClean="0"/>
              <a:t>pola</a:t>
            </a:r>
            <a:r>
              <a:rPr lang="en-US" dirty="0" smtClean="0"/>
              <a:t> </a:t>
            </a:r>
            <a:r>
              <a:rPr lang="en-US" dirty="0" err="1" smtClean="0"/>
              <a:t>hubungan</a:t>
            </a:r>
            <a:r>
              <a:rPr lang="en-US" dirty="0" smtClean="0"/>
              <a:t> </a:t>
            </a:r>
            <a:r>
              <a:rPr lang="en-US" dirty="0" err="1" smtClean="0"/>
              <a:t>interaksi</a:t>
            </a:r>
            <a:r>
              <a:rPr lang="en-US" dirty="0" smtClean="0"/>
              <a:t> ( </a:t>
            </a:r>
            <a:r>
              <a:rPr lang="en-US" dirty="0" err="1" smtClean="0"/>
              <a:t>teori</a:t>
            </a:r>
            <a:r>
              <a:rPr lang="en-US" dirty="0" smtClean="0"/>
              <a:t> </a:t>
            </a:r>
            <a:r>
              <a:rPr lang="en-US" dirty="0" err="1" smtClean="0"/>
              <a:t>berkenaan</a:t>
            </a:r>
            <a:r>
              <a:rPr lang="en-US" dirty="0" smtClean="0"/>
              <a:t> </a:t>
            </a:r>
            <a:r>
              <a:rPr lang="en-US" dirty="0" err="1" smtClean="0"/>
              <a:t>dengan</a:t>
            </a:r>
            <a:r>
              <a:rPr lang="en-US" dirty="0" smtClean="0"/>
              <a:t> </a:t>
            </a:r>
            <a:r>
              <a:rPr lang="en-US" dirty="0" err="1" smtClean="0"/>
              <a:t>hubungan</a:t>
            </a:r>
            <a:r>
              <a:rPr lang="en-US" dirty="0" smtClean="0"/>
              <a:t>)</a:t>
            </a:r>
          </a:p>
          <a:p>
            <a:r>
              <a:rPr lang="en-US" dirty="0" err="1" smtClean="0"/>
              <a:t>Teori</a:t>
            </a:r>
            <a:r>
              <a:rPr lang="en-US" dirty="0" smtClean="0"/>
              <a:t> </a:t>
            </a:r>
            <a:r>
              <a:rPr lang="en-US" dirty="0" err="1" smtClean="0"/>
              <a:t>manajemen</a:t>
            </a:r>
            <a:r>
              <a:rPr lang="en-US" dirty="0" smtClean="0"/>
              <a:t> </a:t>
            </a:r>
            <a:r>
              <a:rPr lang="en-US" dirty="0" err="1" smtClean="0"/>
              <a:t>dan</a:t>
            </a:r>
            <a:r>
              <a:rPr lang="en-US" dirty="0" smtClean="0"/>
              <a:t> </a:t>
            </a:r>
            <a:r>
              <a:rPr lang="en-US" dirty="0" err="1" smtClean="0"/>
              <a:t>keselarasan</a:t>
            </a:r>
            <a:r>
              <a:rPr lang="en-US" dirty="0" smtClean="0"/>
              <a:t> </a:t>
            </a:r>
            <a:r>
              <a:rPr lang="en-US" dirty="0" err="1" smtClean="0"/>
              <a:t>makna</a:t>
            </a:r>
            <a:r>
              <a:rPr lang="en-US" dirty="0" smtClean="0"/>
              <a:t> (</a:t>
            </a:r>
            <a:r>
              <a:rPr lang="en-US" dirty="0" err="1" smtClean="0"/>
              <a:t>teori</a:t>
            </a:r>
            <a:r>
              <a:rPr lang="en-US" dirty="0" smtClean="0"/>
              <a:t> </a:t>
            </a:r>
            <a:r>
              <a:rPr lang="en-US" dirty="0" err="1" smtClean="0"/>
              <a:t>ttg</a:t>
            </a:r>
            <a:r>
              <a:rPr lang="en-US" dirty="0" smtClean="0"/>
              <a:t> </a:t>
            </a:r>
            <a:r>
              <a:rPr lang="en-US" dirty="0" err="1" smtClean="0"/>
              <a:t>percakapan</a:t>
            </a:r>
            <a:r>
              <a:rPr lang="en-US" dirty="0"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356100" y="188913"/>
            <a:ext cx="4464050" cy="534987"/>
          </a:xfrm>
          <a:solidFill>
            <a:srgbClr val="FFFF99"/>
          </a:solidFill>
        </p:spPr>
        <p:txBody>
          <a:bodyPr>
            <a:normAutofit fontScale="90000"/>
          </a:bodyPr>
          <a:lstStyle/>
          <a:p>
            <a:pPr algn="r" eaLnBrk="1" hangingPunct="1"/>
            <a:r>
              <a:rPr lang="en-US" sz="3200" dirty="0" err="1" smtClean="0"/>
              <a:t>Tradisi</a:t>
            </a:r>
            <a:r>
              <a:rPr lang="en-US" sz="3200" dirty="0" smtClean="0"/>
              <a:t> </a:t>
            </a:r>
            <a:r>
              <a:rPr lang="en-US" sz="3200" dirty="0" err="1" smtClean="0"/>
              <a:t>Sosiopsikologis</a:t>
            </a:r>
            <a:endParaRPr lang="en-US" sz="3200" dirty="0" smtClean="0"/>
          </a:p>
        </p:txBody>
      </p:sp>
      <p:sp>
        <p:nvSpPr>
          <p:cNvPr id="19459" name="Rectangle 3"/>
          <p:cNvSpPr>
            <a:spLocks noGrp="1" noChangeArrowheads="1"/>
          </p:cNvSpPr>
          <p:nvPr>
            <p:ph type="body" idx="1"/>
          </p:nvPr>
        </p:nvSpPr>
        <p:spPr>
          <a:xfrm>
            <a:off x="457200" y="765175"/>
            <a:ext cx="8229600" cy="5360988"/>
          </a:xfrm>
        </p:spPr>
        <p:txBody>
          <a:bodyPr/>
          <a:lstStyle/>
          <a:p>
            <a:pPr eaLnBrk="1" hangingPunct="1">
              <a:buFontTx/>
              <a:buNone/>
            </a:pPr>
            <a:r>
              <a:rPr lang="en-US" dirty="0" smtClean="0"/>
              <a:t>	</a:t>
            </a:r>
            <a:r>
              <a:rPr lang="en-US" dirty="0" err="1" smtClean="0"/>
              <a:t>Tradisi</a:t>
            </a:r>
            <a:r>
              <a:rPr lang="en-US" dirty="0" smtClean="0"/>
              <a:t> </a:t>
            </a:r>
            <a:r>
              <a:rPr lang="en-US" dirty="0" err="1" smtClean="0"/>
              <a:t>sosiopsikologis</a:t>
            </a:r>
            <a:r>
              <a:rPr lang="en-US" dirty="0" smtClean="0"/>
              <a:t> </a:t>
            </a:r>
            <a:r>
              <a:rPr lang="en-US" dirty="0" err="1" smtClean="0"/>
              <a:t>adalah</a:t>
            </a:r>
            <a:r>
              <a:rPr lang="en-US" dirty="0" smtClean="0"/>
              <a:t> </a:t>
            </a:r>
            <a:r>
              <a:rPr lang="en-US" dirty="0" err="1" smtClean="0"/>
              <a:t>studi</a:t>
            </a:r>
            <a:r>
              <a:rPr lang="en-US" dirty="0" smtClean="0"/>
              <a:t> yang </a:t>
            </a:r>
            <a:r>
              <a:rPr lang="en-US" dirty="0" err="1" smtClean="0"/>
              <a:t>memandang</a:t>
            </a:r>
            <a:r>
              <a:rPr lang="en-US" dirty="0" smtClean="0"/>
              <a:t> </a:t>
            </a:r>
            <a:r>
              <a:rPr lang="en-US" dirty="0" err="1" smtClean="0"/>
              <a:t>individu</a:t>
            </a:r>
            <a:r>
              <a:rPr lang="en-US" dirty="0" smtClean="0"/>
              <a:t> </a:t>
            </a:r>
            <a:r>
              <a:rPr lang="en-US" dirty="0" err="1" smtClean="0"/>
              <a:t>sebagai</a:t>
            </a:r>
            <a:r>
              <a:rPr lang="en-US" dirty="0" smtClean="0"/>
              <a:t> </a:t>
            </a:r>
            <a:r>
              <a:rPr lang="en-US" dirty="0" err="1" smtClean="0"/>
              <a:t>makhluk</a:t>
            </a:r>
            <a:r>
              <a:rPr lang="en-US" dirty="0" smtClean="0"/>
              <a:t> </a:t>
            </a:r>
            <a:r>
              <a:rPr lang="en-US" dirty="0" err="1" smtClean="0"/>
              <a:t>sosial</a:t>
            </a:r>
            <a:r>
              <a:rPr lang="en-US" dirty="0" smtClean="0"/>
              <a:t>.</a:t>
            </a:r>
          </a:p>
          <a:p>
            <a:pPr eaLnBrk="1" hangingPunct="1">
              <a:buFontTx/>
              <a:buNone/>
            </a:pPr>
            <a:endParaRPr lang="en-US" dirty="0" smtClean="0"/>
          </a:p>
          <a:p>
            <a:pPr eaLnBrk="1" hangingPunct="1">
              <a:buFontTx/>
              <a:buNone/>
            </a:pPr>
            <a:r>
              <a:rPr lang="en-US" dirty="0" smtClean="0"/>
              <a:t>	</a:t>
            </a:r>
            <a:r>
              <a:rPr lang="en-US" dirty="0" err="1" smtClean="0"/>
              <a:t>Teori</a:t>
            </a:r>
            <a:r>
              <a:rPr lang="en-US" dirty="0" smtClean="0"/>
              <a:t> </a:t>
            </a:r>
            <a:r>
              <a:rPr lang="en-US" dirty="0" err="1" smtClean="0"/>
              <a:t>teori</a:t>
            </a:r>
            <a:r>
              <a:rPr lang="en-US" dirty="0" smtClean="0"/>
              <a:t> yang </a:t>
            </a:r>
            <a:r>
              <a:rPr lang="en-US" dirty="0" err="1" smtClean="0"/>
              <a:t>berada</a:t>
            </a:r>
            <a:r>
              <a:rPr lang="en-US" dirty="0" smtClean="0"/>
              <a:t> </a:t>
            </a:r>
            <a:r>
              <a:rPr lang="en-US" dirty="0" err="1" smtClean="0"/>
              <a:t>di</a:t>
            </a:r>
            <a:r>
              <a:rPr lang="en-US" dirty="0" smtClean="0"/>
              <a:t> </a:t>
            </a:r>
            <a:r>
              <a:rPr lang="en-US" dirty="0" err="1" smtClean="0"/>
              <a:t>bawah</a:t>
            </a:r>
            <a:r>
              <a:rPr lang="en-US" dirty="0" smtClean="0"/>
              <a:t> </a:t>
            </a:r>
            <a:r>
              <a:rPr lang="en-US" dirty="0" err="1" smtClean="0"/>
              <a:t>tradisi</a:t>
            </a:r>
            <a:r>
              <a:rPr lang="en-US" dirty="0" smtClean="0"/>
              <a:t> </a:t>
            </a:r>
            <a:r>
              <a:rPr lang="en-US" dirty="0" err="1" smtClean="0"/>
              <a:t>sosiopsikologis</a:t>
            </a:r>
            <a:r>
              <a:rPr lang="en-US" dirty="0" smtClean="0"/>
              <a:t> </a:t>
            </a:r>
            <a:r>
              <a:rPr lang="en-US" dirty="0" err="1" smtClean="0"/>
              <a:t>memberikan</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perilaku</a:t>
            </a:r>
            <a:r>
              <a:rPr lang="en-US" dirty="0" smtClean="0"/>
              <a:t> </a:t>
            </a:r>
            <a:r>
              <a:rPr lang="en-US" dirty="0" err="1" smtClean="0"/>
              <a:t>sosial</a:t>
            </a:r>
            <a:r>
              <a:rPr lang="en-US" dirty="0" smtClean="0"/>
              <a:t> </a:t>
            </a:r>
            <a:r>
              <a:rPr lang="en-US" dirty="0" err="1" smtClean="0"/>
              <a:t>individu</a:t>
            </a:r>
            <a:r>
              <a:rPr lang="en-US" dirty="0" smtClean="0"/>
              <a:t>, </a:t>
            </a:r>
            <a:r>
              <a:rPr lang="en-US" dirty="0" err="1" smtClean="0"/>
              <a:t>variabel</a:t>
            </a:r>
            <a:r>
              <a:rPr lang="en-US" dirty="0" smtClean="0"/>
              <a:t> </a:t>
            </a:r>
            <a:r>
              <a:rPr lang="en-US" dirty="0" err="1" smtClean="0"/>
              <a:t>psikologis</a:t>
            </a:r>
            <a:r>
              <a:rPr lang="en-US" dirty="0" smtClean="0"/>
              <a:t>, </a:t>
            </a:r>
            <a:r>
              <a:rPr lang="en-US" dirty="0" err="1" smtClean="0"/>
              <a:t>pengaruh</a:t>
            </a:r>
            <a:r>
              <a:rPr lang="en-US" dirty="0" smtClean="0"/>
              <a:t> </a:t>
            </a:r>
            <a:r>
              <a:rPr lang="en-US" dirty="0" err="1" smtClean="0"/>
              <a:t>individu</a:t>
            </a:r>
            <a:r>
              <a:rPr lang="en-US" dirty="0" smtClean="0"/>
              <a:t>, </a:t>
            </a:r>
            <a:r>
              <a:rPr lang="en-US" dirty="0" err="1" smtClean="0"/>
              <a:t>kepribadian</a:t>
            </a:r>
            <a:r>
              <a:rPr lang="en-US" dirty="0" smtClean="0"/>
              <a:t> </a:t>
            </a:r>
            <a:r>
              <a:rPr lang="en-US" dirty="0" err="1" smtClean="0"/>
              <a:t>dan</a:t>
            </a:r>
            <a:r>
              <a:rPr lang="en-US" dirty="0" smtClean="0"/>
              <a:t> </a:t>
            </a:r>
            <a:r>
              <a:rPr lang="en-US" dirty="0" err="1" smtClean="0"/>
              <a:t>sifat</a:t>
            </a:r>
            <a:r>
              <a:rPr lang="en-US" dirty="0" smtClean="0"/>
              <a:t>, </a:t>
            </a:r>
            <a:r>
              <a:rPr lang="en-US" dirty="0" err="1" smtClean="0"/>
              <a:t>persepsi</a:t>
            </a:r>
            <a:r>
              <a:rPr lang="en-US" dirty="0" smtClean="0"/>
              <a:t> </a:t>
            </a:r>
            <a:r>
              <a:rPr lang="en-US" dirty="0" err="1" smtClean="0"/>
              <a:t>serta</a:t>
            </a:r>
            <a:r>
              <a:rPr lang="en-US" dirty="0" smtClean="0"/>
              <a:t> </a:t>
            </a:r>
            <a:r>
              <a:rPr lang="en-US" dirty="0" err="1" smtClean="0"/>
              <a:t>kognisi</a:t>
            </a:r>
            <a:r>
              <a:rPr lang="en-US" dirty="0" smtClean="0"/>
              <a:t>.</a:t>
            </a:r>
          </a:p>
        </p:txBody>
      </p:sp>
    </p:spTree>
  </p:cSld>
  <p:clrMapOvr>
    <a:masterClrMapping/>
  </p:clrMapOvr>
  <p:transition spd="slow">
    <p:cove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35375" y="188913"/>
            <a:ext cx="5292725" cy="576262"/>
          </a:xfrm>
          <a:solidFill>
            <a:srgbClr val="FFFF99"/>
          </a:solidFill>
        </p:spPr>
        <p:txBody>
          <a:bodyPr>
            <a:normAutofit fontScale="90000"/>
          </a:bodyPr>
          <a:lstStyle/>
          <a:p>
            <a:pPr algn="r" eaLnBrk="1" hangingPunct="1"/>
            <a:r>
              <a:rPr lang="en-US" sz="3200" dirty="0" smtClean="0"/>
              <a:t>Varian </a:t>
            </a:r>
            <a:r>
              <a:rPr lang="en-US" sz="3200" dirty="0" err="1" smtClean="0"/>
              <a:t>tradisi</a:t>
            </a:r>
            <a:r>
              <a:rPr lang="en-US" sz="3200" dirty="0" smtClean="0"/>
              <a:t> </a:t>
            </a:r>
            <a:r>
              <a:rPr lang="en-US" sz="3200" dirty="0" err="1" smtClean="0"/>
              <a:t>sosiopsikologi</a:t>
            </a:r>
            <a:endParaRPr lang="en-US" sz="3200" dirty="0" smtClean="0"/>
          </a:p>
        </p:txBody>
      </p:sp>
      <p:sp>
        <p:nvSpPr>
          <p:cNvPr id="20483" name="Rectangle 3"/>
          <p:cNvSpPr>
            <a:spLocks noGrp="1" noChangeArrowheads="1"/>
          </p:cNvSpPr>
          <p:nvPr>
            <p:ph type="body" idx="1"/>
          </p:nvPr>
        </p:nvSpPr>
        <p:spPr>
          <a:xfrm>
            <a:off x="395288" y="908050"/>
            <a:ext cx="8229600" cy="5794375"/>
          </a:xfrm>
        </p:spPr>
        <p:txBody>
          <a:bodyPr/>
          <a:lstStyle/>
          <a:p>
            <a:pPr marL="609600" indent="-609600" eaLnBrk="1" hangingPunct="1">
              <a:lnSpc>
                <a:spcPct val="80000"/>
              </a:lnSpc>
              <a:buFontTx/>
              <a:buNone/>
            </a:pPr>
            <a:r>
              <a:rPr lang="en-US" sz="2800" dirty="0" err="1" smtClean="0"/>
              <a:t>Sosiopsikologis</a:t>
            </a:r>
            <a:r>
              <a:rPr lang="en-US" sz="2800" dirty="0" smtClean="0"/>
              <a:t> </a:t>
            </a:r>
            <a:r>
              <a:rPr lang="en-US" sz="2800" dirty="0" err="1" smtClean="0"/>
              <a:t>dapat</a:t>
            </a:r>
            <a:r>
              <a:rPr lang="en-US" sz="2800" dirty="0" smtClean="0"/>
              <a:t> </a:t>
            </a:r>
            <a:r>
              <a:rPr lang="en-US" sz="2800" dirty="0" err="1" smtClean="0"/>
              <a:t>dibagi</a:t>
            </a:r>
            <a:r>
              <a:rPr lang="en-US" sz="2800" dirty="0" smtClean="0"/>
              <a:t> </a:t>
            </a:r>
            <a:r>
              <a:rPr lang="en-US" sz="2800" dirty="0" err="1" smtClean="0"/>
              <a:t>kedalam</a:t>
            </a:r>
            <a:r>
              <a:rPr lang="en-US" sz="2800" dirty="0" smtClean="0"/>
              <a:t> 3 </a:t>
            </a:r>
            <a:r>
              <a:rPr lang="en-US" sz="2800" dirty="0" err="1" smtClean="0"/>
              <a:t>cabang</a:t>
            </a:r>
            <a:r>
              <a:rPr lang="en-US" sz="2800" dirty="0" smtClean="0"/>
              <a:t> </a:t>
            </a:r>
            <a:r>
              <a:rPr lang="en-US" sz="2800" dirty="0" err="1" smtClean="0"/>
              <a:t>besar</a:t>
            </a:r>
            <a:r>
              <a:rPr lang="en-US" sz="2800" dirty="0" smtClean="0"/>
              <a:t> </a:t>
            </a:r>
            <a:r>
              <a:rPr lang="en-US" sz="2800" dirty="0" err="1" smtClean="0"/>
              <a:t>yaitu</a:t>
            </a:r>
            <a:r>
              <a:rPr lang="en-US" sz="2800" dirty="0" smtClean="0"/>
              <a:t>:</a:t>
            </a:r>
          </a:p>
          <a:p>
            <a:pPr marL="609600" indent="-609600" eaLnBrk="1" hangingPunct="1">
              <a:lnSpc>
                <a:spcPct val="80000"/>
              </a:lnSpc>
              <a:buFontTx/>
              <a:buAutoNum type="arabicPeriod"/>
            </a:pPr>
            <a:r>
              <a:rPr lang="en-US" sz="2800" dirty="0" err="1" smtClean="0"/>
              <a:t>Teori</a:t>
            </a:r>
            <a:r>
              <a:rPr lang="en-US" sz="2800" dirty="0" smtClean="0"/>
              <a:t> </a:t>
            </a:r>
            <a:r>
              <a:rPr lang="en-US" sz="2800" dirty="0" err="1" smtClean="0"/>
              <a:t>perilaku</a:t>
            </a:r>
            <a:r>
              <a:rPr lang="en-US" sz="2800" dirty="0" smtClean="0"/>
              <a:t> </a:t>
            </a:r>
            <a:r>
              <a:rPr lang="en-US" sz="2800" dirty="0" err="1" smtClean="0"/>
              <a:t>atau</a:t>
            </a:r>
            <a:r>
              <a:rPr lang="en-US" sz="2800" dirty="0" smtClean="0"/>
              <a:t> behavioral</a:t>
            </a:r>
          </a:p>
          <a:p>
            <a:pPr marL="990600" lvl="1" indent="-533400" eaLnBrk="1" hangingPunct="1">
              <a:lnSpc>
                <a:spcPct val="80000"/>
              </a:lnSpc>
              <a:buFontTx/>
              <a:buNone/>
            </a:pPr>
            <a:r>
              <a:rPr lang="en-US" sz="2400" dirty="0" smtClean="0"/>
              <a:t>  	</a:t>
            </a:r>
            <a:r>
              <a:rPr lang="en-US" sz="2400" dirty="0" err="1" smtClean="0"/>
              <a:t>teori</a:t>
            </a:r>
            <a:r>
              <a:rPr lang="en-US" sz="2400" dirty="0" smtClean="0"/>
              <a:t> </a:t>
            </a:r>
            <a:r>
              <a:rPr lang="en-US" sz="2400" dirty="0" err="1" smtClean="0"/>
              <a:t>perilaku</a:t>
            </a:r>
            <a:r>
              <a:rPr lang="en-US" sz="2400" dirty="0" smtClean="0"/>
              <a:t> </a:t>
            </a:r>
            <a:r>
              <a:rPr lang="en-US" sz="2400" dirty="0" err="1" smtClean="0"/>
              <a:t>ini</a:t>
            </a:r>
            <a:r>
              <a:rPr lang="en-US" sz="2400" dirty="0" smtClean="0"/>
              <a:t> </a:t>
            </a:r>
            <a:r>
              <a:rPr lang="en-US" sz="2400" dirty="0" err="1" smtClean="0"/>
              <a:t>memberikan</a:t>
            </a:r>
            <a:r>
              <a:rPr lang="en-US" sz="2400" dirty="0" smtClean="0"/>
              <a:t> </a:t>
            </a:r>
            <a:r>
              <a:rPr lang="en-US" sz="2400" dirty="0" err="1" smtClean="0"/>
              <a:t>perhatian</a:t>
            </a:r>
            <a:r>
              <a:rPr lang="en-US" sz="2400" dirty="0" smtClean="0"/>
              <a:t>, </a:t>
            </a:r>
            <a:r>
              <a:rPr lang="en-US" sz="2400" dirty="0" err="1" smtClean="0"/>
              <a:t>bagaimana</a:t>
            </a:r>
            <a:r>
              <a:rPr lang="en-US" sz="2400" dirty="0" smtClean="0"/>
              <a:t> </a:t>
            </a:r>
            <a:r>
              <a:rPr lang="en-US" sz="2400" dirty="0" err="1" smtClean="0"/>
              <a:t>seseorang</a:t>
            </a:r>
            <a:r>
              <a:rPr lang="en-US" sz="2400" dirty="0" smtClean="0"/>
              <a:t> </a:t>
            </a:r>
            <a:r>
              <a:rPr lang="en-US" sz="2400" dirty="0" err="1" smtClean="0"/>
              <a:t>berperilaku</a:t>
            </a:r>
            <a:r>
              <a:rPr lang="en-US" sz="2400" dirty="0" smtClean="0"/>
              <a:t> </a:t>
            </a:r>
            <a:r>
              <a:rPr lang="en-US" sz="2400" dirty="0" err="1" smtClean="0"/>
              <a:t>atau</a:t>
            </a:r>
            <a:r>
              <a:rPr lang="en-US" sz="2400" dirty="0" smtClean="0"/>
              <a:t> </a:t>
            </a:r>
            <a:r>
              <a:rPr lang="en-US" sz="2400" dirty="0" err="1" smtClean="0"/>
              <a:t>bertindak</a:t>
            </a:r>
            <a:r>
              <a:rPr lang="en-US" sz="2400" dirty="0" smtClean="0"/>
              <a:t> </a:t>
            </a:r>
            <a:r>
              <a:rPr lang="en-US" sz="2400" dirty="0" err="1" smtClean="0"/>
              <a:t>dalam</a:t>
            </a:r>
            <a:r>
              <a:rPr lang="en-US" sz="2400" dirty="0" smtClean="0"/>
              <a:t> </a:t>
            </a:r>
            <a:r>
              <a:rPr lang="en-US" sz="2400" dirty="0" err="1" smtClean="0"/>
              <a:t>berbagai</a:t>
            </a:r>
            <a:r>
              <a:rPr lang="en-US" sz="2400" dirty="0" smtClean="0"/>
              <a:t> </a:t>
            </a:r>
            <a:r>
              <a:rPr lang="en-US" sz="2400" dirty="0" err="1" smtClean="0"/>
              <a:t>situasi</a:t>
            </a:r>
            <a:r>
              <a:rPr lang="en-US" sz="2400" dirty="0" smtClean="0"/>
              <a:t> </a:t>
            </a:r>
            <a:r>
              <a:rPr lang="en-US" sz="2400" dirty="0" err="1" smtClean="0"/>
              <a:t>komunikasi</a:t>
            </a:r>
            <a:r>
              <a:rPr lang="en-US" sz="2400" dirty="0" smtClean="0"/>
              <a:t> yang </a:t>
            </a:r>
            <a:r>
              <a:rPr lang="en-US" sz="2400" dirty="0" err="1" smtClean="0"/>
              <a:t>dihadapinya</a:t>
            </a:r>
            <a:r>
              <a:rPr lang="en-US" sz="2400" dirty="0" smtClean="0"/>
              <a:t>.</a:t>
            </a:r>
          </a:p>
          <a:p>
            <a:pPr marL="609600" indent="-609600" eaLnBrk="1" hangingPunct="1">
              <a:lnSpc>
                <a:spcPct val="80000"/>
              </a:lnSpc>
              <a:buFontTx/>
              <a:buAutoNum type="arabicPeriod"/>
            </a:pPr>
            <a:r>
              <a:rPr lang="en-US" sz="2800" dirty="0" err="1" smtClean="0"/>
              <a:t>Teori</a:t>
            </a:r>
            <a:r>
              <a:rPr lang="en-US" sz="2800" dirty="0" smtClean="0"/>
              <a:t> </a:t>
            </a:r>
            <a:r>
              <a:rPr lang="en-US" sz="2800" dirty="0" err="1" smtClean="0"/>
              <a:t>kognitif</a:t>
            </a:r>
            <a:endParaRPr lang="en-US" sz="2800" dirty="0" smtClean="0"/>
          </a:p>
          <a:p>
            <a:pPr marL="609600" indent="-609600" eaLnBrk="1" hangingPunct="1">
              <a:lnSpc>
                <a:spcPct val="80000"/>
              </a:lnSpc>
              <a:buFontTx/>
              <a:buNone/>
            </a:pPr>
            <a:r>
              <a:rPr lang="en-US" sz="2800" dirty="0" smtClean="0"/>
              <a:t>		</a:t>
            </a:r>
            <a:r>
              <a:rPr lang="en-US" sz="2400" dirty="0" err="1" smtClean="0"/>
              <a:t>bagaimana</a:t>
            </a:r>
            <a:r>
              <a:rPr lang="en-US" sz="2400" dirty="0" smtClean="0"/>
              <a:t> </a:t>
            </a:r>
            <a:r>
              <a:rPr lang="en-US" sz="2400" dirty="0" err="1" smtClean="0"/>
              <a:t>individu,memperoleh</a:t>
            </a:r>
            <a:r>
              <a:rPr lang="en-US" sz="2400" dirty="0" smtClean="0"/>
              <a:t>, </a:t>
            </a:r>
            <a:r>
              <a:rPr lang="en-US" sz="2400" dirty="0" err="1" smtClean="0"/>
              <a:t>menyimpan</a:t>
            </a:r>
            <a:r>
              <a:rPr lang="en-US" sz="2400" dirty="0" smtClean="0"/>
              <a:t> </a:t>
            </a:r>
            <a:r>
              <a:rPr lang="en-US" sz="2400" dirty="0" err="1" smtClean="0"/>
              <a:t>dan</a:t>
            </a:r>
            <a:r>
              <a:rPr lang="en-US" sz="2400" dirty="0" smtClean="0"/>
              <a:t> 	</a:t>
            </a:r>
            <a:r>
              <a:rPr lang="en-US" sz="2400" dirty="0" err="1" smtClean="0"/>
              <a:t>mengolah</a:t>
            </a:r>
            <a:r>
              <a:rPr lang="en-US" sz="2400" dirty="0" smtClean="0"/>
              <a:t> </a:t>
            </a:r>
            <a:r>
              <a:rPr lang="en-US" sz="2400" dirty="0" err="1" smtClean="0"/>
              <a:t>informasi</a:t>
            </a:r>
            <a:r>
              <a:rPr lang="en-US" sz="2400" dirty="0" smtClean="0"/>
              <a:t> yang </a:t>
            </a:r>
            <a:r>
              <a:rPr lang="en-US" sz="2400" dirty="0" err="1" smtClean="0"/>
              <a:t>akan</a:t>
            </a:r>
            <a:r>
              <a:rPr lang="en-US" sz="2400" dirty="0" smtClean="0"/>
              <a:t> </a:t>
            </a:r>
            <a:r>
              <a:rPr lang="en-US" sz="2400" dirty="0" err="1" smtClean="0"/>
              <a:t>menghasilkan</a:t>
            </a:r>
            <a:r>
              <a:rPr lang="en-US" sz="2400" dirty="0" smtClean="0"/>
              <a:t> 	</a:t>
            </a:r>
            <a:r>
              <a:rPr lang="en-US" sz="2400" dirty="0" err="1" smtClean="0"/>
              <a:t>perilaku</a:t>
            </a:r>
            <a:r>
              <a:rPr lang="en-US" sz="2400" dirty="0" smtClean="0"/>
              <a:t> </a:t>
            </a:r>
            <a:r>
              <a:rPr lang="en-US" sz="2400" dirty="0" err="1" smtClean="0"/>
              <a:t>dan</a:t>
            </a:r>
            <a:r>
              <a:rPr lang="en-US" sz="2400" dirty="0" smtClean="0"/>
              <a:t> </a:t>
            </a:r>
            <a:r>
              <a:rPr lang="en-US" sz="2400" dirty="0" err="1" smtClean="0"/>
              <a:t>tindakan</a:t>
            </a:r>
            <a:r>
              <a:rPr lang="en-US" sz="2400" dirty="0" smtClean="0"/>
              <a:t>.</a:t>
            </a:r>
          </a:p>
          <a:p>
            <a:pPr marL="609600" indent="-609600" eaLnBrk="1" hangingPunct="1">
              <a:lnSpc>
                <a:spcPct val="80000"/>
              </a:lnSpc>
              <a:buFontTx/>
              <a:buAutoNum type="arabicPeriod" startAt="3"/>
            </a:pPr>
            <a:r>
              <a:rPr lang="en-US" sz="2800" dirty="0" err="1" smtClean="0"/>
              <a:t>Teori</a:t>
            </a:r>
            <a:r>
              <a:rPr lang="en-US" sz="2800" dirty="0" smtClean="0"/>
              <a:t> </a:t>
            </a:r>
            <a:r>
              <a:rPr lang="en-US" sz="2800" dirty="0" err="1" smtClean="0"/>
              <a:t>biologis</a:t>
            </a:r>
            <a:endParaRPr lang="en-US" sz="2800" dirty="0" smtClean="0"/>
          </a:p>
          <a:p>
            <a:pPr marL="609600" indent="-609600" eaLnBrk="1" hangingPunct="1">
              <a:lnSpc>
                <a:spcPct val="80000"/>
              </a:lnSpc>
              <a:buFontTx/>
              <a:buNone/>
            </a:pPr>
            <a:r>
              <a:rPr lang="en-US" sz="2800" dirty="0" smtClean="0"/>
              <a:t>		</a:t>
            </a:r>
            <a:r>
              <a:rPr lang="en-US" sz="2400" dirty="0" err="1" smtClean="0"/>
              <a:t>menjelaskan</a:t>
            </a:r>
            <a:r>
              <a:rPr lang="en-US" sz="2400" dirty="0" smtClean="0"/>
              <a:t> </a:t>
            </a:r>
            <a:r>
              <a:rPr lang="en-US" sz="2400" dirty="0" err="1" smtClean="0"/>
              <a:t>bagaimana</a:t>
            </a:r>
            <a:r>
              <a:rPr lang="en-US" sz="2400" dirty="0" smtClean="0"/>
              <a:t> </a:t>
            </a:r>
            <a:r>
              <a:rPr lang="en-US" sz="2400" dirty="0" err="1" smtClean="0"/>
              <a:t>peran</a:t>
            </a:r>
            <a:r>
              <a:rPr lang="en-US" sz="2400" dirty="0" smtClean="0"/>
              <a:t> </a:t>
            </a:r>
            <a:r>
              <a:rPr lang="en-US" sz="2400" dirty="0" err="1" smtClean="0"/>
              <a:t>dari</a:t>
            </a:r>
            <a:r>
              <a:rPr lang="en-US" sz="2400" dirty="0" smtClean="0"/>
              <a:t> </a:t>
            </a:r>
            <a:r>
              <a:rPr lang="en-US" sz="2400" dirty="0" err="1" smtClean="0"/>
              <a:t>struktur</a:t>
            </a:r>
            <a:r>
              <a:rPr lang="en-US" sz="2400" dirty="0" smtClean="0"/>
              <a:t> </a:t>
            </a:r>
            <a:r>
              <a:rPr lang="en-US" sz="2400" dirty="0" err="1" smtClean="0"/>
              <a:t>dan</a:t>
            </a:r>
            <a:r>
              <a:rPr lang="en-US" sz="2400" dirty="0" smtClean="0"/>
              <a:t> 	</a:t>
            </a:r>
            <a:r>
              <a:rPr lang="en-US" sz="2400" dirty="0" err="1" smtClean="0"/>
              <a:t>fungsi</a:t>
            </a:r>
            <a:r>
              <a:rPr lang="en-US" sz="2400" dirty="0" smtClean="0"/>
              <a:t> </a:t>
            </a:r>
            <a:r>
              <a:rPr lang="en-US" sz="2400" dirty="0" err="1" smtClean="0"/>
              <a:t>otak</a:t>
            </a:r>
            <a:r>
              <a:rPr lang="en-US" sz="2400" dirty="0" smtClean="0"/>
              <a:t> </a:t>
            </a:r>
            <a:r>
              <a:rPr lang="en-US" sz="2400" dirty="0" err="1" smtClean="0"/>
              <a:t>serta</a:t>
            </a:r>
            <a:r>
              <a:rPr lang="en-US" sz="2400" dirty="0" smtClean="0"/>
              <a:t> </a:t>
            </a:r>
            <a:r>
              <a:rPr lang="en-US" sz="2400" dirty="0" err="1" smtClean="0"/>
              <a:t>faktor-faktor</a:t>
            </a:r>
            <a:r>
              <a:rPr lang="en-US" sz="2400" dirty="0" smtClean="0"/>
              <a:t> </a:t>
            </a:r>
            <a:r>
              <a:rPr lang="en-US" sz="2400" dirty="0" err="1" smtClean="0"/>
              <a:t>genetik</a:t>
            </a:r>
            <a:r>
              <a:rPr lang="en-US" sz="2400" dirty="0" smtClean="0"/>
              <a:t> yang 	</a:t>
            </a:r>
            <a:r>
              <a:rPr lang="en-US" sz="2400" dirty="0" err="1" smtClean="0"/>
              <a:t>dimiliki</a:t>
            </a:r>
            <a:r>
              <a:rPr lang="en-US" sz="2400" dirty="0" smtClean="0"/>
              <a:t> </a:t>
            </a:r>
            <a:r>
              <a:rPr lang="en-US" sz="2400" dirty="0" err="1" smtClean="0"/>
              <a:t>mempengaruhi</a:t>
            </a:r>
            <a:r>
              <a:rPr lang="en-US" sz="2400" dirty="0" smtClean="0"/>
              <a:t> </a:t>
            </a:r>
            <a:r>
              <a:rPr lang="en-US" sz="2400" dirty="0" err="1" smtClean="0"/>
              <a:t>perilaku</a:t>
            </a:r>
            <a:r>
              <a:rPr lang="en-US" sz="2400" dirty="0" smtClean="0"/>
              <a:t> </a:t>
            </a:r>
            <a:r>
              <a:rPr lang="en-US" sz="2400" dirty="0" err="1" smtClean="0"/>
              <a:t>seseorang</a:t>
            </a:r>
            <a:r>
              <a:rPr lang="en-US" sz="2800" dirty="0" smtClean="0"/>
              <a:t>. </a:t>
            </a:r>
          </a:p>
        </p:txBody>
      </p:sp>
    </p:spTree>
  </p:cSld>
  <p:clrMapOvr>
    <a:masterClrMapping/>
  </p:clrMapOvr>
  <p:transition spd="slow">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706437"/>
          </a:xfrm>
        </p:spPr>
        <p:txBody>
          <a:bodyPr/>
          <a:lstStyle/>
          <a:p>
            <a:r>
              <a:rPr lang="en-US" sz="3600" dirty="0" err="1" smtClean="0"/>
              <a:t>Contoh</a:t>
            </a:r>
            <a:r>
              <a:rPr lang="en-US" sz="3600" dirty="0" smtClean="0"/>
              <a:t> </a:t>
            </a:r>
            <a:r>
              <a:rPr lang="en-US" sz="3600" dirty="0" err="1" smtClean="0"/>
              <a:t>teori</a:t>
            </a:r>
            <a:r>
              <a:rPr lang="en-US" sz="3600" dirty="0" smtClean="0"/>
              <a:t> </a:t>
            </a:r>
            <a:r>
              <a:rPr lang="en-US" sz="3600" dirty="0" err="1" smtClean="0"/>
              <a:t>kom</a:t>
            </a:r>
            <a:r>
              <a:rPr lang="en-US" sz="3600" dirty="0" smtClean="0"/>
              <a:t> </a:t>
            </a:r>
            <a:r>
              <a:rPr lang="en-US" sz="3600" dirty="0" err="1" smtClean="0"/>
              <a:t>sosiopsikologi</a:t>
            </a:r>
            <a:endParaRPr lang="en-US" sz="3600" dirty="0" smtClean="0"/>
          </a:p>
        </p:txBody>
      </p:sp>
      <p:sp>
        <p:nvSpPr>
          <p:cNvPr id="21507" name="Content Placeholder 2"/>
          <p:cNvSpPr>
            <a:spLocks noGrp="1"/>
          </p:cNvSpPr>
          <p:nvPr>
            <p:ph idx="1"/>
          </p:nvPr>
        </p:nvSpPr>
        <p:spPr>
          <a:xfrm>
            <a:off x="457200" y="1268413"/>
            <a:ext cx="8229600" cy="4857750"/>
          </a:xfrm>
        </p:spPr>
        <p:txBody>
          <a:bodyPr/>
          <a:lstStyle/>
          <a:p>
            <a:r>
              <a:rPr lang="en-US" dirty="0" err="1" smtClean="0"/>
              <a:t>Teori</a:t>
            </a:r>
            <a:r>
              <a:rPr lang="en-US" dirty="0" smtClean="0"/>
              <a:t> </a:t>
            </a:r>
            <a:r>
              <a:rPr lang="en-US" dirty="0" err="1" smtClean="0"/>
              <a:t>sifat</a:t>
            </a:r>
            <a:r>
              <a:rPr lang="en-US" dirty="0" smtClean="0"/>
              <a:t> ( </a:t>
            </a:r>
            <a:r>
              <a:rPr lang="en-US" dirty="0" err="1" smtClean="0"/>
              <a:t>teori</a:t>
            </a:r>
            <a:r>
              <a:rPr lang="en-US" dirty="0" smtClean="0"/>
              <a:t> </a:t>
            </a:r>
            <a:r>
              <a:rPr lang="en-US" dirty="0" err="1" smtClean="0"/>
              <a:t>ttg</a:t>
            </a:r>
            <a:r>
              <a:rPr lang="en-US" dirty="0" smtClean="0"/>
              <a:t> </a:t>
            </a:r>
            <a:r>
              <a:rPr lang="en-US" dirty="0" err="1" smtClean="0"/>
              <a:t>pelaku</a:t>
            </a:r>
            <a:r>
              <a:rPr lang="en-US" dirty="0" smtClean="0"/>
              <a:t> </a:t>
            </a:r>
            <a:r>
              <a:rPr lang="en-US" dirty="0" err="1" smtClean="0"/>
              <a:t>komunikasi</a:t>
            </a:r>
            <a:r>
              <a:rPr lang="en-US" dirty="0" smtClean="0"/>
              <a:t>)</a:t>
            </a:r>
          </a:p>
          <a:p>
            <a:r>
              <a:rPr lang="en-US" dirty="0" err="1" smtClean="0"/>
              <a:t>Teori</a:t>
            </a:r>
            <a:r>
              <a:rPr lang="en-US" dirty="0" smtClean="0"/>
              <a:t> </a:t>
            </a:r>
            <a:r>
              <a:rPr lang="en-US" dirty="0" err="1" smtClean="0"/>
              <a:t>mengelola</a:t>
            </a:r>
            <a:r>
              <a:rPr lang="en-US" dirty="0" smtClean="0"/>
              <a:t> </a:t>
            </a:r>
            <a:r>
              <a:rPr lang="en-US" dirty="0" err="1" smtClean="0"/>
              <a:t>ketidakpastian</a:t>
            </a:r>
            <a:r>
              <a:rPr lang="en-US" dirty="0" smtClean="0"/>
              <a:t> </a:t>
            </a:r>
            <a:r>
              <a:rPr lang="en-US" dirty="0" err="1" smtClean="0"/>
              <a:t>dan</a:t>
            </a:r>
            <a:r>
              <a:rPr lang="en-US" dirty="0" smtClean="0"/>
              <a:t> </a:t>
            </a:r>
            <a:r>
              <a:rPr lang="en-US" dirty="0" err="1" smtClean="0"/>
              <a:t>kecemasan</a:t>
            </a:r>
            <a:r>
              <a:rPr lang="en-US" dirty="0" smtClean="0"/>
              <a:t> ( </a:t>
            </a:r>
            <a:r>
              <a:rPr lang="en-US" dirty="0" err="1" smtClean="0"/>
              <a:t>teori</a:t>
            </a:r>
            <a:r>
              <a:rPr lang="en-US" dirty="0" smtClean="0"/>
              <a:t> </a:t>
            </a:r>
            <a:r>
              <a:rPr lang="en-US" dirty="0" err="1" smtClean="0"/>
              <a:t>percakapan</a:t>
            </a: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6"/>
          <p:cNvSpPr>
            <a:spLocks noGrp="1" noChangeArrowheads="1"/>
          </p:cNvSpPr>
          <p:nvPr>
            <p:ph type="ctrTitle"/>
          </p:nvPr>
        </p:nvSpPr>
        <p:spPr>
          <a:xfrm>
            <a:off x="609600" y="1524000"/>
            <a:ext cx="7991475" cy="2119312"/>
          </a:xfrm>
          <a:noFill/>
          <a:ln/>
        </p:spPr>
        <p:txBody>
          <a:bodyPr/>
          <a:lstStyle/>
          <a:p>
            <a:r>
              <a:rPr lang="en-US" sz="3600" dirty="0" err="1">
                <a:solidFill>
                  <a:srgbClr val="FF0000"/>
                </a:solidFill>
              </a:rPr>
              <a:t>Teori</a:t>
            </a:r>
            <a:r>
              <a:rPr lang="en-US" sz="3600" dirty="0">
                <a:solidFill>
                  <a:srgbClr val="FF0000"/>
                </a:solidFill>
              </a:rPr>
              <a:t> </a:t>
            </a:r>
            <a:r>
              <a:rPr lang="en-US" sz="3600" dirty="0" err="1">
                <a:solidFill>
                  <a:srgbClr val="FF0000"/>
                </a:solidFill>
              </a:rPr>
              <a:t>Tentang</a:t>
            </a:r>
            <a:r>
              <a:rPr lang="en-US" sz="3600" dirty="0">
                <a:solidFill>
                  <a:srgbClr val="FF0000"/>
                </a:solidFill>
              </a:rPr>
              <a:t> Media, </a:t>
            </a:r>
            <a:r>
              <a:rPr lang="en-US" sz="3600" dirty="0" err="1">
                <a:solidFill>
                  <a:srgbClr val="FF0000"/>
                </a:solidFill>
              </a:rPr>
              <a:t>Budaya</a:t>
            </a:r>
            <a:r>
              <a:rPr lang="en-US" sz="3600" dirty="0">
                <a:solidFill>
                  <a:srgbClr val="FF0000"/>
                </a:solidFill>
              </a:rPr>
              <a:t> </a:t>
            </a:r>
            <a:r>
              <a:rPr lang="en-US" sz="3600" dirty="0" err="1">
                <a:solidFill>
                  <a:srgbClr val="FF0000"/>
                </a:solidFill>
              </a:rPr>
              <a:t>dan</a:t>
            </a:r>
            <a:r>
              <a:rPr lang="en-US" sz="3600" dirty="0">
                <a:solidFill>
                  <a:srgbClr val="FF0000"/>
                </a:solidFill>
              </a:rPr>
              <a:t> </a:t>
            </a:r>
            <a:r>
              <a:rPr lang="en-US" sz="3600" dirty="0" err="1">
                <a:solidFill>
                  <a:srgbClr val="FF0000"/>
                </a:solidFill>
              </a:rPr>
              <a:t>Masyarakat</a:t>
            </a:r>
            <a:r>
              <a:rPr lang="en-US" sz="3600" dirty="0">
                <a:solidFill>
                  <a:srgbClr val="FF0000"/>
                </a:solidFill>
              </a:rPr>
              <a:t> </a:t>
            </a:r>
            <a:br>
              <a:rPr lang="en-US" sz="3600" dirty="0">
                <a:solidFill>
                  <a:srgbClr val="FF0000"/>
                </a:solidFill>
              </a:rPr>
            </a:br>
            <a:r>
              <a:rPr lang="en-AU" dirty="0" err="1">
                <a:solidFill>
                  <a:srgbClr val="FF0000"/>
                </a:solidFill>
              </a:rPr>
              <a:t>Pertemuan</a:t>
            </a:r>
            <a:r>
              <a:rPr lang="en-AU" dirty="0">
                <a:solidFill>
                  <a:srgbClr val="FF0000"/>
                </a:solidFill>
              </a:rPr>
              <a:t> 19 &amp; 20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1138" name="Rectangle 2"/>
          <p:cNvSpPr>
            <a:spLocks noGrp="1" noChangeArrowheads="1"/>
          </p:cNvSpPr>
          <p:nvPr>
            <p:ph type="title"/>
          </p:nvPr>
        </p:nvSpPr>
        <p:spPr>
          <a:xfrm>
            <a:off x="468313" y="1341438"/>
            <a:ext cx="8229600" cy="863600"/>
          </a:xfrm>
        </p:spPr>
        <p:txBody>
          <a:bodyPr>
            <a:normAutofit fontScale="90000"/>
          </a:bodyPr>
          <a:lstStyle/>
          <a:p>
            <a:r>
              <a:rPr lang="en-US" b="1" dirty="0" err="1"/>
              <a:t>Teori</a:t>
            </a:r>
            <a:r>
              <a:rPr lang="en-US" b="1" dirty="0"/>
              <a:t> </a:t>
            </a:r>
            <a:r>
              <a:rPr lang="en-US" b="1" dirty="0" err="1"/>
              <a:t>tentang</a:t>
            </a:r>
            <a:r>
              <a:rPr lang="en-US" b="1" dirty="0"/>
              <a:t> Media, </a:t>
            </a:r>
            <a:r>
              <a:rPr lang="en-US" b="1" dirty="0" err="1"/>
              <a:t>Budaya</a:t>
            </a:r>
            <a:r>
              <a:rPr lang="en-US" b="1" dirty="0"/>
              <a:t> </a:t>
            </a:r>
            <a:r>
              <a:rPr lang="en-US" b="1" dirty="0" err="1"/>
              <a:t>dan</a:t>
            </a:r>
            <a:r>
              <a:rPr lang="en-US" b="1" dirty="0"/>
              <a:t> </a:t>
            </a:r>
            <a:r>
              <a:rPr lang="en-US" b="1" dirty="0" err="1"/>
              <a:t>Masyarakat</a:t>
            </a:r>
            <a:endParaRPr lang="en-US" b="1" dirty="0"/>
          </a:p>
        </p:txBody>
      </p:sp>
      <p:sp>
        <p:nvSpPr>
          <p:cNvPr id="91139" name="Rectangle 3"/>
          <p:cNvSpPr>
            <a:spLocks noGrp="1" noChangeArrowheads="1"/>
          </p:cNvSpPr>
          <p:nvPr>
            <p:ph type="body" idx="1"/>
          </p:nvPr>
        </p:nvSpPr>
        <p:spPr>
          <a:xfrm>
            <a:off x="323850" y="2362200"/>
            <a:ext cx="8305800" cy="4495800"/>
          </a:xfrm>
        </p:spPr>
        <p:txBody>
          <a:bodyPr/>
          <a:lstStyle/>
          <a:p>
            <a:r>
              <a:rPr lang="en-US" dirty="0" err="1"/>
              <a:t>Teori-teori</a:t>
            </a:r>
            <a:r>
              <a:rPr lang="en-US" dirty="0"/>
              <a:t> </a:t>
            </a:r>
            <a:r>
              <a:rPr lang="en-US" dirty="0" err="1"/>
              <a:t>tentang</a:t>
            </a:r>
            <a:r>
              <a:rPr lang="en-US" dirty="0"/>
              <a:t> </a:t>
            </a:r>
            <a:r>
              <a:rPr lang="en-US" dirty="0" err="1"/>
              <a:t>Proses</a:t>
            </a:r>
            <a:r>
              <a:rPr lang="en-US" dirty="0"/>
              <a:t> </a:t>
            </a:r>
            <a:r>
              <a:rPr lang="en-US" dirty="0" err="1"/>
              <a:t>dan</a:t>
            </a:r>
            <a:r>
              <a:rPr lang="en-US" dirty="0"/>
              <a:t> </a:t>
            </a:r>
            <a:r>
              <a:rPr lang="en-US" dirty="0" err="1"/>
              <a:t>Efek</a:t>
            </a:r>
            <a:r>
              <a:rPr lang="en-US" dirty="0"/>
              <a:t> Media</a:t>
            </a:r>
          </a:p>
          <a:p>
            <a:r>
              <a:rPr lang="en-US" dirty="0" err="1"/>
              <a:t>Teori-Teori</a:t>
            </a:r>
            <a:r>
              <a:rPr lang="en-US" dirty="0"/>
              <a:t> </a:t>
            </a:r>
            <a:r>
              <a:rPr lang="en-US" dirty="0" err="1"/>
              <a:t>tentang</a:t>
            </a:r>
            <a:r>
              <a:rPr lang="en-US" dirty="0"/>
              <a:t> Media </a:t>
            </a:r>
            <a:r>
              <a:rPr lang="en-US" dirty="0" err="1"/>
              <a:t>dan</a:t>
            </a:r>
            <a:r>
              <a:rPr lang="en-US" dirty="0"/>
              <a:t> </a:t>
            </a:r>
            <a:r>
              <a:rPr lang="en-US" dirty="0" err="1"/>
              <a:t>Masyarakat</a:t>
            </a:r>
            <a:endParaRPr lang="en-US" dirty="0"/>
          </a:p>
          <a:p>
            <a:r>
              <a:rPr lang="en-US" dirty="0" err="1"/>
              <a:t>Teori-teori</a:t>
            </a:r>
            <a:r>
              <a:rPr lang="en-US" dirty="0"/>
              <a:t> </a:t>
            </a:r>
            <a:r>
              <a:rPr lang="en-US" dirty="0" err="1"/>
              <a:t>tentang</a:t>
            </a:r>
            <a:r>
              <a:rPr lang="en-US" dirty="0"/>
              <a:t> </a:t>
            </a:r>
            <a:r>
              <a:rPr lang="en-US" dirty="0" err="1"/>
              <a:t>Budaya</a:t>
            </a:r>
            <a:r>
              <a:rPr lang="en-US" dirty="0"/>
              <a:t> </a:t>
            </a:r>
            <a:r>
              <a:rPr lang="en-US" dirty="0" err="1"/>
              <a:t>dan</a:t>
            </a:r>
            <a:r>
              <a:rPr lang="en-US" dirty="0"/>
              <a:t> </a:t>
            </a:r>
            <a:r>
              <a:rPr lang="en-US" dirty="0" err="1"/>
              <a:t>Komunikasi</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2162" name="Rectangle 2"/>
          <p:cNvSpPr>
            <a:spLocks noGrp="1" noChangeArrowheads="1"/>
          </p:cNvSpPr>
          <p:nvPr>
            <p:ph type="title"/>
          </p:nvPr>
        </p:nvSpPr>
        <p:spPr>
          <a:xfrm>
            <a:off x="468313" y="1268413"/>
            <a:ext cx="8229600" cy="782637"/>
          </a:xfrm>
        </p:spPr>
        <p:txBody>
          <a:bodyPr>
            <a:normAutofit fontScale="90000"/>
          </a:bodyPr>
          <a:lstStyle/>
          <a:p>
            <a:r>
              <a:rPr lang="en-US" b="1" dirty="0" err="1"/>
              <a:t>Teori-teori</a:t>
            </a:r>
            <a:r>
              <a:rPr lang="en-US" b="1" dirty="0"/>
              <a:t> </a:t>
            </a:r>
            <a:r>
              <a:rPr lang="en-US" b="1" dirty="0" err="1"/>
              <a:t>tentang</a:t>
            </a:r>
            <a:r>
              <a:rPr lang="en-US" b="1" dirty="0"/>
              <a:t> </a:t>
            </a:r>
            <a:r>
              <a:rPr lang="en-US" b="1" dirty="0" err="1"/>
              <a:t>Proses</a:t>
            </a:r>
            <a:r>
              <a:rPr lang="en-US" b="1" dirty="0"/>
              <a:t> </a:t>
            </a:r>
            <a:r>
              <a:rPr lang="en-US" b="1" dirty="0" err="1"/>
              <a:t>dan</a:t>
            </a:r>
            <a:r>
              <a:rPr lang="en-US" b="1" dirty="0"/>
              <a:t> </a:t>
            </a:r>
            <a:r>
              <a:rPr lang="en-US" b="1" dirty="0" err="1"/>
              <a:t>Efek</a:t>
            </a:r>
            <a:r>
              <a:rPr lang="en-US" b="1" dirty="0"/>
              <a:t> Media</a:t>
            </a:r>
          </a:p>
        </p:txBody>
      </p:sp>
      <p:sp>
        <p:nvSpPr>
          <p:cNvPr id="92163" name="Rectangle 3"/>
          <p:cNvSpPr>
            <a:spLocks noGrp="1" noChangeArrowheads="1"/>
          </p:cNvSpPr>
          <p:nvPr>
            <p:ph type="body" idx="1"/>
          </p:nvPr>
        </p:nvSpPr>
        <p:spPr>
          <a:xfrm>
            <a:off x="323850" y="2362200"/>
            <a:ext cx="8305800" cy="4495800"/>
          </a:xfrm>
        </p:spPr>
        <p:txBody>
          <a:bodyPr/>
          <a:lstStyle/>
          <a:p>
            <a:r>
              <a:rPr lang="en-US" dirty="0" err="1"/>
              <a:t>Perkembangan</a:t>
            </a:r>
            <a:r>
              <a:rPr lang="en-US" dirty="0"/>
              <a:t> </a:t>
            </a:r>
            <a:r>
              <a:rPr lang="en-US" dirty="0" err="1"/>
              <a:t>penelitian</a:t>
            </a:r>
            <a:r>
              <a:rPr lang="en-US" dirty="0"/>
              <a:t> </a:t>
            </a:r>
            <a:r>
              <a:rPr lang="en-US" dirty="0" err="1"/>
              <a:t>efek</a:t>
            </a:r>
            <a:r>
              <a:rPr lang="en-US" dirty="0"/>
              <a:t> media</a:t>
            </a:r>
          </a:p>
          <a:p>
            <a:r>
              <a:rPr lang="en-US" dirty="0" err="1"/>
              <a:t>Teori</a:t>
            </a:r>
            <a:r>
              <a:rPr lang="en-US" dirty="0"/>
              <a:t> </a:t>
            </a:r>
            <a:r>
              <a:rPr lang="en-US" dirty="0" err="1"/>
              <a:t>Peluru</a:t>
            </a:r>
            <a:r>
              <a:rPr lang="en-US" dirty="0"/>
              <a:t> </a:t>
            </a:r>
            <a:r>
              <a:rPr lang="en-US" dirty="0" err="1"/>
              <a:t>dan</a:t>
            </a:r>
            <a:r>
              <a:rPr lang="en-US" dirty="0"/>
              <a:t> </a:t>
            </a:r>
            <a:r>
              <a:rPr lang="en-US" dirty="0" err="1"/>
              <a:t>Jarum</a:t>
            </a:r>
            <a:r>
              <a:rPr lang="en-US" dirty="0"/>
              <a:t> </a:t>
            </a:r>
            <a:r>
              <a:rPr lang="en-US" dirty="0" err="1"/>
              <a:t>Suntik</a:t>
            </a:r>
            <a:endParaRPr lang="en-US" dirty="0"/>
          </a:p>
          <a:p>
            <a:r>
              <a:rPr lang="en-US" dirty="0" err="1"/>
              <a:t>Teori</a:t>
            </a:r>
            <a:r>
              <a:rPr lang="en-US" dirty="0"/>
              <a:t> </a:t>
            </a:r>
            <a:r>
              <a:rPr lang="en-US" dirty="0" err="1"/>
              <a:t>Sosial</a:t>
            </a:r>
            <a:r>
              <a:rPr lang="en-US" dirty="0"/>
              <a:t> </a:t>
            </a:r>
            <a:r>
              <a:rPr lang="en-US" dirty="0" err="1"/>
              <a:t>Kognitif</a:t>
            </a:r>
            <a:endParaRPr lang="en-US" dirty="0"/>
          </a:p>
          <a:p>
            <a:r>
              <a:rPr lang="en-US" dirty="0" err="1"/>
              <a:t>Teori</a:t>
            </a:r>
            <a:r>
              <a:rPr lang="en-US" dirty="0"/>
              <a:t> </a:t>
            </a:r>
            <a:r>
              <a:rPr lang="en-US" dirty="0" err="1"/>
              <a:t>Kegunaan</a:t>
            </a:r>
            <a:r>
              <a:rPr lang="en-US" dirty="0"/>
              <a:t> </a:t>
            </a:r>
            <a:r>
              <a:rPr lang="en-US" dirty="0" err="1"/>
              <a:t>dan</a:t>
            </a:r>
            <a:r>
              <a:rPr lang="en-US" dirty="0"/>
              <a:t> </a:t>
            </a:r>
            <a:r>
              <a:rPr lang="en-US" dirty="0" err="1"/>
              <a:t>Gratifikasi</a:t>
            </a:r>
            <a:endParaRPr lang="en-US" dirty="0"/>
          </a:p>
          <a:p>
            <a:r>
              <a:rPr lang="en-US" dirty="0" err="1"/>
              <a:t>Teori</a:t>
            </a:r>
            <a:r>
              <a:rPr lang="en-US" dirty="0"/>
              <a:t> </a:t>
            </a:r>
            <a:r>
              <a:rPr lang="en-US" dirty="0" err="1"/>
              <a:t>Sistem</a:t>
            </a:r>
            <a:r>
              <a:rPr lang="en-US" dirty="0"/>
              <a:t> </a:t>
            </a:r>
            <a:r>
              <a:rPr lang="en-US" dirty="0" err="1"/>
              <a:t>Ketergantungan</a:t>
            </a:r>
            <a:r>
              <a:rPr lang="en-US" dirty="0"/>
              <a:t> Media</a:t>
            </a:r>
          </a:p>
          <a:p>
            <a:r>
              <a:rPr lang="en-US" i="1" dirty="0" err="1"/>
              <a:t>Exitation</a:t>
            </a:r>
            <a:r>
              <a:rPr lang="en-US" i="1" dirty="0"/>
              <a:t> Transfer Theory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3600" dirty="0" err="1"/>
              <a:t>Pengantar</a:t>
            </a:r>
            <a:endParaRPr lang="en-US" sz="3600" dirty="0"/>
          </a:p>
        </p:txBody>
      </p:sp>
      <p:sp>
        <p:nvSpPr>
          <p:cNvPr id="3075" name="Rectangle 3"/>
          <p:cNvSpPr>
            <a:spLocks noGrp="1" noChangeArrowheads="1"/>
          </p:cNvSpPr>
          <p:nvPr>
            <p:ph type="body" idx="1"/>
          </p:nvPr>
        </p:nvSpPr>
        <p:spPr/>
        <p:txBody>
          <a:bodyPr/>
          <a:lstStyle/>
          <a:p>
            <a:pPr>
              <a:lnSpc>
                <a:spcPct val="80000"/>
              </a:lnSpc>
            </a:pPr>
            <a:r>
              <a:rPr lang="en-US" altLang="zh-CN" sz="2800" dirty="0" err="1">
                <a:ea typeface="SimSun" pitchFamily="2" charset="-122"/>
              </a:rPr>
              <a:t>Ilmu</a:t>
            </a:r>
            <a:r>
              <a:rPr lang="en-US" altLang="zh-CN" sz="2800" dirty="0">
                <a:ea typeface="SimSun" pitchFamily="2" charset="-122"/>
              </a:rPr>
              <a:t> </a:t>
            </a:r>
            <a:r>
              <a:rPr lang="en-US" altLang="zh-CN" sz="2800" dirty="0" err="1">
                <a:ea typeface="SimSun" pitchFamily="2" charset="-122"/>
              </a:rPr>
              <a:t>komunikasi</a:t>
            </a:r>
            <a:r>
              <a:rPr lang="en-US" altLang="zh-CN" sz="2800" dirty="0">
                <a:ea typeface="SimSun" pitchFamily="2" charset="-122"/>
              </a:rPr>
              <a:t> </a:t>
            </a:r>
            <a:r>
              <a:rPr lang="en-US" altLang="zh-CN" sz="2800" dirty="0" err="1">
                <a:ea typeface="SimSun" pitchFamily="2" charset="-122"/>
              </a:rPr>
              <a:t>adalah</a:t>
            </a:r>
            <a:r>
              <a:rPr lang="en-US" altLang="zh-CN" sz="2800" dirty="0">
                <a:ea typeface="SimSun" pitchFamily="2" charset="-122"/>
              </a:rPr>
              <a:t> </a:t>
            </a:r>
            <a:r>
              <a:rPr lang="en-US" altLang="zh-CN" sz="2800" dirty="0" err="1">
                <a:ea typeface="SimSun" pitchFamily="2" charset="-122"/>
              </a:rPr>
              <a:t>salah</a:t>
            </a:r>
            <a:r>
              <a:rPr lang="en-US" altLang="zh-CN" sz="2800" dirty="0">
                <a:ea typeface="SimSun" pitchFamily="2" charset="-122"/>
              </a:rPr>
              <a:t> </a:t>
            </a:r>
            <a:r>
              <a:rPr lang="en-US" altLang="zh-CN" sz="2800" dirty="0" err="1">
                <a:ea typeface="SimSun" pitchFamily="2" charset="-122"/>
              </a:rPr>
              <a:t>satu</a:t>
            </a:r>
            <a:r>
              <a:rPr lang="en-US" altLang="zh-CN" sz="2800" dirty="0">
                <a:ea typeface="SimSun" pitchFamily="2" charset="-122"/>
              </a:rPr>
              <a:t> </a:t>
            </a:r>
            <a:r>
              <a:rPr lang="en-US" altLang="zh-CN" sz="2800" dirty="0" err="1">
                <a:ea typeface="SimSun" pitchFamily="2" charset="-122"/>
              </a:rPr>
              <a:t>cabang</a:t>
            </a:r>
            <a:r>
              <a:rPr lang="en-US" altLang="zh-CN" sz="2800" dirty="0">
                <a:ea typeface="SimSun" pitchFamily="2" charset="-122"/>
              </a:rPr>
              <a:t> </a:t>
            </a:r>
            <a:r>
              <a:rPr lang="en-US" altLang="zh-CN" sz="2800" dirty="0" err="1">
                <a:ea typeface="SimSun" pitchFamily="2" charset="-122"/>
              </a:rPr>
              <a:t>ilmu</a:t>
            </a:r>
            <a:r>
              <a:rPr lang="en-US" altLang="zh-CN" sz="2800" dirty="0">
                <a:ea typeface="SimSun" pitchFamily="2" charset="-122"/>
              </a:rPr>
              <a:t> </a:t>
            </a:r>
            <a:r>
              <a:rPr lang="en-US" altLang="zh-CN" sz="2800" dirty="0" err="1">
                <a:ea typeface="SimSun" pitchFamily="2" charset="-122"/>
              </a:rPr>
              <a:t>pengetahuan</a:t>
            </a:r>
            <a:r>
              <a:rPr lang="en-US" altLang="zh-CN" sz="2800" dirty="0">
                <a:ea typeface="SimSun" pitchFamily="2" charset="-122"/>
              </a:rPr>
              <a:t> </a:t>
            </a:r>
            <a:r>
              <a:rPr lang="en-US" altLang="zh-CN" sz="2800" dirty="0" err="1">
                <a:ea typeface="SimSun" pitchFamily="2" charset="-122"/>
              </a:rPr>
              <a:t>sosial</a:t>
            </a:r>
            <a:r>
              <a:rPr lang="en-US" altLang="zh-CN" sz="2800" dirty="0">
                <a:ea typeface="SimSun" pitchFamily="2" charset="-122"/>
              </a:rPr>
              <a:t> yang </a:t>
            </a:r>
            <a:r>
              <a:rPr lang="en-US" altLang="zh-CN" sz="2800" dirty="0" err="1">
                <a:ea typeface="SimSun" pitchFamily="2" charset="-122"/>
              </a:rPr>
              <a:t>bersifat</a:t>
            </a:r>
            <a:r>
              <a:rPr lang="en-US" altLang="zh-CN" sz="2800" dirty="0">
                <a:ea typeface="SimSun" pitchFamily="2" charset="-122"/>
              </a:rPr>
              <a:t> </a:t>
            </a:r>
            <a:r>
              <a:rPr lang="en-US" altLang="zh-CN" sz="2800" dirty="0" err="1">
                <a:ea typeface="SimSun" pitchFamily="2" charset="-122"/>
              </a:rPr>
              <a:t>multidisipliner</a:t>
            </a:r>
            <a:r>
              <a:rPr lang="en-US" altLang="zh-CN" sz="2800" dirty="0">
                <a:ea typeface="SimSun" pitchFamily="2" charset="-122"/>
              </a:rPr>
              <a:t>. </a:t>
            </a:r>
          </a:p>
          <a:p>
            <a:pPr>
              <a:lnSpc>
                <a:spcPct val="80000"/>
              </a:lnSpc>
            </a:pPr>
            <a:r>
              <a:rPr lang="en-US" altLang="zh-CN" sz="2800" dirty="0" err="1">
                <a:ea typeface="SimSun" pitchFamily="2" charset="-122"/>
              </a:rPr>
              <a:t>Disebut</a:t>
            </a:r>
            <a:r>
              <a:rPr lang="en-US" altLang="zh-CN" sz="2800" dirty="0">
                <a:ea typeface="SimSun" pitchFamily="2" charset="-122"/>
              </a:rPr>
              <a:t> </a:t>
            </a:r>
            <a:r>
              <a:rPr lang="en-US" altLang="zh-CN" sz="2800" dirty="0" err="1">
                <a:ea typeface="SimSun" pitchFamily="2" charset="-122"/>
              </a:rPr>
              <a:t>multidisipliner</a:t>
            </a:r>
            <a:r>
              <a:rPr lang="en-US" altLang="zh-CN" sz="2800" dirty="0">
                <a:ea typeface="SimSun" pitchFamily="2" charset="-122"/>
              </a:rPr>
              <a:t> </a:t>
            </a:r>
            <a:r>
              <a:rPr lang="en-US" altLang="zh-CN" sz="2800" dirty="0" err="1">
                <a:ea typeface="SimSun" pitchFamily="2" charset="-122"/>
              </a:rPr>
              <a:t>karena</a:t>
            </a:r>
            <a:r>
              <a:rPr lang="en-US" altLang="zh-CN" sz="2800" dirty="0">
                <a:ea typeface="SimSun" pitchFamily="2" charset="-122"/>
              </a:rPr>
              <a:t> </a:t>
            </a:r>
            <a:r>
              <a:rPr lang="en-US" altLang="zh-CN" sz="2800" dirty="0" err="1">
                <a:ea typeface="SimSun" pitchFamily="2" charset="-122"/>
              </a:rPr>
              <a:t>pendekatan-pendekatan</a:t>
            </a:r>
            <a:r>
              <a:rPr lang="en-US" altLang="zh-CN" sz="2800" dirty="0">
                <a:ea typeface="SimSun" pitchFamily="2" charset="-122"/>
              </a:rPr>
              <a:t> yang </a:t>
            </a:r>
            <a:r>
              <a:rPr lang="en-US" altLang="zh-CN" sz="2800" dirty="0" err="1">
                <a:ea typeface="SimSun" pitchFamily="2" charset="-122"/>
              </a:rPr>
              <a:t>digunakan</a:t>
            </a:r>
            <a:r>
              <a:rPr lang="en-US" altLang="zh-CN" sz="2800" dirty="0">
                <a:ea typeface="SimSun" pitchFamily="2" charset="-122"/>
              </a:rPr>
              <a:t> </a:t>
            </a:r>
            <a:r>
              <a:rPr lang="en-US" altLang="zh-CN" sz="2800" dirty="0" err="1">
                <a:ea typeface="SimSun" pitchFamily="2" charset="-122"/>
              </a:rPr>
              <a:t>berasal</a:t>
            </a:r>
            <a:r>
              <a:rPr lang="en-US" altLang="zh-CN" sz="2800" dirty="0">
                <a:ea typeface="SimSun" pitchFamily="2" charset="-122"/>
              </a:rPr>
              <a:t> </a:t>
            </a:r>
            <a:r>
              <a:rPr lang="en-US" altLang="zh-CN" sz="2800" dirty="0" err="1">
                <a:ea typeface="SimSun" pitchFamily="2" charset="-122"/>
              </a:rPr>
              <a:t>dari</a:t>
            </a:r>
            <a:r>
              <a:rPr lang="en-US" altLang="zh-CN" sz="2800" dirty="0">
                <a:ea typeface="SimSun" pitchFamily="2" charset="-122"/>
              </a:rPr>
              <a:t> </a:t>
            </a:r>
            <a:r>
              <a:rPr lang="en-US" altLang="zh-CN" sz="2800" dirty="0" err="1">
                <a:ea typeface="SimSun" pitchFamily="2" charset="-122"/>
              </a:rPr>
              <a:t>dan</a:t>
            </a:r>
            <a:r>
              <a:rPr lang="en-US" altLang="zh-CN" sz="2800" dirty="0">
                <a:ea typeface="SimSun" pitchFamily="2" charset="-122"/>
              </a:rPr>
              <a:t> </a:t>
            </a:r>
            <a:r>
              <a:rPr lang="en-US" altLang="zh-CN" sz="2800" dirty="0" err="1">
                <a:ea typeface="SimSun" pitchFamily="2" charset="-122"/>
              </a:rPr>
              <a:t>menyangkut</a:t>
            </a:r>
            <a:r>
              <a:rPr lang="en-US" altLang="zh-CN" sz="2800" dirty="0">
                <a:ea typeface="SimSun" pitchFamily="2" charset="-122"/>
              </a:rPr>
              <a:t> </a:t>
            </a:r>
            <a:r>
              <a:rPr lang="en-US" altLang="zh-CN" sz="2800" dirty="0" err="1">
                <a:ea typeface="SimSun" pitchFamily="2" charset="-122"/>
              </a:rPr>
              <a:t>berbagai</a:t>
            </a:r>
            <a:r>
              <a:rPr lang="en-US" altLang="zh-CN" sz="2800" dirty="0">
                <a:ea typeface="SimSun" pitchFamily="2" charset="-122"/>
              </a:rPr>
              <a:t> </a:t>
            </a:r>
            <a:r>
              <a:rPr lang="en-US" altLang="zh-CN" sz="2800" dirty="0" err="1">
                <a:ea typeface="SimSun" pitchFamily="2" charset="-122"/>
              </a:rPr>
              <a:t>bidang</a:t>
            </a:r>
            <a:r>
              <a:rPr lang="en-US" altLang="zh-CN" sz="2800" dirty="0">
                <a:ea typeface="SimSun" pitchFamily="2" charset="-122"/>
              </a:rPr>
              <a:t> </a:t>
            </a:r>
            <a:r>
              <a:rPr lang="en-US" altLang="zh-CN" sz="2800" dirty="0" err="1">
                <a:ea typeface="SimSun" pitchFamily="2" charset="-122"/>
              </a:rPr>
              <a:t>keilmuan</a:t>
            </a:r>
            <a:r>
              <a:rPr lang="en-US" altLang="zh-CN" sz="2800" dirty="0">
                <a:ea typeface="SimSun" pitchFamily="2" charset="-122"/>
              </a:rPr>
              <a:t> (</a:t>
            </a:r>
            <a:r>
              <a:rPr lang="en-US" altLang="zh-CN" sz="2800" dirty="0" err="1">
                <a:ea typeface="SimSun" pitchFamily="2" charset="-122"/>
              </a:rPr>
              <a:t>disiplin</a:t>
            </a:r>
            <a:r>
              <a:rPr lang="en-US" altLang="zh-CN" sz="2800" dirty="0">
                <a:ea typeface="SimSun" pitchFamily="2" charset="-122"/>
              </a:rPr>
              <a:t>) </a:t>
            </a:r>
            <a:r>
              <a:rPr lang="en-US" altLang="zh-CN" sz="2800" dirty="0" err="1">
                <a:ea typeface="SimSun" pitchFamily="2" charset="-122"/>
              </a:rPr>
              <a:t>lainnya</a:t>
            </a:r>
            <a:r>
              <a:rPr lang="en-US" altLang="zh-CN" sz="2800" dirty="0">
                <a:ea typeface="SimSun" pitchFamily="2" charset="-122"/>
              </a:rPr>
              <a:t> </a:t>
            </a:r>
            <a:r>
              <a:rPr lang="en-US" altLang="zh-CN" sz="2800" dirty="0" err="1">
                <a:ea typeface="SimSun" pitchFamily="2" charset="-122"/>
              </a:rPr>
              <a:t>seperti</a:t>
            </a:r>
            <a:r>
              <a:rPr lang="en-US" altLang="zh-CN" sz="2800" dirty="0">
                <a:ea typeface="SimSun" pitchFamily="2" charset="-122"/>
              </a:rPr>
              <a:t> </a:t>
            </a:r>
            <a:r>
              <a:rPr lang="en-US" altLang="zh-CN" sz="2800" dirty="0" err="1">
                <a:ea typeface="SimSun" pitchFamily="2" charset="-122"/>
              </a:rPr>
              <a:t>linguistik</a:t>
            </a:r>
            <a:r>
              <a:rPr lang="en-US" altLang="zh-CN" sz="2800" dirty="0">
                <a:ea typeface="SimSun" pitchFamily="2" charset="-122"/>
              </a:rPr>
              <a:t>, </a:t>
            </a:r>
            <a:r>
              <a:rPr lang="en-US" altLang="zh-CN" sz="2800" dirty="0" err="1">
                <a:ea typeface="SimSun" pitchFamily="2" charset="-122"/>
              </a:rPr>
              <a:t>sosiologi</a:t>
            </a:r>
            <a:r>
              <a:rPr lang="en-US" altLang="zh-CN" sz="2800" dirty="0">
                <a:ea typeface="SimSun" pitchFamily="2" charset="-122"/>
              </a:rPr>
              <a:t>, </a:t>
            </a:r>
            <a:r>
              <a:rPr lang="en-US" altLang="zh-CN" sz="2800" dirty="0" err="1">
                <a:ea typeface="SimSun" pitchFamily="2" charset="-122"/>
              </a:rPr>
              <a:t>psikologi</a:t>
            </a:r>
            <a:r>
              <a:rPr lang="en-US" altLang="zh-CN" sz="2800" dirty="0">
                <a:ea typeface="SimSun" pitchFamily="2" charset="-122"/>
              </a:rPr>
              <a:t>, </a:t>
            </a:r>
            <a:r>
              <a:rPr lang="en-US" altLang="zh-CN" sz="2800" dirty="0" err="1">
                <a:ea typeface="SimSun" pitchFamily="2" charset="-122"/>
              </a:rPr>
              <a:t>antropologi</a:t>
            </a:r>
            <a:r>
              <a:rPr lang="en-US" altLang="zh-CN" sz="2800" dirty="0">
                <a:ea typeface="SimSun" pitchFamily="2" charset="-122"/>
              </a:rPr>
              <a:t>, </a:t>
            </a:r>
            <a:r>
              <a:rPr lang="en-US" altLang="zh-CN" sz="2800" dirty="0" err="1">
                <a:ea typeface="SimSun" pitchFamily="2" charset="-122"/>
              </a:rPr>
              <a:t>politik</a:t>
            </a:r>
            <a:r>
              <a:rPr lang="en-US" altLang="zh-CN" sz="2800" dirty="0">
                <a:ea typeface="SimSun" pitchFamily="2" charset="-122"/>
              </a:rPr>
              <a:t> </a:t>
            </a:r>
            <a:r>
              <a:rPr lang="en-US" altLang="zh-CN" sz="2800" dirty="0" err="1">
                <a:ea typeface="SimSun" pitchFamily="2" charset="-122"/>
              </a:rPr>
              <a:t>dan</a:t>
            </a:r>
            <a:r>
              <a:rPr lang="en-US" altLang="zh-CN" sz="2800" dirty="0">
                <a:ea typeface="SimSun" pitchFamily="2" charset="-122"/>
              </a:rPr>
              <a:t> </a:t>
            </a:r>
            <a:r>
              <a:rPr lang="en-US" altLang="zh-CN" sz="2800" dirty="0" err="1">
                <a:ea typeface="SimSun" pitchFamily="2" charset="-122"/>
              </a:rPr>
              <a:t>ekonomi</a:t>
            </a:r>
            <a:r>
              <a:rPr lang="en-US" altLang="zh-CN" sz="2800" dirty="0">
                <a:ea typeface="SimSun" pitchFamily="2" charset="-122"/>
              </a:rPr>
              <a:t>. </a:t>
            </a:r>
          </a:p>
          <a:p>
            <a:pPr>
              <a:lnSpc>
                <a:spcPct val="80000"/>
              </a:lnSpc>
            </a:pPr>
            <a:r>
              <a:rPr lang="en-US" altLang="zh-CN" sz="2800" dirty="0">
                <a:ea typeface="SimSun" pitchFamily="2" charset="-122"/>
              </a:rPr>
              <a:t>Hal </a:t>
            </a:r>
            <a:r>
              <a:rPr lang="en-US" altLang="zh-CN" sz="2800" dirty="0" err="1">
                <a:ea typeface="SimSun" pitchFamily="2" charset="-122"/>
              </a:rPr>
              <a:t>itu</a:t>
            </a:r>
            <a:r>
              <a:rPr lang="en-US" altLang="zh-CN" sz="2800" dirty="0">
                <a:ea typeface="SimSun" pitchFamily="2" charset="-122"/>
              </a:rPr>
              <a:t> </a:t>
            </a:r>
            <a:r>
              <a:rPr lang="en-US" altLang="zh-CN" sz="2800" dirty="0" err="1">
                <a:ea typeface="SimSun" pitchFamily="2" charset="-122"/>
              </a:rPr>
              <a:t>akan</a:t>
            </a:r>
            <a:r>
              <a:rPr lang="en-US" altLang="zh-CN" sz="2800" dirty="0">
                <a:ea typeface="SimSun" pitchFamily="2" charset="-122"/>
              </a:rPr>
              <a:t> </a:t>
            </a:r>
            <a:r>
              <a:rPr lang="en-US" altLang="zh-CN" sz="2800" dirty="0" err="1">
                <a:ea typeface="SimSun" pitchFamily="2" charset="-122"/>
              </a:rPr>
              <a:t>terlihat</a:t>
            </a:r>
            <a:r>
              <a:rPr lang="en-US" altLang="zh-CN" sz="2800" dirty="0">
                <a:ea typeface="SimSun" pitchFamily="2" charset="-122"/>
              </a:rPr>
              <a:t> </a:t>
            </a:r>
            <a:r>
              <a:rPr lang="en-US" altLang="zh-CN" sz="2800" dirty="0" err="1">
                <a:ea typeface="SimSun" pitchFamily="2" charset="-122"/>
              </a:rPr>
              <a:t>pada</a:t>
            </a:r>
            <a:r>
              <a:rPr lang="en-US" altLang="zh-CN" sz="2800" dirty="0">
                <a:ea typeface="SimSun" pitchFamily="2" charset="-122"/>
              </a:rPr>
              <a:t> </a:t>
            </a:r>
            <a:r>
              <a:rPr lang="en-US" altLang="zh-CN" sz="2800" dirty="0" err="1">
                <a:ea typeface="SimSun" pitchFamily="2" charset="-122"/>
              </a:rPr>
              <a:t>berbagai</a:t>
            </a:r>
            <a:r>
              <a:rPr lang="en-US" altLang="zh-CN" sz="2800" dirty="0">
                <a:ea typeface="SimSun" pitchFamily="2" charset="-122"/>
              </a:rPr>
              <a:t> </a:t>
            </a:r>
            <a:r>
              <a:rPr lang="en-US" altLang="zh-CN" sz="2800" dirty="0" err="1">
                <a:ea typeface="SimSun" pitchFamily="2" charset="-122"/>
              </a:rPr>
              <a:t>teori</a:t>
            </a:r>
            <a:r>
              <a:rPr lang="en-US" altLang="zh-CN" sz="2800" dirty="0">
                <a:ea typeface="SimSun" pitchFamily="2" charset="-122"/>
              </a:rPr>
              <a:t>, model, </a:t>
            </a:r>
            <a:r>
              <a:rPr lang="en-US" altLang="zh-CN" sz="2800" dirty="0" err="1">
                <a:ea typeface="SimSun" pitchFamily="2" charset="-122"/>
              </a:rPr>
              <a:t>perspektif</a:t>
            </a:r>
            <a:r>
              <a:rPr lang="en-US" altLang="zh-CN" sz="2800" dirty="0">
                <a:ea typeface="SimSun" pitchFamily="2" charset="-122"/>
              </a:rPr>
              <a:t> </a:t>
            </a:r>
            <a:r>
              <a:rPr lang="en-US" altLang="zh-CN" sz="2800" dirty="0" err="1">
                <a:ea typeface="SimSun" pitchFamily="2" charset="-122"/>
              </a:rPr>
              <a:t>dan</a:t>
            </a:r>
            <a:r>
              <a:rPr lang="en-US" altLang="zh-CN" sz="2800" dirty="0">
                <a:ea typeface="SimSun" pitchFamily="2" charset="-122"/>
              </a:rPr>
              <a:t> </a:t>
            </a:r>
            <a:r>
              <a:rPr lang="en-US" altLang="zh-CN" sz="2800" dirty="0" err="1">
                <a:ea typeface="SimSun" pitchFamily="2" charset="-122"/>
              </a:rPr>
              <a:t>pendekatan</a:t>
            </a:r>
            <a:r>
              <a:rPr lang="en-US" altLang="zh-CN" sz="2800" dirty="0">
                <a:ea typeface="SimSun" pitchFamily="2" charset="-122"/>
              </a:rPr>
              <a:t> </a:t>
            </a:r>
            <a:r>
              <a:rPr lang="en-US" altLang="zh-CN" sz="2800" dirty="0" err="1">
                <a:ea typeface="SimSun" pitchFamily="2" charset="-122"/>
              </a:rPr>
              <a:t>dalam</a:t>
            </a:r>
            <a:r>
              <a:rPr lang="en-US" altLang="zh-CN" sz="2800" dirty="0">
                <a:ea typeface="SimSun" pitchFamily="2" charset="-122"/>
              </a:rPr>
              <a:t> </a:t>
            </a:r>
            <a:r>
              <a:rPr lang="en-US" altLang="zh-CN" sz="2800" dirty="0" err="1">
                <a:ea typeface="SimSun" pitchFamily="2" charset="-122"/>
              </a:rPr>
              <a:t>ilmu</a:t>
            </a:r>
            <a:r>
              <a:rPr lang="en-US" altLang="zh-CN" sz="2800" dirty="0">
                <a:ea typeface="SimSun" pitchFamily="2" charset="-122"/>
              </a:rPr>
              <a:t> </a:t>
            </a:r>
            <a:r>
              <a:rPr lang="en-US" altLang="zh-CN" sz="2800" dirty="0" err="1">
                <a:ea typeface="SimSun" pitchFamily="2" charset="-122"/>
              </a:rPr>
              <a:t>komunikasi</a:t>
            </a:r>
            <a:r>
              <a:rPr lang="en-US" altLang="zh-CN" sz="2800" dirty="0">
                <a:ea typeface="SimSun" pitchFamily="2" charset="-122"/>
              </a:rPr>
              <a:t>. </a:t>
            </a: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3186" name="Rectangle 2"/>
          <p:cNvSpPr>
            <a:spLocks noGrp="1" noChangeArrowheads="1"/>
          </p:cNvSpPr>
          <p:nvPr>
            <p:ph type="title"/>
          </p:nvPr>
        </p:nvSpPr>
        <p:spPr>
          <a:xfrm>
            <a:off x="457200" y="1125538"/>
            <a:ext cx="8229600" cy="719137"/>
          </a:xfrm>
        </p:spPr>
        <p:txBody>
          <a:bodyPr>
            <a:normAutofit fontScale="90000"/>
          </a:bodyPr>
          <a:lstStyle/>
          <a:p>
            <a:r>
              <a:rPr lang="en-US" b="1" dirty="0" err="1"/>
              <a:t>Perkembangan</a:t>
            </a:r>
            <a:r>
              <a:rPr lang="en-US" b="1" dirty="0"/>
              <a:t> </a:t>
            </a:r>
            <a:r>
              <a:rPr lang="en-US" b="1" dirty="0" err="1"/>
              <a:t>penelitian</a:t>
            </a:r>
            <a:r>
              <a:rPr lang="en-US" b="1" dirty="0"/>
              <a:t> </a:t>
            </a:r>
            <a:r>
              <a:rPr lang="en-US" b="1" dirty="0" err="1"/>
              <a:t>efek</a:t>
            </a:r>
            <a:r>
              <a:rPr lang="en-US" b="1" dirty="0"/>
              <a:t> media</a:t>
            </a:r>
          </a:p>
        </p:txBody>
      </p:sp>
      <p:sp>
        <p:nvSpPr>
          <p:cNvPr id="93187" name="Rectangle 3"/>
          <p:cNvSpPr>
            <a:spLocks noGrp="1" noChangeArrowheads="1"/>
          </p:cNvSpPr>
          <p:nvPr>
            <p:ph type="body" idx="1"/>
          </p:nvPr>
        </p:nvSpPr>
        <p:spPr>
          <a:xfrm>
            <a:off x="395288" y="1989138"/>
            <a:ext cx="8305800" cy="4495800"/>
          </a:xfrm>
        </p:spPr>
        <p:txBody>
          <a:bodyPr>
            <a:normAutofit fontScale="92500" lnSpcReduction="20000"/>
          </a:bodyPr>
          <a:lstStyle/>
          <a:p>
            <a:pPr>
              <a:lnSpc>
                <a:spcPct val="80000"/>
              </a:lnSpc>
            </a:pPr>
            <a:r>
              <a:rPr lang="en-US" dirty="0" err="1"/>
              <a:t>Buku-buku</a:t>
            </a:r>
            <a:r>
              <a:rPr lang="en-US" dirty="0"/>
              <a:t> </a:t>
            </a:r>
            <a:r>
              <a:rPr lang="en-US" dirty="0" err="1"/>
              <a:t>teks</a:t>
            </a:r>
            <a:r>
              <a:rPr lang="en-US" dirty="0"/>
              <a:t> </a:t>
            </a:r>
            <a:r>
              <a:rPr lang="en-US" dirty="0" err="1"/>
              <a:t>dasar</a:t>
            </a:r>
            <a:r>
              <a:rPr lang="en-US" dirty="0"/>
              <a:t> </a:t>
            </a:r>
            <a:r>
              <a:rPr lang="en-US" dirty="0" err="1"/>
              <a:t>Komunikasi</a:t>
            </a:r>
            <a:r>
              <a:rPr lang="en-US" dirty="0"/>
              <a:t> Massa (</a:t>
            </a:r>
            <a:r>
              <a:rPr lang="en-US" dirty="0" err="1"/>
              <a:t>misalnya</a:t>
            </a:r>
            <a:r>
              <a:rPr lang="en-US" dirty="0"/>
              <a:t>: </a:t>
            </a:r>
            <a:r>
              <a:rPr lang="en-US" dirty="0" err="1"/>
              <a:t>DeFleur</a:t>
            </a:r>
            <a:r>
              <a:rPr lang="en-US" dirty="0"/>
              <a:t> &amp; Ball </a:t>
            </a:r>
            <a:r>
              <a:rPr lang="en-US" dirty="0" err="1"/>
              <a:t>Rokeach</a:t>
            </a:r>
            <a:r>
              <a:rPr lang="en-US" dirty="0"/>
              <a:t>, 1989; </a:t>
            </a:r>
            <a:r>
              <a:rPr lang="en-US" dirty="0" err="1"/>
              <a:t>McQuail</a:t>
            </a:r>
            <a:r>
              <a:rPr lang="en-US" dirty="0"/>
              <a:t>, 1994), </a:t>
            </a:r>
            <a:r>
              <a:rPr lang="en-US" dirty="0" err="1"/>
              <a:t>menyebutkan</a:t>
            </a:r>
            <a:r>
              <a:rPr lang="en-US" dirty="0"/>
              <a:t> </a:t>
            </a:r>
            <a:r>
              <a:rPr lang="en-US" dirty="0" err="1"/>
              <a:t>sejumlah</a:t>
            </a:r>
            <a:r>
              <a:rPr lang="en-US" dirty="0"/>
              <a:t> </a:t>
            </a:r>
            <a:r>
              <a:rPr lang="en-US" dirty="0" err="1"/>
              <a:t>perkembangan</a:t>
            </a:r>
            <a:r>
              <a:rPr lang="en-US" dirty="0"/>
              <a:t> </a:t>
            </a:r>
            <a:r>
              <a:rPr lang="en-US" dirty="0" err="1"/>
              <a:t>penting</a:t>
            </a:r>
            <a:r>
              <a:rPr lang="en-US" dirty="0"/>
              <a:t> </a:t>
            </a:r>
            <a:r>
              <a:rPr lang="en-US" dirty="0" err="1"/>
              <a:t>pada</a:t>
            </a:r>
            <a:r>
              <a:rPr lang="en-US" dirty="0"/>
              <a:t> </a:t>
            </a:r>
            <a:r>
              <a:rPr lang="en-US" dirty="0" err="1"/>
              <a:t>Komunikasi</a:t>
            </a:r>
            <a:r>
              <a:rPr lang="en-US" dirty="0"/>
              <a:t> Massa.</a:t>
            </a:r>
          </a:p>
          <a:p>
            <a:pPr>
              <a:lnSpc>
                <a:spcPct val="80000"/>
              </a:lnSpc>
            </a:pPr>
            <a:r>
              <a:rPr lang="en-US" dirty="0" err="1"/>
              <a:t>DeFleur</a:t>
            </a:r>
            <a:r>
              <a:rPr lang="en-US" dirty="0"/>
              <a:t> </a:t>
            </a:r>
            <a:r>
              <a:rPr lang="en-US" dirty="0" err="1"/>
              <a:t>dan</a:t>
            </a:r>
            <a:r>
              <a:rPr lang="en-US" dirty="0"/>
              <a:t> Ball </a:t>
            </a:r>
            <a:r>
              <a:rPr lang="en-US" dirty="0" err="1"/>
              <a:t>Rokeach</a:t>
            </a:r>
            <a:r>
              <a:rPr lang="en-US" dirty="0"/>
              <a:t> (1989) </a:t>
            </a:r>
            <a:r>
              <a:rPr lang="en-US" dirty="0" err="1"/>
              <a:t>mencatat</a:t>
            </a:r>
            <a:r>
              <a:rPr lang="en-US" dirty="0"/>
              <a:t> </a:t>
            </a:r>
            <a:r>
              <a:rPr lang="en-US" dirty="0" err="1"/>
              <a:t>pergerakan</a:t>
            </a:r>
            <a:r>
              <a:rPr lang="en-US" dirty="0"/>
              <a:t> </a:t>
            </a:r>
            <a:r>
              <a:rPr lang="en-US" dirty="0" err="1"/>
              <a:t>dari</a:t>
            </a:r>
            <a:r>
              <a:rPr lang="en-US" dirty="0"/>
              <a:t> “Era </a:t>
            </a:r>
            <a:r>
              <a:rPr lang="en-US" dirty="0" err="1"/>
              <a:t>Tanda</a:t>
            </a:r>
            <a:r>
              <a:rPr lang="en-US" dirty="0"/>
              <a:t> </a:t>
            </a:r>
            <a:r>
              <a:rPr lang="en-US" dirty="0" err="1"/>
              <a:t>dan</a:t>
            </a:r>
            <a:r>
              <a:rPr lang="en-US" dirty="0"/>
              <a:t> Signal” </a:t>
            </a:r>
            <a:r>
              <a:rPr lang="en-US" dirty="0" err="1"/>
              <a:t>ke</a:t>
            </a:r>
            <a:r>
              <a:rPr lang="en-US" dirty="0"/>
              <a:t> “Era </a:t>
            </a:r>
            <a:r>
              <a:rPr lang="en-US" dirty="0" err="1"/>
              <a:t>Suara</a:t>
            </a:r>
            <a:r>
              <a:rPr lang="en-US" dirty="0"/>
              <a:t> </a:t>
            </a:r>
            <a:r>
              <a:rPr lang="en-US" dirty="0" err="1"/>
              <a:t>dan</a:t>
            </a:r>
            <a:r>
              <a:rPr lang="en-US" dirty="0"/>
              <a:t> </a:t>
            </a:r>
            <a:r>
              <a:rPr lang="en-US" dirty="0" err="1"/>
              <a:t>Bahasa</a:t>
            </a:r>
            <a:r>
              <a:rPr lang="en-US" dirty="0"/>
              <a:t>” </a:t>
            </a:r>
            <a:r>
              <a:rPr lang="en-US" dirty="0" err="1"/>
              <a:t>ke</a:t>
            </a:r>
            <a:r>
              <a:rPr lang="en-US" dirty="0"/>
              <a:t> “Era </a:t>
            </a:r>
            <a:r>
              <a:rPr lang="en-US" dirty="0" err="1"/>
              <a:t>Tulisan</a:t>
            </a:r>
            <a:r>
              <a:rPr lang="en-US" dirty="0"/>
              <a:t>” </a:t>
            </a:r>
            <a:r>
              <a:rPr lang="en-US" dirty="0" err="1"/>
              <a:t>ke</a:t>
            </a:r>
            <a:r>
              <a:rPr lang="en-US" dirty="0"/>
              <a:t> “Era </a:t>
            </a:r>
            <a:r>
              <a:rPr lang="en-US" dirty="0" err="1"/>
              <a:t>Cetak</a:t>
            </a:r>
            <a:r>
              <a:rPr lang="en-US" dirty="0"/>
              <a:t>/</a:t>
            </a:r>
            <a:r>
              <a:rPr lang="en-US" i="1" dirty="0"/>
              <a:t>print</a:t>
            </a:r>
            <a:r>
              <a:rPr lang="en-US" dirty="0"/>
              <a:t>.</a:t>
            </a:r>
          </a:p>
          <a:p>
            <a:pPr>
              <a:lnSpc>
                <a:spcPct val="80000"/>
              </a:lnSpc>
            </a:pPr>
            <a:r>
              <a:rPr lang="en-US" dirty="0" err="1"/>
              <a:t>Sejarah</a:t>
            </a:r>
            <a:r>
              <a:rPr lang="en-US" dirty="0"/>
              <a:t> </a:t>
            </a:r>
            <a:r>
              <a:rPr lang="en-US" dirty="0" err="1"/>
              <a:t>penelitian</a:t>
            </a:r>
            <a:r>
              <a:rPr lang="en-US" dirty="0"/>
              <a:t> </a:t>
            </a:r>
            <a:r>
              <a:rPr lang="en-US" dirty="0" err="1"/>
              <a:t>Komunikasi</a:t>
            </a:r>
            <a:r>
              <a:rPr lang="en-US" dirty="0"/>
              <a:t> Massa </a:t>
            </a:r>
            <a:r>
              <a:rPr lang="en-US" dirty="0" err="1"/>
              <a:t>dimulai</a:t>
            </a:r>
            <a:r>
              <a:rPr lang="en-US" dirty="0"/>
              <a:t> </a:t>
            </a:r>
            <a:r>
              <a:rPr lang="en-US" dirty="0" err="1"/>
              <a:t>pada</a:t>
            </a:r>
            <a:r>
              <a:rPr lang="en-US" dirty="0"/>
              <a:t> </a:t>
            </a:r>
            <a:r>
              <a:rPr lang="en-US" dirty="0" err="1"/>
              <a:t>tahun</a:t>
            </a:r>
            <a:r>
              <a:rPr lang="en-US" dirty="0"/>
              <a:t> 1920-an </a:t>
            </a:r>
            <a:r>
              <a:rPr lang="en-US" dirty="0" err="1"/>
              <a:t>dan</a:t>
            </a:r>
            <a:r>
              <a:rPr lang="en-US" dirty="0"/>
              <a:t> 1930-an. </a:t>
            </a:r>
          </a:p>
          <a:p>
            <a:pPr>
              <a:lnSpc>
                <a:spcPct val="80000"/>
              </a:lnSpc>
            </a:pPr>
            <a:r>
              <a:rPr lang="en-US" dirty="0"/>
              <a:t>Hal </a:t>
            </a:r>
            <a:r>
              <a:rPr lang="en-US" dirty="0" err="1"/>
              <a:t>penting</a:t>
            </a:r>
            <a:r>
              <a:rPr lang="en-US" dirty="0"/>
              <a:t> </a:t>
            </a:r>
            <a:r>
              <a:rPr lang="en-US" dirty="0" err="1"/>
              <a:t>dalam</a:t>
            </a:r>
            <a:r>
              <a:rPr lang="en-US" dirty="0"/>
              <a:t> </a:t>
            </a:r>
            <a:r>
              <a:rPr lang="en-US" dirty="0" err="1"/>
              <a:t>periode</a:t>
            </a:r>
            <a:r>
              <a:rPr lang="en-US" dirty="0"/>
              <a:t> </a:t>
            </a:r>
            <a:r>
              <a:rPr lang="en-US" dirty="0" err="1"/>
              <a:t>ini</a:t>
            </a:r>
            <a:r>
              <a:rPr lang="en-US" dirty="0"/>
              <a:t> </a:t>
            </a:r>
            <a:r>
              <a:rPr lang="en-US" dirty="0" err="1"/>
              <a:t>adalah</a:t>
            </a:r>
            <a:r>
              <a:rPr lang="en-US" dirty="0"/>
              <a:t> </a:t>
            </a:r>
            <a:r>
              <a:rPr lang="en-US" dirty="0" err="1"/>
              <a:t>penggunaan</a:t>
            </a:r>
            <a:r>
              <a:rPr lang="en-US" dirty="0"/>
              <a:t> </a:t>
            </a:r>
            <a:r>
              <a:rPr lang="en-US" dirty="0" err="1"/>
              <a:t>gambar</a:t>
            </a:r>
            <a:r>
              <a:rPr lang="en-US" dirty="0"/>
              <a:t> </a:t>
            </a:r>
            <a:r>
              <a:rPr lang="en-US" dirty="0" err="1"/>
              <a:t>bergerak</a:t>
            </a:r>
            <a:r>
              <a:rPr lang="en-US" dirty="0"/>
              <a:t> </a:t>
            </a:r>
            <a:r>
              <a:rPr lang="en-US" dirty="0" err="1"/>
              <a:t>dan</a:t>
            </a:r>
            <a:r>
              <a:rPr lang="en-US" dirty="0"/>
              <a:t> media </a:t>
            </a:r>
            <a:r>
              <a:rPr lang="en-US" dirty="0" err="1"/>
              <a:t>lainnya</a:t>
            </a:r>
            <a:r>
              <a:rPr lang="en-US" dirty="0"/>
              <a:t> </a:t>
            </a:r>
            <a:r>
              <a:rPr lang="en-US" dirty="0" err="1"/>
              <a:t>sebagai</a:t>
            </a:r>
            <a:r>
              <a:rPr lang="en-US" dirty="0"/>
              <a:t> </a:t>
            </a:r>
            <a:r>
              <a:rPr lang="en-US" dirty="0" err="1"/>
              <a:t>perluasan</a:t>
            </a:r>
            <a:r>
              <a:rPr lang="en-US" dirty="0"/>
              <a:t> </a:t>
            </a:r>
            <a:r>
              <a:rPr lang="en-US" dirty="0" err="1"/>
              <a:t>pada</a:t>
            </a:r>
            <a:r>
              <a:rPr lang="en-US" dirty="0"/>
              <a:t> </a:t>
            </a:r>
            <a:r>
              <a:rPr lang="en-US" dirty="0" err="1"/>
              <a:t>peran</a:t>
            </a:r>
            <a:r>
              <a:rPr lang="en-US" dirty="0"/>
              <a:t> </a:t>
            </a:r>
            <a:r>
              <a:rPr lang="en-US" dirty="0" err="1"/>
              <a:t>sosial</a:t>
            </a:r>
            <a:r>
              <a:rPr lang="en-US" dirty="0"/>
              <a:t> </a:t>
            </a:r>
            <a:r>
              <a:rPr lang="en-US" dirty="0" err="1"/>
              <a:t>maupun</a:t>
            </a:r>
            <a:r>
              <a:rPr lang="en-US" dirty="0"/>
              <a:t> propaganda, </a:t>
            </a:r>
            <a:r>
              <a:rPr lang="en-US" dirty="0" err="1"/>
              <a:t>dan</a:t>
            </a:r>
            <a:r>
              <a:rPr lang="en-US" dirty="0"/>
              <a:t> </a:t>
            </a:r>
            <a:r>
              <a:rPr lang="en-US" dirty="0" err="1"/>
              <a:t>penggunaan</a:t>
            </a:r>
            <a:r>
              <a:rPr lang="en-US" dirty="0"/>
              <a:t> radio </a:t>
            </a:r>
            <a:r>
              <a:rPr lang="en-US" dirty="0" err="1"/>
              <a:t>sebagai</a:t>
            </a:r>
            <a:r>
              <a:rPr lang="en-US" dirty="0"/>
              <a:t> </a:t>
            </a:r>
            <a:r>
              <a:rPr lang="en-US" dirty="0" err="1"/>
              <a:t>bagian</a:t>
            </a:r>
            <a:r>
              <a:rPr lang="en-US" dirty="0"/>
              <a:t> </a:t>
            </a:r>
            <a:r>
              <a:rPr lang="en-US" dirty="0" err="1"/>
              <a:t>dari</a:t>
            </a:r>
            <a:r>
              <a:rPr lang="en-US" dirty="0"/>
              <a:t> </a:t>
            </a:r>
            <a:r>
              <a:rPr lang="en-US" dirty="0" err="1"/>
              <a:t>kehidupan</a:t>
            </a:r>
            <a:r>
              <a:rPr lang="en-US" dirty="0"/>
              <a:t> </a:t>
            </a:r>
            <a:r>
              <a:rPr lang="en-US" dirty="0" err="1"/>
              <a:t>sehari-hari</a:t>
            </a:r>
            <a:r>
              <a:rPr lang="en-US" dirty="0"/>
              <a:t> </a:t>
            </a:r>
            <a:r>
              <a:rPr lang="en-US" dirty="0" err="1"/>
              <a:t>di</a:t>
            </a:r>
            <a:r>
              <a:rPr lang="en-US" dirty="0"/>
              <a:t> </a:t>
            </a:r>
            <a:r>
              <a:rPr lang="en-US" dirty="0" err="1"/>
              <a:t>Amerika</a:t>
            </a:r>
            <a:endParaRPr lang="en-US" dirty="0"/>
          </a:p>
          <a:p>
            <a:pPr>
              <a:lnSpc>
                <a:spcPct val="80000"/>
              </a:lnSpc>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4210" name="Rectangle 2"/>
          <p:cNvSpPr>
            <a:spLocks noGrp="1" noChangeArrowheads="1"/>
          </p:cNvSpPr>
          <p:nvPr>
            <p:ph type="title"/>
          </p:nvPr>
        </p:nvSpPr>
        <p:spPr>
          <a:xfrm>
            <a:off x="457200" y="1052513"/>
            <a:ext cx="8229600" cy="792162"/>
          </a:xfrm>
        </p:spPr>
        <p:txBody>
          <a:bodyPr/>
          <a:lstStyle/>
          <a:p>
            <a:r>
              <a:rPr lang="en-US" b="1" dirty="0" err="1"/>
              <a:t>Teori</a:t>
            </a:r>
            <a:r>
              <a:rPr lang="en-US" b="1" dirty="0"/>
              <a:t> </a:t>
            </a:r>
            <a:r>
              <a:rPr lang="en-US" b="1" dirty="0" err="1"/>
              <a:t>Peluru</a:t>
            </a:r>
            <a:r>
              <a:rPr lang="en-US" b="1" dirty="0"/>
              <a:t> </a:t>
            </a:r>
            <a:r>
              <a:rPr lang="en-US" b="1" dirty="0" err="1"/>
              <a:t>dan</a:t>
            </a:r>
            <a:r>
              <a:rPr lang="en-US" b="1" dirty="0"/>
              <a:t> </a:t>
            </a:r>
            <a:r>
              <a:rPr lang="en-US" b="1" dirty="0" err="1"/>
              <a:t>Jarum</a:t>
            </a:r>
            <a:r>
              <a:rPr lang="en-US" b="1" dirty="0"/>
              <a:t> </a:t>
            </a:r>
            <a:r>
              <a:rPr lang="en-US" b="1" dirty="0" err="1"/>
              <a:t>Suntik</a:t>
            </a:r>
            <a:endParaRPr lang="en-US" b="1" dirty="0"/>
          </a:p>
        </p:txBody>
      </p:sp>
      <p:sp>
        <p:nvSpPr>
          <p:cNvPr id="94211" name="Rectangle 3"/>
          <p:cNvSpPr>
            <a:spLocks noGrp="1" noChangeArrowheads="1"/>
          </p:cNvSpPr>
          <p:nvPr>
            <p:ph type="body" idx="1"/>
          </p:nvPr>
        </p:nvSpPr>
        <p:spPr>
          <a:xfrm>
            <a:off x="468313" y="1989138"/>
            <a:ext cx="8305800" cy="4495800"/>
          </a:xfrm>
        </p:spPr>
        <p:txBody>
          <a:bodyPr>
            <a:normAutofit fontScale="85000" lnSpcReduction="10000"/>
          </a:bodyPr>
          <a:lstStyle/>
          <a:p>
            <a:r>
              <a:rPr lang="en-US" dirty="0" err="1"/>
              <a:t>Teori</a:t>
            </a:r>
            <a:r>
              <a:rPr lang="en-US" dirty="0"/>
              <a:t> </a:t>
            </a:r>
            <a:r>
              <a:rPr lang="en-US" dirty="0" err="1"/>
              <a:t>ini</a:t>
            </a:r>
            <a:r>
              <a:rPr lang="en-US" dirty="0"/>
              <a:t> </a:t>
            </a:r>
            <a:r>
              <a:rPr lang="en-US" dirty="0" err="1"/>
              <a:t>dikembangkan</a:t>
            </a:r>
            <a:r>
              <a:rPr lang="en-US" dirty="0"/>
              <a:t> </a:t>
            </a:r>
            <a:r>
              <a:rPr lang="en-US" dirty="0" err="1"/>
              <a:t>oleh</a:t>
            </a:r>
            <a:r>
              <a:rPr lang="en-US" dirty="0"/>
              <a:t> Wilbur Schramm </a:t>
            </a:r>
            <a:r>
              <a:rPr lang="en-US" dirty="0" err="1"/>
              <a:t>pada</a:t>
            </a:r>
            <a:r>
              <a:rPr lang="en-US" dirty="0"/>
              <a:t> </a:t>
            </a:r>
            <a:r>
              <a:rPr lang="en-US" dirty="0" err="1"/>
              <a:t>tahun</a:t>
            </a:r>
            <a:r>
              <a:rPr lang="en-US" dirty="0"/>
              <a:t> 1950-an.</a:t>
            </a:r>
          </a:p>
          <a:p>
            <a:r>
              <a:rPr lang="en-US" dirty="0" err="1"/>
              <a:t>Teori</a:t>
            </a:r>
            <a:r>
              <a:rPr lang="en-US" dirty="0"/>
              <a:t> </a:t>
            </a:r>
            <a:r>
              <a:rPr lang="en-US" dirty="0" err="1"/>
              <a:t>Peluru</a:t>
            </a:r>
            <a:r>
              <a:rPr lang="en-US" dirty="0"/>
              <a:t> </a:t>
            </a:r>
            <a:r>
              <a:rPr lang="en-US" dirty="0" err="1"/>
              <a:t>ini</a:t>
            </a:r>
            <a:r>
              <a:rPr lang="en-US" dirty="0"/>
              <a:t> </a:t>
            </a:r>
            <a:r>
              <a:rPr lang="en-US" dirty="0" err="1"/>
              <a:t>juga</a:t>
            </a:r>
            <a:r>
              <a:rPr lang="en-US" dirty="0"/>
              <a:t> </a:t>
            </a:r>
            <a:r>
              <a:rPr lang="en-US" dirty="0" err="1"/>
              <a:t>disebut</a:t>
            </a:r>
            <a:r>
              <a:rPr lang="en-US" dirty="0"/>
              <a:t> </a:t>
            </a:r>
            <a:r>
              <a:rPr lang="en-US" dirty="0" err="1"/>
              <a:t>dengan</a:t>
            </a:r>
            <a:r>
              <a:rPr lang="en-US" dirty="0"/>
              <a:t> </a:t>
            </a:r>
            <a:r>
              <a:rPr lang="en-US" i="1" dirty="0"/>
              <a:t>The Hypodermic Needle Theory</a:t>
            </a:r>
            <a:r>
              <a:rPr lang="en-US" dirty="0"/>
              <a:t> </a:t>
            </a:r>
            <a:r>
              <a:rPr lang="en-US" dirty="0" err="1"/>
              <a:t>atau</a:t>
            </a:r>
            <a:r>
              <a:rPr lang="en-US" dirty="0"/>
              <a:t> </a:t>
            </a:r>
            <a:r>
              <a:rPr lang="en-US" dirty="0" err="1"/>
              <a:t>Teori</a:t>
            </a:r>
            <a:r>
              <a:rPr lang="en-US" dirty="0"/>
              <a:t> </a:t>
            </a:r>
            <a:r>
              <a:rPr lang="en-US" dirty="0" err="1"/>
              <a:t>Jarum</a:t>
            </a:r>
            <a:r>
              <a:rPr lang="en-US" dirty="0"/>
              <a:t> </a:t>
            </a:r>
            <a:r>
              <a:rPr lang="en-US" dirty="0" err="1"/>
              <a:t>Suntik</a:t>
            </a:r>
            <a:r>
              <a:rPr lang="en-US" dirty="0"/>
              <a:t>.</a:t>
            </a:r>
          </a:p>
          <a:p>
            <a:r>
              <a:rPr lang="en-US" dirty="0" err="1"/>
              <a:t>Teori</a:t>
            </a:r>
            <a:r>
              <a:rPr lang="en-US" dirty="0"/>
              <a:t> </a:t>
            </a:r>
            <a:r>
              <a:rPr lang="en-US" dirty="0" err="1"/>
              <a:t>ini</a:t>
            </a:r>
            <a:r>
              <a:rPr lang="en-US" dirty="0"/>
              <a:t> </a:t>
            </a:r>
            <a:r>
              <a:rPr lang="en-US" dirty="0" err="1"/>
              <a:t>mengasumsikan</a:t>
            </a:r>
            <a:r>
              <a:rPr lang="en-US" dirty="0"/>
              <a:t> </a:t>
            </a:r>
            <a:r>
              <a:rPr lang="en-US" dirty="0" err="1"/>
              <a:t>audiens</a:t>
            </a:r>
            <a:r>
              <a:rPr lang="en-US" dirty="0"/>
              <a:t> </a:t>
            </a:r>
            <a:r>
              <a:rPr lang="en-US" dirty="0" err="1"/>
              <a:t>pasif</a:t>
            </a:r>
            <a:r>
              <a:rPr lang="en-US" dirty="0"/>
              <a:t>.</a:t>
            </a:r>
          </a:p>
          <a:p>
            <a:r>
              <a:rPr lang="en-US" dirty="0" err="1"/>
              <a:t>Teori</a:t>
            </a:r>
            <a:r>
              <a:rPr lang="en-US" dirty="0"/>
              <a:t> </a:t>
            </a:r>
            <a:r>
              <a:rPr lang="en-US" dirty="0" err="1"/>
              <a:t>ini</a:t>
            </a:r>
            <a:r>
              <a:rPr lang="en-US" dirty="0"/>
              <a:t> </a:t>
            </a:r>
            <a:r>
              <a:rPr lang="en-US" dirty="0" err="1"/>
              <a:t>muncul</a:t>
            </a:r>
            <a:r>
              <a:rPr lang="en-US" dirty="0"/>
              <a:t> </a:t>
            </a:r>
            <a:r>
              <a:rPr lang="en-US" dirty="0" err="1"/>
              <a:t>setelah</a:t>
            </a:r>
            <a:r>
              <a:rPr lang="en-US" dirty="0"/>
              <a:t> </a:t>
            </a:r>
            <a:r>
              <a:rPr lang="en-US" dirty="0" err="1"/>
              <a:t>penyiaran</a:t>
            </a:r>
            <a:r>
              <a:rPr lang="en-US" dirty="0"/>
              <a:t> </a:t>
            </a:r>
            <a:r>
              <a:rPr lang="en-US" dirty="0" err="1"/>
              <a:t>kaleidoskop</a:t>
            </a:r>
            <a:r>
              <a:rPr lang="en-US" dirty="0"/>
              <a:t> </a:t>
            </a:r>
            <a:r>
              <a:rPr lang="en-US" dirty="0" err="1"/>
              <a:t>stasiun</a:t>
            </a:r>
            <a:r>
              <a:rPr lang="en-US" dirty="0"/>
              <a:t> radio CBS </a:t>
            </a:r>
            <a:r>
              <a:rPr lang="en-US" dirty="0" err="1"/>
              <a:t>di</a:t>
            </a:r>
            <a:r>
              <a:rPr lang="en-US" dirty="0"/>
              <a:t> </a:t>
            </a:r>
            <a:r>
              <a:rPr lang="en-US" dirty="0" err="1"/>
              <a:t>Amerika</a:t>
            </a:r>
            <a:r>
              <a:rPr lang="en-US" dirty="0"/>
              <a:t> </a:t>
            </a:r>
            <a:r>
              <a:rPr lang="en-US" dirty="0" err="1"/>
              <a:t>Serikat</a:t>
            </a:r>
            <a:r>
              <a:rPr lang="en-US" dirty="0"/>
              <a:t> </a:t>
            </a:r>
            <a:r>
              <a:rPr lang="en-US" dirty="0" err="1"/>
              <a:t>berjudul</a:t>
            </a:r>
            <a:r>
              <a:rPr lang="en-US" dirty="0"/>
              <a:t> “</a:t>
            </a:r>
            <a:r>
              <a:rPr lang="en-US" i="1" dirty="0"/>
              <a:t>The Invasion of Mars</a:t>
            </a:r>
            <a:r>
              <a:rPr lang="en-US" dirty="0"/>
              <a:t>”.</a:t>
            </a:r>
          </a:p>
          <a:p>
            <a:r>
              <a:rPr lang="en-US" dirty="0" err="1"/>
              <a:t>Konsep</a:t>
            </a:r>
            <a:r>
              <a:rPr lang="en-US" dirty="0"/>
              <a:t> </a:t>
            </a:r>
            <a:r>
              <a:rPr lang="en-US" dirty="0" err="1"/>
              <a:t>ini</a:t>
            </a:r>
            <a:r>
              <a:rPr lang="en-US" dirty="0"/>
              <a:t> </a:t>
            </a:r>
            <a:r>
              <a:rPr lang="en-US" dirty="0" err="1"/>
              <a:t>juga</a:t>
            </a:r>
            <a:r>
              <a:rPr lang="en-US" dirty="0"/>
              <a:t> </a:t>
            </a:r>
            <a:r>
              <a:rPr lang="en-US" dirty="0" err="1"/>
              <a:t>didasarkan</a:t>
            </a:r>
            <a:r>
              <a:rPr lang="en-US" dirty="0"/>
              <a:t> </a:t>
            </a:r>
            <a:r>
              <a:rPr lang="en-US" dirty="0" err="1"/>
              <a:t>paradigma</a:t>
            </a:r>
            <a:r>
              <a:rPr lang="en-US" dirty="0"/>
              <a:t> </a:t>
            </a:r>
            <a:r>
              <a:rPr lang="en-US" dirty="0" err="1"/>
              <a:t>psikologi</a:t>
            </a:r>
            <a:r>
              <a:rPr lang="en-US" dirty="0"/>
              <a:t> </a:t>
            </a:r>
            <a:r>
              <a:rPr lang="en-US" i="1" dirty="0"/>
              <a:t>Stimulus-Response</a:t>
            </a:r>
            <a:r>
              <a:rPr lang="en-US" dirty="0"/>
              <a:t> (SR), </a:t>
            </a:r>
            <a:r>
              <a:rPr lang="en-US" dirty="0" err="1"/>
              <a:t>tentang</a:t>
            </a:r>
            <a:r>
              <a:rPr lang="en-US" dirty="0"/>
              <a:t> </a:t>
            </a:r>
            <a:r>
              <a:rPr lang="en-US" dirty="0" err="1"/>
              <a:t>kuatnya</a:t>
            </a:r>
            <a:r>
              <a:rPr lang="en-US" dirty="0"/>
              <a:t> </a:t>
            </a:r>
            <a:r>
              <a:rPr lang="en-US" dirty="0" err="1"/>
              <a:t>efek</a:t>
            </a:r>
            <a:r>
              <a:rPr lang="en-US" dirty="0"/>
              <a:t> media </a:t>
            </a:r>
            <a:r>
              <a:rPr lang="en-US" dirty="0" err="1"/>
              <a:t>terhadap</a:t>
            </a:r>
            <a:r>
              <a:rPr lang="en-US" dirty="0"/>
              <a:t> </a:t>
            </a:r>
            <a:r>
              <a:rPr lang="en-US" dirty="0" err="1"/>
              <a:t>audiens</a:t>
            </a:r>
            <a:r>
              <a:rPr lang="en-US" dirty="0"/>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95235" name="Rectangle 3"/>
          <p:cNvSpPr>
            <a:spLocks noGrp="1" noChangeArrowheads="1"/>
          </p:cNvSpPr>
          <p:nvPr>
            <p:ph type="body" idx="1"/>
          </p:nvPr>
        </p:nvSpPr>
        <p:spPr>
          <a:xfrm>
            <a:off x="395288" y="1628775"/>
            <a:ext cx="8305800" cy="4495800"/>
          </a:xfrm>
        </p:spPr>
        <p:txBody>
          <a:bodyPr>
            <a:normAutofit fontScale="85000" lnSpcReduction="10000"/>
          </a:bodyPr>
          <a:lstStyle/>
          <a:p>
            <a:r>
              <a:rPr lang="en-US" dirty="0" err="1"/>
              <a:t>Namun</a:t>
            </a:r>
            <a:r>
              <a:rPr lang="en-US" dirty="0"/>
              <a:t>, Schramm </a:t>
            </a:r>
            <a:r>
              <a:rPr lang="en-US" dirty="0" err="1"/>
              <a:t>kemudian</a:t>
            </a:r>
            <a:r>
              <a:rPr lang="en-US" dirty="0"/>
              <a:t> </a:t>
            </a:r>
            <a:r>
              <a:rPr lang="en-US" dirty="0" err="1"/>
              <a:t>menarik</a:t>
            </a:r>
            <a:r>
              <a:rPr lang="en-US" dirty="0"/>
              <a:t> </a:t>
            </a:r>
            <a:r>
              <a:rPr lang="en-US" dirty="0" err="1"/>
              <a:t>teorinya</a:t>
            </a:r>
            <a:r>
              <a:rPr lang="en-US" dirty="0"/>
              <a:t> </a:t>
            </a:r>
            <a:r>
              <a:rPr lang="en-US" dirty="0" err="1"/>
              <a:t>ini</a:t>
            </a:r>
            <a:r>
              <a:rPr lang="en-US" dirty="0"/>
              <a:t> </a:t>
            </a:r>
            <a:r>
              <a:rPr lang="en-US" dirty="0" err="1"/>
              <a:t>pada</a:t>
            </a:r>
            <a:r>
              <a:rPr lang="en-US" dirty="0"/>
              <a:t> </a:t>
            </a:r>
            <a:r>
              <a:rPr lang="en-US" dirty="0" err="1"/>
              <a:t>tahun</a:t>
            </a:r>
            <a:r>
              <a:rPr lang="en-US" dirty="0"/>
              <a:t> 1970-an.</a:t>
            </a:r>
          </a:p>
          <a:p>
            <a:r>
              <a:rPr lang="en-US" dirty="0" err="1"/>
              <a:t>Ia</a:t>
            </a:r>
            <a:r>
              <a:rPr lang="en-US" dirty="0"/>
              <a:t> </a:t>
            </a:r>
            <a:r>
              <a:rPr lang="en-US" dirty="0" err="1"/>
              <a:t>menemukan</a:t>
            </a:r>
            <a:r>
              <a:rPr lang="en-US" dirty="0"/>
              <a:t> </a:t>
            </a:r>
            <a:r>
              <a:rPr lang="en-US" dirty="0" err="1"/>
              <a:t>bahwa</a:t>
            </a:r>
            <a:r>
              <a:rPr lang="en-US" dirty="0"/>
              <a:t> </a:t>
            </a:r>
            <a:r>
              <a:rPr lang="en-US" dirty="0" err="1"/>
              <a:t>sesungguhnya</a:t>
            </a:r>
            <a:r>
              <a:rPr lang="en-US" dirty="0"/>
              <a:t> </a:t>
            </a:r>
            <a:r>
              <a:rPr lang="en-US" dirty="0" err="1"/>
              <a:t>khalayak</a:t>
            </a:r>
            <a:r>
              <a:rPr lang="en-US" dirty="0"/>
              <a:t> yang </a:t>
            </a:r>
            <a:r>
              <a:rPr lang="en-US" dirty="0" err="1"/>
              <a:t>menjadi</a:t>
            </a:r>
            <a:r>
              <a:rPr lang="en-US" dirty="0"/>
              <a:t> </a:t>
            </a:r>
            <a:r>
              <a:rPr lang="en-US" dirty="0" err="1"/>
              <a:t>sasaran</a:t>
            </a:r>
            <a:r>
              <a:rPr lang="en-US" dirty="0"/>
              <a:t> media </a:t>
            </a:r>
            <a:r>
              <a:rPr lang="en-US" dirty="0" err="1"/>
              <a:t>itu</a:t>
            </a:r>
            <a:r>
              <a:rPr lang="en-US" dirty="0"/>
              <a:t> </a:t>
            </a:r>
            <a:r>
              <a:rPr lang="en-US" dirty="0" err="1"/>
              <a:t>ternyata</a:t>
            </a:r>
            <a:r>
              <a:rPr lang="en-US" dirty="0"/>
              <a:t> </a:t>
            </a:r>
            <a:r>
              <a:rPr lang="en-US" dirty="0" err="1"/>
              <a:t>tidak</a:t>
            </a:r>
            <a:r>
              <a:rPr lang="en-US" dirty="0"/>
              <a:t> </a:t>
            </a:r>
            <a:r>
              <a:rPr lang="en-US" dirty="0" err="1"/>
              <a:t>pasif</a:t>
            </a:r>
            <a:r>
              <a:rPr lang="en-US" dirty="0"/>
              <a:t>.</a:t>
            </a:r>
          </a:p>
          <a:p>
            <a:r>
              <a:rPr lang="en-US" dirty="0" err="1"/>
              <a:t>Pernyataan</a:t>
            </a:r>
            <a:r>
              <a:rPr lang="en-US" dirty="0"/>
              <a:t> </a:t>
            </a:r>
            <a:r>
              <a:rPr lang="en-US" dirty="0" err="1"/>
              <a:t>ini</a:t>
            </a:r>
            <a:r>
              <a:rPr lang="en-US" dirty="0"/>
              <a:t>  </a:t>
            </a:r>
            <a:r>
              <a:rPr lang="en-US" dirty="0" err="1"/>
              <a:t>juga</a:t>
            </a:r>
            <a:r>
              <a:rPr lang="en-US" dirty="0"/>
              <a:t> </a:t>
            </a:r>
            <a:r>
              <a:rPr lang="en-US" dirty="0" err="1"/>
              <a:t>didukung</a:t>
            </a:r>
            <a:r>
              <a:rPr lang="en-US" dirty="0"/>
              <a:t> </a:t>
            </a:r>
            <a:r>
              <a:rPr lang="en-US" dirty="0" err="1"/>
              <a:t>oleh</a:t>
            </a:r>
            <a:r>
              <a:rPr lang="en-US" dirty="0"/>
              <a:t> Paul </a:t>
            </a:r>
            <a:r>
              <a:rPr lang="en-US" dirty="0" err="1"/>
              <a:t>Lazarsfeld</a:t>
            </a:r>
            <a:r>
              <a:rPr lang="en-US" dirty="0"/>
              <a:t> </a:t>
            </a:r>
            <a:r>
              <a:rPr lang="en-US" dirty="0" err="1"/>
              <a:t>dan</a:t>
            </a:r>
            <a:r>
              <a:rPr lang="en-US" dirty="0"/>
              <a:t> Raymond Bauer.</a:t>
            </a:r>
          </a:p>
          <a:p>
            <a:r>
              <a:rPr lang="en-US" dirty="0" err="1"/>
              <a:t>Lazarsfeld</a:t>
            </a:r>
            <a:r>
              <a:rPr lang="en-US" dirty="0"/>
              <a:t> </a:t>
            </a:r>
            <a:r>
              <a:rPr lang="en-US" dirty="0" err="1"/>
              <a:t>mengatakan</a:t>
            </a:r>
            <a:r>
              <a:rPr lang="en-US" dirty="0"/>
              <a:t> </a:t>
            </a:r>
            <a:r>
              <a:rPr lang="en-US" dirty="0" err="1"/>
              <a:t>bahwa,jika</a:t>
            </a:r>
            <a:r>
              <a:rPr lang="en-US" dirty="0"/>
              <a:t> </a:t>
            </a:r>
            <a:r>
              <a:rPr lang="en-US" dirty="0" err="1"/>
              <a:t>khalayak</a:t>
            </a:r>
            <a:r>
              <a:rPr lang="en-US" dirty="0"/>
              <a:t> </a:t>
            </a:r>
            <a:r>
              <a:rPr lang="en-US" dirty="0" err="1"/>
              <a:t>diterpa</a:t>
            </a:r>
            <a:r>
              <a:rPr lang="en-US" dirty="0"/>
              <a:t> </a:t>
            </a:r>
            <a:r>
              <a:rPr lang="en-US" dirty="0" err="1"/>
              <a:t>peluru</a:t>
            </a:r>
            <a:r>
              <a:rPr lang="en-US" dirty="0"/>
              <a:t> </a:t>
            </a:r>
            <a:r>
              <a:rPr lang="en-US" dirty="0" err="1"/>
              <a:t>komunikasi</a:t>
            </a:r>
            <a:r>
              <a:rPr lang="en-US" dirty="0"/>
              <a:t>, </a:t>
            </a:r>
            <a:r>
              <a:rPr lang="en-US" dirty="0" err="1"/>
              <a:t>mereka</a:t>
            </a:r>
            <a:r>
              <a:rPr lang="en-US" dirty="0"/>
              <a:t> </a:t>
            </a:r>
            <a:r>
              <a:rPr lang="en-US" dirty="0" err="1"/>
              <a:t>tidak</a:t>
            </a:r>
            <a:r>
              <a:rPr lang="en-US" dirty="0"/>
              <a:t> </a:t>
            </a:r>
            <a:r>
              <a:rPr lang="en-US" dirty="0" err="1"/>
              <a:t>akan</a:t>
            </a:r>
            <a:r>
              <a:rPr lang="en-US" dirty="0"/>
              <a:t> </a:t>
            </a:r>
            <a:r>
              <a:rPr lang="en-US" dirty="0" err="1"/>
              <a:t>terjerembab</a:t>
            </a:r>
            <a:r>
              <a:rPr lang="en-US" dirty="0"/>
              <a:t>.</a:t>
            </a:r>
          </a:p>
          <a:p>
            <a:r>
              <a:rPr lang="en-US" dirty="0" err="1"/>
              <a:t>Sementara</a:t>
            </a:r>
            <a:r>
              <a:rPr lang="en-US" dirty="0"/>
              <a:t>, Bauer </a:t>
            </a:r>
            <a:r>
              <a:rPr lang="en-US" dirty="0" err="1"/>
              <a:t>mengatakan</a:t>
            </a:r>
            <a:r>
              <a:rPr lang="en-US" dirty="0"/>
              <a:t> </a:t>
            </a:r>
            <a:r>
              <a:rPr lang="en-US" dirty="0" err="1"/>
              <a:t>bahwa</a:t>
            </a:r>
            <a:r>
              <a:rPr lang="en-US" dirty="0"/>
              <a:t> </a:t>
            </a:r>
            <a:r>
              <a:rPr lang="en-US" dirty="0" err="1"/>
              <a:t>khalayak</a:t>
            </a:r>
            <a:r>
              <a:rPr lang="en-US" dirty="0"/>
              <a:t> </a:t>
            </a:r>
            <a:r>
              <a:rPr lang="en-US" dirty="0" err="1"/>
              <a:t>sasaran</a:t>
            </a:r>
            <a:r>
              <a:rPr lang="en-US" dirty="0"/>
              <a:t> </a:t>
            </a:r>
            <a:r>
              <a:rPr lang="en-US" dirty="0" err="1"/>
              <a:t>tidak</a:t>
            </a:r>
            <a:r>
              <a:rPr lang="en-US" dirty="0"/>
              <a:t> </a:t>
            </a:r>
            <a:r>
              <a:rPr lang="en-US" dirty="0" err="1"/>
              <a:t>pasif</a:t>
            </a:r>
            <a:r>
              <a:rPr lang="en-US" dirty="0"/>
              <a:t>. </a:t>
            </a:r>
            <a:r>
              <a:rPr lang="en-US" dirty="0" err="1"/>
              <a:t>Mereka</a:t>
            </a:r>
            <a:r>
              <a:rPr lang="en-US" dirty="0"/>
              <a:t> </a:t>
            </a:r>
            <a:r>
              <a:rPr lang="en-US" dirty="0" err="1"/>
              <a:t>secara</a:t>
            </a:r>
            <a:r>
              <a:rPr lang="en-US" dirty="0"/>
              <a:t> </a:t>
            </a:r>
            <a:r>
              <a:rPr lang="en-US" dirty="0" err="1"/>
              <a:t>aktif</a:t>
            </a:r>
            <a:r>
              <a:rPr lang="en-US" dirty="0"/>
              <a:t> </a:t>
            </a:r>
            <a:r>
              <a:rPr lang="en-US" dirty="0" err="1"/>
              <a:t>mencari</a:t>
            </a:r>
            <a:r>
              <a:rPr lang="en-US" dirty="0"/>
              <a:t> yang </a:t>
            </a:r>
            <a:r>
              <a:rPr lang="en-US" dirty="0" err="1"/>
              <a:t>diinginkan</a:t>
            </a:r>
            <a:r>
              <a:rPr lang="en-US" dirty="0"/>
              <a:t> </a:t>
            </a:r>
            <a:r>
              <a:rPr lang="en-US" dirty="0" err="1"/>
              <a:t>dari</a:t>
            </a:r>
            <a:r>
              <a:rPr lang="en-US" dirty="0"/>
              <a:t> media </a:t>
            </a:r>
            <a:r>
              <a:rPr lang="en-US" dirty="0" err="1"/>
              <a:t>massa</a:t>
            </a:r>
            <a:r>
              <a:rPr lang="en-US" dirty="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6258" name="Rectangle 2"/>
          <p:cNvSpPr>
            <a:spLocks noGrp="1" noChangeArrowheads="1"/>
          </p:cNvSpPr>
          <p:nvPr>
            <p:ph type="title"/>
          </p:nvPr>
        </p:nvSpPr>
        <p:spPr>
          <a:xfrm>
            <a:off x="457200" y="981075"/>
            <a:ext cx="8229600" cy="863600"/>
          </a:xfrm>
        </p:spPr>
        <p:txBody>
          <a:bodyPr/>
          <a:lstStyle/>
          <a:p>
            <a:r>
              <a:rPr lang="en-US" b="1" dirty="0" err="1"/>
              <a:t>Teori</a:t>
            </a:r>
            <a:r>
              <a:rPr lang="en-US" b="1" dirty="0"/>
              <a:t> </a:t>
            </a:r>
            <a:r>
              <a:rPr lang="en-US" b="1" dirty="0" err="1"/>
              <a:t>Sosial</a:t>
            </a:r>
            <a:r>
              <a:rPr lang="en-US" b="1" dirty="0"/>
              <a:t> </a:t>
            </a:r>
            <a:r>
              <a:rPr lang="en-US" b="1" dirty="0" err="1"/>
              <a:t>Kognitif</a:t>
            </a:r>
            <a:endParaRPr lang="en-US" b="1" dirty="0"/>
          </a:p>
        </p:txBody>
      </p:sp>
      <p:sp>
        <p:nvSpPr>
          <p:cNvPr id="96259" name="Rectangle 3"/>
          <p:cNvSpPr>
            <a:spLocks noGrp="1" noChangeArrowheads="1"/>
          </p:cNvSpPr>
          <p:nvPr>
            <p:ph type="body" idx="1"/>
          </p:nvPr>
        </p:nvSpPr>
        <p:spPr>
          <a:xfrm>
            <a:off x="468313" y="1916113"/>
            <a:ext cx="8305800" cy="4495800"/>
          </a:xfrm>
        </p:spPr>
        <p:txBody>
          <a:bodyPr>
            <a:normAutofit fontScale="85000" lnSpcReduction="10000"/>
          </a:bodyPr>
          <a:lstStyle/>
          <a:p>
            <a:r>
              <a:rPr lang="en-US" dirty="0" err="1"/>
              <a:t>Konsep</a:t>
            </a:r>
            <a:r>
              <a:rPr lang="en-US" dirty="0"/>
              <a:t> </a:t>
            </a:r>
            <a:r>
              <a:rPr lang="en-US" dirty="0" err="1"/>
              <a:t>belajar</a:t>
            </a:r>
            <a:r>
              <a:rPr lang="en-US" dirty="0"/>
              <a:t> </a:t>
            </a:r>
            <a:r>
              <a:rPr lang="en-US" dirty="0" err="1"/>
              <a:t>sosial</a:t>
            </a:r>
            <a:r>
              <a:rPr lang="en-US" dirty="0"/>
              <a:t> </a:t>
            </a:r>
            <a:r>
              <a:rPr lang="en-US" dirty="0" err="1"/>
              <a:t>melalui</a:t>
            </a:r>
            <a:r>
              <a:rPr lang="en-US" dirty="0"/>
              <a:t> </a:t>
            </a:r>
            <a:r>
              <a:rPr lang="en-US" dirty="0" err="1"/>
              <a:t>proses</a:t>
            </a:r>
            <a:r>
              <a:rPr lang="en-US" dirty="0"/>
              <a:t> </a:t>
            </a:r>
            <a:r>
              <a:rPr lang="en-US" dirty="0" err="1"/>
              <a:t>imitasi</a:t>
            </a:r>
            <a:r>
              <a:rPr lang="en-US" dirty="0"/>
              <a:t> </a:t>
            </a:r>
            <a:r>
              <a:rPr lang="en-US" dirty="0" err="1"/>
              <a:t>ditemukan</a:t>
            </a:r>
            <a:r>
              <a:rPr lang="en-US" dirty="0"/>
              <a:t> </a:t>
            </a:r>
            <a:r>
              <a:rPr lang="en-US" dirty="0" err="1"/>
              <a:t>dalam</a:t>
            </a:r>
            <a:r>
              <a:rPr lang="en-US" dirty="0"/>
              <a:t> </a:t>
            </a:r>
            <a:r>
              <a:rPr lang="en-US" dirty="0" err="1"/>
              <a:t>literatur</a:t>
            </a:r>
            <a:r>
              <a:rPr lang="en-US" dirty="0"/>
              <a:t> </a:t>
            </a:r>
            <a:r>
              <a:rPr lang="en-US" dirty="0" err="1"/>
              <a:t>Psikologi</a:t>
            </a:r>
            <a:r>
              <a:rPr lang="en-US" dirty="0"/>
              <a:t> </a:t>
            </a:r>
            <a:r>
              <a:rPr lang="en-US" dirty="0" err="1"/>
              <a:t>oleh</a:t>
            </a:r>
            <a:r>
              <a:rPr lang="en-US" dirty="0"/>
              <a:t> N.E. Miller </a:t>
            </a:r>
            <a:r>
              <a:rPr lang="en-US" dirty="0" err="1"/>
              <a:t>dan</a:t>
            </a:r>
            <a:r>
              <a:rPr lang="en-US" dirty="0"/>
              <a:t> Dollard (1941) </a:t>
            </a:r>
            <a:r>
              <a:rPr lang="en-US" dirty="0" err="1"/>
              <a:t>dan</a:t>
            </a:r>
            <a:r>
              <a:rPr lang="en-US" dirty="0"/>
              <a:t> </a:t>
            </a:r>
            <a:r>
              <a:rPr lang="en-US" dirty="0" err="1"/>
              <a:t>dikembangkan</a:t>
            </a:r>
            <a:r>
              <a:rPr lang="en-US" dirty="0"/>
              <a:t> </a:t>
            </a:r>
            <a:r>
              <a:rPr lang="en-US" dirty="0" err="1"/>
              <a:t>oleh</a:t>
            </a:r>
            <a:r>
              <a:rPr lang="en-US" dirty="0"/>
              <a:t> </a:t>
            </a:r>
            <a:r>
              <a:rPr lang="en-US" dirty="0" err="1"/>
              <a:t>Bandura</a:t>
            </a:r>
            <a:r>
              <a:rPr lang="en-US" dirty="0"/>
              <a:t> (1962).</a:t>
            </a:r>
          </a:p>
          <a:p>
            <a:r>
              <a:rPr lang="en-US" dirty="0" err="1"/>
              <a:t>Konsep</a:t>
            </a:r>
            <a:r>
              <a:rPr lang="en-US" dirty="0"/>
              <a:t> </a:t>
            </a:r>
            <a:r>
              <a:rPr lang="en-US" dirty="0" err="1"/>
              <a:t>teori</a:t>
            </a:r>
            <a:r>
              <a:rPr lang="en-US" dirty="0"/>
              <a:t> </a:t>
            </a:r>
            <a:r>
              <a:rPr lang="en-US" dirty="0" err="1"/>
              <a:t>ini</a:t>
            </a:r>
            <a:r>
              <a:rPr lang="en-US" dirty="0"/>
              <a:t> </a:t>
            </a:r>
            <a:r>
              <a:rPr lang="en-US" dirty="0" err="1"/>
              <a:t>awalnya</a:t>
            </a:r>
            <a:r>
              <a:rPr lang="en-US" dirty="0"/>
              <a:t> </a:t>
            </a:r>
            <a:r>
              <a:rPr lang="en-US" dirty="0" err="1"/>
              <a:t>dikembangkan</a:t>
            </a:r>
            <a:r>
              <a:rPr lang="en-US" dirty="0"/>
              <a:t> </a:t>
            </a:r>
            <a:r>
              <a:rPr lang="en-US" dirty="0" err="1"/>
              <a:t>oleh</a:t>
            </a:r>
            <a:r>
              <a:rPr lang="en-US" dirty="0"/>
              <a:t> Miller </a:t>
            </a:r>
            <a:r>
              <a:rPr lang="en-US" dirty="0" err="1"/>
              <a:t>dan</a:t>
            </a:r>
            <a:r>
              <a:rPr lang="en-US" dirty="0"/>
              <a:t> Dollar </a:t>
            </a:r>
            <a:r>
              <a:rPr lang="en-US" dirty="0" err="1"/>
              <a:t>tentang</a:t>
            </a:r>
            <a:r>
              <a:rPr lang="en-US" dirty="0"/>
              <a:t> </a:t>
            </a:r>
            <a:r>
              <a:rPr lang="en-US" dirty="0" err="1"/>
              <a:t>imitasi</a:t>
            </a:r>
            <a:r>
              <a:rPr lang="en-US" dirty="0"/>
              <a:t> yang </a:t>
            </a:r>
            <a:r>
              <a:rPr lang="en-US" dirty="0" err="1"/>
              <a:t>berpengaruh</a:t>
            </a:r>
            <a:r>
              <a:rPr lang="en-US" dirty="0"/>
              <a:t> </a:t>
            </a:r>
            <a:r>
              <a:rPr lang="en-US" dirty="0" err="1"/>
              <a:t>pada</a:t>
            </a:r>
            <a:r>
              <a:rPr lang="en-US" dirty="0"/>
              <a:t> </a:t>
            </a:r>
            <a:r>
              <a:rPr lang="en-US" dirty="0" err="1"/>
              <a:t>tingkah</a:t>
            </a:r>
            <a:r>
              <a:rPr lang="en-US" dirty="0"/>
              <a:t> </a:t>
            </a:r>
            <a:r>
              <a:rPr lang="en-US" dirty="0" err="1"/>
              <a:t>laku</a:t>
            </a:r>
            <a:r>
              <a:rPr lang="en-US" dirty="0"/>
              <a:t> </a:t>
            </a:r>
            <a:r>
              <a:rPr lang="en-US" dirty="0" err="1"/>
              <a:t>seseorang</a:t>
            </a:r>
            <a:r>
              <a:rPr lang="en-US" dirty="0"/>
              <a:t> </a:t>
            </a:r>
            <a:r>
              <a:rPr lang="en-US" dirty="0" err="1"/>
              <a:t>dalam</a:t>
            </a:r>
            <a:r>
              <a:rPr lang="en-US" dirty="0"/>
              <a:t> </a:t>
            </a:r>
            <a:r>
              <a:rPr lang="en-US" dirty="0" err="1"/>
              <a:t>proses</a:t>
            </a:r>
            <a:r>
              <a:rPr lang="en-US" dirty="0"/>
              <a:t> </a:t>
            </a:r>
            <a:r>
              <a:rPr lang="en-US" dirty="0" err="1"/>
              <a:t>belajar</a:t>
            </a:r>
            <a:r>
              <a:rPr lang="en-US" dirty="0"/>
              <a:t>.</a:t>
            </a:r>
          </a:p>
          <a:p>
            <a:r>
              <a:rPr lang="en-US" dirty="0" err="1"/>
              <a:t>Konsep</a:t>
            </a:r>
            <a:r>
              <a:rPr lang="en-US" dirty="0"/>
              <a:t> </a:t>
            </a:r>
            <a:r>
              <a:rPr lang="en-US" dirty="0" err="1"/>
              <a:t>kunci</a:t>
            </a:r>
            <a:r>
              <a:rPr lang="en-US" dirty="0"/>
              <a:t> </a:t>
            </a:r>
            <a:r>
              <a:rPr lang="en-US" dirty="0" err="1"/>
              <a:t>dari</a:t>
            </a:r>
            <a:r>
              <a:rPr lang="en-US" dirty="0"/>
              <a:t> </a:t>
            </a:r>
            <a:r>
              <a:rPr lang="en-US" dirty="0" err="1"/>
              <a:t>teori</a:t>
            </a:r>
            <a:r>
              <a:rPr lang="en-US" dirty="0"/>
              <a:t> </a:t>
            </a:r>
            <a:r>
              <a:rPr lang="en-US" dirty="0" err="1"/>
              <a:t>Belajar</a:t>
            </a:r>
            <a:r>
              <a:rPr lang="en-US" dirty="0"/>
              <a:t> </a:t>
            </a:r>
            <a:r>
              <a:rPr lang="en-US" dirty="0" err="1"/>
              <a:t>Sosial</a:t>
            </a:r>
            <a:r>
              <a:rPr lang="en-US" dirty="0"/>
              <a:t> </a:t>
            </a:r>
            <a:r>
              <a:rPr lang="en-US" dirty="0" err="1"/>
              <a:t>diduga</a:t>
            </a:r>
            <a:r>
              <a:rPr lang="en-US" dirty="0"/>
              <a:t> </a:t>
            </a:r>
            <a:r>
              <a:rPr lang="en-US" dirty="0" err="1"/>
              <a:t>adalah</a:t>
            </a:r>
            <a:r>
              <a:rPr lang="en-US" dirty="0"/>
              <a:t> </a:t>
            </a:r>
            <a:r>
              <a:rPr lang="en-US" i="1" dirty="0"/>
              <a:t>observational learning</a:t>
            </a:r>
            <a:r>
              <a:rPr lang="en-US" dirty="0"/>
              <a:t>.</a:t>
            </a:r>
          </a:p>
          <a:p>
            <a:r>
              <a:rPr lang="en-US" dirty="0" err="1"/>
              <a:t>Seseorang</a:t>
            </a:r>
            <a:r>
              <a:rPr lang="en-US" dirty="0"/>
              <a:t> </a:t>
            </a:r>
            <a:r>
              <a:rPr lang="en-US" dirty="0" err="1"/>
              <a:t>mempelajari</a:t>
            </a:r>
            <a:r>
              <a:rPr lang="en-US" dirty="0"/>
              <a:t> </a:t>
            </a:r>
            <a:r>
              <a:rPr lang="en-US" dirty="0" err="1"/>
              <a:t>tingkah</a:t>
            </a:r>
            <a:r>
              <a:rPr lang="en-US" dirty="0"/>
              <a:t> </a:t>
            </a:r>
            <a:r>
              <a:rPr lang="en-US" dirty="0" err="1"/>
              <a:t>laku</a:t>
            </a:r>
            <a:r>
              <a:rPr lang="en-US" dirty="0"/>
              <a:t> </a:t>
            </a:r>
            <a:r>
              <a:rPr lang="en-US" dirty="0" err="1"/>
              <a:t>dari</a:t>
            </a:r>
            <a:r>
              <a:rPr lang="en-US" dirty="0"/>
              <a:t> </a:t>
            </a:r>
            <a:r>
              <a:rPr lang="en-US" dirty="0" err="1"/>
              <a:t>lingkungannya</a:t>
            </a:r>
            <a:r>
              <a:rPr lang="en-US" dirty="0"/>
              <a:t>, </a:t>
            </a:r>
            <a:r>
              <a:rPr lang="en-US" dirty="0" err="1"/>
              <a:t>dari</a:t>
            </a:r>
            <a:r>
              <a:rPr lang="en-US" dirty="0"/>
              <a:t> </a:t>
            </a:r>
            <a:r>
              <a:rPr lang="en-US" dirty="0" err="1"/>
              <a:t>potret</a:t>
            </a:r>
            <a:r>
              <a:rPr lang="en-US" dirty="0"/>
              <a:t> </a:t>
            </a:r>
            <a:r>
              <a:rPr lang="en-US" dirty="0" err="1"/>
              <a:t>kehidupan</a:t>
            </a:r>
            <a:r>
              <a:rPr lang="en-US" dirty="0"/>
              <a:t> </a:t>
            </a:r>
            <a:r>
              <a:rPr lang="en-US" dirty="0" err="1"/>
              <a:t>masyarakat</a:t>
            </a:r>
            <a:r>
              <a:rPr lang="en-US" dirty="0"/>
              <a:t>, </a:t>
            </a:r>
            <a:r>
              <a:rPr lang="en-US" dirty="0" err="1"/>
              <a:t>lewat</a:t>
            </a:r>
            <a:r>
              <a:rPr lang="en-US" dirty="0"/>
              <a:t> media, yang </a:t>
            </a:r>
            <a:r>
              <a:rPr lang="en-US" dirty="0" err="1"/>
              <a:t>menjadi</a:t>
            </a:r>
            <a:r>
              <a:rPr lang="en-US" dirty="0"/>
              <a:t> model </a:t>
            </a:r>
            <a:r>
              <a:rPr lang="en-US" dirty="0" err="1"/>
              <a:t>observasi</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7282" name="Rectangle 2"/>
          <p:cNvSpPr>
            <a:spLocks noGrp="1" noChangeArrowheads="1"/>
          </p:cNvSpPr>
          <p:nvPr>
            <p:ph type="title"/>
          </p:nvPr>
        </p:nvSpPr>
        <p:spPr>
          <a:xfrm>
            <a:off x="457200" y="1052513"/>
            <a:ext cx="8229600" cy="792162"/>
          </a:xfrm>
        </p:spPr>
        <p:txBody>
          <a:bodyPr/>
          <a:lstStyle/>
          <a:p>
            <a:r>
              <a:rPr lang="en-US" b="1" dirty="0" err="1"/>
              <a:t>Teori</a:t>
            </a:r>
            <a:r>
              <a:rPr lang="en-US" b="1" dirty="0"/>
              <a:t> </a:t>
            </a:r>
            <a:r>
              <a:rPr lang="en-US" b="1" dirty="0" err="1"/>
              <a:t>Kegunaan</a:t>
            </a:r>
            <a:r>
              <a:rPr lang="en-US" b="1" dirty="0"/>
              <a:t> </a:t>
            </a:r>
            <a:r>
              <a:rPr lang="en-US" b="1" dirty="0" err="1"/>
              <a:t>dan</a:t>
            </a:r>
            <a:r>
              <a:rPr lang="en-US" b="1" dirty="0"/>
              <a:t> </a:t>
            </a:r>
            <a:r>
              <a:rPr lang="en-US" b="1" dirty="0" err="1"/>
              <a:t>Gratifikasi</a:t>
            </a:r>
            <a:endParaRPr lang="en-US" b="1" dirty="0"/>
          </a:p>
        </p:txBody>
      </p:sp>
      <p:sp>
        <p:nvSpPr>
          <p:cNvPr id="97283" name="Rectangle 3"/>
          <p:cNvSpPr>
            <a:spLocks noGrp="1" noChangeArrowheads="1"/>
          </p:cNvSpPr>
          <p:nvPr>
            <p:ph type="body" idx="1"/>
          </p:nvPr>
        </p:nvSpPr>
        <p:spPr>
          <a:xfrm>
            <a:off x="468313" y="1916113"/>
            <a:ext cx="8305800" cy="4495800"/>
          </a:xfrm>
        </p:spPr>
        <p:txBody>
          <a:bodyPr>
            <a:normAutofit lnSpcReduction="10000"/>
          </a:bodyPr>
          <a:lstStyle/>
          <a:p>
            <a:pPr>
              <a:lnSpc>
                <a:spcPct val="90000"/>
              </a:lnSpc>
            </a:pPr>
            <a:r>
              <a:rPr lang="en-US" dirty="0" err="1"/>
              <a:t>Teori</a:t>
            </a:r>
            <a:r>
              <a:rPr lang="en-US" dirty="0"/>
              <a:t> </a:t>
            </a:r>
            <a:r>
              <a:rPr lang="en-US" dirty="0" err="1"/>
              <a:t>ini</a:t>
            </a:r>
            <a:r>
              <a:rPr lang="en-US" dirty="0"/>
              <a:t> </a:t>
            </a:r>
            <a:r>
              <a:rPr lang="en-US" dirty="0" err="1"/>
              <a:t>merupakan</a:t>
            </a:r>
            <a:r>
              <a:rPr lang="en-US" dirty="0"/>
              <a:t> </a:t>
            </a:r>
            <a:r>
              <a:rPr lang="en-US" dirty="0" err="1"/>
              <a:t>pergeseran</a:t>
            </a:r>
            <a:r>
              <a:rPr lang="en-US" dirty="0"/>
              <a:t> </a:t>
            </a:r>
            <a:r>
              <a:rPr lang="en-US" dirty="0" err="1"/>
              <a:t>fokus</a:t>
            </a:r>
            <a:r>
              <a:rPr lang="en-US" dirty="0"/>
              <a:t> </a:t>
            </a:r>
            <a:r>
              <a:rPr lang="en-US" dirty="0" err="1"/>
              <a:t>dari</a:t>
            </a:r>
            <a:r>
              <a:rPr lang="en-US" dirty="0"/>
              <a:t> </a:t>
            </a:r>
            <a:r>
              <a:rPr lang="en-US" dirty="0" err="1"/>
              <a:t>komunikator</a:t>
            </a:r>
            <a:r>
              <a:rPr lang="en-US" dirty="0"/>
              <a:t> </a:t>
            </a:r>
            <a:r>
              <a:rPr lang="en-US" dirty="0" err="1"/>
              <a:t>ke</a:t>
            </a:r>
            <a:r>
              <a:rPr lang="en-US" dirty="0"/>
              <a:t> </a:t>
            </a:r>
            <a:r>
              <a:rPr lang="en-US" dirty="0" err="1"/>
              <a:t>komunikan</a:t>
            </a:r>
            <a:r>
              <a:rPr lang="en-US" dirty="0"/>
              <a:t>.</a:t>
            </a:r>
          </a:p>
          <a:p>
            <a:pPr>
              <a:lnSpc>
                <a:spcPct val="90000"/>
              </a:lnSpc>
            </a:pPr>
            <a:r>
              <a:rPr lang="en-US" dirty="0" err="1"/>
              <a:t>Teori</a:t>
            </a:r>
            <a:r>
              <a:rPr lang="en-US" dirty="0"/>
              <a:t> </a:t>
            </a:r>
            <a:r>
              <a:rPr lang="en-US" dirty="0" err="1"/>
              <a:t>ini</a:t>
            </a:r>
            <a:r>
              <a:rPr lang="en-US" dirty="0"/>
              <a:t> </a:t>
            </a:r>
            <a:r>
              <a:rPr lang="en-US" dirty="0" err="1"/>
              <a:t>berhubungan</a:t>
            </a:r>
            <a:r>
              <a:rPr lang="en-US" dirty="0"/>
              <a:t> </a:t>
            </a:r>
            <a:r>
              <a:rPr lang="en-US" dirty="0" err="1"/>
              <a:t>dengan</a:t>
            </a:r>
            <a:r>
              <a:rPr lang="en-US" dirty="0"/>
              <a:t> </a:t>
            </a:r>
            <a:r>
              <a:rPr lang="en-US" dirty="0" err="1"/>
              <a:t>konsep</a:t>
            </a:r>
            <a:r>
              <a:rPr lang="en-US" dirty="0"/>
              <a:t> </a:t>
            </a:r>
            <a:r>
              <a:rPr lang="en-US" dirty="0" err="1"/>
              <a:t>penggunaan</a:t>
            </a:r>
            <a:r>
              <a:rPr lang="en-US" dirty="0"/>
              <a:t> yang </a:t>
            </a:r>
            <a:r>
              <a:rPr lang="en-US" dirty="0" err="1"/>
              <a:t>dilayani</a:t>
            </a:r>
            <a:r>
              <a:rPr lang="en-US" dirty="0"/>
              <a:t> media.</a:t>
            </a:r>
          </a:p>
          <a:p>
            <a:pPr>
              <a:lnSpc>
                <a:spcPct val="90000"/>
              </a:lnSpc>
            </a:pPr>
            <a:r>
              <a:rPr lang="en-US" dirty="0" err="1"/>
              <a:t>Teori</a:t>
            </a:r>
            <a:r>
              <a:rPr lang="en-US" dirty="0"/>
              <a:t> </a:t>
            </a:r>
            <a:r>
              <a:rPr lang="en-US" dirty="0" err="1"/>
              <a:t>ini</a:t>
            </a:r>
            <a:r>
              <a:rPr lang="en-US" dirty="0"/>
              <a:t> </a:t>
            </a:r>
            <a:r>
              <a:rPr lang="en-US" dirty="0" err="1"/>
              <a:t>dikembangkan</a:t>
            </a:r>
            <a:r>
              <a:rPr lang="en-US" dirty="0"/>
              <a:t> </a:t>
            </a:r>
            <a:r>
              <a:rPr lang="en-US" dirty="0" err="1"/>
              <a:t>oleh</a:t>
            </a:r>
            <a:r>
              <a:rPr lang="en-US" dirty="0"/>
              <a:t> </a:t>
            </a:r>
            <a:r>
              <a:rPr lang="en-US" dirty="0" err="1"/>
              <a:t>pertama</a:t>
            </a:r>
            <a:r>
              <a:rPr lang="en-US" dirty="0"/>
              <a:t> </a:t>
            </a:r>
            <a:r>
              <a:rPr lang="en-US" dirty="0" err="1"/>
              <a:t>kalinya</a:t>
            </a:r>
            <a:r>
              <a:rPr lang="en-US" dirty="0"/>
              <a:t> </a:t>
            </a:r>
            <a:r>
              <a:rPr lang="en-US" dirty="0" err="1"/>
              <a:t>oleh</a:t>
            </a:r>
            <a:r>
              <a:rPr lang="en-US" dirty="0"/>
              <a:t> </a:t>
            </a:r>
            <a:r>
              <a:rPr lang="en-US" dirty="0" err="1"/>
              <a:t>Elihu</a:t>
            </a:r>
            <a:r>
              <a:rPr lang="en-US" dirty="0"/>
              <a:t> Katz (1959)</a:t>
            </a:r>
          </a:p>
          <a:p>
            <a:pPr>
              <a:lnSpc>
                <a:spcPct val="90000"/>
              </a:lnSpc>
            </a:pPr>
            <a:r>
              <a:rPr lang="en-US" dirty="0" err="1"/>
              <a:t>Konsep</a:t>
            </a:r>
            <a:r>
              <a:rPr lang="en-US" dirty="0"/>
              <a:t> </a:t>
            </a:r>
            <a:r>
              <a:rPr lang="en-US" dirty="0" err="1"/>
              <a:t>ini</a:t>
            </a:r>
            <a:r>
              <a:rPr lang="en-US" dirty="0"/>
              <a:t> </a:t>
            </a:r>
            <a:r>
              <a:rPr lang="en-US" dirty="0" err="1"/>
              <a:t>dikemukakan</a:t>
            </a:r>
            <a:r>
              <a:rPr lang="en-US" dirty="0"/>
              <a:t> </a:t>
            </a:r>
            <a:r>
              <a:rPr lang="en-US" dirty="0" err="1"/>
              <a:t>oleh</a:t>
            </a:r>
            <a:r>
              <a:rPr lang="en-US" dirty="0"/>
              <a:t> </a:t>
            </a:r>
            <a:r>
              <a:rPr lang="en-US" dirty="0" err="1"/>
              <a:t>Elihu</a:t>
            </a:r>
            <a:r>
              <a:rPr lang="en-US" dirty="0"/>
              <a:t> Katz </a:t>
            </a:r>
            <a:r>
              <a:rPr lang="en-US" dirty="0" err="1"/>
              <a:t>sebagai</a:t>
            </a:r>
            <a:r>
              <a:rPr lang="en-US" dirty="0"/>
              <a:t> </a:t>
            </a:r>
            <a:r>
              <a:rPr lang="en-US" dirty="0" err="1"/>
              <a:t>reaksi</a:t>
            </a:r>
            <a:r>
              <a:rPr lang="en-US" dirty="0"/>
              <a:t> </a:t>
            </a:r>
            <a:r>
              <a:rPr lang="en-US" dirty="0" err="1"/>
              <a:t>terhadap</a:t>
            </a:r>
            <a:r>
              <a:rPr lang="en-US" dirty="0"/>
              <a:t> </a:t>
            </a:r>
            <a:r>
              <a:rPr lang="en-US" dirty="0" err="1"/>
              <a:t>pernyataan</a:t>
            </a:r>
            <a:r>
              <a:rPr lang="en-US" dirty="0"/>
              <a:t> </a:t>
            </a:r>
            <a:r>
              <a:rPr lang="en-US" dirty="0" err="1"/>
              <a:t>Berhard</a:t>
            </a:r>
            <a:r>
              <a:rPr lang="en-US" dirty="0"/>
              <a:t> </a:t>
            </a:r>
            <a:r>
              <a:rPr lang="en-US" dirty="0" err="1"/>
              <a:t>Berelson</a:t>
            </a:r>
            <a:r>
              <a:rPr lang="en-US" dirty="0"/>
              <a:t> (1959), yang </a:t>
            </a:r>
            <a:r>
              <a:rPr lang="en-US" dirty="0" err="1"/>
              <a:t>menyatakan</a:t>
            </a:r>
            <a:r>
              <a:rPr lang="en-US" dirty="0"/>
              <a:t> </a:t>
            </a:r>
            <a:r>
              <a:rPr lang="en-US" dirty="0" err="1"/>
              <a:t>bahwa</a:t>
            </a:r>
            <a:r>
              <a:rPr lang="en-US" dirty="0"/>
              <a:t> </a:t>
            </a:r>
            <a:r>
              <a:rPr lang="en-US" dirty="0" err="1"/>
              <a:t>studi</a:t>
            </a:r>
            <a:r>
              <a:rPr lang="en-US" dirty="0"/>
              <a:t> </a:t>
            </a:r>
            <a:r>
              <a:rPr lang="en-US" dirty="0" err="1"/>
              <a:t>komunikasi</a:t>
            </a:r>
            <a:r>
              <a:rPr lang="en-US" dirty="0"/>
              <a:t> </a:t>
            </a:r>
            <a:r>
              <a:rPr lang="en-US" dirty="0" err="1"/>
              <a:t>akan</a:t>
            </a:r>
            <a:r>
              <a:rPr lang="en-US" dirty="0"/>
              <a:t> </a:t>
            </a:r>
            <a:r>
              <a:rPr lang="en-US" dirty="0" err="1"/>
              <a:t>mati</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3"/>
          <p:cNvSpPr>
            <a:spLocks noGrp="1"/>
          </p:cNvSpPr>
          <p:nvPr>
            <p:ph type="dt" sz="half" idx="10"/>
          </p:nvPr>
        </p:nvSpPr>
        <p:spPr/>
        <p:txBody>
          <a:bodyPr/>
          <a:lstStyle/>
          <a:p>
            <a:r>
              <a:rPr lang="en-US"/>
              <a:t>Bina Nusantara</a:t>
            </a:r>
          </a:p>
        </p:txBody>
      </p:sp>
      <p:sp>
        <p:nvSpPr>
          <p:cNvPr id="98306" name="Rectangle 2"/>
          <p:cNvSpPr>
            <a:spLocks noGrp="1" noChangeArrowheads="1"/>
          </p:cNvSpPr>
          <p:nvPr>
            <p:ph type="title"/>
          </p:nvPr>
        </p:nvSpPr>
        <p:spPr>
          <a:xfrm>
            <a:off x="395288" y="981075"/>
            <a:ext cx="8229600" cy="1008063"/>
          </a:xfrm>
        </p:spPr>
        <p:txBody>
          <a:bodyPr/>
          <a:lstStyle/>
          <a:p>
            <a:r>
              <a:rPr lang="en-US" sz="2800" b="1" dirty="0" err="1"/>
              <a:t>Paradigma</a:t>
            </a:r>
            <a:r>
              <a:rPr lang="en-US" sz="2800" b="1" dirty="0"/>
              <a:t> Uses and Gratification Model (</a:t>
            </a:r>
            <a:r>
              <a:rPr lang="en-US" sz="2800" b="1" dirty="0" err="1"/>
              <a:t>Elihu</a:t>
            </a:r>
            <a:r>
              <a:rPr lang="en-US" sz="2800" b="1" dirty="0"/>
              <a:t> Katz, 1959; </a:t>
            </a:r>
            <a:r>
              <a:rPr lang="en-US" sz="2800" b="1" dirty="0" err="1"/>
              <a:t>dalam</a:t>
            </a:r>
            <a:r>
              <a:rPr lang="en-US" sz="2800" b="1" dirty="0"/>
              <a:t> </a:t>
            </a:r>
            <a:r>
              <a:rPr lang="en-US" sz="2800" b="1" dirty="0" err="1"/>
              <a:t>Effendy</a:t>
            </a:r>
            <a:r>
              <a:rPr lang="en-US" sz="2800" b="1" dirty="0"/>
              <a:t>, 2000: 291</a:t>
            </a:r>
          </a:p>
        </p:txBody>
      </p:sp>
      <p:sp>
        <p:nvSpPr>
          <p:cNvPr id="98307" name="Rectangle 3"/>
          <p:cNvSpPr>
            <a:spLocks noGrp="1" noChangeArrowheads="1"/>
          </p:cNvSpPr>
          <p:nvPr>
            <p:ph type="body" idx="1"/>
          </p:nvPr>
        </p:nvSpPr>
        <p:spPr>
          <a:xfrm>
            <a:off x="539750" y="2016125"/>
            <a:ext cx="8305800" cy="4652963"/>
          </a:xfrm>
          <a:solidFill>
            <a:srgbClr val="CCECFF"/>
          </a:solidFill>
        </p:spPr>
        <p:txBody>
          <a:bodyPr/>
          <a:lstStyle/>
          <a:p>
            <a:endParaRPr lang="en-US"/>
          </a:p>
        </p:txBody>
      </p:sp>
      <p:sp>
        <p:nvSpPr>
          <p:cNvPr id="98308" name="Rectangle 4"/>
          <p:cNvSpPr>
            <a:spLocks noChangeArrowheads="1"/>
          </p:cNvSpPr>
          <p:nvPr/>
        </p:nvSpPr>
        <p:spPr bwMode="auto">
          <a:xfrm>
            <a:off x="1681163" y="2087563"/>
            <a:ext cx="6048375" cy="576262"/>
          </a:xfrm>
          <a:prstGeom prst="rect">
            <a:avLst/>
          </a:prstGeom>
          <a:solidFill>
            <a:srgbClr val="99FF33"/>
          </a:solidFill>
          <a:ln w="9525">
            <a:solidFill>
              <a:schemeClr val="tx1"/>
            </a:solidFill>
            <a:miter lim="800000"/>
            <a:headEnd/>
            <a:tailEnd/>
          </a:ln>
          <a:effectLst/>
        </p:spPr>
        <p:txBody>
          <a:bodyPr wrap="none" anchor="ctr"/>
          <a:lstStyle/>
          <a:p>
            <a:pPr algn="ctr" eaLnBrk="0" hangingPunct="0"/>
            <a:r>
              <a:rPr lang="en-US" sz="1800"/>
              <a:t>Society including Media Structurs</a:t>
            </a:r>
          </a:p>
        </p:txBody>
      </p:sp>
      <p:sp>
        <p:nvSpPr>
          <p:cNvPr id="98309" name="Rectangle 5"/>
          <p:cNvSpPr>
            <a:spLocks noChangeArrowheads="1"/>
          </p:cNvSpPr>
          <p:nvPr/>
        </p:nvSpPr>
        <p:spPr bwMode="auto">
          <a:xfrm>
            <a:off x="673100" y="3095625"/>
            <a:ext cx="647700" cy="1873250"/>
          </a:xfrm>
          <a:prstGeom prst="rect">
            <a:avLst/>
          </a:prstGeom>
          <a:solidFill>
            <a:srgbClr val="66FFFF"/>
          </a:solidFill>
          <a:ln w="9525">
            <a:solidFill>
              <a:schemeClr val="tx1"/>
            </a:solidFill>
            <a:miter lim="800000"/>
            <a:headEnd/>
            <a:tailEnd/>
          </a:ln>
          <a:effectLst/>
        </p:spPr>
        <p:txBody>
          <a:bodyPr rot="10800000" vert="eaVert" wrap="none" anchor="ctr"/>
          <a:lstStyle/>
          <a:p>
            <a:pPr algn="ctr" eaLnBrk="0" hangingPunct="0"/>
            <a:r>
              <a:rPr lang="en-US" sz="1800"/>
              <a:t>Basic needs</a:t>
            </a:r>
          </a:p>
        </p:txBody>
      </p:sp>
      <p:sp>
        <p:nvSpPr>
          <p:cNvPr id="98310" name="Rectangle 6"/>
          <p:cNvSpPr>
            <a:spLocks noChangeArrowheads="1"/>
          </p:cNvSpPr>
          <p:nvPr/>
        </p:nvSpPr>
        <p:spPr bwMode="auto">
          <a:xfrm>
            <a:off x="1681163" y="3168650"/>
            <a:ext cx="1511300" cy="576263"/>
          </a:xfrm>
          <a:prstGeom prst="rect">
            <a:avLst/>
          </a:prstGeom>
          <a:solidFill>
            <a:srgbClr val="FF99FF"/>
          </a:solidFill>
          <a:ln w="9525">
            <a:solidFill>
              <a:schemeClr val="tx1"/>
            </a:solidFill>
            <a:miter lim="800000"/>
            <a:headEnd/>
            <a:tailEnd/>
          </a:ln>
          <a:effectLst/>
        </p:spPr>
        <p:txBody>
          <a:bodyPr wrap="none" anchor="ctr"/>
          <a:lstStyle/>
          <a:p>
            <a:pPr algn="ctr" eaLnBrk="0" hangingPunct="0"/>
            <a:r>
              <a:rPr lang="en-US" sz="1400"/>
              <a:t>Perceived problem</a:t>
            </a:r>
          </a:p>
        </p:txBody>
      </p:sp>
      <p:sp>
        <p:nvSpPr>
          <p:cNvPr id="98311" name="Rectangle 7"/>
          <p:cNvSpPr>
            <a:spLocks noChangeArrowheads="1"/>
          </p:cNvSpPr>
          <p:nvPr/>
        </p:nvSpPr>
        <p:spPr bwMode="auto">
          <a:xfrm>
            <a:off x="1681163" y="4176713"/>
            <a:ext cx="1511300" cy="576262"/>
          </a:xfrm>
          <a:prstGeom prst="rect">
            <a:avLst/>
          </a:prstGeom>
          <a:solidFill>
            <a:srgbClr val="FF99FF"/>
          </a:solidFill>
          <a:ln w="9525">
            <a:solidFill>
              <a:schemeClr val="tx1"/>
            </a:solidFill>
            <a:miter lim="800000"/>
            <a:headEnd/>
            <a:tailEnd/>
          </a:ln>
          <a:effectLst/>
        </p:spPr>
        <p:txBody>
          <a:bodyPr wrap="none" anchor="ctr"/>
          <a:lstStyle/>
          <a:p>
            <a:pPr algn="ctr" eaLnBrk="0" hangingPunct="0"/>
            <a:r>
              <a:rPr lang="en-US" sz="1400"/>
              <a:t>Perceived Solution</a:t>
            </a:r>
          </a:p>
        </p:txBody>
      </p:sp>
      <p:sp>
        <p:nvSpPr>
          <p:cNvPr id="98312" name="Rectangle 8"/>
          <p:cNvSpPr>
            <a:spLocks noChangeArrowheads="1"/>
          </p:cNvSpPr>
          <p:nvPr/>
        </p:nvSpPr>
        <p:spPr bwMode="auto">
          <a:xfrm>
            <a:off x="3481388" y="3600450"/>
            <a:ext cx="1511300" cy="576263"/>
          </a:xfrm>
          <a:prstGeom prst="rect">
            <a:avLst/>
          </a:prstGeom>
          <a:solidFill>
            <a:srgbClr val="FFFF99"/>
          </a:solidFill>
          <a:ln w="9525">
            <a:solidFill>
              <a:schemeClr val="tx1"/>
            </a:solidFill>
            <a:miter lim="800000"/>
            <a:headEnd/>
            <a:tailEnd/>
          </a:ln>
          <a:effectLst/>
        </p:spPr>
        <p:txBody>
          <a:bodyPr wrap="none" anchor="ctr"/>
          <a:lstStyle/>
          <a:p>
            <a:pPr algn="ctr" eaLnBrk="0" hangingPunct="0"/>
            <a:r>
              <a:rPr lang="en-US" sz="1800"/>
              <a:t>Motives </a:t>
            </a:r>
          </a:p>
        </p:txBody>
      </p:sp>
      <p:sp>
        <p:nvSpPr>
          <p:cNvPr id="98313" name="Rectangle 9"/>
          <p:cNvSpPr>
            <a:spLocks noChangeArrowheads="1"/>
          </p:cNvSpPr>
          <p:nvPr/>
        </p:nvSpPr>
        <p:spPr bwMode="auto">
          <a:xfrm>
            <a:off x="5283200" y="3168650"/>
            <a:ext cx="1511300" cy="576263"/>
          </a:xfrm>
          <a:prstGeom prst="rect">
            <a:avLst/>
          </a:prstGeom>
          <a:solidFill>
            <a:srgbClr val="FF9966"/>
          </a:solidFill>
          <a:ln w="9525">
            <a:solidFill>
              <a:schemeClr val="tx1"/>
            </a:solidFill>
            <a:miter lim="800000"/>
            <a:headEnd/>
            <a:tailEnd/>
          </a:ln>
          <a:effectLst/>
        </p:spPr>
        <p:txBody>
          <a:bodyPr wrap="none" anchor="ctr"/>
          <a:lstStyle/>
          <a:p>
            <a:pPr algn="ctr" eaLnBrk="0" hangingPunct="0"/>
            <a:r>
              <a:rPr lang="en-US" sz="1800"/>
              <a:t>Media</a:t>
            </a:r>
          </a:p>
          <a:p>
            <a:pPr algn="ctr" eaLnBrk="0" hangingPunct="0"/>
            <a:r>
              <a:rPr lang="en-US" sz="1800"/>
              <a:t>Behavior </a:t>
            </a:r>
          </a:p>
        </p:txBody>
      </p:sp>
      <p:sp>
        <p:nvSpPr>
          <p:cNvPr id="98314" name="Rectangle 10"/>
          <p:cNvSpPr>
            <a:spLocks noChangeArrowheads="1"/>
          </p:cNvSpPr>
          <p:nvPr/>
        </p:nvSpPr>
        <p:spPr bwMode="auto">
          <a:xfrm>
            <a:off x="7083425" y="3600450"/>
            <a:ext cx="1511300" cy="576263"/>
          </a:xfrm>
          <a:prstGeom prst="rect">
            <a:avLst/>
          </a:prstGeom>
          <a:solidFill>
            <a:srgbClr val="66CCFF"/>
          </a:solidFill>
          <a:ln w="9525">
            <a:solidFill>
              <a:schemeClr val="tx1"/>
            </a:solidFill>
            <a:miter lim="800000"/>
            <a:headEnd/>
            <a:tailEnd/>
          </a:ln>
          <a:effectLst/>
        </p:spPr>
        <p:txBody>
          <a:bodyPr wrap="none" anchor="ctr"/>
          <a:lstStyle/>
          <a:p>
            <a:pPr algn="ctr" eaLnBrk="0" hangingPunct="0"/>
            <a:endParaRPr lang="en-US" sz="1400"/>
          </a:p>
          <a:p>
            <a:pPr algn="ctr" eaLnBrk="0" hangingPunct="0"/>
            <a:r>
              <a:rPr lang="en-US" sz="1400"/>
              <a:t>Gratifications or </a:t>
            </a:r>
          </a:p>
          <a:p>
            <a:pPr algn="ctr" eaLnBrk="0" hangingPunct="0"/>
            <a:r>
              <a:rPr lang="en-US" sz="1400"/>
              <a:t>Not gratifications</a:t>
            </a:r>
          </a:p>
          <a:p>
            <a:pPr algn="ctr" eaLnBrk="0" hangingPunct="0"/>
            <a:r>
              <a:rPr lang="en-US" sz="1400"/>
              <a:t> </a:t>
            </a:r>
          </a:p>
        </p:txBody>
      </p:sp>
      <p:sp>
        <p:nvSpPr>
          <p:cNvPr id="98315" name="Rectangle 11"/>
          <p:cNvSpPr>
            <a:spLocks noChangeArrowheads="1"/>
          </p:cNvSpPr>
          <p:nvPr/>
        </p:nvSpPr>
        <p:spPr bwMode="auto">
          <a:xfrm>
            <a:off x="5353050" y="4176713"/>
            <a:ext cx="1511300" cy="576262"/>
          </a:xfrm>
          <a:prstGeom prst="rect">
            <a:avLst/>
          </a:prstGeom>
          <a:solidFill>
            <a:srgbClr val="FF9966"/>
          </a:solidFill>
          <a:ln w="9525">
            <a:solidFill>
              <a:schemeClr val="tx1"/>
            </a:solidFill>
            <a:miter lim="800000"/>
            <a:headEnd/>
            <a:tailEnd/>
          </a:ln>
          <a:effectLst/>
        </p:spPr>
        <p:txBody>
          <a:bodyPr wrap="none" anchor="ctr"/>
          <a:lstStyle/>
          <a:p>
            <a:pPr algn="ctr" eaLnBrk="0" hangingPunct="0"/>
            <a:r>
              <a:rPr lang="en-US" sz="1800"/>
              <a:t>Other</a:t>
            </a:r>
          </a:p>
          <a:p>
            <a:pPr algn="ctr" eaLnBrk="0" hangingPunct="0"/>
            <a:r>
              <a:rPr lang="en-US" sz="1800"/>
              <a:t>Behavior </a:t>
            </a:r>
          </a:p>
        </p:txBody>
      </p:sp>
      <p:sp>
        <p:nvSpPr>
          <p:cNvPr id="98316" name="Rectangle 12"/>
          <p:cNvSpPr>
            <a:spLocks noChangeArrowheads="1"/>
          </p:cNvSpPr>
          <p:nvPr/>
        </p:nvSpPr>
        <p:spPr bwMode="auto">
          <a:xfrm>
            <a:off x="1825625" y="5543550"/>
            <a:ext cx="5688013" cy="792163"/>
          </a:xfrm>
          <a:prstGeom prst="rect">
            <a:avLst/>
          </a:prstGeom>
          <a:solidFill>
            <a:srgbClr val="99FF33"/>
          </a:solidFill>
          <a:ln w="9525">
            <a:solidFill>
              <a:schemeClr val="tx1"/>
            </a:solidFill>
            <a:miter lim="800000"/>
            <a:headEnd/>
            <a:tailEnd/>
          </a:ln>
          <a:effectLst/>
        </p:spPr>
        <p:txBody>
          <a:bodyPr wrap="none" anchor="ctr"/>
          <a:lstStyle/>
          <a:p>
            <a:pPr algn="ctr" eaLnBrk="0" hangingPunct="0"/>
            <a:r>
              <a:rPr lang="en-US" sz="1400"/>
              <a:t>Individual Characteristics</a:t>
            </a:r>
          </a:p>
          <a:p>
            <a:pPr algn="ctr" eaLnBrk="0" hangingPunct="0"/>
            <a:r>
              <a:rPr lang="en-US" sz="1400"/>
              <a:t>Including</a:t>
            </a:r>
          </a:p>
          <a:p>
            <a:pPr algn="ctr" eaLnBrk="0" hangingPunct="0"/>
            <a:r>
              <a:rPr lang="en-US" sz="1400"/>
              <a:t>Psychologist Set-up Social Position and Life History </a:t>
            </a:r>
          </a:p>
        </p:txBody>
      </p:sp>
      <p:sp>
        <p:nvSpPr>
          <p:cNvPr id="98317" name="Line 13"/>
          <p:cNvSpPr>
            <a:spLocks noChangeShapeType="1"/>
          </p:cNvSpPr>
          <p:nvPr/>
        </p:nvSpPr>
        <p:spPr bwMode="auto">
          <a:xfrm flipH="1">
            <a:off x="7513638" y="5903913"/>
            <a:ext cx="1152525" cy="0"/>
          </a:xfrm>
          <a:prstGeom prst="line">
            <a:avLst/>
          </a:prstGeom>
          <a:noFill/>
          <a:ln w="9525">
            <a:solidFill>
              <a:schemeClr val="tx1"/>
            </a:solidFill>
            <a:round/>
            <a:headEnd/>
            <a:tailEnd type="triangle" w="med" len="med"/>
          </a:ln>
          <a:effectLst/>
        </p:spPr>
        <p:txBody>
          <a:bodyPr/>
          <a:lstStyle/>
          <a:p>
            <a:endParaRPr lang="en-US"/>
          </a:p>
        </p:txBody>
      </p:sp>
      <p:sp>
        <p:nvSpPr>
          <p:cNvPr id="98318" name="Line 14"/>
          <p:cNvSpPr>
            <a:spLocks noChangeShapeType="1"/>
          </p:cNvSpPr>
          <p:nvPr/>
        </p:nvSpPr>
        <p:spPr bwMode="auto">
          <a:xfrm flipH="1">
            <a:off x="7729538" y="2519363"/>
            <a:ext cx="936625" cy="0"/>
          </a:xfrm>
          <a:prstGeom prst="line">
            <a:avLst/>
          </a:prstGeom>
          <a:noFill/>
          <a:ln w="9525">
            <a:solidFill>
              <a:schemeClr val="tx1"/>
            </a:solidFill>
            <a:round/>
            <a:headEnd/>
            <a:tailEnd type="triangle" w="med" len="med"/>
          </a:ln>
          <a:effectLst/>
        </p:spPr>
        <p:txBody>
          <a:bodyPr/>
          <a:lstStyle/>
          <a:p>
            <a:endParaRPr lang="en-US"/>
          </a:p>
        </p:txBody>
      </p:sp>
      <p:sp>
        <p:nvSpPr>
          <p:cNvPr id="98319" name="Line 15"/>
          <p:cNvSpPr>
            <a:spLocks noChangeShapeType="1"/>
          </p:cNvSpPr>
          <p:nvPr/>
        </p:nvSpPr>
        <p:spPr bwMode="auto">
          <a:xfrm>
            <a:off x="8737600" y="2519363"/>
            <a:ext cx="0" cy="3384550"/>
          </a:xfrm>
          <a:prstGeom prst="line">
            <a:avLst/>
          </a:prstGeom>
          <a:noFill/>
          <a:ln w="9525">
            <a:solidFill>
              <a:schemeClr val="tx1"/>
            </a:solidFill>
            <a:round/>
            <a:headEnd/>
            <a:tailEnd/>
          </a:ln>
          <a:effectLst/>
        </p:spPr>
        <p:txBody>
          <a:bodyPr/>
          <a:lstStyle/>
          <a:p>
            <a:endParaRPr lang="en-US"/>
          </a:p>
        </p:txBody>
      </p:sp>
      <p:sp>
        <p:nvSpPr>
          <p:cNvPr id="98320" name="Line 16"/>
          <p:cNvSpPr>
            <a:spLocks noChangeShapeType="1"/>
          </p:cNvSpPr>
          <p:nvPr/>
        </p:nvSpPr>
        <p:spPr bwMode="auto">
          <a:xfrm flipH="1">
            <a:off x="1033463" y="2519363"/>
            <a:ext cx="0" cy="576262"/>
          </a:xfrm>
          <a:prstGeom prst="line">
            <a:avLst/>
          </a:prstGeom>
          <a:noFill/>
          <a:ln w="9525">
            <a:solidFill>
              <a:schemeClr val="tx1"/>
            </a:solidFill>
            <a:round/>
            <a:headEnd/>
            <a:tailEnd type="triangle" w="med" len="med"/>
          </a:ln>
          <a:effectLst/>
        </p:spPr>
        <p:txBody>
          <a:bodyPr/>
          <a:lstStyle/>
          <a:p>
            <a:endParaRPr lang="en-US"/>
          </a:p>
        </p:txBody>
      </p:sp>
      <p:sp>
        <p:nvSpPr>
          <p:cNvPr id="98321" name="Line 17"/>
          <p:cNvSpPr>
            <a:spLocks noChangeShapeType="1"/>
          </p:cNvSpPr>
          <p:nvPr/>
        </p:nvSpPr>
        <p:spPr bwMode="auto">
          <a:xfrm flipV="1">
            <a:off x="1104900" y="2519363"/>
            <a:ext cx="576263" cy="0"/>
          </a:xfrm>
          <a:prstGeom prst="line">
            <a:avLst/>
          </a:prstGeom>
          <a:noFill/>
          <a:ln w="9525">
            <a:solidFill>
              <a:schemeClr val="tx1"/>
            </a:solidFill>
            <a:round/>
            <a:headEnd/>
            <a:tailEnd type="triangle" w="med" len="med"/>
          </a:ln>
          <a:effectLst/>
        </p:spPr>
        <p:txBody>
          <a:bodyPr/>
          <a:lstStyle/>
          <a:p>
            <a:endParaRPr lang="en-US"/>
          </a:p>
        </p:txBody>
      </p:sp>
      <p:sp>
        <p:nvSpPr>
          <p:cNvPr id="98322" name="Line 18"/>
          <p:cNvSpPr>
            <a:spLocks noChangeShapeType="1"/>
          </p:cNvSpPr>
          <p:nvPr/>
        </p:nvSpPr>
        <p:spPr bwMode="auto">
          <a:xfrm>
            <a:off x="960438" y="4968875"/>
            <a:ext cx="0" cy="935038"/>
          </a:xfrm>
          <a:prstGeom prst="line">
            <a:avLst/>
          </a:prstGeom>
          <a:noFill/>
          <a:ln w="9525">
            <a:solidFill>
              <a:schemeClr val="tx1"/>
            </a:solidFill>
            <a:round/>
            <a:headEnd/>
            <a:tailEnd/>
          </a:ln>
          <a:effectLst/>
        </p:spPr>
        <p:txBody>
          <a:bodyPr/>
          <a:lstStyle/>
          <a:p>
            <a:endParaRPr lang="en-US"/>
          </a:p>
        </p:txBody>
      </p:sp>
      <p:sp>
        <p:nvSpPr>
          <p:cNvPr id="98323" name="Line 19"/>
          <p:cNvSpPr>
            <a:spLocks noChangeShapeType="1"/>
          </p:cNvSpPr>
          <p:nvPr/>
        </p:nvSpPr>
        <p:spPr bwMode="auto">
          <a:xfrm>
            <a:off x="960438" y="5903913"/>
            <a:ext cx="792162" cy="0"/>
          </a:xfrm>
          <a:prstGeom prst="line">
            <a:avLst/>
          </a:prstGeom>
          <a:noFill/>
          <a:ln w="9525">
            <a:solidFill>
              <a:schemeClr val="tx1"/>
            </a:solidFill>
            <a:round/>
            <a:headEnd/>
            <a:tailEnd/>
          </a:ln>
          <a:effectLst/>
        </p:spPr>
        <p:txBody>
          <a:bodyPr/>
          <a:lstStyle/>
          <a:p>
            <a:endParaRPr lang="en-US"/>
          </a:p>
        </p:txBody>
      </p:sp>
      <p:sp>
        <p:nvSpPr>
          <p:cNvPr id="98324" name="Line 20"/>
          <p:cNvSpPr>
            <a:spLocks noChangeShapeType="1"/>
          </p:cNvSpPr>
          <p:nvPr/>
        </p:nvSpPr>
        <p:spPr bwMode="auto">
          <a:xfrm>
            <a:off x="2185988"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25" name="Line 21"/>
          <p:cNvSpPr>
            <a:spLocks noChangeShapeType="1"/>
          </p:cNvSpPr>
          <p:nvPr/>
        </p:nvSpPr>
        <p:spPr bwMode="auto">
          <a:xfrm>
            <a:off x="2905125"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26" name="Line 22"/>
          <p:cNvSpPr>
            <a:spLocks noChangeShapeType="1"/>
          </p:cNvSpPr>
          <p:nvPr/>
        </p:nvSpPr>
        <p:spPr bwMode="auto">
          <a:xfrm>
            <a:off x="3768725"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27" name="Line 23"/>
          <p:cNvSpPr>
            <a:spLocks noChangeShapeType="1"/>
          </p:cNvSpPr>
          <p:nvPr/>
        </p:nvSpPr>
        <p:spPr bwMode="auto">
          <a:xfrm>
            <a:off x="4705350"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28" name="Line 24"/>
          <p:cNvSpPr>
            <a:spLocks noChangeShapeType="1"/>
          </p:cNvSpPr>
          <p:nvPr/>
        </p:nvSpPr>
        <p:spPr bwMode="auto">
          <a:xfrm>
            <a:off x="5497513"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29" name="Line 25"/>
          <p:cNvSpPr>
            <a:spLocks noChangeShapeType="1"/>
          </p:cNvSpPr>
          <p:nvPr/>
        </p:nvSpPr>
        <p:spPr bwMode="auto">
          <a:xfrm>
            <a:off x="7369175"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30" name="Line 26"/>
          <p:cNvSpPr>
            <a:spLocks noChangeShapeType="1"/>
          </p:cNvSpPr>
          <p:nvPr/>
        </p:nvSpPr>
        <p:spPr bwMode="auto">
          <a:xfrm>
            <a:off x="6434138" y="2663825"/>
            <a:ext cx="0" cy="431800"/>
          </a:xfrm>
          <a:prstGeom prst="line">
            <a:avLst/>
          </a:prstGeom>
          <a:noFill/>
          <a:ln w="9525">
            <a:solidFill>
              <a:schemeClr val="tx1"/>
            </a:solidFill>
            <a:round/>
            <a:headEnd/>
            <a:tailEnd type="triangle" w="med" len="med"/>
          </a:ln>
          <a:effectLst/>
        </p:spPr>
        <p:txBody>
          <a:bodyPr/>
          <a:lstStyle/>
          <a:p>
            <a:endParaRPr lang="en-US"/>
          </a:p>
        </p:txBody>
      </p:sp>
      <p:sp>
        <p:nvSpPr>
          <p:cNvPr id="98331" name="Line 27"/>
          <p:cNvSpPr>
            <a:spLocks noChangeShapeType="1"/>
          </p:cNvSpPr>
          <p:nvPr/>
        </p:nvSpPr>
        <p:spPr bwMode="auto">
          <a:xfrm>
            <a:off x="1393825" y="3600450"/>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2" name="Line 28"/>
          <p:cNvSpPr>
            <a:spLocks noChangeShapeType="1"/>
          </p:cNvSpPr>
          <p:nvPr/>
        </p:nvSpPr>
        <p:spPr bwMode="auto">
          <a:xfrm>
            <a:off x="1393825" y="4176713"/>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3" name="Line 29"/>
          <p:cNvSpPr>
            <a:spLocks noChangeShapeType="1"/>
          </p:cNvSpPr>
          <p:nvPr/>
        </p:nvSpPr>
        <p:spPr bwMode="auto">
          <a:xfrm>
            <a:off x="4994275" y="3671888"/>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4" name="Line 30"/>
          <p:cNvSpPr>
            <a:spLocks noChangeShapeType="1"/>
          </p:cNvSpPr>
          <p:nvPr/>
        </p:nvSpPr>
        <p:spPr bwMode="auto">
          <a:xfrm>
            <a:off x="6794500" y="4176713"/>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5" name="Line 31"/>
          <p:cNvSpPr>
            <a:spLocks noChangeShapeType="1"/>
          </p:cNvSpPr>
          <p:nvPr/>
        </p:nvSpPr>
        <p:spPr bwMode="auto">
          <a:xfrm>
            <a:off x="6794500" y="3671888"/>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6" name="Line 32"/>
          <p:cNvSpPr>
            <a:spLocks noChangeShapeType="1"/>
          </p:cNvSpPr>
          <p:nvPr/>
        </p:nvSpPr>
        <p:spPr bwMode="auto">
          <a:xfrm>
            <a:off x="5065713" y="4176713"/>
            <a:ext cx="287337" cy="0"/>
          </a:xfrm>
          <a:prstGeom prst="line">
            <a:avLst/>
          </a:prstGeom>
          <a:noFill/>
          <a:ln w="9525">
            <a:solidFill>
              <a:schemeClr val="tx1"/>
            </a:solidFill>
            <a:round/>
            <a:headEnd/>
            <a:tailEnd type="triangle" w="med" len="med"/>
          </a:ln>
          <a:effectLst/>
        </p:spPr>
        <p:txBody>
          <a:bodyPr/>
          <a:lstStyle/>
          <a:p>
            <a:endParaRPr lang="en-US"/>
          </a:p>
        </p:txBody>
      </p:sp>
      <p:sp>
        <p:nvSpPr>
          <p:cNvPr id="98337" name="Line 33"/>
          <p:cNvSpPr>
            <a:spLocks noChangeShapeType="1"/>
          </p:cNvSpPr>
          <p:nvPr/>
        </p:nvSpPr>
        <p:spPr bwMode="auto">
          <a:xfrm>
            <a:off x="3194050" y="4176713"/>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8" name="Line 34"/>
          <p:cNvSpPr>
            <a:spLocks noChangeShapeType="1"/>
          </p:cNvSpPr>
          <p:nvPr/>
        </p:nvSpPr>
        <p:spPr bwMode="auto">
          <a:xfrm>
            <a:off x="3194050" y="3671888"/>
            <a:ext cx="287338" cy="0"/>
          </a:xfrm>
          <a:prstGeom prst="line">
            <a:avLst/>
          </a:prstGeom>
          <a:noFill/>
          <a:ln w="9525">
            <a:solidFill>
              <a:schemeClr val="tx1"/>
            </a:solidFill>
            <a:round/>
            <a:headEnd/>
            <a:tailEnd type="triangle" w="med" len="med"/>
          </a:ln>
          <a:effectLst/>
        </p:spPr>
        <p:txBody>
          <a:bodyPr/>
          <a:lstStyle/>
          <a:p>
            <a:endParaRPr lang="en-US"/>
          </a:p>
        </p:txBody>
      </p:sp>
      <p:sp>
        <p:nvSpPr>
          <p:cNvPr id="98339" name="Line 35"/>
          <p:cNvSpPr>
            <a:spLocks noChangeShapeType="1"/>
          </p:cNvSpPr>
          <p:nvPr/>
        </p:nvSpPr>
        <p:spPr bwMode="auto">
          <a:xfrm>
            <a:off x="8594725" y="3887788"/>
            <a:ext cx="179388" cy="0"/>
          </a:xfrm>
          <a:prstGeom prst="line">
            <a:avLst/>
          </a:prstGeom>
          <a:noFill/>
          <a:ln w="9525">
            <a:solidFill>
              <a:schemeClr val="tx1"/>
            </a:solidFill>
            <a:round/>
            <a:headEnd/>
            <a:tailEnd/>
          </a:ln>
          <a:effectLst/>
        </p:spPr>
        <p:txBody>
          <a:bodyPr/>
          <a:lstStyle/>
          <a:p>
            <a:endParaRPr lang="en-US"/>
          </a:p>
        </p:txBody>
      </p:sp>
      <p:sp>
        <p:nvSpPr>
          <p:cNvPr id="98340" name="Line 36"/>
          <p:cNvSpPr>
            <a:spLocks noChangeShapeType="1"/>
          </p:cNvSpPr>
          <p:nvPr/>
        </p:nvSpPr>
        <p:spPr bwMode="auto">
          <a:xfrm flipV="1">
            <a:off x="2328863"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1" name="Line 37"/>
          <p:cNvSpPr>
            <a:spLocks noChangeShapeType="1"/>
          </p:cNvSpPr>
          <p:nvPr/>
        </p:nvSpPr>
        <p:spPr bwMode="auto">
          <a:xfrm flipV="1">
            <a:off x="3121025"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2" name="Line 38"/>
          <p:cNvSpPr>
            <a:spLocks noChangeShapeType="1"/>
          </p:cNvSpPr>
          <p:nvPr/>
        </p:nvSpPr>
        <p:spPr bwMode="auto">
          <a:xfrm flipV="1">
            <a:off x="3841750"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3" name="Line 39"/>
          <p:cNvSpPr>
            <a:spLocks noChangeShapeType="1"/>
          </p:cNvSpPr>
          <p:nvPr/>
        </p:nvSpPr>
        <p:spPr bwMode="auto">
          <a:xfrm flipV="1">
            <a:off x="4705350"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4" name="Line 40"/>
          <p:cNvSpPr>
            <a:spLocks noChangeShapeType="1"/>
          </p:cNvSpPr>
          <p:nvPr/>
        </p:nvSpPr>
        <p:spPr bwMode="auto">
          <a:xfrm flipV="1">
            <a:off x="5568950"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5" name="Line 41"/>
          <p:cNvSpPr>
            <a:spLocks noChangeShapeType="1"/>
          </p:cNvSpPr>
          <p:nvPr/>
        </p:nvSpPr>
        <p:spPr bwMode="auto">
          <a:xfrm flipV="1">
            <a:off x="6361113" y="5040313"/>
            <a:ext cx="0" cy="504825"/>
          </a:xfrm>
          <a:prstGeom prst="line">
            <a:avLst/>
          </a:prstGeom>
          <a:noFill/>
          <a:ln w="9525">
            <a:solidFill>
              <a:schemeClr val="tx1"/>
            </a:solidFill>
            <a:round/>
            <a:headEnd/>
            <a:tailEnd type="triangle" w="med" len="med"/>
          </a:ln>
          <a:effectLst/>
        </p:spPr>
        <p:txBody>
          <a:bodyPr/>
          <a:lstStyle/>
          <a:p>
            <a:endParaRPr lang="en-US"/>
          </a:p>
        </p:txBody>
      </p:sp>
      <p:sp>
        <p:nvSpPr>
          <p:cNvPr id="98346" name="Line 42"/>
          <p:cNvSpPr>
            <a:spLocks noChangeShapeType="1"/>
          </p:cNvSpPr>
          <p:nvPr/>
        </p:nvSpPr>
        <p:spPr bwMode="auto">
          <a:xfrm flipV="1">
            <a:off x="7153275" y="5040313"/>
            <a:ext cx="0" cy="504825"/>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99330" name="Rectangle 2"/>
          <p:cNvSpPr>
            <a:spLocks noGrp="1" noChangeArrowheads="1"/>
          </p:cNvSpPr>
          <p:nvPr>
            <p:ph type="title"/>
          </p:nvPr>
        </p:nvSpPr>
        <p:spPr>
          <a:xfrm>
            <a:off x="457200" y="1125538"/>
            <a:ext cx="8229600" cy="719137"/>
          </a:xfrm>
        </p:spPr>
        <p:txBody>
          <a:bodyPr>
            <a:normAutofit fontScale="90000"/>
          </a:bodyPr>
          <a:lstStyle/>
          <a:p>
            <a:r>
              <a:rPr lang="en-US" b="1" dirty="0" err="1"/>
              <a:t>Teori</a:t>
            </a:r>
            <a:r>
              <a:rPr lang="en-US" b="1" dirty="0"/>
              <a:t> </a:t>
            </a:r>
            <a:r>
              <a:rPr lang="en-US" b="1" dirty="0" err="1"/>
              <a:t>Sistem</a:t>
            </a:r>
            <a:r>
              <a:rPr lang="en-US" b="1" dirty="0"/>
              <a:t> </a:t>
            </a:r>
            <a:r>
              <a:rPr lang="en-US" b="1" dirty="0" err="1"/>
              <a:t>Ketergantungan</a:t>
            </a:r>
            <a:r>
              <a:rPr lang="en-US" b="1" dirty="0"/>
              <a:t> Media</a:t>
            </a:r>
          </a:p>
        </p:txBody>
      </p:sp>
      <p:sp>
        <p:nvSpPr>
          <p:cNvPr id="99331" name="Rectangle 3"/>
          <p:cNvSpPr>
            <a:spLocks noGrp="1" noChangeArrowheads="1"/>
          </p:cNvSpPr>
          <p:nvPr>
            <p:ph type="body" idx="1"/>
          </p:nvPr>
        </p:nvSpPr>
        <p:spPr>
          <a:xfrm>
            <a:off x="539750" y="1989138"/>
            <a:ext cx="8305800" cy="4495800"/>
          </a:xfrm>
        </p:spPr>
        <p:txBody>
          <a:bodyPr>
            <a:normAutofit fontScale="92500"/>
          </a:bodyPr>
          <a:lstStyle/>
          <a:p>
            <a:pPr>
              <a:lnSpc>
                <a:spcPct val="90000"/>
              </a:lnSpc>
            </a:pPr>
            <a:r>
              <a:rPr lang="en-US" dirty="0" err="1"/>
              <a:t>Teori</a:t>
            </a:r>
            <a:r>
              <a:rPr lang="en-US" dirty="0"/>
              <a:t> </a:t>
            </a:r>
            <a:r>
              <a:rPr lang="en-US" dirty="0" err="1"/>
              <a:t>Sistem</a:t>
            </a:r>
            <a:r>
              <a:rPr lang="en-US" dirty="0"/>
              <a:t> </a:t>
            </a:r>
            <a:r>
              <a:rPr lang="en-US" dirty="0" err="1"/>
              <a:t>Ketergantungan</a:t>
            </a:r>
            <a:r>
              <a:rPr lang="en-US" dirty="0"/>
              <a:t> Media </a:t>
            </a:r>
            <a:r>
              <a:rPr lang="en-US" dirty="0" err="1"/>
              <a:t>atau</a:t>
            </a:r>
            <a:r>
              <a:rPr lang="en-US" dirty="0"/>
              <a:t> </a:t>
            </a:r>
            <a:r>
              <a:rPr lang="en-US" i="1" dirty="0"/>
              <a:t>Media System Dependency</a:t>
            </a:r>
            <a:r>
              <a:rPr lang="en-US" dirty="0"/>
              <a:t> (MSD), </a:t>
            </a:r>
            <a:r>
              <a:rPr lang="en-US" dirty="0" err="1"/>
              <a:t>dikemukakan</a:t>
            </a:r>
            <a:r>
              <a:rPr lang="en-US" dirty="0"/>
              <a:t> </a:t>
            </a:r>
            <a:r>
              <a:rPr lang="en-US" dirty="0" err="1"/>
              <a:t>oleh</a:t>
            </a:r>
            <a:r>
              <a:rPr lang="en-US" dirty="0"/>
              <a:t> Sandra Ball-</a:t>
            </a:r>
            <a:r>
              <a:rPr lang="en-US" dirty="0" err="1"/>
              <a:t>Rockeah</a:t>
            </a:r>
            <a:r>
              <a:rPr lang="en-US" dirty="0"/>
              <a:t> </a:t>
            </a:r>
            <a:r>
              <a:rPr lang="en-US" dirty="0" err="1"/>
              <a:t>dan</a:t>
            </a:r>
            <a:r>
              <a:rPr lang="en-US" dirty="0"/>
              <a:t> Melvin </a:t>
            </a:r>
            <a:r>
              <a:rPr lang="en-US" dirty="0" err="1"/>
              <a:t>DeFleur</a:t>
            </a:r>
            <a:r>
              <a:rPr lang="en-US" dirty="0"/>
              <a:t>.</a:t>
            </a:r>
          </a:p>
          <a:p>
            <a:pPr>
              <a:lnSpc>
                <a:spcPct val="90000"/>
              </a:lnSpc>
            </a:pPr>
            <a:r>
              <a:rPr lang="en-US" dirty="0" err="1"/>
              <a:t>Pada</a:t>
            </a:r>
            <a:r>
              <a:rPr lang="en-US" dirty="0"/>
              <a:t> </a:t>
            </a:r>
            <a:r>
              <a:rPr lang="en-US" dirty="0" err="1"/>
              <a:t>dasarnya</a:t>
            </a:r>
            <a:r>
              <a:rPr lang="en-US" dirty="0"/>
              <a:t>, </a:t>
            </a:r>
            <a:r>
              <a:rPr lang="en-US" dirty="0" err="1"/>
              <a:t>teori</a:t>
            </a:r>
            <a:r>
              <a:rPr lang="en-US" dirty="0"/>
              <a:t> </a:t>
            </a:r>
            <a:r>
              <a:rPr lang="en-US" dirty="0" err="1"/>
              <a:t>ini</a:t>
            </a:r>
            <a:r>
              <a:rPr lang="en-US" dirty="0"/>
              <a:t> </a:t>
            </a:r>
            <a:r>
              <a:rPr lang="en-US" dirty="0" err="1"/>
              <a:t>adalah</a:t>
            </a:r>
            <a:r>
              <a:rPr lang="en-US" dirty="0"/>
              <a:t> </a:t>
            </a:r>
            <a:r>
              <a:rPr lang="en-US" dirty="0" err="1"/>
              <a:t>teori</a:t>
            </a:r>
            <a:r>
              <a:rPr lang="en-US" dirty="0"/>
              <a:t> </a:t>
            </a:r>
            <a:r>
              <a:rPr lang="en-US" dirty="0" err="1"/>
              <a:t>bandingan</a:t>
            </a:r>
            <a:r>
              <a:rPr lang="en-US" dirty="0"/>
              <a:t> </a:t>
            </a:r>
            <a:r>
              <a:rPr lang="en-US" dirty="0" err="1"/>
              <a:t>dari</a:t>
            </a:r>
            <a:r>
              <a:rPr lang="en-US" dirty="0"/>
              <a:t> </a:t>
            </a:r>
            <a:r>
              <a:rPr lang="en-US" i="1" dirty="0"/>
              <a:t>Uses and Gratification Theory</a:t>
            </a:r>
            <a:r>
              <a:rPr lang="en-US" dirty="0"/>
              <a:t>.</a:t>
            </a:r>
          </a:p>
          <a:p>
            <a:pPr>
              <a:lnSpc>
                <a:spcPct val="90000"/>
              </a:lnSpc>
            </a:pPr>
            <a:r>
              <a:rPr lang="en-US" dirty="0" err="1"/>
              <a:t>Teori</a:t>
            </a:r>
            <a:r>
              <a:rPr lang="en-US" dirty="0"/>
              <a:t> </a:t>
            </a:r>
            <a:r>
              <a:rPr lang="en-US" dirty="0" err="1"/>
              <a:t>ini</a:t>
            </a:r>
            <a:r>
              <a:rPr lang="en-US" dirty="0"/>
              <a:t> </a:t>
            </a:r>
            <a:r>
              <a:rPr lang="en-US" dirty="0" err="1"/>
              <a:t>menekankan</a:t>
            </a:r>
            <a:r>
              <a:rPr lang="en-US" dirty="0"/>
              <a:t> </a:t>
            </a:r>
            <a:r>
              <a:rPr lang="en-US" dirty="0" err="1"/>
              <a:t>pada</a:t>
            </a:r>
            <a:r>
              <a:rPr lang="en-US" dirty="0"/>
              <a:t> </a:t>
            </a:r>
            <a:r>
              <a:rPr lang="en-US" dirty="0" err="1"/>
              <a:t>tiga</a:t>
            </a:r>
            <a:r>
              <a:rPr lang="en-US" dirty="0"/>
              <a:t> </a:t>
            </a:r>
            <a:r>
              <a:rPr lang="en-US" dirty="0" err="1"/>
              <a:t>komponen</a:t>
            </a:r>
            <a:r>
              <a:rPr lang="en-US" dirty="0"/>
              <a:t> yang </a:t>
            </a:r>
            <a:r>
              <a:rPr lang="en-US" dirty="0" err="1"/>
              <a:t>saling</a:t>
            </a:r>
            <a:r>
              <a:rPr lang="en-US" dirty="0"/>
              <a:t> </a:t>
            </a:r>
            <a:r>
              <a:rPr lang="en-US" dirty="0" err="1"/>
              <a:t>terkait</a:t>
            </a:r>
            <a:r>
              <a:rPr lang="en-US" dirty="0"/>
              <a:t>: </a:t>
            </a:r>
            <a:r>
              <a:rPr lang="en-US" dirty="0" err="1"/>
              <a:t>sistem</a:t>
            </a:r>
            <a:r>
              <a:rPr lang="en-US" dirty="0"/>
              <a:t> </a:t>
            </a:r>
            <a:r>
              <a:rPr lang="en-US" dirty="0" err="1"/>
              <a:t>sosial</a:t>
            </a:r>
            <a:r>
              <a:rPr lang="en-US" dirty="0"/>
              <a:t>, </a:t>
            </a:r>
            <a:r>
              <a:rPr lang="en-US" dirty="0" err="1"/>
              <a:t>sistem</a:t>
            </a:r>
            <a:r>
              <a:rPr lang="en-US" dirty="0"/>
              <a:t> media, </a:t>
            </a:r>
            <a:r>
              <a:rPr lang="en-US" dirty="0" err="1"/>
              <a:t>dan</a:t>
            </a:r>
            <a:r>
              <a:rPr lang="en-US" dirty="0"/>
              <a:t> </a:t>
            </a:r>
            <a:r>
              <a:rPr lang="en-US" dirty="0" err="1"/>
              <a:t>audiens</a:t>
            </a:r>
            <a:endParaRPr lang="en-US" dirty="0"/>
          </a:p>
          <a:p>
            <a:pPr>
              <a:lnSpc>
                <a:spcPct val="90000"/>
              </a:lnSpc>
            </a:pPr>
            <a:r>
              <a:rPr lang="en-US" dirty="0" err="1"/>
              <a:t>Tiga</a:t>
            </a:r>
            <a:r>
              <a:rPr lang="en-US" dirty="0"/>
              <a:t> </a:t>
            </a:r>
            <a:r>
              <a:rPr lang="en-US" dirty="0" err="1"/>
              <a:t>komponen</a:t>
            </a:r>
            <a:r>
              <a:rPr lang="en-US" dirty="0"/>
              <a:t> </a:t>
            </a:r>
            <a:r>
              <a:rPr lang="en-US" dirty="0" err="1"/>
              <a:t>ini</a:t>
            </a:r>
            <a:r>
              <a:rPr lang="en-US" dirty="0"/>
              <a:t> </a:t>
            </a:r>
            <a:r>
              <a:rPr lang="en-US" dirty="0" err="1"/>
              <a:t>akan</a:t>
            </a:r>
            <a:r>
              <a:rPr lang="en-US" dirty="0"/>
              <a:t> </a:t>
            </a:r>
            <a:r>
              <a:rPr lang="en-US" dirty="0" err="1"/>
              <a:t>berpengaruh</a:t>
            </a:r>
            <a:r>
              <a:rPr lang="en-US" dirty="0"/>
              <a:t> </a:t>
            </a:r>
            <a:r>
              <a:rPr lang="en-US" dirty="0" err="1"/>
              <a:t>terhadap</a:t>
            </a:r>
            <a:r>
              <a:rPr lang="en-US" dirty="0"/>
              <a:t> </a:t>
            </a:r>
            <a:r>
              <a:rPr lang="en-US" dirty="0" err="1"/>
              <a:t>efek</a:t>
            </a:r>
            <a:r>
              <a:rPr lang="en-US" dirty="0"/>
              <a:t> yang </a:t>
            </a:r>
            <a:r>
              <a:rPr lang="en-US" dirty="0" err="1"/>
              <a:t>ditimbulkan</a:t>
            </a:r>
            <a:r>
              <a:rPr lang="en-US" dirty="0"/>
              <a:t>.</a:t>
            </a:r>
          </a:p>
          <a:p>
            <a:pPr>
              <a:lnSpc>
                <a:spcPct val="90000"/>
              </a:lnSpc>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Bina Nusantara</a:t>
            </a:r>
          </a:p>
        </p:txBody>
      </p:sp>
      <p:sp>
        <p:nvSpPr>
          <p:cNvPr id="100354" name="Rectangle 2"/>
          <p:cNvSpPr>
            <a:spLocks noGrp="1" noChangeArrowheads="1"/>
          </p:cNvSpPr>
          <p:nvPr>
            <p:ph type="title"/>
          </p:nvPr>
        </p:nvSpPr>
        <p:spPr>
          <a:xfrm>
            <a:off x="468313" y="981075"/>
            <a:ext cx="8229600" cy="576263"/>
          </a:xfrm>
        </p:spPr>
        <p:txBody>
          <a:bodyPr/>
          <a:lstStyle/>
          <a:p>
            <a:r>
              <a:rPr lang="en-US" sz="2800" b="1" i="1" dirty="0"/>
              <a:t>The Tripartite Media Dependency Relationship</a:t>
            </a:r>
          </a:p>
        </p:txBody>
      </p:sp>
      <p:sp>
        <p:nvSpPr>
          <p:cNvPr id="100355" name="Rectangle 3"/>
          <p:cNvSpPr>
            <a:spLocks noGrp="1" noChangeArrowheads="1"/>
          </p:cNvSpPr>
          <p:nvPr>
            <p:ph type="body" idx="1"/>
          </p:nvPr>
        </p:nvSpPr>
        <p:spPr>
          <a:xfrm>
            <a:off x="406400" y="1785938"/>
            <a:ext cx="8305800" cy="4495800"/>
          </a:xfrm>
          <a:solidFill>
            <a:srgbClr val="FF99FF"/>
          </a:solidFill>
        </p:spPr>
        <p:txBody>
          <a:bodyPr/>
          <a:lstStyle/>
          <a:p>
            <a:endParaRPr lang="en-US"/>
          </a:p>
        </p:txBody>
      </p:sp>
      <p:sp>
        <p:nvSpPr>
          <p:cNvPr id="100356" name="Rectangle 4"/>
          <p:cNvSpPr>
            <a:spLocks noChangeArrowheads="1"/>
          </p:cNvSpPr>
          <p:nvPr/>
        </p:nvSpPr>
        <p:spPr bwMode="auto">
          <a:xfrm>
            <a:off x="1187450" y="2205038"/>
            <a:ext cx="2376488" cy="720725"/>
          </a:xfrm>
          <a:prstGeom prst="rect">
            <a:avLst/>
          </a:prstGeom>
          <a:solidFill>
            <a:srgbClr val="66FFFF"/>
          </a:solidFill>
          <a:ln w="9525">
            <a:solidFill>
              <a:schemeClr val="tx1"/>
            </a:solidFill>
            <a:miter lim="800000"/>
            <a:headEnd/>
            <a:tailEnd/>
          </a:ln>
          <a:effectLst/>
        </p:spPr>
        <p:txBody>
          <a:bodyPr wrap="none" anchor="ctr"/>
          <a:lstStyle/>
          <a:p>
            <a:pPr algn="ctr" eaLnBrk="0" hangingPunct="0"/>
            <a:r>
              <a:rPr lang="en-US" sz="1800" i="1"/>
              <a:t>Social System</a:t>
            </a:r>
          </a:p>
          <a:p>
            <a:pPr algn="ctr" eaLnBrk="0" hangingPunct="0"/>
            <a:r>
              <a:rPr lang="en-US" sz="1800"/>
              <a:t>(degree of structural</a:t>
            </a:r>
          </a:p>
          <a:p>
            <a:pPr algn="ctr" eaLnBrk="0" hangingPunct="0"/>
            <a:r>
              <a:rPr lang="en-US" sz="1800"/>
              <a:t>Stability varies)</a:t>
            </a:r>
          </a:p>
        </p:txBody>
      </p:sp>
      <p:sp>
        <p:nvSpPr>
          <p:cNvPr id="100357" name="Rectangle 5"/>
          <p:cNvSpPr>
            <a:spLocks noChangeArrowheads="1"/>
          </p:cNvSpPr>
          <p:nvPr/>
        </p:nvSpPr>
        <p:spPr bwMode="auto">
          <a:xfrm>
            <a:off x="4787900" y="2132013"/>
            <a:ext cx="2376488" cy="720725"/>
          </a:xfrm>
          <a:prstGeom prst="rect">
            <a:avLst/>
          </a:prstGeom>
          <a:solidFill>
            <a:srgbClr val="FFFF66"/>
          </a:solidFill>
          <a:ln w="9525">
            <a:solidFill>
              <a:schemeClr val="tx1"/>
            </a:solidFill>
            <a:miter lim="800000"/>
            <a:headEnd/>
            <a:tailEnd/>
          </a:ln>
          <a:effectLst/>
        </p:spPr>
        <p:txBody>
          <a:bodyPr wrap="none" anchor="ctr"/>
          <a:lstStyle/>
          <a:p>
            <a:pPr algn="ctr" eaLnBrk="0" hangingPunct="0"/>
            <a:r>
              <a:rPr lang="en-US" sz="1800" i="1"/>
              <a:t>Media System</a:t>
            </a:r>
          </a:p>
          <a:p>
            <a:pPr algn="ctr" eaLnBrk="0" hangingPunct="0"/>
            <a:r>
              <a:rPr lang="en-US" sz="1800"/>
              <a:t>(number and centrality</a:t>
            </a:r>
          </a:p>
          <a:p>
            <a:pPr algn="ctr" eaLnBrk="0" hangingPunct="0"/>
            <a:r>
              <a:rPr lang="en-US" sz="1800"/>
              <a:t>Of information varies)</a:t>
            </a:r>
          </a:p>
        </p:txBody>
      </p:sp>
      <p:sp>
        <p:nvSpPr>
          <p:cNvPr id="100358" name="Rectangle 6"/>
          <p:cNvSpPr>
            <a:spLocks noChangeArrowheads="1"/>
          </p:cNvSpPr>
          <p:nvPr/>
        </p:nvSpPr>
        <p:spPr bwMode="auto">
          <a:xfrm>
            <a:off x="2843213" y="3357563"/>
            <a:ext cx="2376487" cy="720725"/>
          </a:xfrm>
          <a:prstGeom prst="rect">
            <a:avLst/>
          </a:prstGeom>
          <a:solidFill>
            <a:srgbClr val="99FFCC"/>
          </a:solidFill>
          <a:ln w="9525">
            <a:solidFill>
              <a:schemeClr val="tx1"/>
            </a:solidFill>
            <a:miter lim="800000"/>
            <a:headEnd/>
            <a:tailEnd/>
          </a:ln>
          <a:effectLst/>
        </p:spPr>
        <p:txBody>
          <a:bodyPr wrap="none" anchor="ctr"/>
          <a:lstStyle/>
          <a:p>
            <a:pPr algn="ctr" eaLnBrk="0" hangingPunct="0"/>
            <a:r>
              <a:rPr lang="en-US" sz="1800" i="1"/>
              <a:t>Audience</a:t>
            </a:r>
            <a:endParaRPr lang="en-US" sz="1800"/>
          </a:p>
          <a:p>
            <a:pPr algn="ctr" eaLnBrk="0" hangingPunct="0"/>
            <a:r>
              <a:rPr lang="en-US" sz="1400"/>
              <a:t>(degree of dependency</a:t>
            </a:r>
          </a:p>
          <a:p>
            <a:pPr algn="ctr" eaLnBrk="0" hangingPunct="0"/>
            <a:r>
              <a:rPr lang="en-US" sz="1400"/>
              <a:t>On media information vares)</a:t>
            </a:r>
            <a:endParaRPr lang="en-US" sz="1400" i="1"/>
          </a:p>
        </p:txBody>
      </p:sp>
      <p:sp>
        <p:nvSpPr>
          <p:cNvPr id="100359" name="Rectangle 7"/>
          <p:cNvSpPr>
            <a:spLocks noChangeArrowheads="1"/>
          </p:cNvSpPr>
          <p:nvPr/>
        </p:nvSpPr>
        <p:spPr bwMode="auto">
          <a:xfrm>
            <a:off x="2916238" y="4508500"/>
            <a:ext cx="2376487" cy="865188"/>
          </a:xfrm>
          <a:prstGeom prst="rect">
            <a:avLst/>
          </a:prstGeom>
          <a:solidFill>
            <a:srgbClr val="99CCFF"/>
          </a:solidFill>
          <a:ln w="9525">
            <a:solidFill>
              <a:schemeClr val="tx1"/>
            </a:solidFill>
            <a:miter lim="800000"/>
            <a:headEnd/>
            <a:tailEnd/>
          </a:ln>
          <a:effectLst/>
        </p:spPr>
        <p:txBody>
          <a:bodyPr wrap="none" anchor="ctr"/>
          <a:lstStyle/>
          <a:p>
            <a:pPr algn="ctr" eaLnBrk="0" hangingPunct="0"/>
            <a:r>
              <a:rPr lang="en-US" i="1"/>
              <a:t>Effects</a:t>
            </a:r>
          </a:p>
          <a:p>
            <a:pPr algn="ctr" eaLnBrk="0" hangingPunct="0"/>
            <a:r>
              <a:rPr lang="en-US"/>
              <a:t>- cognitive</a:t>
            </a:r>
          </a:p>
          <a:p>
            <a:pPr algn="ctr" eaLnBrk="0" hangingPunct="0">
              <a:buFontTx/>
              <a:buChar char="-"/>
            </a:pPr>
            <a:r>
              <a:rPr lang="en-US"/>
              <a:t>Affective</a:t>
            </a:r>
          </a:p>
          <a:p>
            <a:pPr algn="ctr" eaLnBrk="0" hangingPunct="0">
              <a:buFontTx/>
              <a:buChar char="-"/>
            </a:pPr>
            <a:r>
              <a:rPr lang="en-US"/>
              <a:t> Behavioral </a:t>
            </a:r>
          </a:p>
        </p:txBody>
      </p:sp>
      <p:sp>
        <p:nvSpPr>
          <p:cNvPr id="100360" name="Rectangle 8"/>
          <p:cNvSpPr>
            <a:spLocks noChangeArrowheads="1"/>
          </p:cNvSpPr>
          <p:nvPr/>
        </p:nvSpPr>
        <p:spPr bwMode="auto">
          <a:xfrm>
            <a:off x="900113" y="5805488"/>
            <a:ext cx="7561262" cy="476250"/>
          </a:xfrm>
          <a:prstGeom prst="rect">
            <a:avLst/>
          </a:prstGeom>
          <a:solidFill>
            <a:schemeClr val="bg1"/>
          </a:solidFill>
          <a:ln w="9525">
            <a:solidFill>
              <a:schemeClr val="bg1"/>
            </a:solidFill>
            <a:miter lim="800000"/>
            <a:headEnd/>
            <a:tailEnd/>
          </a:ln>
          <a:effectLst/>
        </p:spPr>
        <p:txBody>
          <a:bodyPr wrap="none" anchor="ctr"/>
          <a:lstStyle/>
          <a:p>
            <a:pPr algn="ctr" eaLnBrk="0" hangingPunct="0"/>
            <a:r>
              <a:rPr lang="en-US" sz="1400" i="1"/>
              <a:t>The Tripartite Media Dependency Relationship</a:t>
            </a:r>
            <a:r>
              <a:rPr lang="en-US" sz="1400"/>
              <a:t>. Sumber: Merskin 1999, dalam Miller, 2001, 247</a:t>
            </a:r>
            <a:endParaRPr lang="en-US" sz="1400" i="1"/>
          </a:p>
        </p:txBody>
      </p:sp>
      <p:sp>
        <p:nvSpPr>
          <p:cNvPr id="100361" name="Line 9"/>
          <p:cNvSpPr>
            <a:spLocks noChangeShapeType="1"/>
          </p:cNvSpPr>
          <p:nvPr/>
        </p:nvSpPr>
        <p:spPr bwMode="auto">
          <a:xfrm>
            <a:off x="3563938" y="2565400"/>
            <a:ext cx="122396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100362" name="Freeform 10"/>
          <p:cNvSpPr>
            <a:spLocks/>
          </p:cNvSpPr>
          <p:nvPr/>
        </p:nvSpPr>
        <p:spPr bwMode="auto">
          <a:xfrm>
            <a:off x="1503363" y="2924175"/>
            <a:ext cx="1412875" cy="2305050"/>
          </a:xfrm>
          <a:custGeom>
            <a:avLst/>
            <a:gdLst/>
            <a:ahLst/>
            <a:cxnLst>
              <a:cxn ang="0">
                <a:pos x="28" y="0"/>
              </a:cxn>
              <a:cxn ang="0">
                <a:pos x="0" y="1435"/>
              </a:cxn>
              <a:cxn ang="0">
                <a:pos x="890" y="1452"/>
              </a:cxn>
            </a:cxnLst>
            <a:rect l="0" t="0" r="r" b="b"/>
            <a:pathLst>
              <a:path w="890" h="1452">
                <a:moveTo>
                  <a:pt x="28" y="0"/>
                </a:moveTo>
                <a:lnTo>
                  <a:pt x="0" y="1435"/>
                </a:lnTo>
                <a:lnTo>
                  <a:pt x="890" y="1452"/>
                </a:lnTo>
              </a:path>
            </a:pathLst>
          </a:custGeom>
          <a:noFill/>
          <a:ln w="9525">
            <a:solidFill>
              <a:schemeClr val="tx1"/>
            </a:solidFill>
            <a:round/>
            <a:headEnd type="triangle" w="med" len="med"/>
            <a:tailEnd type="triangle" w="med" len="med"/>
          </a:ln>
          <a:effectLst/>
        </p:spPr>
        <p:txBody>
          <a:bodyPr/>
          <a:lstStyle/>
          <a:p>
            <a:endParaRPr lang="en-US"/>
          </a:p>
        </p:txBody>
      </p:sp>
      <p:sp>
        <p:nvSpPr>
          <p:cNvPr id="100363" name="Freeform 11"/>
          <p:cNvSpPr>
            <a:spLocks/>
          </p:cNvSpPr>
          <p:nvPr/>
        </p:nvSpPr>
        <p:spPr bwMode="auto">
          <a:xfrm>
            <a:off x="5219700" y="2852738"/>
            <a:ext cx="504825" cy="863600"/>
          </a:xfrm>
          <a:custGeom>
            <a:avLst/>
            <a:gdLst/>
            <a:ahLst/>
            <a:cxnLst>
              <a:cxn ang="0">
                <a:pos x="318" y="0"/>
              </a:cxn>
              <a:cxn ang="0">
                <a:pos x="297" y="528"/>
              </a:cxn>
              <a:cxn ang="0">
                <a:pos x="0" y="544"/>
              </a:cxn>
            </a:cxnLst>
            <a:rect l="0" t="0" r="r" b="b"/>
            <a:pathLst>
              <a:path w="318" h="544">
                <a:moveTo>
                  <a:pt x="318" y="0"/>
                </a:moveTo>
                <a:lnTo>
                  <a:pt x="297" y="528"/>
                </a:lnTo>
                <a:lnTo>
                  <a:pt x="0" y="544"/>
                </a:lnTo>
              </a:path>
            </a:pathLst>
          </a:custGeom>
          <a:noFill/>
          <a:ln w="9525">
            <a:solidFill>
              <a:schemeClr val="tx1"/>
            </a:solidFill>
            <a:round/>
            <a:headEnd type="triangle" w="med" len="med"/>
            <a:tailEnd type="triangle" w="med" len="med"/>
          </a:ln>
          <a:effectLst/>
        </p:spPr>
        <p:txBody>
          <a:bodyPr/>
          <a:lstStyle/>
          <a:p>
            <a:endParaRPr lang="en-US"/>
          </a:p>
        </p:txBody>
      </p:sp>
      <p:sp>
        <p:nvSpPr>
          <p:cNvPr id="100364" name="Freeform 12"/>
          <p:cNvSpPr>
            <a:spLocks/>
          </p:cNvSpPr>
          <p:nvPr/>
        </p:nvSpPr>
        <p:spPr bwMode="auto">
          <a:xfrm>
            <a:off x="2268538" y="2924175"/>
            <a:ext cx="503237" cy="865188"/>
          </a:xfrm>
          <a:custGeom>
            <a:avLst/>
            <a:gdLst/>
            <a:ahLst/>
            <a:cxnLst>
              <a:cxn ang="0">
                <a:pos x="0" y="0"/>
              </a:cxn>
              <a:cxn ang="0">
                <a:pos x="2" y="541"/>
              </a:cxn>
              <a:cxn ang="0">
                <a:pos x="317" y="545"/>
              </a:cxn>
            </a:cxnLst>
            <a:rect l="0" t="0" r="r" b="b"/>
            <a:pathLst>
              <a:path w="317" h="545">
                <a:moveTo>
                  <a:pt x="0" y="0"/>
                </a:moveTo>
                <a:lnTo>
                  <a:pt x="2" y="541"/>
                </a:lnTo>
                <a:lnTo>
                  <a:pt x="317" y="545"/>
                </a:lnTo>
              </a:path>
            </a:pathLst>
          </a:custGeom>
          <a:noFill/>
          <a:ln w="9525">
            <a:solidFill>
              <a:schemeClr val="tx1"/>
            </a:solidFill>
            <a:round/>
            <a:headEnd type="triangle" w="med" len="med"/>
            <a:tailEnd type="triangle" w="med" len="med"/>
          </a:ln>
          <a:effectLst/>
        </p:spPr>
        <p:txBody>
          <a:bodyPr/>
          <a:lstStyle/>
          <a:p>
            <a:endParaRPr lang="en-US"/>
          </a:p>
        </p:txBody>
      </p:sp>
      <p:sp>
        <p:nvSpPr>
          <p:cNvPr id="100365" name="Freeform 13"/>
          <p:cNvSpPr>
            <a:spLocks/>
          </p:cNvSpPr>
          <p:nvPr/>
        </p:nvSpPr>
        <p:spPr bwMode="auto">
          <a:xfrm>
            <a:off x="5292725" y="2852738"/>
            <a:ext cx="1512888" cy="2305050"/>
          </a:xfrm>
          <a:custGeom>
            <a:avLst/>
            <a:gdLst/>
            <a:ahLst/>
            <a:cxnLst>
              <a:cxn ang="0">
                <a:pos x="953" y="0"/>
              </a:cxn>
              <a:cxn ang="0">
                <a:pos x="935" y="1446"/>
              </a:cxn>
              <a:cxn ang="0">
                <a:pos x="0" y="1452"/>
              </a:cxn>
            </a:cxnLst>
            <a:rect l="0" t="0" r="r" b="b"/>
            <a:pathLst>
              <a:path w="953" h="1452">
                <a:moveTo>
                  <a:pt x="953" y="0"/>
                </a:moveTo>
                <a:lnTo>
                  <a:pt x="935" y="1446"/>
                </a:lnTo>
                <a:lnTo>
                  <a:pt x="0" y="1452"/>
                </a:lnTo>
              </a:path>
            </a:pathLst>
          </a:custGeom>
          <a:noFill/>
          <a:ln w="9525">
            <a:solidFill>
              <a:schemeClr val="tx1"/>
            </a:solidFill>
            <a:round/>
            <a:headEnd type="triangle" w="med" len="med"/>
            <a:tailEnd type="triangle" w="med" len="med"/>
          </a:ln>
          <a:effectLst/>
        </p:spPr>
        <p:txBody>
          <a:bodyPr/>
          <a:lstStyle/>
          <a:p>
            <a:endParaRPr lang="en-US"/>
          </a:p>
        </p:txBody>
      </p:sp>
      <p:sp>
        <p:nvSpPr>
          <p:cNvPr id="100366" name="Line 14"/>
          <p:cNvSpPr>
            <a:spLocks noChangeShapeType="1"/>
          </p:cNvSpPr>
          <p:nvPr/>
        </p:nvSpPr>
        <p:spPr bwMode="auto">
          <a:xfrm>
            <a:off x="4068763" y="4076700"/>
            <a:ext cx="0" cy="431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01378" name="Rectangle 2"/>
          <p:cNvSpPr>
            <a:spLocks noGrp="1" noChangeArrowheads="1"/>
          </p:cNvSpPr>
          <p:nvPr>
            <p:ph type="title"/>
          </p:nvPr>
        </p:nvSpPr>
        <p:spPr>
          <a:xfrm>
            <a:off x="468313" y="1196975"/>
            <a:ext cx="8229600" cy="792163"/>
          </a:xfrm>
        </p:spPr>
        <p:txBody>
          <a:bodyPr/>
          <a:lstStyle/>
          <a:p>
            <a:r>
              <a:rPr lang="en-US" b="1" dirty="0" err="1"/>
              <a:t>Teori-Teori</a:t>
            </a:r>
            <a:r>
              <a:rPr lang="en-US" b="1" dirty="0"/>
              <a:t> </a:t>
            </a:r>
            <a:r>
              <a:rPr lang="en-US" b="1" dirty="0" err="1"/>
              <a:t>tentang</a:t>
            </a:r>
            <a:r>
              <a:rPr lang="en-US" b="1" dirty="0"/>
              <a:t> Media </a:t>
            </a:r>
            <a:r>
              <a:rPr lang="en-US" b="1" dirty="0" err="1"/>
              <a:t>dan</a:t>
            </a:r>
            <a:r>
              <a:rPr lang="en-US" b="1" dirty="0"/>
              <a:t> </a:t>
            </a:r>
            <a:r>
              <a:rPr lang="en-US" b="1" dirty="0" err="1"/>
              <a:t>Masyarakat</a:t>
            </a:r>
            <a:endParaRPr lang="en-US" b="1" dirty="0"/>
          </a:p>
        </p:txBody>
      </p:sp>
      <p:sp>
        <p:nvSpPr>
          <p:cNvPr id="101379" name="Rectangle 3"/>
          <p:cNvSpPr>
            <a:spLocks noGrp="1" noChangeArrowheads="1"/>
          </p:cNvSpPr>
          <p:nvPr>
            <p:ph type="body" idx="1"/>
          </p:nvPr>
        </p:nvSpPr>
        <p:spPr>
          <a:xfrm>
            <a:off x="323850" y="2362200"/>
            <a:ext cx="8305800" cy="4495800"/>
          </a:xfrm>
        </p:spPr>
        <p:txBody>
          <a:bodyPr/>
          <a:lstStyle/>
          <a:p>
            <a:r>
              <a:rPr lang="en-US" dirty="0" err="1"/>
              <a:t>Teori</a:t>
            </a:r>
            <a:r>
              <a:rPr lang="en-US" dirty="0"/>
              <a:t> Agenda Setting</a:t>
            </a:r>
          </a:p>
          <a:p>
            <a:r>
              <a:rPr lang="en-US" dirty="0" err="1"/>
              <a:t>Teori</a:t>
            </a:r>
            <a:r>
              <a:rPr lang="en-US" dirty="0"/>
              <a:t> Spiral </a:t>
            </a:r>
            <a:r>
              <a:rPr lang="en-US" dirty="0" err="1"/>
              <a:t>Kebisuan</a:t>
            </a:r>
            <a:endParaRPr lang="en-US" dirty="0"/>
          </a:p>
          <a:p>
            <a:r>
              <a:rPr lang="en-US" dirty="0" err="1"/>
              <a:t>Teori</a:t>
            </a:r>
            <a:r>
              <a:rPr lang="en-US" dirty="0"/>
              <a:t> </a:t>
            </a:r>
            <a:r>
              <a:rPr lang="en-US" dirty="0" err="1"/>
              <a:t>Kultivasi</a:t>
            </a:r>
            <a:endParaRPr lang="en-US" dirty="0"/>
          </a:p>
          <a:p>
            <a:pPr>
              <a:buFontTx/>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02402" name="Rectangle 2"/>
          <p:cNvSpPr>
            <a:spLocks noGrp="1" noChangeArrowheads="1"/>
          </p:cNvSpPr>
          <p:nvPr>
            <p:ph type="title"/>
          </p:nvPr>
        </p:nvSpPr>
        <p:spPr>
          <a:xfrm>
            <a:off x="457200" y="1052513"/>
            <a:ext cx="8229600" cy="792162"/>
          </a:xfrm>
        </p:spPr>
        <p:txBody>
          <a:bodyPr/>
          <a:lstStyle/>
          <a:p>
            <a:r>
              <a:rPr lang="en-US" b="1" dirty="0" err="1"/>
              <a:t>Teori</a:t>
            </a:r>
            <a:r>
              <a:rPr lang="en-US" b="1" dirty="0"/>
              <a:t> Agenda Setting</a:t>
            </a:r>
          </a:p>
        </p:txBody>
      </p:sp>
      <p:sp>
        <p:nvSpPr>
          <p:cNvPr id="102403" name="Rectangle 3"/>
          <p:cNvSpPr>
            <a:spLocks noGrp="1" noChangeArrowheads="1"/>
          </p:cNvSpPr>
          <p:nvPr>
            <p:ph type="body" idx="1"/>
          </p:nvPr>
        </p:nvSpPr>
        <p:spPr>
          <a:xfrm>
            <a:off x="468313" y="1989138"/>
            <a:ext cx="8305800" cy="4495800"/>
          </a:xfrm>
        </p:spPr>
        <p:txBody>
          <a:bodyPr/>
          <a:lstStyle/>
          <a:p>
            <a:r>
              <a:rPr lang="en-US" dirty="0" err="1"/>
              <a:t>Teori</a:t>
            </a:r>
            <a:r>
              <a:rPr lang="en-US" dirty="0"/>
              <a:t> Agenda Setting </a:t>
            </a:r>
            <a:r>
              <a:rPr lang="en-US" dirty="0" err="1"/>
              <a:t>diperkenalkan</a:t>
            </a:r>
            <a:r>
              <a:rPr lang="en-US" dirty="0"/>
              <a:t> </a:t>
            </a:r>
            <a:r>
              <a:rPr lang="en-US" dirty="0" err="1"/>
              <a:t>oleh</a:t>
            </a:r>
            <a:r>
              <a:rPr lang="en-US" dirty="0"/>
              <a:t> M.E. </a:t>
            </a:r>
            <a:r>
              <a:rPr lang="en-US" dirty="0" err="1"/>
              <a:t>Mc.Combs</a:t>
            </a:r>
            <a:r>
              <a:rPr lang="en-US" dirty="0"/>
              <a:t> </a:t>
            </a:r>
            <a:r>
              <a:rPr lang="en-US" dirty="0" err="1"/>
              <a:t>dan</a:t>
            </a:r>
            <a:r>
              <a:rPr lang="en-US" dirty="0"/>
              <a:t> Donald Shaw </a:t>
            </a:r>
            <a:r>
              <a:rPr lang="en-US" dirty="0" err="1"/>
              <a:t>melalui</a:t>
            </a:r>
            <a:r>
              <a:rPr lang="en-US" dirty="0"/>
              <a:t> </a:t>
            </a:r>
            <a:r>
              <a:rPr lang="en-US" dirty="0" err="1"/>
              <a:t>tulisan</a:t>
            </a:r>
            <a:r>
              <a:rPr lang="en-US" dirty="0"/>
              <a:t> </a:t>
            </a:r>
            <a:r>
              <a:rPr lang="en-US" dirty="0" err="1"/>
              <a:t>berjudul</a:t>
            </a:r>
            <a:r>
              <a:rPr lang="en-US" dirty="0"/>
              <a:t> “</a:t>
            </a:r>
            <a:r>
              <a:rPr lang="en-US" i="1" dirty="0"/>
              <a:t>The Agenda Setting Function of Mass </a:t>
            </a:r>
            <a:r>
              <a:rPr lang="en-US" dirty="0"/>
              <a:t>Media” </a:t>
            </a:r>
            <a:r>
              <a:rPr lang="en-US" dirty="0" err="1"/>
              <a:t>dalam</a:t>
            </a:r>
            <a:r>
              <a:rPr lang="en-US" dirty="0"/>
              <a:t> “</a:t>
            </a:r>
            <a:r>
              <a:rPr lang="en-US" i="1" dirty="0"/>
              <a:t>Public Opinion Quarterly</a:t>
            </a:r>
            <a:r>
              <a:rPr lang="en-US" dirty="0"/>
              <a:t>” </a:t>
            </a:r>
            <a:r>
              <a:rPr lang="en-US" dirty="0" err="1"/>
              <a:t>pada</a:t>
            </a:r>
            <a:r>
              <a:rPr lang="en-US" dirty="0"/>
              <a:t> </a:t>
            </a:r>
            <a:r>
              <a:rPr lang="en-US" dirty="0" err="1"/>
              <a:t>tahun</a:t>
            </a:r>
            <a:r>
              <a:rPr lang="en-US" dirty="0"/>
              <a:t> 1972.</a:t>
            </a:r>
          </a:p>
          <a:p>
            <a:r>
              <a:rPr lang="en-US" dirty="0" err="1"/>
              <a:t>Konsep</a:t>
            </a:r>
            <a:r>
              <a:rPr lang="en-US" dirty="0"/>
              <a:t> </a:t>
            </a:r>
            <a:r>
              <a:rPr lang="en-US" dirty="0" err="1"/>
              <a:t>utama</a:t>
            </a:r>
            <a:r>
              <a:rPr lang="en-US" dirty="0"/>
              <a:t> </a:t>
            </a:r>
            <a:r>
              <a:rPr lang="en-US" dirty="0" err="1"/>
              <a:t>teori</a:t>
            </a:r>
            <a:r>
              <a:rPr lang="en-US" dirty="0"/>
              <a:t> </a:t>
            </a:r>
            <a:r>
              <a:rPr lang="en-US" dirty="0" err="1"/>
              <a:t>ini</a:t>
            </a:r>
            <a:r>
              <a:rPr lang="en-US" dirty="0"/>
              <a:t> </a:t>
            </a:r>
            <a:r>
              <a:rPr lang="en-US" dirty="0" err="1"/>
              <a:t>adalah</a:t>
            </a:r>
            <a:r>
              <a:rPr lang="en-US" dirty="0"/>
              <a:t> </a:t>
            </a:r>
            <a:r>
              <a:rPr lang="en-US" dirty="0" err="1"/>
              <a:t>bahwa</a:t>
            </a:r>
            <a:r>
              <a:rPr lang="en-US" dirty="0"/>
              <a:t> “</a:t>
            </a:r>
            <a:r>
              <a:rPr lang="en-US" dirty="0" err="1"/>
              <a:t>jika</a:t>
            </a:r>
            <a:r>
              <a:rPr lang="en-US" dirty="0"/>
              <a:t> media </a:t>
            </a:r>
            <a:r>
              <a:rPr lang="en-US" dirty="0" err="1"/>
              <a:t>memberikan</a:t>
            </a:r>
            <a:r>
              <a:rPr lang="en-US" dirty="0"/>
              <a:t> </a:t>
            </a:r>
            <a:r>
              <a:rPr lang="en-US" dirty="0" err="1"/>
              <a:t>tekanan</a:t>
            </a:r>
            <a:r>
              <a:rPr lang="en-US" dirty="0"/>
              <a:t> </a:t>
            </a:r>
            <a:r>
              <a:rPr lang="en-US" dirty="0" err="1"/>
              <a:t>pada</a:t>
            </a:r>
            <a:r>
              <a:rPr lang="en-US" dirty="0"/>
              <a:t> </a:t>
            </a:r>
            <a:r>
              <a:rPr lang="en-US" dirty="0" err="1"/>
              <a:t>suatu</a:t>
            </a:r>
            <a:r>
              <a:rPr lang="en-US" dirty="0"/>
              <a:t> </a:t>
            </a:r>
            <a:r>
              <a:rPr lang="en-US" dirty="0" err="1"/>
              <a:t>peristiwa</a:t>
            </a:r>
            <a:r>
              <a:rPr lang="en-US" dirty="0"/>
              <a:t>, </a:t>
            </a:r>
            <a:r>
              <a:rPr lang="en-US" dirty="0" err="1"/>
              <a:t>maka</a:t>
            </a:r>
            <a:r>
              <a:rPr lang="en-US" dirty="0"/>
              <a:t> media </a:t>
            </a:r>
            <a:r>
              <a:rPr lang="en-US" dirty="0" err="1"/>
              <a:t>akan</a:t>
            </a:r>
            <a:r>
              <a:rPr lang="en-US" dirty="0"/>
              <a:t> </a:t>
            </a:r>
            <a:r>
              <a:rPr lang="en-US" dirty="0" err="1"/>
              <a:t>mempengaruhi</a:t>
            </a:r>
            <a:r>
              <a:rPr lang="en-US" dirty="0"/>
              <a:t> </a:t>
            </a:r>
            <a:r>
              <a:rPr lang="en-US" dirty="0" err="1"/>
              <a:t>khalayak</a:t>
            </a:r>
            <a:r>
              <a:rPr lang="en-US" dirty="0"/>
              <a:t> </a:t>
            </a:r>
            <a:r>
              <a:rPr lang="en-US" dirty="0" err="1"/>
              <a:t>untuk</a:t>
            </a:r>
            <a:r>
              <a:rPr lang="en-US" dirty="0"/>
              <a:t> </a:t>
            </a:r>
            <a:r>
              <a:rPr lang="en-US" dirty="0" err="1"/>
              <a:t>menganggapnya</a:t>
            </a:r>
            <a:r>
              <a:rPr lang="en-US" dirty="0"/>
              <a:t> </a:t>
            </a:r>
            <a:r>
              <a:rPr lang="en-US" dirty="0" err="1"/>
              <a:t>penting</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err="1"/>
              <a:t>Konseptual</a:t>
            </a:r>
            <a:r>
              <a:rPr lang="en-US" dirty="0"/>
              <a:t> </a:t>
            </a:r>
            <a:r>
              <a:rPr lang="en-US" dirty="0" err="1"/>
              <a:t>teori</a:t>
            </a:r>
            <a:endParaRPr lang="en-US" dirty="0"/>
          </a:p>
        </p:txBody>
      </p:sp>
      <p:sp>
        <p:nvSpPr>
          <p:cNvPr id="4099" name="Rectangle 3"/>
          <p:cNvSpPr>
            <a:spLocks noGrp="1" noChangeArrowheads="1"/>
          </p:cNvSpPr>
          <p:nvPr>
            <p:ph type="body" idx="1"/>
          </p:nvPr>
        </p:nvSpPr>
        <p:spPr/>
        <p:txBody>
          <a:bodyPr/>
          <a:lstStyle/>
          <a:p>
            <a:pPr>
              <a:lnSpc>
                <a:spcPct val="80000"/>
              </a:lnSpc>
            </a:pPr>
            <a:r>
              <a:rPr lang="en-US" sz="2800" dirty="0" err="1"/>
              <a:t>Secara</a:t>
            </a:r>
            <a:r>
              <a:rPr lang="en-US" sz="2800" dirty="0"/>
              <a:t> </a:t>
            </a:r>
            <a:r>
              <a:rPr lang="en-US" sz="2800" dirty="0" err="1"/>
              <a:t>umum</a:t>
            </a:r>
            <a:r>
              <a:rPr lang="en-US" sz="2800" dirty="0"/>
              <a:t> </a:t>
            </a:r>
            <a:r>
              <a:rPr lang="en-US" sz="2800" dirty="0" err="1"/>
              <a:t>istilah</a:t>
            </a:r>
            <a:r>
              <a:rPr lang="en-US" sz="2800" dirty="0"/>
              <a:t> </a:t>
            </a:r>
            <a:r>
              <a:rPr lang="en-US" sz="2800" dirty="0" err="1"/>
              <a:t>teori</a:t>
            </a:r>
            <a:r>
              <a:rPr lang="en-US" sz="2800" dirty="0"/>
              <a:t> </a:t>
            </a:r>
            <a:r>
              <a:rPr lang="en-US" sz="2800" dirty="0" err="1"/>
              <a:t>dalam</a:t>
            </a:r>
            <a:r>
              <a:rPr lang="en-US" sz="2800" dirty="0"/>
              <a:t> </a:t>
            </a:r>
            <a:r>
              <a:rPr lang="en-US" sz="2800" dirty="0" err="1"/>
              <a:t>ilmu</a:t>
            </a:r>
            <a:r>
              <a:rPr lang="en-US" sz="2800" dirty="0"/>
              <a:t> </a:t>
            </a:r>
            <a:r>
              <a:rPr lang="en-US" sz="2800" dirty="0" err="1"/>
              <a:t>sosial</a:t>
            </a:r>
            <a:r>
              <a:rPr lang="en-US" sz="2800" dirty="0"/>
              <a:t> </a:t>
            </a:r>
            <a:r>
              <a:rPr lang="en-US" sz="2800" dirty="0" err="1"/>
              <a:t>mengandung</a:t>
            </a:r>
            <a:r>
              <a:rPr lang="en-US" sz="2800" dirty="0"/>
              <a:t> </a:t>
            </a:r>
            <a:r>
              <a:rPr lang="en-US" sz="2800" dirty="0" err="1"/>
              <a:t>beberapa</a:t>
            </a:r>
            <a:r>
              <a:rPr lang="en-US" sz="2800" dirty="0"/>
              <a:t> </a:t>
            </a:r>
            <a:r>
              <a:rPr lang="en-US" sz="2800" dirty="0" err="1"/>
              <a:t>pengertian</a:t>
            </a:r>
            <a:r>
              <a:rPr lang="en-US" sz="2800" dirty="0"/>
              <a:t> </a:t>
            </a:r>
            <a:r>
              <a:rPr lang="en-US" sz="2800" dirty="0" err="1"/>
              <a:t>sebagai</a:t>
            </a:r>
            <a:r>
              <a:rPr lang="en-US" sz="2800" dirty="0"/>
              <a:t> </a:t>
            </a:r>
            <a:r>
              <a:rPr lang="en-US" sz="2800" dirty="0" err="1"/>
              <a:t>berikut</a:t>
            </a:r>
            <a:r>
              <a:rPr lang="en-US" sz="2800" dirty="0"/>
              <a:t> :</a:t>
            </a:r>
          </a:p>
          <a:p>
            <a:pPr>
              <a:lnSpc>
                <a:spcPct val="80000"/>
              </a:lnSpc>
              <a:buFont typeface="Wingdings" pitchFamily="2" charset="2"/>
              <a:buNone/>
            </a:pPr>
            <a:endParaRPr lang="en-US" sz="2800" dirty="0"/>
          </a:p>
          <a:p>
            <a:pPr>
              <a:lnSpc>
                <a:spcPct val="80000"/>
              </a:lnSpc>
              <a:buClr>
                <a:schemeClr val="tx1"/>
              </a:buClr>
              <a:buFont typeface="Wingdings" pitchFamily="2" charset="2"/>
              <a:buChar char="Ø"/>
            </a:pPr>
            <a:r>
              <a:rPr lang="en-US" sz="2800" dirty="0" err="1"/>
              <a:t>Teori</a:t>
            </a:r>
            <a:r>
              <a:rPr lang="en-US" sz="2800" dirty="0"/>
              <a:t> </a:t>
            </a:r>
            <a:r>
              <a:rPr lang="en-US" sz="2800" dirty="0" err="1"/>
              <a:t>adalah</a:t>
            </a:r>
            <a:r>
              <a:rPr lang="en-US" sz="2800" dirty="0"/>
              <a:t> </a:t>
            </a:r>
            <a:r>
              <a:rPr lang="en-US" sz="2800" dirty="0" err="1"/>
              <a:t>abstraksi</a:t>
            </a:r>
            <a:r>
              <a:rPr lang="en-US" sz="2800" dirty="0"/>
              <a:t> </a:t>
            </a:r>
            <a:r>
              <a:rPr lang="en-US" sz="2800" dirty="0" err="1"/>
              <a:t>dari</a:t>
            </a:r>
            <a:r>
              <a:rPr lang="en-US" sz="2800" dirty="0"/>
              <a:t> </a:t>
            </a:r>
            <a:r>
              <a:rPr lang="en-US" sz="2800" dirty="0" err="1"/>
              <a:t>realitas</a:t>
            </a:r>
            <a:r>
              <a:rPr lang="en-US" sz="2800" dirty="0"/>
              <a:t>.</a:t>
            </a:r>
          </a:p>
          <a:p>
            <a:pPr>
              <a:lnSpc>
                <a:spcPct val="80000"/>
              </a:lnSpc>
              <a:buClr>
                <a:schemeClr val="tx1"/>
              </a:buClr>
              <a:buFont typeface="Wingdings" pitchFamily="2" charset="2"/>
              <a:buNone/>
            </a:pPr>
            <a:endParaRPr lang="en-US" sz="2800" dirty="0"/>
          </a:p>
          <a:p>
            <a:pPr>
              <a:lnSpc>
                <a:spcPct val="80000"/>
              </a:lnSpc>
              <a:buClr>
                <a:schemeClr val="tx1"/>
              </a:buClr>
              <a:buFont typeface="Wingdings" pitchFamily="2" charset="2"/>
              <a:buChar char="Ø"/>
            </a:pPr>
            <a:r>
              <a:rPr lang="en-US" sz="2800" dirty="0" err="1"/>
              <a:t>Teori</a:t>
            </a:r>
            <a:r>
              <a:rPr lang="en-US" sz="2800" dirty="0"/>
              <a:t> </a:t>
            </a:r>
            <a:r>
              <a:rPr lang="en-US" sz="2800" dirty="0" err="1"/>
              <a:t>terdiri</a:t>
            </a:r>
            <a:r>
              <a:rPr lang="en-US" sz="2800" dirty="0"/>
              <a:t> </a:t>
            </a:r>
            <a:r>
              <a:rPr lang="en-US" sz="2800" dirty="0" err="1"/>
              <a:t>dari</a:t>
            </a:r>
            <a:r>
              <a:rPr lang="en-US" sz="2800" dirty="0"/>
              <a:t> </a:t>
            </a:r>
            <a:r>
              <a:rPr lang="en-US" sz="2800" dirty="0" err="1"/>
              <a:t>sekumpulan</a:t>
            </a:r>
            <a:r>
              <a:rPr lang="en-US" sz="2800" dirty="0"/>
              <a:t> </a:t>
            </a:r>
            <a:r>
              <a:rPr lang="en-US" sz="2800" dirty="0" err="1"/>
              <a:t>prinsip-prinsip</a:t>
            </a:r>
            <a:r>
              <a:rPr lang="en-US" sz="2800" dirty="0"/>
              <a:t> </a:t>
            </a:r>
            <a:r>
              <a:rPr lang="en-US" sz="2800" dirty="0" err="1"/>
              <a:t>dan</a:t>
            </a:r>
            <a:r>
              <a:rPr lang="en-US" sz="2800" dirty="0"/>
              <a:t> </a:t>
            </a:r>
            <a:r>
              <a:rPr lang="en-US" sz="2800" dirty="0" err="1"/>
              <a:t>definisi-definisi</a:t>
            </a:r>
            <a:r>
              <a:rPr lang="en-US" sz="2800" dirty="0"/>
              <a:t> </a:t>
            </a:r>
            <a:r>
              <a:rPr lang="en-US" sz="2800" dirty="0" err="1"/>
              <a:t>dan</a:t>
            </a:r>
            <a:r>
              <a:rPr lang="en-US" sz="2800" dirty="0"/>
              <a:t> </a:t>
            </a:r>
            <a:r>
              <a:rPr lang="en-US" sz="2800" dirty="0" err="1"/>
              <a:t>secara</a:t>
            </a:r>
            <a:r>
              <a:rPr lang="en-US" sz="2800" dirty="0"/>
              <a:t> </a:t>
            </a:r>
            <a:r>
              <a:rPr lang="en-US" sz="2800" dirty="0" err="1"/>
              <a:t>konseptual</a:t>
            </a:r>
            <a:r>
              <a:rPr lang="en-US" sz="2800" dirty="0"/>
              <a:t> </a:t>
            </a:r>
            <a:r>
              <a:rPr lang="en-US" sz="2800" dirty="0" err="1"/>
              <a:t>mengorganisasi</a:t>
            </a:r>
            <a:r>
              <a:rPr lang="en-US" sz="2800" dirty="0"/>
              <a:t> </a:t>
            </a:r>
            <a:r>
              <a:rPr lang="en-US" sz="2800" dirty="0" err="1"/>
              <a:t>aspek-aspek</a:t>
            </a:r>
            <a:r>
              <a:rPr lang="en-US" sz="2800" dirty="0"/>
              <a:t> </a:t>
            </a:r>
            <a:r>
              <a:rPr lang="en-US" sz="2800" dirty="0" err="1"/>
              <a:t>dunia</a:t>
            </a:r>
            <a:r>
              <a:rPr lang="en-US" sz="2800" dirty="0"/>
              <a:t> </a:t>
            </a:r>
            <a:r>
              <a:rPr lang="en-US" sz="2800" dirty="0" err="1"/>
              <a:t>empiris</a:t>
            </a:r>
            <a:r>
              <a:rPr lang="en-US" sz="2800" dirty="0"/>
              <a:t> </a:t>
            </a:r>
            <a:r>
              <a:rPr lang="en-US" sz="2800" dirty="0" err="1"/>
              <a:t>secara</a:t>
            </a:r>
            <a:r>
              <a:rPr lang="en-US" sz="2800" dirty="0"/>
              <a:t> </a:t>
            </a:r>
            <a:r>
              <a:rPr lang="en-US" sz="2800" dirty="0" err="1"/>
              <a:t>sistematis</a:t>
            </a:r>
            <a:r>
              <a:rPr lang="en-US"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03427" name="Rectangle 3"/>
          <p:cNvSpPr>
            <a:spLocks noGrp="1" noChangeArrowheads="1"/>
          </p:cNvSpPr>
          <p:nvPr>
            <p:ph type="body" idx="1"/>
          </p:nvPr>
        </p:nvSpPr>
        <p:spPr>
          <a:xfrm>
            <a:off x="539750" y="1412875"/>
            <a:ext cx="8305800" cy="4495800"/>
          </a:xfrm>
        </p:spPr>
        <p:txBody>
          <a:bodyPr/>
          <a:lstStyle/>
          <a:p>
            <a:r>
              <a:rPr lang="en-US" dirty="0" err="1"/>
              <a:t>Teori</a:t>
            </a:r>
            <a:r>
              <a:rPr lang="en-US" dirty="0"/>
              <a:t> </a:t>
            </a:r>
            <a:r>
              <a:rPr lang="en-US" dirty="0" err="1"/>
              <a:t>ini</a:t>
            </a:r>
            <a:r>
              <a:rPr lang="en-US" dirty="0"/>
              <a:t> </a:t>
            </a:r>
            <a:r>
              <a:rPr lang="en-US" dirty="0" err="1"/>
              <a:t>didasarkan</a:t>
            </a:r>
            <a:r>
              <a:rPr lang="en-US" dirty="0"/>
              <a:t> </a:t>
            </a:r>
            <a:r>
              <a:rPr lang="en-US" dirty="0" err="1"/>
              <a:t>pada</a:t>
            </a:r>
            <a:r>
              <a:rPr lang="en-US" dirty="0"/>
              <a:t> </a:t>
            </a:r>
            <a:r>
              <a:rPr lang="en-US" dirty="0" err="1"/>
              <a:t>penelitian</a:t>
            </a:r>
            <a:r>
              <a:rPr lang="en-US" dirty="0"/>
              <a:t> </a:t>
            </a:r>
            <a:r>
              <a:rPr lang="en-US" dirty="0" err="1"/>
              <a:t>terhadap</a:t>
            </a:r>
            <a:r>
              <a:rPr lang="en-US" dirty="0"/>
              <a:t> </a:t>
            </a:r>
            <a:r>
              <a:rPr lang="en-US" dirty="0" err="1"/>
              <a:t>pemilihan</a:t>
            </a:r>
            <a:r>
              <a:rPr lang="en-US" dirty="0"/>
              <a:t> </a:t>
            </a:r>
            <a:r>
              <a:rPr lang="en-US" dirty="0" err="1"/>
              <a:t>presiden</a:t>
            </a:r>
            <a:r>
              <a:rPr lang="en-US" dirty="0"/>
              <a:t> </a:t>
            </a:r>
            <a:r>
              <a:rPr lang="en-US" dirty="0" err="1"/>
              <a:t>Amerika</a:t>
            </a:r>
            <a:r>
              <a:rPr lang="en-US" dirty="0"/>
              <a:t> </a:t>
            </a:r>
            <a:r>
              <a:rPr lang="en-US" dirty="0" err="1"/>
              <a:t>Serikat</a:t>
            </a:r>
            <a:r>
              <a:rPr lang="en-US" dirty="0"/>
              <a:t> </a:t>
            </a:r>
            <a:r>
              <a:rPr lang="en-US" dirty="0" err="1"/>
              <a:t>tahun</a:t>
            </a:r>
            <a:r>
              <a:rPr lang="en-US" dirty="0"/>
              <a:t> 1968.</a:t>
            </a:r>
          </a:p>
          <a:p>
            <a:r>
              <a:rPr lang="en-US" dirty="0" err="1"/>
              <a:t>Ditemukan</a:t>
            </a:r>
            <a:r>
              <a:rPr lang="en-US" dirty="0"/>
              <a:t> </a:t>
            </a:r>
            <a:r>
              <a:rPr lang="en-US" dirty="0" err="1"/>
              <a:t>korelasi</a:t>
            </a:r>
            <a:r>
              <a:rPr lang="en-US" dirty="0"/>
              <a:t> yang </a:t>
            </a:r>
            <a:r>
              <a:rPr lang="en-US" dirty="0" err="1"/>
              <a:t>tinggi</a:t>
            </a:r>
            <a:r>
              <a:rPr lang="en-US" dirty="0"/>
              <a:t> </a:t>
            </a:r>
            <a:r>
              <a:rPr lang="en-US" dirty="0" err="1"/>
              <a:t>antara</a:t>
            </a:r>
            <a:r>
              <a:rPr lang="en-US" dirty="0"/>
              <a:t> </a:t>
            </a:r>
            <a:r>
              <a:rPr lang="en-US" dirty="0" err="1"/>
              <a:t>tingkatan</a:t>
            </a:r>
            <a:r>
              <a:rPr lang="en-US" dirty="0"/>
              <a:t> </a:t>
            </a:r>
            <a:r>
              <a:rPr lang="en-US" dirty="0" err="1"/>
              <a:t>berita</a:t>
            </a:r>
            <a:r>
              <a:rPr lang="en-US" dirty="0"/>
              <a:t> </a:t>
            </a:r>
            <a:r>
              <a:rPr lang="en-US" dirty="0" err="1"/>
              <a:t>dan</a:t>
            </a:r>
            <a:r>
              <a:rPr lang="en-US" dirty="0"/>
              <a:t> </a:t>
            </a:r>
            <a:r>
              <a:rPr lang="en-US" dirty="0" err="1"/>
              <a:t>bagaimana</a:t>
            </a:r>
            <a:r>
              <a:rPr lang="en-US" dirty="0"/>
              <a:t> </a:t>
            </a:r>
            <a:r>
              <a:rPr lang="en-US" dirty="0" err="1"/>
              <a:t>berita</a:t>
            </a:r>
            <a:r>
              <a:rPr lang="en-US" dirty="0"/>
              <a:t> </a:t>
            </a:r>
            <a:r>
              <a:rPr lang="en-US" dirty="0" err="1"/>
              <a:t>itu</a:t>
            </a:r>
            <a:r>
              <a:rPr lang="en-US" dirty="0"/>
              <a:t> </a:t>
            </a:r>
            <a:r>
              <a:rPr lang="en-US" dirty="0" err="1"/>
              <a:t>dinilai</a:t>
            </a:r>
            <a:r>
              <a:rPr lang="en-US" dirty="0"/>
              <a:t> </a:t>
            </a:r>
            <a:r>
              <a:rPr lang="en-US" dirty="0" err="1"/>
              <a:t>oleh</a:t>
            </a:r>
            <a:r>
              <a:rPr lang="en-US" dirty="0"/>
              <a:t> </a:t>
            </a:r>
            <a:r>
              <a:rPr lang="en-US" dirty="0" err="1"/>
              <a:t>para</a:t>
            </a:r>
            <a:r>
              <a:rPr lang="en-US" dirty="0"/>
              <a:t> </a:t>
            </a:r>
            <a:r>
              <a:rPr lang="en-US" dirty="0" err="1"/>
              <a:t>pemilih</a:t>
            </a:r>
            <a:r>
              <a:rPr lang="en-US" dirty="0"/>
              <a:t>.</a:t>
            </a:r>
          </a:p>
          <a:p>
            <a:r>
              <a:rPr lang="en-US" dirty="0" err="1"/>
              <a:t>Disimpulkan</a:t>
            </a:r>
            <a:r>
              <a:rPr lang="en-US" dirty="0"/>
              <a:t> </a:t>
            </a:r>
            <a:r>
              <a:rPr lang="en-US" dirty="0" err="1"/>
              <a:t>bahwa</a:t>
            </a:r>
            <a:r>
              <a:rPr lang="en-US" dirty="0"/>
              <a:t> </a:t>
            </a:r>
            <a:r>
              <a:rPr lang="en-US" dirty="0" err="1"/>
              <a:t>meningkatnya</a:t>
            </a:r>
            <a:r>
              <a:rPr lang="en-US" dirty="0"/>
              <a:t> </a:t>
            </a:r>
            <a:r>
              <a:rPr lang="en-US" dirty="0" err="1"/>
              <a:t>nilai</a:t>
            </a:r>
            <a:r>
              <a:rPr lang="en-US" dirty="0"/>
              <a:t> </a:t>
            </a:r>
            <a:r>
              <a:rPr lang="en-US" dirty="0" err="1"/>
              <a:t>penting</a:t>
            </a:r>
            <a:r>
              <a:rPr lang="en-US" dirty="0"/>
              <a:t> </a:t>
            </a:r>
            <a:r>
              <a:rPr lang="en-US" dirty="0" err="1"/>
              <a:t>suatu</a:t>
            </a:r>
            <a:r>
              <a:rPr lang="en-US" dirty="0"/>
              <a:t> </a:t>
            </a:r>
            <a:r>
              <a:rPr lang="en-US" dirty="0" err="1"/>
              <a:t>topik</a:t>
            </a:r>
            <a:r>
              <a:rPr lang="en-US" dirty="0"/>
              <a:t> </a:t>
            </a:r>
            <a:r>
              <a:rPr lang="en-US" dirty="0" err="1"/>
              <a:t>pada</a:t>
            </a:r>
            <a:r>
              <a:rPr lang="en-US" dirty="0"/>
              <a:t> media </a:t>
            </a:r>
            <a:r>
              <a:rPr lang="en-US" dirty="0" err="1"/>
              <a:t>massa</a:t>
            </a:r>
            <a:r>
              <a:rPr lang="en-US" dirty="0"/>
              <a:t> </a:t>
            </a:r>
            <a:r>
              <a:rPr lang="en-US" dirty="0" err="1"/>
              <a:t>menyebabkan</a:t>
            </a:r>
            <a:r>
              <a:rPr lang="en-US" dirty="0"/>
              <a:t> </a:t>
            </a:r>
            <a:r>
              <a:rPr lang="en-US" dirty="0" err="1"/>
              <a:t>meningkatnya</a:t>
            </a:r>
            <a:r>
              <a:rPr lang="en-US" dirty="0"/>
              <a:t> </a:t>
            </a:r>
            <a:r>
              <a:rPr lang="en-US" dirty="0" err="1"/>
              <a:t>nilai</a:t>
            </a:r>
            <a:r>
              <a:rPr lang="en-US" dirty="0"/>
              <a:t> </a:t>
            </a:r>
            <a:r>
              <a:rPr lang="en-US" dirty="0" err="1"/>
              <a:t>penting</a:t>
            </a:r>
            <a:r>
              <a:rPr lang="en-US" dirty="0"/>
              <a:t> </a:t>
            </a:r>
            <a:r>
              <a:rPr lang="en-US" dirty="0" err="1"/>
              <a:t>topik</a:t>
            </a:r>
            <a:r>
              <a:rPr lang="en-US" dirty="0"/>
              <a:t> </a:t>
            </a:r>
            <a:r>
              <a:rPr lang="en-US" dirty="0" err="1"/>
              <a:t>tersebut</a:t>
            </a:r>
            <a:r>
              <a:rPr lang="en-US" dirty="0"/>
              <a:t>, </a:t>
            </a:r>
            <a:r>
              <a:rPr lang="en-US" dirty="0" err="1"/>
              <a:t>baik</a:t>
            </a:r>
            <a:r>
              <a:rPr lang="en-US" dirty="0"/>
              <a:t> </a:t>
            </a:r>
            <a:r>
              <a:rPr lang="en-US" dirty="0" err="1"/>
              <a:t>pada</a:t>
            </a:r>
            <a:r>
              <a:rPr lang="en-US" dirty="0"/>
              <a:t> media </a:t>
            </a:r>
            <a:r>
              <a:rPr lang="en-US" dirty="0" err="1"/>
              <a:t>massa</a:t>
            </a:r>
            <a:r>
              <a:rPr lang="en-US" dirty="0"/>
              <a:t> </a:t>
            </a:r>
            <a:r>
              <a:rPr lang="en-US" dirty="0" err="1"/>
              <a:t>maupun</a:t>
            </a:r>
            <a:r>
              <a:rPr lang="en-US" dirty="0"/>
              <a:t> </a:t>
            </a:r>
            <a:r>
              <a:rPr lang="en-US" dirty="0" err="1"/>
              <a:t>pada</a:t>
            </a:r>
            <a:r>
              <a:rPr lang="en-US" dirty="0"/>
              <a:t> </a:t>
            </a:r>
            <a:r>
              <a:rPr lang="en-US" dirty="0" err="1"/>
              <a:t>khalayak</a:t>
            </a:r>
            <a:endParaRPr lang="en-US" dirty="0"/>
          </a:p>
          <a:p>
            <a:r>
              <a:rPr lang="en-US" dirty="0" err="1"/>
              <a:t>Studi</a:t>
            </a:r>
            <a:r>
              <a:rPr lang="en-US" dirty="0"/>
              <a:t> </a:t>
            </a:r>
            <a:r>
              <a:rPr lang="en-US" dirty="0" err="1"/>
              <a:t>McComb</a:t>
            </a:r>
            <a:r>
              <a:rPr lang="en-US" dirty="0"/>
              <a:t> </a:t>
            </a:r>
            <a:r>
              <a:rPr lang="en-US" dirty="0" err="1"/>
              <a:t>dan</a:t>
            </a:r>
            <a:r>
              <a:rPr lang="en-US" dirty="0"/>
              <a:t> Shaw (1981) </a:t>
            </a:r>
            <a:r>
              <a:rPr lang="en-US" dirty="0" err="1"/>
              <a:t>menemukan</a:t>
            </a:r>
            <a:r>
              <a:rPr lang="en-US" dirty="0"/>
              <a:t> </a:t>
            </a:r>
            <a:r>
              <a:rPr lang="en-US" dirty="0" err="1"/>
              <a:t>bahwa</a:t>
            </a:r>
            <a:r>
              <a:rPr lang="en-US" dirty="0"/>
              <a:t> </a:t>
            </a:r>
            <a:r>
              <a:rPr lang="en-US" dirty="0" err="1"/>
              <a:t>surat</a:t>
            </a:r>
            <a:r>
              <a:rPr lang="en-US" dirty="0"/>
              <a:t> </a:t>
            </a:r>
            <a:r>
              <a:rPr lang="en-US" dirty="0" err="1"/>
              <a:t>kabar</a:t>
            </a:r>
            <a:r>
              <a:rPr lang="en-US" dirty="0"/>
              <a:t> </a:t>
            </a:r>
            <a:r>
              <a:rPr lang="en-US" dirty="0" err="1"/>
              <a:t>lebih</a:t>
            </a:r>
            <a:r>
              <a:rPr lang="en-US" dirty="0"/>
              <a:t> </a:t>
            </a:r>
            <a:r>
              <a:rPr lang="en-US" dirty="0" err="1"/>
              <a:t>efektif</a:t>
            </a:r>
            <a:r>
              <a:rPr lang="en-US" dirty="0"/>
              <a:t> </a:t>
            </a:r>
            <a:r>
              <a:rPr lang="en-US" dirty="0" err="1"/>
              <a:t>dalam</a:t>
            </a:r>
            <a:r>
              <a:rPr lang="en-US" dirty="0"/>
              <a:t> </a:t>
            </a:r>
            <a:r>
              <a:rPr lang="en-US" dirty="0" err="1"/>
              <a:t>menata</a:t>
            </a:r>
            <a:r>
              <a:rPr lang="en-US" dirty="0"/>
              <a:t> agenda </a:t>
            </a:r>
            <a:r>
              <a:rPr lang="en-US" dirty="0" err="1"/>
              <a:t>ketimbang</a:t>
            </a:r>
            <a:r>
              <a:rPr lang="en-US" dirty="0"/>
              <a:t> </a:t>
            </a:r>
            <a:r>
              <a:rPr lang="en-US" dirty="0" err="1"/>
              <a:t>televisi</a:t>
            </a:r>
            <a:r>
              <a:rPr lang="en-US" dirty="0"/>
              <a: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Bina Nusantara</a:t>
            </a:r>
          </a:p>
        </p:txBody>
      </p:sp>
      <p:sp>
        <p:nvSpPr>
          <p:cNvPr id="104450" name="Rectangle 2"/>
          <p:cNvSpPr>
            <a:spLocks noGrp="1" noChangeArrowheads="1"/>
          </p:cNvSpPr>
          <p:nvPr>
            <p:ph type="title"/>
          </p:nvPr>
        </p:nvSpPr>
        <p:spPr>
          <a:xfrm>
            <a:off x="457200" y="1052513"/>
            <a:ext cx="8229600" cy="792162"/>
          </a:xfrm>
        </p:spPr>
        <p:txBody>
          <a:bodyPr/>
          <a:lstStyle/>
          <a:p>
            <a:r>
              <a:rPr lang="en-US" b="1" dirty="0" err="1"/>
              <a:t>Ruang</a:t>
            </a:r>
            <a:r>
              <a:rPr lang="en-US" b="1" dirty="0"/>
              <a:t> </a:t>
            </a:r>
            <a:r>
              <a:rPr lang="en-US" b="1" dirty="0" err="1"/>
              <a:t>lingkup</a:t>
            </a:r>
            <a:r>
              <a:rPr lang="en-US" b="1" dirty="0"/>
              <a:t> </a:t>
            </a:r>
            <a:r>
              <a:rPr lang="en-US" b="1" dirty="0" err="1"/>
              <a:t>teori</a:t>
            </a:r>
            <a:r>
              <a:rPr lang="en-US" b="1" dirty="0"/>
              <a:t> Agenda Setting</a:t>
            </a:r>
          </a:p>
        </p:txBody>
      </p:sp>
      <p:sp>
        <p:nvSpPr>
          <p:cNvPr id="104451" name="Rectangle 3"/>
          <p:cNvSpPr>
            <a:spLocks noGrp="1" noChangeArrowheads="1"/>
          </p:cNvSpPr>
          <p:nvPr>
            <p:ph type="body" idx="1"/>
          </p:nvPr>
        </p:nvSpPr>
        <p:spPr>
          <a:xfrm>
            <a:off x="442913" y="1989138"/>
            <a:ext cx="8305800" cy="4495800"/>
          </a:xfrm>
        </p:spPr>
        <p:txBody>
          <a:bodyPr/>
          <a:lstStyle/>
          <a:p>
            <a:endParaRPr lang="en-US"/>
          </a:p>
        </p:txBody>
      </p:sp>
      <p:sp>
        <p:nvSpPr>
          <p:cNvPr id="104452" name="Rectangle 4"/>
          <p:cNvSpPr>
            <a:spLocks noChangeArrowheads="1"/>
          </p:cNvSpPr>
          <p:nvPr/>
        </p:nvSpPr>
        <p:spPr bwMode="auto">
          <a:xfrm>
            <a:off x="4321175" y="2047875"/>
            <a:ext cx="3168650" cy="647700"/>
          </a:xfrm>
          <a:prstGeom prst="rect">
            <a:avLst/>
          </a:prstGeom>
          <a:solidFill>
            <a:srgbClr val="00FFFF"/>
          </a:solidFill>
          <a:ln w="9525">
            <a:solidFill>
              <a:schemeClr val="tx1"/>
            </a:solidFill>
            <a:miter lim="800000"/>
            <a:headEnd/>
            <a:tailEnd/>
          </a:ln>
          <a:effectLst/>
        </p:spPr>
        <p:txBody>
          <a:bodyPr wrap="none" anchor="ctr"/>
          <a:lstStyle/>
          <a:p>
            <a:pPr algn="ctr" eaLnBrk="0" hangingPunct="0"/>
            <a:r>
              <a:rPr lang="en-US" sz="1400"/>
              <a:t>Personal experience and interpersonal</a:t>
            </a:r>
          </a:p>
          <a:p>
            <a:pPr algn="ctr" eaLnBrk="0" hangingPunct="0"/>
            <a:r>
              <a:rPr lang="en-US" sz="1400"/>
              <a:t>Communication anong elite</a:t>
            </a:r>
          </a:p>
          <a:p>
            <a:pPr algn="ctr" eaLnBrk="0" hangingPunct="0"/>
            <a:r>
              <a:rPr lang="en-US" sz="1400"/>
              <a:t>And other individual</a:t>
            </a:r>
          </a:p>
        </p:txBody>
      </p:sp>
      <p:sp>
        <p:nvSpPr>
          <p:cNvPr id="104453" name="Rectangle 5"/>
          <p:cNvSpPr>
            <a:spLocks noChangeArrowheads="1"/>
          </p:cNvSpPr>
          <p:nvPr/>
        </p:nvSpPr>
        <p:spPr bwMode="auto">
          <a:xfrm>
            <a:off x="7200900" y="3489325"/>
            <a:ext cx="1476375" cy="503238"/>
          </a:xfrm>
          <a:prstGeom prst="rect">
            <a:avLst/>
          </a:prstGeom>
          <a:solidFill>
            <a:srgbClr val="66FF99"/>
          </a:solidFill>
          <a:ln w="9525">
            <a:solidFill>
              <a:schemeClr val="tx1"/>
            </a:solidFill>
            <a:miter lim="800000"/>
            <a:headEnd/>
            <a:tailEnd/>
          </a:ln>
          <a:effectLst/>
        </p:spPr>
        <p:txBody>
          <a:bodyPr wrap="none" anchor="ctr"/>
          <a:lstStyle/>
          <a:p>
            <a:pPr algn="ctr" eaLnBrk="0" hangingPunct="0"/>
            <a:r>
              <a:rPr lang="en-US" sz="1800"/>
              <a:t>policy Agenda</a:t>
            </a:r>
          </a:p>
        </p:txBody>
      </p:sp>
      <p:sp>
        <p:nvSpPr>
          <p:cNvPr id="104454" name="Rectangle 6"/>
          <p:cNvSpPr>
            <a:spLocks noChangeArrowheads="1"/>
          </p:cNvSpPr>
          <p:nvPr/>
        </p:nvSpPr>
        <p:spPr bwMode="auto">
          <a:xfrm>
            <a:off x="5472113" y="3489325"/>
            <a:ext cx="1511300" cy="503238"/>
          </a:xfrm>
          <a:prstGeom prst="rect">
            <a:avLst/>
          </a:prstGeom>
          <a:solidFill>
            <a:srgbClr val="FFFF99"/>
          </a:solidFill>
          <a:ln w="9525">
            <a:solidFill>
              <a:schemeClr val="tx1"/>
            </a:solidFill>
            <a:miter lim="800000"/>
            <a:headEnd/>
            <a:tailEnd/>
          </a:ln>
          <a:effectLst/>
        </p:spPr>
        <p:txBody>
          <a:bodyPr wrap="none" anchor="ctr"/>
          <a:lstStyle/>
          <a:p>
            <a:pPr algn="ctr" eaLnBrk="0" hangingPunct="0"/>
            <a:r>
              <a:rPr lang="en-US" sz="1800"/>
              <a:t>Public Agenda</a:t>
            </a:r>
          </a:p>
        </p:txBody>
      </p:sp>
      <p:sp>
        <p:nvSpPr>
          <p:cNvPr id="104455" name="Rectangle 7"/>
          <p:cNvSpPr>
            <a:spLocks noChangeArrowheads="1"/>
          </p:cNvSpPr>
          <p:nvPr/>
        </p:nvSpPr>
        <p:spPr bwMode="auto">
          <a:xfrm>
            <a:off x="3743325" y="3489325"/>
            <a:ext cx="1512888" cy="503238"/>
          </a:xfrm>
          <a:prstGeom prst="rect">
            <a:avLst/>
          </a:prstGeom>
          <a:solidFill>
            <a:srgbClr val="FF99FF"/>
          </a:solidFill>
          <a:ln w="9525">
            <a:solidFill>
              <a:schemeClr val="tx1"/>
            </a:solidFill>
            <a:miter lim="800000"/>
            <a:headEnd/>
            <a:tailEnd/>
          </a:ln>
          <a:effectLst/>
        </p:spPr>
        <p:txBody>
          <a:bodyPr wrap="none" anchor="ctr"/>
          <a:lstStyle/>
          <a:p>
            <a:pPr algn="ctr" eaLnBrk="0" hangingPunct="0"/>
            <a:r>
              <a:rPr lang="en-US" sz="1800"/>
              <a:t>Media Agenda</a:t>
            </a:r>
          </a:p>
        </p:txBody>
      </p:sp>
      <p:sp>
        <p:nvSpPr>
          <p:cNvPr id="104456" name="Rectangle 8"/>
          <p:cNvSpPr>
            <a:spLocks noChangeArrowheads="1"/>
          </p:cNvSpPr>
          <p:nvPr/>
        </p:nvSpPr>
        <p:spPr bwMode="auto">
          <a:xfrm>
            <a:off x="4392613" y="4784725"/>
            <a:ext cx="3167062" cy="647700"/>
          </a:xfrm>
          <a:prstGeom prst="rect">
            <a:avLst/>
          </a:prstGeom>
          <a:solidFill>
            <a:srgbClr val="66FFFF"/>
          </a:solidFill>
          <a:ln w="9525">
            <a:solidFill>
              <a:schemeClr val="tx1"/>
            </a:solidFill>
            <a:miter lim="800000"/>
            <a:headEnd/>
            <a:tailEnd/>
          </a:ln>
          <a:effectLst/>
        </p:spPr>
        <p:txBody>
          <a:bodyPr wrap="none" anchor="ctr"/>
          <a:lstStyle/>
          <a:p>
            <a:pPr algn="ctr" eaLnBrk="0" hangingPunct="0"/>
            <a:r>
              <a:rPr lang="en-US" sz="1400"/>
              <a:t>Real world indicators of the importance</a:t>
            </a:r>
          </a:p>
          <a:p>
            <a:pPr algn="ctr" eaLnBrk="0" hangingPunct="0"/>
            <a:r>
              <a:rPr lang="en-US" sz="1400"/>
              <a:t> of an agenda issue or event</a:t>
            </a:r>
          </a:p>
        </p:txBody>
      </p:sp>
      <p:sp>
        <p:nvSpPr>
          <p:cNvPr id="104457" name="Rectangle 9"/>
          <p:cNvSpPr>
            <a:spLocks noChangeArrowheads="1"/>
          </p:cNvSpPr>
          <p:nvPr/>
        </p:nvSpPr>
        <p:spPr bwMode="auto">
          <a:xfrm>
            <a:off x="433388" y="3489325"/>
            <a:ext cx="2951162" cy="503238"/>
          </a:xfrm>
          <a:prstGeom prst="rect">
            <a:avLst/>
          </a:prstGeom>
          <a:solidFill>
            <a:srgbClr val="99FF99"/>
          </a:solidFill>
          <a:ln w="9525">
            <a:solidFill>
              <a:schemeClr val="tx1"/>
            </a:solidFill>
            <a:miter lim="800000"/>
            <a:headEnd/>
            <a:tailEnd/>
          </a:ln>
          <a:effectLst/>
        </p:spPr>
        <p:txBody>
          <a:bodyPr wrap="none" anchor="ctr"/>
          <a:lstStyle/>
          <a:p>
            <a:pPr algn="ctr" eaLnBrk="0" hangingPunct="0"/>
            <a:r>
              <a:rPr lang="en-US" sz="1800"/>
              <a:t>Gatekeepers, influental media</a:t>
            </a:r>
          </a:p>
          <a:p>
            <a:pPr algn="ctr" eaLnBrk="0" hangingPunct="0"/>
            <a:r>
              <a:rPr lang="en-US" sz="1800"/>
              <a:t>and spectacular news event</a:t>
            </a:r>
          </a:p>
        </p:txBody>
      </p:sp>
      <p:sp>
        <p:nvSpPr>
          <p:cNvPr id="104458" name="Rectangle 10"/>
          <p:cNvSpPr>
            <a:spLocks noChangeArrowheads="1"/>
          </p:cNvSpPr>
          <p:nvPr/>
        </p:nvSpPr>
        <p:spPr bwMode="auto">
          <a:xfrm>
            <a:off x="431800" y="5937250"/>
            <a:ext cx="7993063" cy="503238"/>
          </a:xfrm>
          <a:prstGeom prst="rect">
            <a:avLst/>
          </a:prstGeom>
          <a:solidFill>
            <a:schemeClr val="bg1"/>
          </a:solidFill>
          <a:ln w="9525">
            <a:solidFill>
              <a:schemeClr val="bg1"/>
            </a:solidFill>
            <a:miter lim="800000"/>
            <a:headEnd/>
            <a:tailEnd/>
          </a:ln>
          <a:effectLst/>
        </p:spPr>
        <p:txBody>
          <a:bodyPr wrap="none" anchor="ctr"/>
          <a:lstStyle/>
          <a:p>
            <a:pPr algn="ctr" eaLnBrk="0" hangingPunct="0"/>
            <a:r>
              <a:rPr lang="en-US"/>
              <a:t>A Broad Scope View of the Agenda Setting Process: Sumber: Rogers &amp; Dearling, 1988dalam Miller,2001, 259</a:t>
            </a:r>
          </a:p>
        </p:txBody>
      </p:sp>
      <p:sp>
        <p:nvSpPr>
          <p:cNvPr id="104459" name="AutoShape 11"/>
          <p:cNvSpPr>
            <a:spLocks noChangeArrowheads="1"/>
          </p:cNvSpPr>
          <p:nvPr/>
        </p:nvSpPr>
        <p:spPr bwMode="auto">
          <a:xfrm>
            <a:off x="4248150" y="3127375"/>
            <a:ext cx="4105275" cy="288925"/>
          </a:xfrm>
          <a:prstGeom prst="curvedDownArrow">
            <a:avLst>
              <a:gd name="adj1" fmla="val 284176"/>
              <a:gd name="adj2" fmla="val 568352"/>
              <a:gd name="adj3" fmla="val 33333"/>
            </a:avLst>
          </a:prstGeom>
          <a:solidFill>
            <a:srgbClr val="FF66CC"/>
          </a:solidFill>
          <a:ln w="9525">
            <a:solidFill>
              <a:schemeClr val="tx1"/>
            </a:solidFill>
            <a:miter lim="800000"/>
            <a:headEnd/>
            <a:tailEnd/>
          </a:ln>
          <a:effectLst/>
        </p:spPr>
        <p:txBody>
          <a:bodyPr wrap="none" anchor="ctr"/>
          <a:lstStyle/>
          <a:p>
            <a:endParaRPr lang="en-US"/>
          </a:p>
        </p:txBody>
      </p:sp>
      <p:sp>
        <p:nvSpPr>
          <p:cNvPr id="104460" name="AutoShape 12"/>
          <p:cNvSpPr>
            <a:spLocks noChangeArrowheads="1"/>
          </p:cNvSpPr>
          <p:nvPr/>
        </p:nvSpPr>
        <p:spPr bwMode="auto">
          <a:xfrm rot="10800000">
            <a:off x="4248150" y="4062413"/>
            <a:ext cx="4105275" cy="288925"/>
          </a:xfrm>
          <a:prstGeom prst="curvedDownArrow">
            <a:avLst>
              <a:gd name="adj1" fmla="val 284176"/>
              <a:gd name="adj2" fmla="val 568352"/>
              <a:gd name="adj3" fmla="val 33333"/>
            </a:avLst>
          </a:prstGeom>
          <a:solidFill>
            <a:srgbClr val="FF66CC"/>
          </a:solidFill>
          <a:ln w="9525">
            <a:solidFill>
              <a:schemeClr val="tx1"/>
            </a:solidFill>
            <a:miter lim="800000"/>
            <a:headEnd/>
            <a:tailEnd/>
          </a:ln>
          <a:effectLst/>
        </p:spPr>
        <p:txBody>
          <a:bodyPr wrap="none" anchor="ctr"/>
          <a:lstStyle/>
          <a:p>
            <a:endParaRPr lang="en-US"/>
          </a:p>
        </p:txBody>
      </p:sp>
      <p:sp>
        <p:nvSpPr>
          <p:cNvPr id="104461" name="Line 13"/>
          <p:cNvSpPr>
            <a:spLocks noChangeShapeType="1"/>
          </p:cNvSpPr>
          <p:nvPr/>
        </p:nvSpPr>
        <p:spPr bwMode="auto">
          <a:xfrm flipV="1">
            <a:off x="4752975" y="4424363"/>
            <a:ext cx="0" cy="360362"/>
          </a:xfrm>
          <a:prstGeom prst="line">
            <a:avLst/>
          </a:prstGeom>
          <a:noFill/>
          <a:ln w="9525">
            <a:solidFill>
              <a:schemeClr val="tx1"/>
            </a:solidFill>
            <a:round/>
            <a:headEnd/>
            <a:tailEnd type="triangle" w="med" len="med"/>
          </a:ln>
          <a:effectLst/>
        </p:spPr>
        <p:txBody>
          <a:bodyPr/>
          <a:lstStyle/>
          <a:p>
            <a:endParaRPr lang="en-US"/>
          </a:p>
        </p:txBody>
      </p:sp>
      <p:sp>
        <p:nvSpPr>
          <p:cNvPr id="104462" name="Line 14"/>
          <p:cNvSpPr>
            <a:spLocks noChangeShapeType="1"/>
          </p:cNvSpPr>
          <p:nvPr/>
        </p:nvSpPr>
        <p:spPr bwMode="auto">
          <a:xfrm flipV="1">
            <a:off x="5976938" y="4424363"/>
            <a:ext cx="0" cy="360362"/>
          </a:xfrm>
          <a:prstGeom prst="line">
            <a:avLst/>
          </a:prstGeom>
          <a:noFill/>
          <a:ln w="9525">
            <a:solidFill>
              <a:schemeClr val="tx1"/>
            </a:solidFill>
            <a:round/>
            <a:headEnd/>
            <a:tailEnd type="triangle" w="med" len="med"/>
          </a:ln>
          <a:effectLst/>
        </p:spPr>
        <p:txBody>
          <a:bodyPr/>
          <a:lstStyle/>
          <a:p>
            <a:endParaRPr lang="en-US"/>
          </a:p>
        </p:txBody>
      </p:sp>
      <p:sp>
        <p:nvSpPr>
          <p:cNvPr id="104463" name="Line 15"/>
          <p:cNvSpPr>
            <a:spLocks noChangeShapeType="1"/>
          </p:cNvSpPr>
          <p:nvPr/>
        </p:nvSpPr>
        <p:spPr bwMode="auto">
          <a:xfrm flipV="1">
            <a:off x="7129463" y="4424363"/>
            <a:ext cx="0" cy="360362"/>
          </a:xfrm>
          <a:prstGeom prst="line">
            <a:avLst/>
          </a:prstGeom>
          <a:noFill/>
          <a:ln w="9525">
            <a:solidFill>
              <a:schemeClr val="tx1"/>
            </a:solidFill>
            <a:round/>
            <a:headEnd/>
            <a:tailEnd type="triangle" w="med" len="med"/>
          </a:ln>
          <a:effectLst/>
        </p:spPr>
        <p:txBody>
          <a:bodyPr/>
          <a:lstStyle/>
          <a:p>
            <a:endParaRPr lang="en-US"/>
          </a:p>
        </p:txBody>
      </p:sp>
      <p:sp>
        <p:nvSpPr>
          <p:cNvPr id="104464" name="Line 16"/>
          <p:cNvSpPr>
            <a:spLocks noChangeShapeType="1"/>
          </p:cNvSpPr>
          <p:nvPr/>
        </p:nvSpPr>
        <p:spPr bwMode="auto">
          <a:xfrm>
            <a:off x="4681538" y="2695575"/>
            <a:ext cx="0" cy="431800"/>
          </a:xfrm>
          <a:prstGeom prst="line">
            <a:avLst/>
          </a:prstGeom>
          <a:noFill/>
          <a:ln w="9525">
            <a:solidFill>
              <a:schemeClr val="tx1"/>
            </a:solidFill>
            <a:round/>
            <a:headEnd/>
            <a:tailEnd type="triangle" w="med" len="med"/>
          </a:ln>
          <a:effectLst/>
        </p:spPr>
        <p:txBody>
          <a:bodyPr/>
          <a:lstStyle/>
          <a:p>
            <a:endParaRPr lang="en-US"/>
          </a:p>
        </p:txBody>
      </p:sp>
      <p:sp>
        <p:nvSpPr>
          <p:cNvPr id="104465" name="Line 17"/>
          <p:cNvSpPr>
            <a:spLocks noChangeShapeType="1"/>
          </p:cNvSpPr>
          <p:nvPr/>
        </p:nvSpPr>
        <p:spPr bwMode="auto">
          <a:xfrm>
            <a:off x="5761038" y="2695575"/>
            <a:ext cx="0" cy="431800"/>
          </a:xfrm>
          <a:prstGeom prst="line">
            <a:avLst/>
          </a:prstGeom>
          <a:noFill/>
          <a:ln w="9525">
            <a:solidFill>
              <a:schemeClr val="tx1"/>
            </a:solidFill>
            <a:round/>
            <a:headEnd/>
            <a:tailEnd type="triangle" w="med" len="med"/>
          </a:ln>
          <a:effectLst/>
        </p:spPr>
        <p:txBody>
          <a:bodyPr/>
          <a:lstStyle/>
          <a:p>
            <a:endParaRPr lang="en-US"/>
          </a:p>
        </p:txBody>
      </p:sp>
      <p:sp>
        <p:nvSpPr>
          <p:cNvPr id="104466" name="Line 18"/>
          <p:cNvSpPr>
            <a:spLocks noChangeShapeType="1"/>
          </p:cNvSpPr>
          <p:nvPr/>
        </p:nvSpPr>
        <p:spPr bwMode="auto">
          <a:xfrm>
            <a:off x="7129463" y="2695575"/>
            <a:ext cx="0" cy="431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05474" name="Rectangle 2"/>
          <p:cNvSpPr>
            <a:spLocks noGrp="1" noChangeArrowheads="1"/>
          </p:cNvSpPr>
          <p:nvPr>
            <p:ph type="title"/>
          </p:nvPr>
        </p:nvSpPr>
        <p:spPr>
          <a:xfrm>
            <a:off x="457200" y="1052513"/>
            <a:ext cx="8229600" cy="792162"/>
          </a:xfrm>
        </p:spPr>
        <p:txBody>
          <a:bodyPr/>
          <a:lstStyle/>
          <a:p>
            <a:r>
              <a:rPr lang="en-US" b="1" dirty="0" err="1"/>
              <a:t>Teori</a:t>
            </a:r>
            <a:r>
              <a:rPr lang="en-US" b="1" dirty="0"/>
              <a:t> Spiral </a:t>
            </a:r>
            <a:r>
              <a:rPr lang="en-US" b="1" dirty="0" err="1"/>
              <a:t>Kebisuan</a:t>
            </a:r>
            <a:endParaRPr lang="en-US" b="1" dirty="0"/>
          </a:p>
        </p:txBody>
      </p:sp>
      <p:sp>
        <p:nvSpPr>
          <p:cNvPr id="105475" name="Rectangle 3"/>
          <p:cNvSpPr>
            <a:spLocks noGrp="1" noChangeArrowheads="1"/>
          </p:cNvSpPr>
          <p:nvPr>
            <p:ph type="body" idx="1"/>
          </p:nvPr>
        </p:nvSpPr>
        <p:spPr>
          <a:xfrm>
            <a:off x="395288" y="1916113"/>
            <a:ext cx="8305800" cy="4495800"/>
          </a:xfrm>
        </p:spPr>
        <p:txBody>
          <a:bodyPr/>
          <a:lstStyle/>
          <a:p>
            <a:r>
              <a:rPr lang="en-US" dirty="0" err="1"/>
              <a:t>Teori</a:t>
            </a:r>
            <a:r>
              <a:rPr lang="en-US" dirty="0"/>
              <a:t> </a:t>
            </a:r>
            <a:r>
              <a:rPr lang="en-US" dirty="0" err="1"/>
              <a:t>ini</a:t>
            </a:r>
            <a:r>
              <a:rPr lang="en-US" dirty="0"/>
              <a:t> </a:t>
            </a:r>
            <a:r>
              <a:rPr lang="en-US" dirty="0" err="1"/>
              <a:t>pertama</a:t>
            </a:r>
            <a:r>
              <a:rPr lang="en-US" dirty="0"/>
              <a:t> kali </a:t>
            </a:r>
            <a:r>
              <a:rPr lang="en-US" dirty="0" err="1"/>
              <a:t>diperkenalkan</a:t>
            </a:r>
            <a:r>
              <a:rPr lang="en-US" dirty="0"/>
              <a:t> </a:t>
            </a:r>
            <a:r>
              <a:rPr lang="en-US" dirty="0" err="1"/>
              <a:t>oleh</a:t>
            </a:r>
            <a:r>
              <a:rPr lang="en-US" dirty="0"/>
              <a:t> Elisabeth </a:t>
            </a:r>
            <a:r>
              <a:rPr lang="en-US" dirty="0" err="1"/>
              <a:t>Neolle</a:t>
            </a:r>
            <a:r>
              <a:rPr lang="en-US" dirty="0"/>
              <a:t>-Neumann, </a:t>
            </a:r>
            <a:r>
              <a:rPr lang="en-US" dirty="0" err="1"/>
              <a:t>pada</a:t>
            </a:r>
            <a:r>
              <a:rPr lang="en-US" dirty="0"/>
              <a:t> </a:t>
            </a:r>
            <a:r>
              <a:rPr lang="en-US" dirty="0" err="1"/>
              <a:t>tahun</a:t>
            </a:r>
            <a:r>
              <a:rPr lang="en-US" dirty="0"/>
              <a:t> 1965.</a:t>
            </a:r>
          </a:p>
          <a:p>
            <a:r>
              <a:rPr lang="en-US" dirty="0" err="1"/>
              <a:t>Teori</a:t>
            </a:r>
            <a:r>
              <a:rPr lang="en-US" dirty="0"/>
              <a:t> </a:t>
            </a:r>
            <a:r>
              <a:rPr lang="en-US" dirty="0" err="1"/>
              <a:t>ini</a:t>
            </a:r>
            <a:r>
              <a:rPr lang="en-US" dirty="0"/>
              <a:t> </a:t>
            </a:r>
            <a:r>
              <a:rPr lang="en-US" dirty="0" err="1"/>
              <a:t>dikemukakan</a:t>
            </a:r>
            <a:r>
              <a:rPr lang="en-US" dirty="0"/>
              <a:t> </a:t>
            </a:r>
            <a:r>
              <a:rPr lang="en-US" dirty="0" err="1"/>
              <a:t>melalui</a:t>
            </a:r>
            <a:r>
              <a:rPr lang="en-US" dirty="0"/>
              <a:t> </a:t>
            </a:r>
            <a:r>
              <a:rPr lang="en-US" dirty="0" err="1"/>
              <a:t>penelitian</a:t>
            </a:r>
            <a:r>
              <a:rPr lang="en-US" dirty="0"/>
              <a:t> </a:t>
            </a:r>
            <a:r>
              <a:rPr lang="en-US" dirty="0" err="1"/>
              <a:t>pada</a:t>
            </a:r>
            <a:r>
              <a:rPr lang="en-US" dirty="0"/>
              <a:t> </a:t>
            </a:r>
            <a:r>
              <a:rPr lang="en-US" dirty="0" err="1"/>
              <a:t>pemilu</a:t>
            </a:r>
            <a:r>
              <a:rPr lang="en-US" dirty="0"/>
              <a:t> </a:t>
            </a:r>
            <a:r>
              <a:rPr lang="en-US" dirty="0" err="1"/>
              <a:t>di</a:t>
            </a:r>
            <a:r>
              <a:rPr lang="en-US" dirty="0"/>
              <a:t> </a:t>
            </a:r>
            <a:r>
              <a:rPr lang="en-US" dirty="0" err="1"/>
              <a:t>Jerman</a:t>
            </a:r>
            <a:r>
              <a:rPr lang="en-US" dirty="0"/>
              <a:t> </a:t>
            </a:r>
            <a:r>
              <a:rPr lang="en-US" dirty="0" err="1"/>
              <a:t>dengan</a:t>
            </a:r>
            <a:r>
              <a:rPr lang="en-US" dirty="0"/>
              <a:t> </a:t>
            </a:r>
            <a:r>
              <a:rPr lang="en-US" dirty="0" err="1"/>
              <a:t>mengamati</a:t>
            </a:r>
            <a:r>
              <a:rPr lang="en-US" dirty="0"/>
              <a:t> </a:t>
            </a:r>
            <a:r>
              <a:rPr lang="en-US" i="1" dirty="0"/>
              <a:t>The Christian Democrats</a:t>
            </a:r>
            <a:r>
              <a:rPr lang="en-US" dirty="0"/>
              <a:t> </a:t>
            </a:r>
            <a:r>
              <a:rPr lang="en-US" dirty="0" err="1"/>
              <a:t>dan</a:t>
            </a:r>
            <a:r>
              <a:rPr lang="en-US" dirty="0"/>
              <a:t> </a:t>
            </a:r>
            <a:r>
              <a:rPr lang="en-US" i="1" dirty="0"/>
              <a:t>The Social Democrats.</a:t>
            </a:r>
            <a:endParaRPr lang="en-US" dirty="0"/>
          </a:p>
          <a:p>
            <a:r>
              <a:rPr lang="en-US" dirty="0" err="1"/>
              <a:t>Peserta</a:t>
            </a:r>
            <a:r>
              <a:rPr lang="en-US" dirty="0"/>
              <a:t> </a:t>
            </a:r>
            <a:r>
              <a:rPr lang="en-US" dirty="0" err="1"/>
              <a:t>pemilu</a:t>
            </a:r>
            <a:r>
              <a:rPr lang="en-US" dirty="0"/>
              <a:t> </a:t>
            </a:r>
            <a:r>
              <a:rPr lang="en-US" dirty="0" err="1"/>
              <a:t>cenderung</a:t>
            </a:r>
            <a:r>
              <a:rPr lang="en-US" dirty="0"/>
              <a:t> </a:t>
            </a:r>
            <a:r>
              <a:rPr lang="en-US" dirty="0" err="1"/>
              <a:t>tidak</a:t>
            </a:r>
            <a:r>
              <a:rPr lang="en-US" dirty="0"/>
              <a:t> </a:t>
            </a:r>
            <a:r>
              <a:rPr lang="en-US" dirty="0" err="1"/>
              <a:t>menampakkan</a:t>
            </a:r>
            <a:r>
              <a:rPr lang="en-US" dirty="0"/>
              <a:t> </a:t>
            </a:r>
            <a:r>
              <a:rPr lang="en-US" dirty="0" err="1"/>
              <a:t>secara</a:t>
            </a:r>
            <a:r>
              <a:rPr lang="en-US" dirty="0"/>
              <a:t> </a:t>
            </a:r>
            <a:r>
              <a:rPr lang="en-US" dirty="0" err="1"/>
              <a:t>terbuka</a:t>
            </a:r>
            <a:r>
              <a:rPr lang="en-US" dirty="0"/>
              <a:t> </a:t>
            </a:r>
            <a:r>
              <a:rPr lang="en-US" dirty="0" err="1"/>
              <a:t>akan</a:t>
            </a:r>
            <a:r>
              <a:rPr lang="en-US" dirty="0"/>
              <a:t> </a:t>
            </a:r>
            <a:r>
              <a:rPr lang="en-US" dirty="0" err="1"/>
              <a:t>pilihannya</a:t>
            </a:r>
            <a:r>
              <a:rPr lang="en-US" dirty="0"/>
              <a:t> </a:t>
            </a:r>
            <a:r>
              <a:rPr lang="en-US" dirty="0" err="1"/>
              <a:t>pada</a:t>
            </a:r>
            <a:r>
              <a:rPr lang="en-US" dirty="0"/>
              <a:t> </a:t>
            </a:r>
            <a:r>
              <a:rPr lang="en-US" dirty="0" err="1"/>
              <a:t>partai</a:t>
            </a:r>
            <a:r>
              <a:rPr lang="en-US" dirty="0"/>
              <a:t> </a:t>
            </a:r>
            <a:r>
              <a:rPr lang="en-US" dirty="0" err="1"/>
              <a:t>tertentu</a:t>
            </a:r>
            <a:r>
              <a:rPr lang="en-US" dirty="0"/>
              <a:t>.</a:t>
            </a:r>
          </a:p>
          <a:p>
            <a:endParaRPr lang="en-US" dirty="0"/>
          </a:p>
          <a:p>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06499" name="Rectangle 3"/>
          <p:cNvSpPr>
            <a:spLocks noGrp="1" noChangeArrowheads="1"/>
          </p:cNvSpPr>
          <p:nvPr>
            <p:ph type="body" idx="1"/>
          </p:nvPr>
        </p:nvSpPr>
        <p:spPr>
          <a:xfrm>
            <a:off x="468313" y="1412875"/>
            <a:ext cx="8305800" cy="4495800"/>
          </a:xfrm>
        </p:spPr>
        <p:txBody>
          <a:bodyPr/>
          <a:lstStyle/>
          <a:p>
            <a:r>
              <a:rPr lang="en-US" dirty="0" err="1"/>
              <a:t>Asumsi</a:t>
            </a:r>
            <a:r>
              <a:rPr lang="en-US" dirty="0"/>
              <a:t> yang </a:t>
            </a:r>
            <a:r>
              <a:rPr lang="en-US" dirty="0" err="1"/>
              <a:t>dikemukakan</a:t>
            </a:r>
            <a:r>
              <a:rPr lang="en-US" dirty="0"/>
              <a:t> </a:t>
            </a:r>
            <a:r>
              <a:rPr lang="en-US" dirty="0" err="1"/>
              <a:t>Neolle</a:t>
            </a:r>
            <a:r>
              <a:rPr lang="en-US" dirty="0"/>
              <a:t>-Neumann (1991) </a:t>
            </a:r>
            <a:r>
              <a:rPr lang="en-US" dirty="0" err="1"/>
              <a:t>adalah</a:t>
            </a:r>
            <a:r>
              <a:rPr lang="en-US" dirty="0"/>
              <a:t>:</a:t>
            </a:r>
          </a:p>
          <a:p>
            <a:r>
              <a:rPr lang="en-US" dirty="0" err="1"/>
              <a:t>Masyarakat</a:t>
            </a:r>
            <a:r>
              <a:rPr lang="en-US" dirty="0"/>
              <a:t> </a:t>
            </a:r>
            <a:r>
              <a:rPr lang="en-US" dirty="0" err="1"/>
              <a:t>cenderung</a:t>
            </a:r>
            <a:r>
              <a:rPr lang="en-US" dirty="0"/>
              <a:t> </a:t>
            </a:r>
            <a:r>
              <a:rPr lang="en-US" dirty="0" err="1"/>
              <a:t>mengancam</a:t>
            </a:r>
            <a:r>
              <a:rPr lang="en-US" dirty="0"/>
              <a:t> </a:t>
            </a:r>
            <a:r>
              <a:rPr lang="en-US" dirty="0" err="1"/>
              <a:t>mengisolasi</a:t>
            </a:r>
            <a:r>
              <a:rPr lang="en-US" dirty="0"/>
              <a:t> </a:t>
            </a:r>
            <a:r>
              <a:rPr lang="en-US" dirty="0" err="1"/>
              <a:t>individu</a:t>
            </a:r>
            <a:endParaRPr lang="en-US" dirty="0"/>
          </a:p>
          <a:p>
            <a:r>
              <a:rPr lang="en-US" dirty="0" err="1"/>
              <a:t>Individu</a:t>
            </a:r>
            <a:r>
              <a:rPr lang="en-US" dirty="0"/>
              <a:t> </a:t>
            </a:r>
            <a:r>
              <a:rPr lang="en-US" dirty="0" err="1"/>
              <a:t>ketakutan</a:t>
            </a:r>
            <a:r>
              <a:rPr lang="en-US" dirty="0"/>
              <a:t> </a:t>
            </a:r>
            <a:r>
              <a:rPr lang="en-US" dirty="0" err="1"/>
              <a:t>mengalami</a:t>
            </a:r>
            <a:r>
              <a:rPr lang="en-US" dirty="0"/>
              <a:t> </a:t>
            </a:r>
            <a:r>
              <a:rPr lang="en-US" dirty="0" err="1"/>
              <a:t>pengasingan</a:t>
            </a:r>
            <a:r>
              <a:rPr lang="en-US" dirty="0"/>
              <a:t> </a:t>
            </a:r>
            <a:r>
              <a:rPr lang="en-US" dirty="0" err="1"/>
              <a:t>terus</a:t>
            </a:r>
            <a:r>
              <a:rPr lang="en-US" dirty="0"/>
              <a:t> - </a:t>
            </a:r>
            <a:r>
              <a:rPr lang="en-US" dirty="0" err="1"/>
              <a:t>menerus</a:t>
            </a:r>
            <a:endParaRPr lang="en-US" dirty="0"/>
          </a:p>
          <a:p>
            <a:r>
              <a:rPr lang="en-US" dirty="0" err="1"/>
              <a:t>Ketakutan</a:t>
            </a:r>
            <a:r>
              <a:rPr lang="en-US" dirty="0"/>
              <a:t> </a:t>
            </a:r>
            <a:r>
              <a:rPr lang="en-US" dirty="0" err="1"/>
              <a:t>akan</a:t>
            </a:r>
            <a:r>
              <a:rPr lang="en-US" dirty="0"/>
              <a:t> </a:t>
            </a:r>
            <a:r>
              <a:rPr lang="en-US" dirty="0" err="1"/>
              <a:t>pengasingan</a:t>
            </a:r>
            <a:r>
              <a:rPr lang="en-US" dirty="0"/>
              <a:t> </a:t>
            </a:r>
            <a:r>
              <a:rPr lang="en-US" dirty="0" err="1"/>
              <a:t>masyarakat</a:t>
            </a:r>
            <a:r>
              <a:rPr lang="en-US" dirty="0"/>
              <a:t> </a:t>
            </a:r>
            <a:r>
              <a:rPr lang="en-US" dirty="0" err="1"/>
              <a:t>membuat</a:t>
            </a:r>
            <a:r>
              <a:rPr lang="en-US" dirty="0"/>
              <a:t> </a:t>
            </a:r>
            <a:r>
              <a:rPr lang="en-US" dirty="0" err="1"/>
              <a:t>individu</a:t>
            </a:r>
            <a:r>
              <a:rPr lang="en-US" dirty="0"/>
              <a:t> </a:t>
            </a:r>
            <a:r>
              <a:rPr lang="en-US" dirty="0" err="1"/>
              <a:t>tidak</a:t>
            </a:r>
            <a:r>
              <a:rPr lang="en-US" dirty="0"/>
              <a:t> </a:t>
            </a:r>
            <a:r>
              <a:rPr lang="en-US" dirty="0" err="1"/>
              <a:t>memberi</a:t>
            </a:r>
            <a:r>
              <a:rPr lang="en-US" dirty="0"/>
              <a:t> </a:t>
            </a:r>
            <a:r>
              <a:rPr lang="en-US" dirty="0" err="1"/>
              <a:t>penilaian</a:t>
            </a:r>
            <a:r>
              <a:rPr lang="en-US" dirty="0"/>
              <a:t> </a:t>
            </a:r>
            <a:r>
              <a:rPr lang="en-US" dirty="0" err="1"/>
              <a:t>sama</a:t>
            </a:r>
            <a:r>
              <a:rPr lang="en-US" dirty="0"/>
              <a:t> </a:t>
            </a:r>
            <a:r>
              <a:rPr lang="en-US" dirty="0" err="1"/>
              <a:t>sekali</a:t>
            </a:r>
            <a:r>
              <a:rPr lang="en-US" dirty="0"/>
              <a:t> </a:t>
            </a:r>
            <a:r>
              <a:rPr lang="en-US" dirty="0" err="1"/>
              <a:t>terhadap</a:t>
            </a:r>
            <a:r>
              <a:rPr lang="en-US" dirty="0"/>
              <a:t> </a:t>
            </a:r>
            <a:r>
              <a:rPr lang="en-US" dirty="0" err="1"/>
              <a:t>pendapat</a:t>
            </a:r>
            <a:r>
              <a:rPr lang="en-US" dirty="0"/>
              <a:t> </a:t>
            </a:r>
            <a:r>
              <a:rPr lang="en-US" dirty="0" err="1"/>
              <a:t>umum</a:t>
            </a:r>
            <a:r>
              <a:rPr lang="en-US" dirty="0"/>
              <a:t>.</a:t>
            </a:r>
          </a:p>
          <a:p>
            <a:r>
              <a:rPr lang="en-US" dirty="0" err="1"/>
              <a:t>Hasil</a:t>
            </a:r>
            <a:r>
              <a:rPr lang="en-US" dirty="0"/>
              <a:t> </a:t>
            </a:r>
            <a:r>
              <a:rPr lang="en-US" dirty="0" err="1"/>
              <a:t>dari</a:t>
            </a:r>
            <a:r>
              <a:rPr lang="en-US" dirty="0"/>
              <a:t> </a:t>
            </a:r>
            <a:r>
              <a:rPr lang="en-US" dirty="0" err="1"/>
              <a:t>penilaian</a:t>
            </a:r>
            <a:r>
              <a:rPr lang="en-US" dirty="0"/>
              <a:t> </a:t>
            </a:r>
            <a:r>
              <a:rPr lang="en-US" dirty="0" err="1"/>
              <a:t>terhadap</a:t>
            </a:r>
            <a:r>
              <a:rPr lang="en-US" dirty="0"/>
              <a:t> </a:t>
            </a:r>
            <a:r>
              <a:rPr lang="en-US" dirty="0" err="1"/>
              <a:t>tingkah</a:t>
            </a:r>
            <a:r>
              <a:rPr lang="en-US" dirty="0"/>
              <a:t> </a:t>
            </a:r>
            <a:r>
              <a:rPr lang="en-US" dirty="0" err="1"/>
              <a:t>laku</a:t>
            </a:r>
            <a:r>
              <a:rPr lang="en-US" dirty="0"/>
              <a:t> </a:t>
            </a:r>
            <a:r>
              <a:rPr lang="en-US" dirty="0" err="1"/>
              <a:t>masyarakat</a:t>
            </a:r>
            <a:r>
              <a:rPr lang="en-US" dirty="0"/>
              <a:t>, </a:t>
            </a:r>
            <a:r>
              <a:rPr lang="en-US" dirty="0" err="1"/>
              <a:t>khususnya</a:t>
            </a:r>
            <a:r>
              <a:rPr lang="en-US" dirty="0"/>
              <a:t> </a:t>
            </a:r>
            <a:r>
              <a:rPr lang="en-US" dirty="0" err="1"/>
              <a:t>ekspresi</a:t>
            </a:r>
            <a:r>
              <a:rPr lang="en-US" dirty="0"/>
              <a:t> </a:t>
            </a:r>
            <a:r>
              <a:rPr lang="en-US" dirty="0" err="1"/>
              <a:t>terbuka</a:t>
            </a:r>
            <a:r>
              <a:rPr lang="en-US" dirty="0"/>
              <a:t> </a:t>
            </a:r>
            <a:r>
              <a:rPr lang="en-US" dirty="0" err="1"/>
              <a:t>atau</a:t>
            </a:r>
            <a:r>
              <a:rPr lang="en-US" dirty="0"/>
              <a:t> </a:t>
            </a:r>
            <a:r>
              <a:rPr lang="en-US" dirty="0" err="1"/>
              <a:t>merahasiakan</a:t>
            </a:r>
            <a:r>
              <a:rPr lang="en-US" dirty="0"/>
              <a:t> </a:t>
            </a:r>
            <a:r>
              <a:rPr lang="en-US" dirty="0" err="1"/>
              <a:t>opini</a:t>
            </a:r>
            <a:r>
              <a:rPr lang="en-US" dirty="0"/>
              <a:t> </a:t>
            </a:r>
            <a:r>
              <a:rPr lang="en-US" dirty="0" err="1"/>
              <a:t>mereka</a:t>
            </a:r>
            <a:r>
              <a:rPr lang="en-US" dirty="0"/>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07522" name="Rectangle 2"/>
          <p:cNvSpPr>
            <a:spLocks noGrp="1" noChangeArrowheads="1"/>
          </p:cNvSpPr>
          <p:nvPr>
            <p:ph type="title"/>
          </p:nvPr>
        </p:nvSpPr>
        <p:spPr>
          <a:xfrm>
            <a:off x="457200" y="981075"/>
            <a:ext cx="8229600" cy="863600"/>
          </a:xfrm>
        </p:spPr>
        <p:txBody>
          <a:bodyPr/>
          <a:lstStyle/>
          <a:p>
            <a:r>
              <a:rPr lang="en-US" b="1" dirty="0" err="1"/>
              <a:t>Teori</a:t>
            </a:r>
            <a:r>
              <a:rPr lang="en-US" b="1" dirty="0"/>
              <a:t> </a:t>
            </a:r>
            <a:r>
              <a:rPr lang="en-US" b="1" dirty="0" err="1"/>
              <a:t>Kultivasi</a:t>
            </a:r>
            <a:endParaRPr lang="en-US" b="1" dirty="0"/>
          </a:p>
        </p:txBody>
      </p:sp>
      <p:sp>
        <p:nvSpPr>
          <p:cNvPr id="107523" name="Rectangle 3"/>
          <p:cNvSpPr>
            <a:spLocks noGrp="1" noChangeArrowheads="1"/>
          </p:cNvSpPr>
          <p:nvPr>
            <p:ph type="body" idx="1"/>
          </p:nvPr>
        </p:nvSpPr>
        <p:spPr>
          <a:xfrm>
            <a:off x="395288" y="1844675"/>
            <a:ext cx="8305800" cy="4495800"/>
          </a:xfrm>
        </p:spPr>
        <p:txBody>
          <a:bodyPr/>
          <a:lstStyle/>
          <a:p>
            <a:pPr marL="533400" indent="-533400"/>
            <a:r>
              <a:rPr lang="en-US" dirty="0" err="1"/>
              <a:t>Teori</a:t>
            </a:r>
            <a:r>
              <a:rPr lang="en-US" dirty="0"/>
              <a:t> </a:t>
            </a:r>
            <a:r>
              <a:rPr lang="en-US" dirty="0" err="1"/>
              <a:t>ini</a:t>
            </a:r>
            <a:r>
              <a:rPr lang="en-US" dirty="0"/>
              <a:t> </a:t>
            </a:r>
            <a:r>
              <a:rPr lang="en-US" dirty="0" err="1"/>
              <a:t>diperkenalkan</a:t>
            </a:r>
            <a:r>
              <a:rPr lang="en-US" dirty="0"/>
              <a:t> </a:t>
            </a:r>
            <a:r>
              <a:rPr lang="en-US" dirty="0" err="1"/>
              <a:t>oleh</a:t>
            </a:r>
            <a:r>
              <a:rPr lang="en-US" dirty="0"/>
              <a:t> </a:t>
            </a:r>
            <a:r>
              <a:rPr lang="en-US" dirty="0" err="1"/>
              <a:t>Gerbner</a:t>
            </a:r>
            <a:r>
              <a:rPr lang="en-US" dirty="0"/>
              <a:t>, Gross, Morgan, </a:t>
            </a:r>
            <a:r>
              <a:rPr lang="en-US" dirty="0" err="1"/>
              <a:t>dan</a:t>
            </a:r>
            <a:r>
              <a:rPr lang="en-US" dirty="0"/>
              <a:t> Signorelli </a:t>
            </a:r>
            <a:r>
              <a:rPr lang="en-US" dirty="0" err="1"/>
              <a:t>pada</a:t>
            </a:r>
            <a:r>
              <a:rPr lang="en-US" dirty="0"/>
              <a:t> </a:t>
            </a:r>
            <a:r>
              <a:rPr lang="en-US" dirty="0" err="1"/>
              <a:t>tahun</a:t>
            </a:r>
            <a:r>
              <a:rPr lang="en-US" dirty="0"/>
              <a:t> 1986.</a:t>
            </a:r>
          </a:p>
          <a:p>
            <a:pPr marL="533400" indent="-533400"/>
            <a:r>
              <a:rPr lang="en-US" dirty="0" err="1"/>
              <a:t>Teori</a:t>
            </a:r>
            <a:r>
              <a:rPr lang="en-US" dirty="0"/>
              <a:t> </a:t>
            </a:r>
            <a:r>
              <a:rPr lang="en-US" dirty="0" err="1"/>
              <a:t>ini</a:t>
            </a:r>
            <a:r>
              <a:rPr lang="en-US" dirty="0"/>
              <a:t> </a:t>
            </a:r>
            <a:r>
              <a:rPr lang="en-US" dirty="0" err="1"/>
              <a:t>memiliki</a:t>
            </a:r>
            <a:r>
              <a:rPr lang="en-US" dirty="0"/>
              <a:t> </a:t>
            </a:r>
            <a:r>
              <a:rPr lang="en-US" dirty="0" err="1"/>
              <a:t>spesifikasi</a:t>
            </a:r>
            <a:r>
              <a:rPr lang="en-US" dirty="0"/>
              <a:t>:</a:t>
            </a:r>
          </a:p>
          <a:p>
            <a:pPr marL="533400" indent="-533400">
              <a:buFont typeface="Wingdings" pitchFamily="2" charset="2"/>
              <a:buAutoNum type="arabicPeriod"/>
            </a:pPr>
            <a:r>
              <a:rPr lang="en-US" dirty="0" err="1"/>
              <a:t>Teori</a:t>
            </a:r>
            <a:r>
              <a:rPr lang="en-US" dirty="0"/>
              <a:t> </a:t>
            </a:r>
            <a:r>
              <a:rPr lang="en-US" dirty="0" err="1"/>
              <a:t>Kultivasi</a:t>
            </a:r>
            <a:r>
              <a:rPr lang="en-US" dirty="0"/>
              <a:t> </a:t>
            </a:r>
            <a:r>
              <a:rPr lang="en-US" dirty="0" err="1"/>
              <a:t>berkonsentrasi</a:t>
            </a:r>
            <a:r>
              <a:rPr lang="en-US" dirty="0"/>
              <a:t> </a:t>
            </a:r>
            <a:r>
              <a:rPr lang="en-US" dirty="0" err="1"/>
              <a:t>pada</a:t>
            </a:r>
            <a:r>
              <a:rPr lang="en-US" dirty="0"/>
              <a:t> </a:t>
            </a:r>
            <a:r>
              <a:rPr lang="en-US" dirty="0" err="1"/>
              <a:t>satu</a:t>
            </a:r>
            <a:r>
              <a:rPr lang="en-US" dirty="0"/>
              <a:t> medium </a:t>
            </a:r>
            <a:r>
              <a:rPr lang="en-US" dirty="0" err="1"/>
              <a:t>massa</a:t>
            </a:r>
            <a:r>
              <a:rPr lang="en-US" dirty="0"/>
              <a:t> </a:t>
            </a:r>
            <a:r>
              <a:rPr lang="en-US" dirty="0" err="1"/>
              <a:t>yakni</a:t>
            </a:r>
            <a:r>
              <a:rPr lang="en-US" dirty="0"/>
              <a:t> </a:t>
            </a:r>
            <a:r>
              <a:rPr lang="en-US" dirty="0" err="1"/>
              <a:t>televisi</a:t>
            </a:r>
            <a:endParaRPr lang="en-US" dirty="0"/>
          </a:p>
          <a:p>
            <a:pPr marL="533400" indent="-533400">
              <a:buFont typeface="Wingdings" pitchFamily="2" charset="2"/>
              <a:buAutoNum type="arabicPeriod"/>
            </a:pPr>
            <a:r>
              <a:rPr lang="en-US" dirty="0" err="1"/>
              <a:t>Teori</a:t>
            </a:r>
            <a:r>
              <a:rPr lang="en-US" dirty="0"/>
              <a:t> </a:t>
            </a:r>
            <a:r>
              <a:rPr lang="en-US" dirty="0" err="1"/>
              <a:t>Kultivasi</a:t>
            </a:r>
            <a:r>
              <a:rPr lang="en-US" dirty="0"/>
              <a:t> </a:t>
            </a:r>
            <a:r>
              <a:rPr lang="en-US" dirty="0" err="1"/>
              <a:t>melakukan</a:t>
            </a:r>
            <a:r>
              <a:rPr lang="en-US" dirty="0"/>
              <a:t> </a:t>
            </a:r>
            <a:r>
              <a:rPr lang="en-US" dirty="0" err="1"/>
              <a:t>prediksi</a:t>
            </a:r>
            <a:r>
              <a:rPr lang="en-US" dirty="0"/>
              <a:t> </a:t>
            </a:r>
            <a:r>
              <a:rPr lang="en-US" dirty="0" err="1"/>
              <a:t>terhadap</a:t>
            </a:r>
            <a:r>
              <a:rPr lang="en-US" dirty="0"/>
              <a:t> </a:t>
            </a:r>
            <a:r>
              <a:rPr lang="en-US" dirty="0" err="1"/>
              <a:t>efek</a:t>
            </a:r>
            <a:r>
              <a:rPr lang="en-US" dirty="0"/>
              <a:t> </a:t>
            </a:r>
            <a:r>
              <a:rPr lang="en-US" dirty="0" err="1"/>
              <a:t>tidak</a:t>
            </a:r>
            <a:r>
              <a:rPr lang="en-US" dirty="0"/>
              <a:t> </a:t>
            </a:r>
            <a:r>
              <a:rPr lang="en-US" dirty="0" err="1"/>
              <a:t>langsung</a:t>
            </a:r>
            <a:r>
              <a:rPr lang="en-US" dirty="0"/>
              <a:t> </a:t>
            </a:r>
            <a:r>
              <a:rPr lang="en-US" dirty="0" err="1"/>
              <a:t>atau</a:t>
            </a:r>
            <a:r>
              <a:rPr lang="en-US" dirty="0"/>
              <a:t> </a:t>
            </a:r>
            <a:r>
              <a:rPr lang="en-US" dirty="0" err="1"/>
              <a:t>issu</a:t>
            </a:r>
            <a:r>
              <a:rPr lang="en-US" dirty="0"/>
              <a:t> </a:t>
            </a:r>
            <a:r>
              <a:rPr lang="en-US" dirty="0" err="1"/>
              <a:t>spesifik</a:t>
            </a:r>
            <a:r>
              <a:rPr lang="en-US" dirty="0"/>
              <a:t> </a:t>
            </a:r>
            <a:r>
              <a:rPr lang="en-US" dirty="0" err="1"/>
              <a:t>terhadap</a:t>
            </a:r>
            <a:r>
              <a:rPr lang="en-US" dirty="0"/>
              <a:t> </a:t>
            </a:r>
            <a:r>
              <a:rPr lang="en-US" dirty="0" err="1"/>
              <a:t>cara</a:t>
            </a:r>
            <a:r>
              <a:rPr lang="en-US" dirty="0"/>
              <a:t> </a:t>
            </a:r>
            <a:r>
              <a:rPr lang="en-US" dirty="0" err="1"/>
              <a:t>pandang</a:t>
            </a:r>
            <a:r>
              <a:rPr lang="en-US" dirty="0"/>
              <a:t> </a:t>
            </a:r>
            <a:r>
              <a:rPr lang="en-US" dirty="0" err="1"/>
              <a:t>terhadap</a:t>
            </a:r>
            <a:r>
              <a:rPr lang="en-US" dirty="0"/>
              <a:t> </a:t>
            </a:r>
            <a:r>
              <a:rPr lang="en-US" dirty="0" err="1"/>
              <a:t>dunia</a:t>
            </a:r>
            <a:r>
              <a:rPr lang="en-US" dirty="0"/>
              <a:t>.</a:t>
            </a:r>
          </a:p>
          <a:p>
            <a:pPr marL="533400" indent="-533400">
              <a:buFont typeface="Wingdings" pitchFamily="2" charset="2"/>
              <a:buAutoNum type="arabicPeriod"/>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08547" name="Rectangle 3"/>
          <p:cNvSpPr>
            <a:spLocks noGrp="1" noChangeArrowheads="1"/>
          </p:cNvSpPr>
          <p:nvPr>
            <p:ph type="body" idx="1"/>
          </p:nvPr>
        </p:nvSpPr>
        <p:spPr>
          <a:xfrm>
            <a:off x="468313" y="1484313"/>
            <a:ext cx="8305800" cy="4495800"/>
          </a:xfrm>
        </p:spPr>
        <p:txBody>
          <a:bodyPr>
            <a:normAutofit lnSpcReduction="10000"/>
          </a:bodyPr>
          <a:lstStyle/>
          <a:p>
            <a:pPr marL="533400" indent="-533400">
              <a:lnSpc>
                <a:spcPct val="90000"/>
              </a:lnSpc>
            </a:pPr>
            <a:r>
              <a:rPr lang="en-US" dirty="0"/>
              <a:t>George </a:t>
            </a:r>
            <a:r>
              <a:rPr lang="en-US" dirty="0" err="1"/>
              <a:t>Gerbner</a:t>
            </a:r>
            <a:r>
              <a:rPr lang="en-US" dirty="0"/>
              <a:t> </a:t>
            </a:r>
            <a:r>
              <a:rPr lang="en-US" dirty="0" err="1"/>
              <a:t>dan</a:t>
            </a:r>
            <a:r>
              <a:rPr lang="en-US" dirty="0"/>
              <a:t> </a:t>
            </a:r>
            <a:r>
              <a:rPr lang="en-US" dirty="0" err="1"/>
              <a:t>tim</a:t>
            </a:r>
            <a:r>
              <a:rPr lang="en-US" dirty="0"/>
              <a:t> </a:t>
            </a:r>
            <a:r>
              <a:rPr lang="en-US" dirty="0" err="1"/>
              <a:t>riset</a:t>
            </a:r>
            <a:r>
              <a:rPr lang="en-US" dirty="0"/>
              <a:t> </a:t>
            </a:r>
            <a:r>
              <a:rPr lang="en-US" dirty="0" err="1"/>
              <a:t>Komunikasi</a:t>
            </a:r>
            <a:r>
              <a:rPr lang="en-US" dirty="0"/>
              <a:t> </a:t>
            </a:r>
            <a:r>
              <a:rPr lang="en-US" dirty="0" err="1"/>
              <a:t>dari</a:t>
            </a:r>
            <a:r>
              <a:rPr lang="en-US" dirty="0"/>
              <a:t> Annenberg School </a:t>
            </a:r>
            <a:r>
              <a:rPr lang="en-US" dirty="0" err="1"/>
              <a:t>Universitas</a:t>
            </a:r>
            <a:r>
              <a:rPr lang="en-US" dirty="0"/>
              <a:t> </a:t>
            </a:r>
            <a:r>
              <a:rPr lang="en-US" dirty="0" err="1"/>
              <a:t>Pannsylvia</a:t>
            </a:r>
            <a:r>
              <a:rPr lang="en-US" dirty="0"/>
              <a:t>, </a:t>
            </a:r>
            <a:r>
              <a:rPr lang="en-US" dirty="0" err="1"/>
              <a:t>menjadi</a:t>
            </a:r>
            <a:r>
              <a:rPr lang="en-US" dirty="0"/>
              <a:t> </a:t>
            </a:r>
            <a:r>
              <a:rPr lang="en-US" dirty="0" err="1"/>
              <a:t>pemeran</a:t>
            </a:r>
            <a:r>
              <a:rPr lang="en-US" dirty="0"/>
              <a:t> </a:t>
            </a:r>
            <a:r>
              <a:rPr lang="en-US" dirty="0" err="1"/>
              <a:t>utama</a:t>
            </a:r>
            <a:r>
              <a:rPr lang="en-US" dirty="0"/>
              <a:t> </a:t>
            </a:r>
            <a:r>
              <a:rPr lang="en-US" dirty="0" err="1"/>
              <a:t>dalam</a:t>
            </a:r>
            <a:r>
              <a:rPr lang="en-US" dirty="0"/>
              <a:t> </a:t>
            </a:r>
            <a:r>
              <a:rPr lang="en-US" dirty="0" err="1"/>
              <a:t>studi</a:t>
            </a:r>
            <a:r>
              <a:rPr lang="en-US" dirty="0"/>
              <a:t> </a:t>
            </a:r>
            <a:r>
              <a:rPr lang="en-US" dirty="0" err="1"/>
              <a:t>tentang</a:t>
            </a:r>
            <a:r>
              <a:rPr lang="en-US" dirty="0"/>
              <a:t> </a:t>
            </a:r>
            <a:r>
              <a:rPr lang="en-US" dirty="0" err="1"/>
              <a:t>teori</a:t>
            </a:r>
            <a:r>
              <a:rPr lang="en-US" dirty="0"/>
              <a:t> </a:t>
            </a:r>
            <a:r>
              <a:rPr lang="en-US" dirty="0" err="1"/>
              <a:t>Kultivasi</a:t>
            </a:r>
            <a:r>
              <a:rPr lang="en-US" dirty="0"/>
              <a:t>.</a:t>
            </a:r>
          </a:p>
          <a:p>
            <a:pPr marL="533400" indent="-533400">
              <a:lnSpc>
                <a:spcPct val="90000"/>
              </a:lnSpc>
            </a:pPr>
            <a:r>
              <a:rPr lang="en-US" dirty="0" err="1"/>
              <a:t>Beberapa</a:t>
            </a:r>
            <a:r>
              <a:rPr lang="en-US" dirty="0"/>
              <a:t> </a:t>
            </a:r>
            <a:r>
              <a:rPr lang="en-US" dirty="0" err="1"/>
              <a:t>asumsi</a:t>
            </a:r>
            <a:r>
              <a:rPr lang="en-US" dirty="0"/>
              <a:t> yang </a:t>
            </a:r>
            <a:r>
              <a:rPr lang="en-US" dirty="0" err="1"/>
              <a:t>dikemukakan</a:t>
            </a:r>
            <a:r>
              <a:rPr lang="en-US" dirty="0"/>
              <a:t> </a:t>
            </a:r>
            <a:r>
              <a:rPr lang="en-US" dirty="0" err="1"/>
              <a:t>Gerbner</a:t>
            </a:r>
            <a:r>
              <a:rPr lang="en-US" dirty="0"/>
              <a:t>:</a:t>
            </a:r>
          </a:p>
          <a:p>
            <a:pPr marL="533400" indent="-533400">
              <a:lnSpc>
                <a:spcPct val="90000"/>
              </a:lnSpc>
              <a:buFont typeface="Wingdings" pitchFamily="2" charset="2"/>
              <a:buAutoNum type="arabicPeriod"/>
            </a:pPr>
            <a:r>
              <a:rPr lang="en-US" dirty="0" err="1"/>
              <a:t>Televisi</a:t>
            </a:r>
            <a:r>
              <a:rPr lang="en-US" dirty="0"/>
              <a:t> </a:t>
            </a:r>
            <a:r>
              <a:rPr lang="en-US" dirty="0" err="1"/>
              <a:t>adalah</a:t>
            </a:r>
            <a:r>
              <a:rPr lang="en-US" dirty="0"/>
              <a:t> medium </a:t>
            </a:r>
            <a:r>
              <a:rPr lang="en-US" dirty="0" err="1"/>
              <a:t>unik</a:t>
            </a:r>
            <a:r>
              <a:rPr lang="en-US" dirty="0"/>
              <a:t> yang </a:t>
            </a:r>
            <a:r>
              <a:rPr lang="en-US" dirty="0" err="1"/>
              <a:t>menuntut</a:t>
            </a:r>
            <a:r>
              <a:rPr lang="en-US" dirty="0"/>
              <a:t> </a:t>
            </a:r>
            <a:r>
              <a:rPr lang="en-US" dirty="0" err="1"/>
              <a:t>pendekatan</a:t>
            </a:r>
            <a:r>
              <a:rPr lang="en-US" dirty="0"/>
              <a:t> </a:t>
            </a:r>
            <a:r>
              <a:rPr lang="en-US" dirty="0" err="1"/>
              <a:t>studi</a:t>
            </a:r>
            <a:r>
              <a:rPr lang="en-US" dirty="0"/>
              <a:t> yang </a:t>
            </a:r>
            <a:r>
              <a:rPr lang="en-US" dirty="0" err="1"/>
              <a:t>khusus</a:t>
            </a:r>
            <a:r>
              <a:rPr lang="en-US" dirty="0"/>
              <a:t>.</a:t>
            </a:r>
          </a:p>
          <a:p>
            <a:pPr marL="533400" indent="-533400">
              <a:lnSpc>
                <a:spcPct val="90000"/>
              </a:lnSpc>
              <a:buFont typeface="Wingdings" pitchFamily="2" charset="2"/>
              <a:buAutoNum type="arabicPeriod"/>
            </a:pPr>
            <a:r>
              <a:rPr lang="en-US" dirty="0" err="1"/>
              <a:t>Pesan-pesan</a:t>
            </a:r>
            <a:r>
              <a:rPr lang="en-US" dirty="0"/>
              <a:t>  </a:t>
            </a:r>
            <a:r>
              <a:rPr lang="en-US" dirty="0" err="1"/>
              <a:t>televisi</a:t>
            </a:r>
            <a:r>
              <a:rPr lang="en-US" dirty="0"/>
              <a:t> </a:t>
            </a:r>
            <a:r>
              <a:rPr lang="en-US" dirty="0" err="1"/>
              <a:t>berasal</a:t>
            </a:r>
            <a:r>
              <a:rPr lang="en-US" dirty="0"/>
              <a:t> </a:t>
            </a:r>
            <a:r>
              <a:rPr lang="en-US" dirty="0" err="1"/>
              <a:t>dari</a:t>
            </a:r>
            <a:r>
              <a:rPr lang="en-US" dirty="0"/>
              <a:t> </a:t>
            </a:r>
            <a:r>
              <a:rPr lang="en-US" dirty="0" err="1"/>
              <a:t>sistem</a:t>
            </a:r>
            <a:r>
              <a:rPr lang="en-US" dirty="0"/>
              <a:t> yang </a:t>
            </a:r>
            <a:r>
              <a:rPr lang="en-US" dirty="0" err="1"/>
              <a:t>terpadu</a:t>
            </a:r>
            <a:r>
              <a:rPr lang="en-US" dirty="0"/>
              <a:t>, </a:t>
            </a:r>
            <a:r>
              <a:rPr lang="en-US" i="1" dirty="0" err="1"/>
              <a:t>maenstream</a:t>
            </a:r>
            <a:r>
              <a:rPr lang="en-US" i="1" dirty="0"/>
              <a:t> </a:t>
            </a:r>
            <a:r>
              <a:rPr lang="en-US" dirty="0"/>
              <a:t>(</a:t>
            </a:r>
            <a:r>
              <a:rPr lang="en-US" dirty="0" err="1"/>
              <a:t>arusutama</a:t>
            </a:r>
            <a:r>
              <a:rPr lang="en-US" dirty="0"/>
              <a:t>) </a:t>
            </a:r>
            <a:r>
              <a:rPr lang="en-US" dirty="0" err="1"/>
              <a:t>dari</a:t>
            </a:r>
            <a:r>
              <a:rPr lang="en-US" dirty="0"/>
              <a:t> </a:t>
            </a:r>
            <a:r>
              <a:rPr lang="en-US" dirty="0" err="1"/>
              <a:t>budaya</a:t>
            </a:r>
            <a:r>
              <a:rPr lang="en-US" dirty="0"/>
              <a:t> </a:t>
            </a:r>
            <a:r>
              <a:rPr lang="en-US" dirty="0" err="1"/>
              <a:t>kita</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09571" name="Rectangle 3"/>
          <p:cNvSpPr>
            <a:spLocks noGrp="1" noChangeArrowheads="1"/>
          </p:cNvSpPr>
          <p:nvPr>
            <p:ph type="body" idx="1"/>
          </p:nvPr>
        </p:nvSpPr>
        <p:spPr>
          <a:xfrm>
            <a:off x="539750" y="1628775"/>
            <a:ext cx="8305800" cy="4495800"/>
          </a:xfrm>
        </p:spPr>
        <p:txBody>
          <a:bodyPr>
            <a:normAutofit lnSpcReduction="10000"/>
          </a:bodyPr>
          <a:lstStyle/>
          <a:p>
            <a:pPr>
              <a:lnSpc>
                <a:spcPct val="90000"/>
              </a:lnSpc>
              <a:buFontTx/>
              <a:buNone/>
            </a:pPr>
            <a:r>
              <a:rPr lang="en-US" dirty="0"/>
              <a:t>3. </a:t>
            </a:r>
            <a:r>
              <a:rPr lang="en-US" dirty="0" err="1"/>
              <a:t>Sistem</a:t>
            </a:r>
            <a:r>
              <a:rPr lang="en-US" dirty="0"/>
              <a:t> </a:t>
            </a:r>
            <a:r>
              <a:rPr lang="en-US" dirty="0" err="1"/>
              <a:t>pesan</a:t>
            </a:r>
            <a:r>
              <a:rPr lang="en-US" dirty="0"/>
              <a:t> (</a:t>
            </a:r>
            <a:r>
              <a:rPr lang="en-US" dirty="0" err="1"/>
              <a:t>misalnya</a:t>
            </a:r>
            <a:r>
              <a:rPr lang="en-US" dirty="0"/>
              <a:t> </a:t>
            </a:r>
            <a:r>
              <a:rPr lang="en-US" dirty="0" err="1"/>
              <a:t>isi</a:t>
            </a:r>
            <a:r>
              <a:rPr lang="en-US" dirty="0"/>
              <a:t>) </a:t>
            </a:r>
            <a:r>
              <a:rPr lang="en-US" dirty="0" err="1"/>
              <a:t>menyangkut</a:t>
            </a:r>
            <a:r>
              <a:rPr lang="en-US" dirty="0"/>
              <a:t> </a:t>
            </a:r>
            <a:r>
              <a:rPr lang="en-US" dirty="0" err="1"/>
              <a:t>kunci</a:t>
            </a:r>
            <a:r>
              <a:rPr lang="en-US" dirty="0"/>
              <a:t> </a:t>
            </a:r>
            <a:r>
              <a:rPr lang="en-US" dirty="0" err="1"/>
              <a:t>pada</a:t>
            </a:r>
            <a:r>
              <a:rPr lang="en-US" dirty="0"/>
              <a:t> </a:t>
            </a:r>
            <a:r>
              <a:rPr lang="en-US" dirty="0" err="1"/>
              <a:t>kultivasi</a:t>
            </a:r>
            <a:endParaRPr lang="en-US" dirty="0"/>
          </a:p>
          <a:p>
            <a:pPr>
              <a:lnSpc>
                <a:spcPct val="90000"/>
              </a:lnSpc>
              <a:buFontTx/>
              <a:buNone/>
            </a:pPr>
            <a:r>
              <a:rPr lang="en-US" dirty="0"/>
              <a:t>4. </a:t>
            </a:r>
            <a:r>
              <a:rPr lang="en-US" dirty="0" err="1"/>
              <a:t>Analisis</a:t>
            </a:r>
            <a:r>
              <a:rPr lang="en-US" dirty="0"/>
              <a:t> </a:t>
            </a:r>
            <a:r>
              <a:rPr lang="en-US" dirty="0" err="1"/>
              <a:t>Kultivasi</a:t>
            </a:r>
            <a:r>
              <a:rPr lang="en-US" dirty="0"/>
              <a:t> </a:t>
            </a:r>
            <a:r>
              <a:rPr lang="en-US" dirty="0" err="1"/>
              <a:t>berfokus</a:t>
            </a:r>
            <a:r>
              <a:rPr lang="en-US" dirty="0"/>
              <a:t> </a:t>
            </a:r>
            <a:r>
              <a:rPr lang="en-US" dirty="0" err="1"/>
              <a:t>pada</a:t>
            </a:r>
            <a:r>
              <a:rPr lang="en-US" dirty="0"/>
              <a:t> </a:t>
            </a:r>
            <a:r>
              <a:rPr lang="en-US" dirty="0" err="1"/>
              <a:t>kontribusi</a:t>
            </a:r>
            <a:r>
              <a:rPr lang="en-US" dirty="0"/>
              <a:t> </a:t>
            </a:r>
            <a:r>
              <a:rPr lang="en-US" dirty="0" err="1"/>
              <a:t>dari</a:t>
            </a:r>
            <a:r>
              <a:rPr lang="en-US" dirty="0"/>
              <a:t> </a:t>
            </a:r>
            <a:r>
              <a:rPr lang="en-US" dirty="0" err="1"/>
              <a:t>waktu</a:t>
            </a:r>
            <a:r>
              <a:rPr lang="en-US" dirty="0"/>
              <a:t> </a:t>
            </a:r>
            <a:r>
              <a:rPr lang="en-US" dirty="0" err="1"/>
              <a:t>ke</a:t>
            </a:r>
            <a:r>
              <a:rPr lang="en-US" dirty="0"/>
              <a:t> </a:t>
            </a:r>
            <a:r>
              <a:rPr lang="en-US" dirty="0" err="1"/>
              <a:t>waktu</a:t>
            </a:r>
            <a:r>
              <a:rPr lang="en-US" dirty="0"/>
              <a:t> </a:t>
            </a:r>
            <a:r>
              <a:rPr lang="en-US" dirty="0" err="1"/>
              <a:t>terhadap</a:t>
            </a:r>
            <a:r>
              <a:rPr lang="en-US" dirty="0"/>
              <a:t> </a:t>
            </a:r>
            <a:r>
              <a:rPr lang="en-US" dirty="0" err="1"/>
              <a:t>pemikiran</a:t>
            </a:r>
            <a:r>
              <a:rPr lang="en-US" dirty="0"/>
              <a:t> </a:t>
            </a:r>
            <a:r>
              <a:rPr lang="en-US" dirty="0" err="1"/>
              <a:t>dan</a:t>
            </a:r>
            <a:r>
              <a:rPr lang="en-US" dirty="0"/>
              <a:t> </a:t>
            </a:r>
            <a:r>
              <a:rPr lang="en-US" dirty="0" err="1"/>
              <a:t>tindakan</a:t>
            </a:r>
            <a:r>
              <a:rPr lang="en-US" dirty="0"/>
              <a:t> </a:t>
            </a:r>
            <a:r>
              <a:rPr lang="en-US" dirty="0" err="1"/>
              <a:t>sebagian</a:t>
            </a:r>
            <a:r>
              <a:rPr lang="en-US" dirty="0"/>
              <a:t> </a:t>
            </a:r>
            <a:r>
              <a:rPr lang="en-US" dirty="0" err="1"/>
              <a:t>besar</a:t>
            </a:r>
            <a:r>
              <a:rPr lang="en-US" dirty="0"/>
              <a:t> </a:t>
            </a:r>
            <a:r>
              <a:rPr lang="en-US" dirty="0" err="1"/>
              <a:t>masyarakat</a:t>
            </a:r>
            <a:r>
              <a:rPr lang="en-US" dirty="0"/>
              <a:t>  </a:t>
            </a:r>
            <a:r>
              <a:rPr lang="en-US" dirty="0" err="1"/>
              <a:t>dan</a:t>
            </a:r>
            <a:r>
              <a:rPr lang="en-US" dirty="0"/>
              <a:t> </a:t>
            </a:r>
            <a:r>
              <a:rPr lang="en-US" dirty="0" err="1"/>
              <a:t>sebagai</a:t>
            </a:r>
            <a:r>
              <a:rPr lang="en-US" dirty="0"/>
              <a:t> </a:t>
            </a:r>
            <a:r>
              <a:rPr lang="en-US" dirty="0" err="1"/>
              <a:t>agregat</a:t>
            </a:r>
            <a:r>
              <a:rPr lang="en-US" dirty="0"/>
              <a:t> </a:t>
            </a:r>
            <a:r>
              <a:rPr lang="en-US" dirty="0" err="1"/>
              <a:t>dari</a:t>
            </a:r>
            <a:r>
              <a:rPr lang="en-US" dirty="0"/>
              <a:t> </a:t>
            </a:r>
            <a:r>
              <a:rPr lang="en-US" dirty="0" err="1"/>
              <a:t>heterogenitas</a:t>
            </a:r>
            <a:r>
              <a:rPr lang="en-US" dirty="0"/>
              <a:t> </a:t>
            </a:r>
            <a:r>
              <a:rPr lang="en-US" dirty="0" err="1"/>
              <a:t>sosial</a:t>
            </a:r>
            <a:endParaRPr lang="en-US" dirty="0"/>
          </a:p>
          <a:p>
            <a:pPr>
              <a:lnSpc>
                <a:spcPct val="90000"/>
              </a:lnSpc>
              <a:buFontTx/>
              <a:buNone/>
            </a:pPr>
            <a:r>
              <a:rPr lang="en-US" dirty="0"/>
              <a:t>5. </a:t>
            </a:r>
            <a:r>
              <a:rPr lang="en-US" dirty="0" err="1"/>
              <a:t>Teknologi</a:t>
            </a:r>
            <a:r>
              <a:rPr lang="en-US" dirty="0"/>
              <a:t> </a:t>
            </a:r>
            <a:r>
              <a:rPr lang="en-US" dirty="0" err="1"/>
              <a:t>baru</a:t>
            </a:r>
            <a:r>
              <a:rPr lang="en-US" dirty="0"/>
              <a:t> </a:t>
            </a:r>
            <a:r>
              <a:rPr lang="en-US" dirty="0" err="1"/>
              <a:t>telah</a:t>
            </a:r>
            <a:r>
              <a:rPr lang="en-US" dirty="0"/>
              <a:t> </a:t>
            </a:r>
            <a:r>
              <a:rPr lang="en-US" dirty="0" err="1"/>
              <a:t>memperluas</a:t>
            </a:r>
            <a:r>
              <a:rPr lang="en-US" dirty="0"/>
              <a:t> </a:t>
            </a:r>
            <a:r>
              <a:rPr lang="en-US" dirty="0" err="1"/>
              <a:t>dan</a:t>
            </a:r>
            <a:r>
              <a:rPr lang="en-US" dirty="0"/>
              <a:t> </a:t>
            </a:r>
            <a:r>
              <a:rPr lang="en-US" dirty="0" err="1"/>
              <a:t>memperkaya</a:t>
            </a:r>
            <a:r>
              <a:rPr lang="en-US" dirty="0"/>
              <a:t> </a:t>
            </a:r>
            <a:r>
              <a:rPr lang="en-US" dirty="0" err="1"/>
              <a:t>pesan-pesan</a:t>
            </a:r>
            <a:r>
              <a:rPr lang="en-US" dirty="0"/>
              <a:t> </a:t>
            </a:r>
            <a:r>
              <a:rPr lang="en-US" dirty="0" err="1"/>
              <a:t>televisi</a:t>
            </a:r>
            <a:endParaRPr lang="en-US" dirty="0"/>
          </a:p>
          <a:p>
            <a:pPr>
              <a:lnSpc>
                <a:spcPct val="90000"/>
              </a:lnSpc>
              <a:buFontTx/>
              <a:buNone/>
            </a:pPr>
            <a:r>
              <a:rPr lang="en-US" dirty="0"/>
              <a:t>6. </a:t>
            </a:r>
            <a:r>
              <a:rPr lang="en-US" dirty="0" err="1"/>
              <a:t>Analisis</a:t>
            </a:r>
            <a:r>
              <a:rPr lang="en-US" dirty="0"/>
              <a:t> </a:t>
            </a:r>
            <a:r>
              <a:rPr lang="en-US" dirty="0" err="1"/>
              <a:t>Kultivasi</a:t>
            </a:r>
            <a:r>
              <a:rPr lang="en-US" dirty="0"/>
              <a:t> </a:t>
            </a:r>
            <a:r>
              <a:rPr lang="en-US" dirty="0" err="1"/>
              <a:t>berfokus</a:t>
            </a:r>
            <a:r>
              <a:rPr lang="en-US" dirty="0"/>
              <a:t> </a:t>
            </a:r>
            <a:r>
              <a:rPr lang="en-US" dirty="0" err="1"/>
              <a:t>pada</a:t>
            </a:r>
            <a:r>
              <a:rPr lang="en-US" dirty="0"/>
              <a:t> </a:t>
            </a:r>
            <a:r>
              <a:rPr lang="en-US" dirty="0" err="1"/>
              <a:t>stabilitas</a:t>
            </a:r>
            <a:r>
              <a:rPr lang="en-US" dirty="0"/>
              <a:t> </a:t>
            </a:r>
            <a:r>
              <a:rPr lang="en-US" dirty="0" err="1"/>
              <a:t>dan</a:t>
            </a:r>
            <a:r>
              <a:rPr lang="en-US" dirty="0"/>
              <a:t> </a:t>
            </a:r>
            <a:r>
              <a:rPr lang="en-US" dirty="0" err="1"/>
              <a:t>konsekwensi</a:t>
            </a:r>
            <a:r>
              <a:rPr lang="en-US" dirty="0"/>
              <a:t> </a:t>
            </a:r>
            <a:r>
              <a:rPr lang="en-US" dirty="0" err="1"/>
              <a:t>homogenitas</a:t>
            </a:r>
            <a:r>
              <a:rPr lang="en-US"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0594" name="Rectangle 2"/>
          <p:cNvSpPr>
            <a:spLocks noGrp="1" noChangeArrowheads="1"/>
          </p:cNvSpPr>
          <p:nvPr>
            <p:ph type="title"/>
          </p:nvPr>
        </p:nvSpPr>
        <p:spPr>
          <a:xfrm>
            <a:off x="457200" y="981075"/>
            <a:ext cx="8229600" cy="863600"/>
          </a:xfrm>
        </p:spPr>
        <p:txBody>
          <a:bodyPr>
            <a:normAutofit fontScale="90000"/>
          </a:bodyPr>
          <a:lstStyle/>
          <a:p>
            <a:r>
              <a:rPr lang="en-US" b="1" dirty="0" err="1"/>
              <a:t>Teori-Teori</a:t>
            </a:r>
            <a:r>
              <a:rPr lang="en-US" b="1" dirty="0"/>
              <a:t> </a:t>
            </a:r>
            <a:r>
              <a:rPr lang="en-US" b="1" dirty="0" err="1"/>
              <a:t>Budaya</a:t>
            </a:r>
            <a:r>
              <a:rPr lang="en-US" b="1" dirty="0"/>
              <a:t> </a:t>
            </a:r>
            <a:r>
              <a:rPr lang="en-US" b="1" dirty="0" err="1"/>
              <a:t>dan</a:t>
            </a:r>
            <a:r>
              <a:rPr lang="en-US" b="1" dirty="0"/>
              <a:t> </a:t>
            </a:r>
            <a:r>
              <a:rPr lang="en-US" b="1" dirty="0" err="1"/>
              <a:t>Komunikasi</a:t>
            </a:r>
            <a:endParaRPr lang="en-US" b="1" dirty="0"/>
          </a:p>
        </p:txBody>
      </p:sp>
      <p:sp>
        <p:nvSpPr>
          <p:cNvPr id="110595" name="Rectangle 3"/>
          <p:cNvSpPr>
            <a:spLocks noGrp="1" noChangeArrowheads="1"/>
          </p:cNvSpPr>
          <p:nvPr>
            <p:ph type="body" idx="1"/>
          </p:nvPr>
        </p:nvSpPr>
        <p:spPr>
          <a:xfrm>
            <a:off x="468313" y="2133600"/>
            <a:ext cx="8305800" cy="4162425"/>
          </a:xfrm>
        </p:spPr>
        <p:txBody>
          <a:bodyPr/>
          <a:lstStyle/>
          <a:p>
            <a:r>
              <a:rPr lang="en-US" i="1" dirty="0"/>
              <a:t>Speech Codes Theory</a:t>
            </a:r>
          </a:p>
          <a:p>
            <a:r>
              <a:rPr lang="en-US" i="1" dirty="0"/>
              <a:t>Theories of Face and Culture</a:t>
            </a:r>
          </a:p>
          <a:p>
            <a:r>
              <a:rPr lang="en-US" i="1" dirty="0"/>
              <a:t>Theories of Co-Cultural Groups</a:t>
            </a:r>
          </a:p>
          <a:p>
            <a:pPr>
              <a:buFontTx/>
              <a:buNone/>
            </a:pPr>
            <a:endParaRPr lang="en-US" i="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1618" name="Rectangle 2"/>
          <p:cNvSpPr>
            <a:spLocks noGrp="1" noChangeArrowheads="1"/>
          </p:cNvSpPr>
          <p:nvPr>
            <p:ph type="title"/>
          </p:nvPr>
        </p:nvSpPr>
        <p:spPr>
          <a:xfrm>
            <a:off x="457200" y="1125538"/>
            <a:ext cx="8229600" cy="719137"/>
          </a:xfrm>
        </p:spPr>
        <p:txBody>
          <a:bodyPr>
            <a:normAutofit fontScale="90000"/>
          </a:bodyPr>
          <a:lstStyle/>
          <a:p>
            <a:r>
              <a:rPr lang="en-US" b="1" dirty="0"/>
              <a:t>Speech Codes Theory</a:t>
            </a:r>
          </a:p>
        </p:txBody>
      </p:sp>
      <p:sp>
        <p:nvSpPr>
          <p:cNvPr id="111619" name="Rectangle 3"/>
          <p:cNvSpPr>
            <a:spLocks noGrp="1" noChangeArrowheads="1"/>
          </p:cNvSpPr>
          <p:nvPr>
            <p:ph type="body" idx="1"/>
          </p:nvPr>
        </p:nvSpPr>
        <p:spPr>
          <a:xfrm>
            <a:off x="468313" y="1989138"/>
            <a:ext cx="8305800" cy="4306887"/>
          </a:xfrm>
        </p:spPr>
        <p:txBody>
          <a:bodyPr>
            <a:normAutofit lnSpcReduction="10000"/>
          </a:bodyPr>
          <a:lstStyle/>
          <a:p>
            <a:pPr>
              <a:lnSpc>
                <a:spcPct val="90000"/>
              </a:lnSpc>
            </a:pPr>
            <a:r>
              <a:rPr lang="en-US" dirty="0" err="1"/>
              <a:t>Teori</a:t>
            </a:r>
            <a:r>
              <a:rPr lang="en-US" dirty="0"/>
              <a:t> </a:t>
            </a:r>
            <a:r>
              <a:rPr lang="en-US" dirty="0" err="1"/>
              <a:t>ini</a:t>
            </a:r>
            <a:r>
              <a:rPr lang="en-US" dirty="0"/>
              <a:t> </a:t>
            </a:r>
            <a:r>
              <a:rPr lang="en-US" dirty="0" err="1"/>
              <a:t>diperkenalkan</a:t>
            </a:r>
            <a:r>
              <a:rPr lang="en-US" dirty="0"/>
              <a:t> </a:t>
            </a:r>
            <a:r>
              <a:rPr lang="en-US" dirty="0" err="1"/>
              <a:t>oleh</a:t>
            </a:r>
            <a:r>
              <a:rPr lang="en-US" dirty="0"/>
              <a:t> </a:t>
            </a:r>
            <a:r>
              <a:rPr lang="en-US" dirty="0" err="1"/>
              <a:t>Gery</a:t>
            </a:r>
            <a:r>
              <a:rPr lang="en-US" dirty="0"/>
              <a:t> </a:t>
            </a:r>
            <a:r>
              <a:rPr lang="en-US" dirty="0" err="1"/>
              <a:t>Philipsen</a:t>
            </a:r>
            <a:r>
              <a:rPr lang="en-US" dirty="0"/>
              <a:t> </a:t>
            </a:r>
            <a:r>
              <a:rPr lang="en-US" dirty="0" err="1"/>
              <a:t>dan</a:t>
            </a:r>
            <a:r>
              <a:rPr lang="en-US" dirty="0"/>
              <a:t> </a:t>
            </a:r>
            <a:r>
              <a:rPr lang="en-US" dirty="0" err="1"/>
              <a:t>kawan-kawan</a:t>
            </a:r>
            <a:r>
              <a:rPr lang="en-US" dirty="0"/>
              <a:t> </a:t>
            </a:r>
            <a:r>
              <a:rPr lang="en-US" dirty="0" err="1"/>
              <a:t>pada</a:t>
            </a:r>
            <a:r>
              <a:rPr lang="en-US" dirty="0"/>
              <a:t> </a:t>
            </a:r>
            <a:r>
              <a:rPr lang="en-US" dirty="0" err="1"/>
              <a:t>tahun</a:t>
            </a:r>
            <a:r>
              <a:rPr lang="en-US" dirty="0"/>
              <a:t> 1997.</a:t>
            </a:r>
          </a:p>
          <a:p>
            <a:pPr>
              <a:lnSpc>
                <a:spcPct val="90000"/>
              </a:lnSpc>
            </a:pPr>
            <a:r>
              <a:rPr lang="en-US" dirty="0" err="1"/>
              <a:t>Teori</a:t>
            </a:r>
            <a:r>
              <a:rPr lang="en-US" dirty="0"/>
              <a:t> </a:t>
            </a:r>
            <a:r>
              <a:rPr lang="en-US" dirty="0" err="1"/>
              <a:t>ini</a:t>
            </a:r>
            <a:r>
              <a:rPr lang="en-US" dirty="0"/>
              <a:t> </a:t>
            </a:r>
            <a:r>
              <a:rPr lang="en-US" dirty="0" err="1"/>
              <a:t>dikembangkan</a:t>
            </a:r>
            <a:r>
              <a:rPr lang="en-US" dirty="0"/>
              <a:t> </a:t>
            </a:r>
            <a:r>
              <a:rPr lang="en-US" dirty="0" err="1"/>
              <a:t>melalui</a:t>
            </a:r>
            <a:r>
              <a:rPr lang="en-US" dirty="0"/>
              <a:t> basis </a:t>
            </a:r>
            <a:r>
              <a:rPr lang="en-US" dirty="0" err="1"/>
              <a:t>ilmu</a:t>
            </a:r>
            <a:r>
              <a:rPr lang="en-US" dirty="0"/>
              <a:t> </a:t>
            </a:r>
            <a:r>
              <a:rPr lang="en-US" dirty="0" err="1"/>
              <a:t>Antropologi</a:t>
            </a:r>
            <a:r>
              <a:rPr lang="en-US" dirty="0"/>
              <a:t>, </a:t>
            </a:r>
            <a:r>
              <a:rPr lang="en-US" dirty="0" err="1"/>
              <a:t>Linguistik</a:t>
            </a:r>
            <a:r>
              <a:rPr lang="en-US" dirty="0"/>
              <a:t>, </a:t>
            </a:r>
            <a:r>
              <a:rPr lang="en-US" dirty="0" err="1"/>
              <a:t>dan</a:t>
            </a:r>
            <a:r>
              <a:rPr lang="en-US" dirty="0"/>
              <a:t> </a:t>
            </a:r>
            <a:r>
              <a:rPr lang="en-US" dirty="0" err="1"/>
              <a:t>Komunikasi</a:t>
            </a:r>
            <a:r>
              <a:rPr lang="en-US" dirty="0"/>
              <a:t>, </a:t>
            </a:r>
            <a:r>
              <a:rPr lang="en-US" dirty="0" err="1"/>
              <a:t>dan</a:t>
            </a:r>
            <a:r>
              <a:rPr lang="en-US" dirty="0"/>
              <a:t> </a:t>
            </a:r>
            <a:r>
              <a:rPr lang="en-US" dirty="0" err="1"/>
              <a:t>hingga</a:t>
            </a:r>
            <a:r>
              <a:rPr lang="en-US" dirty="0"/>
              <a:t> </a:t>
            </a:r>
            <a:r>
              <a:rPr lang="en-US" dirty="0" err="1"/>
              <a:t>kini</a:t>
            </a:r>
            <a:r>
              <a:rPr lang="en-US" dirty="0"/>
              <a:t> </a:t>
            </a:r>
            <a:r>
              <a:rPr lang="en-US" dirty="0" err="1"/>
              <a:t>dikenal</a:t>
            </a:r>
            <a:r>
              <a:rPr lang="en-US" dirty="0"/>
              <a:t> </a:t>
            </a:r>
            <a:r>
              <a:rPr lang="en-US" dirty="0" err="1"/>
              <a:t>sebagai</a:t>
            </a:r>
            <a:r>
              <a:rPr lang="en-US" dirty="0"/>
              <a:t> </a:t>
            </a:r>
            <a:r>
              <a:rPr lang="en-US" i="1" dirty="0" err="1"/>
              <a:t>Spech</a:t>
            </a:r>
            <a:r>
              <a:rPr lang="en-US" i="1" dirty="0"/>
              <a:t> Codes Theory</a:t>
            </a:r>
          </a:p>
          <a:p>
            <a:pPr>
              <a:lnSpc>
                <a:spcPct val="90000"/>
              </a:lnSpc>
            </a:pPr>
            <a:r>
              <a:rPr lang="en-US" dirty="0"/>
              <a:t>Framework </a:t>
            </a:r>
            <a:r>
              <a:rPr lang="en-US" i="1" dirty="0"/>
              <a:t>Speech Codes Theory</a:t>
            </a:r>
            <a:r>
              <a:rPr lang="en-US" dirty="0"/>
              <a:t> </a:t>
            </a:r>
            <a:r>
              <a:rPr lang="en-US" dirty="0" err="1"/>
              <a:t>secara</a:t>
            </a:r>
            <a:r>
              <a:rPr lang="en-US" dirty="0"/>
              <a:t> </a:t>
            </a:r>
            <a:r>
              <a:rPr lang="en-US" dirty="0" err="1"/>
              <a:t>khas</a:t>
            </a:r>
            <a:r>
              <a:rPr lang="en-US" dirty="0"/>
              <a:t> </a:t>
            </a:r>
            <a:r>
              <a:rPr lang="en-US" dirty="0" err="1"/>
              <a:t>menggunakan</a:t>
            </a:r>
            <a:r>
              <a:rPr lang="en-US" dirty="0"/>
              <a:t> </a:t>
            </a:r>
            <a:r>
              <a:rPr lang="en-US" dirty="0" err="1"/>
              <a:t>pendekatan</a:t>
            </a:r>
            <a:r>
              <a:rPr lang="en-US" dirty="0"/>
              <a:t> </a:t>
            </a:r>
            <a:r>
              <a:rPr lang="en-US" dirty="0" err="1"/>
              <a:t>emik</a:t>
            </a:r>
            <a:endParaRPr lang="en-US" dirty="0"/>
          </a:p>
          <a:p>
            <a:pPr>
              <a:lnSpc>
                <a:spcPct val="90000"/>
              </a:lnSpc>
            </a:pPr>
            <a:r>
              <a:rPr lang="en-US" dirty="0" err="1"/>
              <a:t>Pendekatan</a:t>
            </a:r>
            <a:r>
              <a:rPr lang="en-US" dirty="0"/>
              <a:t> </a:t>
            </a:r>
            <a:r>
              <a:rPr lang="en-US" dirty="0" err="1"/>
              <a:t>emik</a:t>
            </a:r>
            <a:r>
              <a:rPr lang="en-US" dirty="0"/>
              <a:t> </a:t>
            </a:r>
            <a:r>
              <a:rPr lang="en-US" dirty="0" err="1"/>
              <a:t>lawan</a:t>
            </a:r>
            <a:r>
              <a:rPr lang="en-US" dirty="0"/>
              <a:t> </a:t>
            </a:r>
            <a:r>
              <a:rPr lang="en-US" dirty="0" err="1"/>
              <a:t>dari</a:t>
            </a:r>
            <a:r>
              <a:rPr lang="en-US" dirty="0"/>
              <a:t> </a:t>
            </a:r>
            <a:r>
              <a:rPr lang="en-US" dirty="0" err="1"/>
              <a:t>pendekatan</a:t>
            </a:r>
            <a:r>
              <a:rPr lang="en-US" dirty="0"/>
              <a:t> </a:t>
            </a:r>
            <a:r>
              <a:rPr lang="en-US" dirty="0" err="1"/>
              <a:t>etik</a:t>
            </a:r>
            <a:r>
              <a:rPr lang="en-US" dirty="0"/>
              <a:t>, </a:t>
            </a:r>
            <a:r>
              <a:rPr lang="en-US" dirty="0" err="1"/>
              <a:t>yakni</a:t>
            </a:r>
            <a:r>
              <a:rPr lang="en-US" dirty="0"/>
              <a:t> </a:t>
            </a:r>
            <a:r>
              <a:rPr lang="en-US" dirty="0" err="1"/>
              <a:t>pendekatan</a:t>
            </a:r>
            <a:r>
              <a:rPr lang="en-US" dirty="0"/>
              <a:t> yang </a:t>
            </a:r>
            <a:r>
              <a:rPr lang="en-US" dirty="0" err="1"/>
              <a:t>menjelaskan</a:t>
            </a:r>
            <a:r>
              <a:rPr lang="en-US" dirty="0"/>
              <a:t> </a:t>
            </a:r>
            <a:r>
              <a:rPr lang="en-US" dirty="0" err="1"/>
              <a:t>fenomena</a:t>
            </a:r>
            <a:r>
              <a:rPr lang="en-US" dirty="0"/>
              <a:t> “</a:t>
            </a:r>
            <a:r>
              <a:rPr lang="en-US" dirty="0" err="1"/>
              <a:t>dari</a:t>
            </a:r>
            <a:r>
              <a:rPr lang="en-US" dirty="0"/>
              <a:t> </a:t>
            </a:r>
            <a:r>
              <a:rPr lang="en-US" dirty="0" err="1"/>
              <a:t>dalam</a:t>
            </a:r>
            <a:r>
              <a:rPr lang="en-US" dirty="0"/>
              <a:t>” </a:t>
            </a:r>
            <a:r>
              <a:rPr lang="en-US" dirty="0" err="1"/>
              <a:t>atau</a:t>
            </a:r>
            <a:r>
              <a:rPr lang="en-US" dirty="0"/>
              <a:t> </a:t>
            </a:r>
            <a:r>
              <a:rPr lang="en-US" i="1" dirty="0" err="1"/>
              <a:t>verstehen</a:t>
            </a:r>
            <a:r>
              <a:rPr lang="en-US" dirty="0"/>
              <a:t>.</a:t>
            </a:r>
          </a:p>
          <a:p>
            <a:pPr>
              <a:lnSpc>
                <a:spcPct val="90000"/>
              </a:lnSpc>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2642" name="Rectangle 2"/>
          <p:cNvSpPr>
            <a:spLocks noGrp="1" noChangeArrowheads="1"/>
          </p:cNvSpPr>
          <p:nvPr>
            <p:ph type="title"/>
          </p:nvPr>
        </p:nvSpPr>
        <p:spPr>
          <a:xfrm>
            <a:off x="457200" y="981075"/>
            <a:ext cx="8229600" cy="863600"/>
          </a:xfrm>
        </p:spPr>
        <p:txBody>
          <a:bodyPr/>
          <a:lstStyle/>
          <a:p>
            <a:r>
              <a:rPr lang="en-US" b="1" dirty="0"/>
              <a:t>Theories of Face and Culture</a:t>
            </a:r>
          </a:p>
        </p:txBody>
      </p:sp>
      <p:sp>
        <p:nvSpPr>
          <p:cNvPr id="112643" name="Rectangle 3"/>
          <p:cNvSpPr>
            <a:spLocks noGrp="1" noChangeArrowheads="1"/>
          </p:cNvSpPr>
          <p:nvPr>
            <p:ph type="body" idx="1"/>
          </p:nvPr>
        </p:nvSpPr>
        <p:spPr>
          <a:xfrm>
            <a:off x="468313" y="1989138"/>
            <a:ext cx="8305800" cy="4495800"/>
          </a:xfrm>
        </p:spPr>
        <p:txBody>
          <a:bodyPr>
            <a:normAutofit lnSpcReduction="10000"/>
          </a:bodyPr>
          <a:lstStyle/>
          <a:p>
            <a:r>
              <a:rPr lang="en-US" dirty="0" err="1"/>
              <a:t>Teori</a:t>
            </a:r>
            <a:r>
              <a:rPr lang="en-US" dirty="0"/>
              <a:t> </a:t>
            </a:r>
            <a:r>
              <a:rPr lang="en-US" dirty="0" err="1"/>
              <a:t>diperkenalkan</a:t>
            </a:r>
            <a:r>
              <a:rPr lang="en-US" dirty="0"/>
              <a:t> </a:t>
            </a:r>
            <a:r>
              <a:rPr lang="en-US" dirty="0" err="1"/>
              <a:t>oleh</a:t>
            </a:r>
            <a:r>
              <a:rPr lang="en-US" dirty="0"/>
              <a:t> William B. </a:t>
            </a:r>
            <a:r>
              <a:rPr lang="en-US" dirty="0" err="1"/>
              <a:t>Gudykunts</a:t>
            </a:r>
            <a:r>
              <a:rPr lang="en-US" dirty="0"/>
              <a:t> </a:t>
            </a:r>
            <a:r>
              <a:rPr lang="en-US" dirty="0" err="1"/>
              <a:t>dan</a:t>
            </a:r>
            <a:r>
              <a:rPr lang="en-US" dirty="0"/>
              <a:t> Ting Toomey </a:t>
            </a:r>
            <a:r>
              <a:rPr lang="en-US" dirty="0" err="1"/>
              <a:t>pada</a:t>
            </a:r>
            <a:r>
              <a:rPr lang="en-US" dirty="0"/>
              <a:t> </a:t>
            </a:r>
            <a:r>
              <a:rPr lang="en-US" dirty="0" err="1"/>
              <a:t>tahun</a:t>
            </a:r>
            <a:r>
              <a:rPr lang="en-US" dirty="0"/>
              <a:t> 1997.</a:t>
            </a:r>
          </a:p>
          <a:p>
            <a:r>
              <a:rPr lang="en-US" dirty="0" err="1"/>
              <a:t>Teori</a:t>
            </a:r>
            <a:r>
              <a:rPr lang="en-US" dirty="0"/>
              <a:t> </a:t>
            </a:r>
            <a:r>
              <a:rPr lang="en-US" dirty="0" err="1"/>
              <a:t>ini</a:t>
            </a:r>
            <a:r>
              <a:rPr lang="en-US" dirty="0"/>
              <a:t> </a:t>
            </a:r>
            <a:r>
              <a:rPr lang="en-US" dirty="0" err="1"/>
              <a:t>menggunakan</a:t>
            </a:r>
            <a:r>
              <a:rPr lang="en-US" dirty="0"/>
              <a:t> </a:t>
            </a:r>
            <a:r>
              <a:rPr lang="en-US" dirty="0" err="1"/>
              <a:t>paradigma</a:t>
            </a:r>
            <a:r>
              <a:rPr lang="en-US" dirty="0"/>
              <a:t> Post-</a:t>
            </a:r>
            <a:r>
              <a:rPr lang="en-US" dirty="0" err="1"/>
              <a:t>Positivistik</a:t>
            </a:r>
            <a:r>
              <a:rPr lang="en-US" dirty="0"/>
              <a:t>.</a:t>
            </a:r>
          </a:p>
          <a:p>
            <a:r>
              <a:rPr lang="en-US" dirty="0" err="1"/>
              <a:t>Contoh</a:t>
            </a:r>
            <a:r>
              <a:rPr lang="en-US" dirty="0"/>
              <a:t> </a:t>
            </a:r>
            <a:r>
              <a:rPr lang="en-US" dirty="0" err="1"/>
              <a:t>dalam</a:t>
            </a:r>
            <a:r>
              <a:rPr lang="en-US" dirty="0"/>
              <a:t> </a:t>
            </a:r>
            <a:r>
              <a:rPr lang="en-US" dirty="0" err="1"/>
              <a:t>penelitian</a:t>
            </a:r>
            <a:r>
              <a:rPr lang="en-US" dirty="0"/>
              <a:t> </a:t>
            </a:r>
            <a:r>
              <a:rPr lang="en-US" dirty="0" err="1"/>
              <a:t>teori</a:t>
            </a:r>
            <a:r>
              <a:rPr lang="en-US" dirty="0"/>
              <a:t> </a:t>
            </a:r>
            <a:r>
              <a:rPr lang="en-US" i="1" dirty="0"/>
              <a:t>Face and Culture</a:t>
            </a:r>
            <a:r>
              <a:rPr lang="en-US" dirty="0"/>
              <a:t> yang </a:t>
            </a:r>
            <a:r>
              <a:rPr lang="en-US" dirty="0" err="1"/>
              <a:t>menggunakan</a:t>
            </a:r>
            <a:r>
              <a:rPr lang="en-US" dirty="0"/>
              <a:t> </a:t>
            </a:r>
            <a:r>
              <a:rPr lang="en-US" dirty="0" err="1"/>
              <a:t>paradigma</a:t>
            </a:r>
            <a:r>
              <a:rPr lang="en-US" dirty="0"/>
              <a:t> Post-</a:t>
            </a:r>
            <a:r>
              <a:rPr lang="en-US" dirty="0" err="1"/>
              <a:t>Positivistik</a:t>
            </a:r>
            <a:r>
              <a:rPr lang="en-US" dirty="0"/>
              <a:t> </a:t>
            </a:r>
            <a:r>
              <a:rPr lang="en-US" dirty="0" err="1"/>
              <a:t>sebagai</a:t>
            </a:r>
            <a:r>
              <a:rPr lang="en-US" dirty="0"/>
              <a:t> </a:t>
            </a:r>
            <a:r>
              <a:rPr lang="en-US" dirty="0" err="1"/>
              <a:t>alat</a:t>
            </a:r>
            <a:r>
              <a:rPr lang="en-US" dirty="0"/>
              <a:t> </a:t>
            </a:r>
            <a:r>
              <a:rPr lang="en-US" dirty="0" err="1"/>
              <a:t>analisis</a:t>
            </a:r>
            <a:r>
              <a:rPr lang="en-US" dirty="0"/>
              <a:t> </a:t>
            </a:r>
            <a:r>
              <a:rPr lang="en-US" dirty="0" err="1"/>
              <a:t>adalah</a:t>
            </a:r>
            <a:r>
              <a:rPr lang="en-US" dirty="0"/>
              <a:t> </a:t>
            </a:r>
            <a:r>
              <a:rPr lang="en-US" dirty="0" err="1"/>
              <a:t>analisis</a:t>
            </a:r>
            <a:r>
              <a:rPr lang="en-US" dirty="0"/>
              <a:t> </a:t>
            </a:r>
            <a:r>
              <a:rPr lang="en-US" dirty="0" err="1"/>
              <a:t>terhadap</a:t>
            </a:r>
            <a:r>
              <a:rPr lang="en-US" dirty="0"/>
              <a:t> </a:t>
            </a:r>
            <a:r>
              <a:rPr lang="en-US" dirty="0" err="1"/>
              <a:t>budaya</a:t>
            </a:r>
            <a:r>
              <a:rPr lang="en-US" dirty="0"/>
              <a:t> </a:t>
            </a:r>
            <a:r>
              <a:rPr lang="en-US" dirty="0" err="1"/>
              <a:t>pada</a:t>
            </a:r>
            <a:r>
              <a:rPr lang="en-US" dirty="0"/>
              <a:t> level </a:t>
            </a:r>
            <a:r>
              <a:rPr lang="en-US" dirty="0" err="1"/>
              <a:t>makro</a:t>
            </a:r>
            <a:r>
              <a:rPr lang="en-US" dirty="0"/>
              <a:t> yang </a:t>
            </a:r>
            <a:r>
              <a:rPr lang="en-US" dirty="0" err="1"/>
              <a:t>dihubungkan</a:t>
            </a:r>
            <a:r>
              <a:rPr lang="en-US" dirty="0"/>
              <a:t> </a:t>
            </a:r>
            <a:r>
              <a:rPr lang="en-US" dirty="0" err="1"/>
              <a:t>dengan</a:t>
            </a:r>
            <a:r>
              <a:rPr lang="en-US" dirty="0"/>
              <a:t> </a:t>
            </a:r>
            <a:r>
              <a:rPr lang="en-US" dirty="0" err="1"/>
              <a:t>kognisi</a:t>
            </a:r>
            <a:r>
              <a:rPr lang="en-US" dirty="0"/>
              <a:t> </a:t>
            </a:r>
            <a:r>
              <a:rPr lang="en-US" dirty="0" err="1"/>
              <a:t>pada</a:t>
            </a:r>
            <a:r>
              <a:rPr lang="en-US" dirty="0"/>
              <a:t> level </a:t>
            </a:r>
            <a:r>
              <a:rPr lang="en-US" dirty="0" err="1"/>
              <a:t>mikro</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endParaRPr lang="en-US" dirty="0"/>
          </a:p>
        </p:txBody>
      </p:sp>
      <p:sp>
        <p:nvSpPr>
          <p:cNvPr id="5123" name="Rectangle 3"/>
          <p:cNvSpPr>
            <a:spLocks noGrp="1" noChangeArrowheads="1"/>
          </p:cNvSpPr>
          <p:nvPr>
            <p:ph type="body" idx="1"/>
          </p:nvPr>
        </p:nvSpPr>
        <p:spPr/>
        <p:txBody>
          <a:bodyPr/>
          <a:lstStyle/>
          <a:p>
            <a:pPr>
              <a:lnSpc>
                <a:spcPct val="90000"/>
              </a:lnSpc>
              <a:buClr>
                <a:schemeClr val="tx1"/>
              </a:buClr>
              <a:buFont typeface="Wingdings" pitchFamily="2" charset="2"/>
              <a:buChar char="Ø"/>
            </a:pPr>
            <a:r>
              <a:rPr lang="en-US" sz="2800" dirty="0" err="1"/>
              <a:t>Teori</a:t>
            </a:r>
            <a:r>
              <a:rPr lang="en-US" sz="2800" dirty="0"/>
              <a:t> </a:t>
            </a:r>
            <a:r>
              <a:rPr lang="en-US" sz="2800" dirty="0" err="1"/>
              <a:t>terdiri</a:t>
            </a:r>
            <a:r>
              <a:rPr lang="en-US" sz="2800" dirty="0"/>
              <a:t> </a:t>
            </a:r>
            <a:r>
              <a:rPr lang="en-US" sz="2800" dirty="0" err="1"/>
              <a:t>dari</a:t>
            </a:r>
            <a:r>
              <a:rPr lang="en-US" sz="2800" dirty="0"/>
              <a:t> </a:t>
            </a:r>
            <a:r>
              <a:rPr lang="en-US" sz="2800" dirty="0" err="1"/>
              <a:t>asumsi-asumsi</a:t>
            </a:r>
            <a:r>
              <a:rPr lang="en-US" sz="2800" dirty="0"/>
              <a:t>, </a:t>
            </a:r>
            <a:r>
              <a:rPr lang="en-US" sz="2800" dirty="0" err="1"/>
              <a:t>proposisi-proposisi</a:t>
            </a:r>
            <a:r>
              <a:rPr lang="en-US" sz="2800" dirty="0"/>
              <a:t> </a:t>
            </a:r>
            <a:r>
              <a:rPr lang="en-US" sz="2800" dirty="0" err="1"/>
              <a:t>dan</a:t>
            </a:r>
            <a:r>
              <a:rPr lang="en-US" sz="2800" dirty="0"/>
              <a:t> </a:t>
            </a:r>
            <a:r>
              <a:rPr lang="en-US" sz="2800" dirty="0" err="1"/>
              <a:t>asumsi-asumsi</a:t>
            </a:r>
            <a:r>
              <a:rPr lang="en-US" sz="2800" dirty="0"/>
              <a:t> </a:t>
            </a:r>
            <a:r>
              <a:rPr lang="en-US" sz="2800" dirty="0" err="1"/>
              <a:t>dasar</a:t>
            </a:r>
            <a:r>
              <a:rPr lang="en-US" sz="2800" dirty="0"/>
              <a:t> yang </a:t>
            </a:r>
            <a:r>
              <a:rPr lang="en-US" sz="2800" dirty="0" err="1"/>
              <a:t>saling</a:t>
            </a:r>
            <a:r>
              <a:rPr lang="en-US" sz="2800" dirty="0"/>
              <a:t> </a:t>
            </a:r>
            <a:r>
              <a:rPr lang="en-US" sz="2800" dirty="0" err="1"/>
              <a:t>berkaitan</a:t>
            </a:r>
            <a:r>
              <a:rPr lang="en-US" sz="2800" dirty="0"/>
              <a:t>.</a:t>
            </a:r>
          </a:p>
          <a:p>
            <a:pPr>
              <a:lnSpc>
                <a:spcPct val="90000"/>
              </a:lnSpc>
              <a:buClr>
                <a:schemeClr val="tx1"/>
              </a:buClr>
              <a:buFont typeface="Wingdings" pitchFamily="2" charset="2"/>
              <a:buChar char="Ø"/>
            </a:pPr>
            <a:r>
              <a:rPr lang="en-US" sz="2800" dirty="0" err="1"/>
              <a:t>Teori</a:t>
            </a:r>
            <a:r>
              <a:rPr lang="en-US" sz="2800" dirty="0"/>
              <a:t> </a:t>
            </a:r>
            <a:r>
              <a:rPr lang="en-US" sz="2800" dirty="0" err="1"/>
              <a:t>terdiri</a:t>
            </a:r>
            <a:r>
              <a:rPr lang="en-US" sz="2800" dirty="0"/>
              <a:t> </a:t>
            </a:r>
            <a:r>
              <a:rPr lang="en-US" sz="2800" dirty="0" err="1"/>
              <a:t>dari</a:t>
            </a:r>
            <a:r>
              <a:rPr lang="en-US" sz="2800" dirty="0"/>
              <a:t> </a:t>
            </a:r>
            <a:r>
              <a:rPr lang="en-US" sz="2800" dirty="0" err="1"/>
              <a:t>teorema-teorema</a:t>
            </a:r>
            <a:r>
              <a:rPr lang="en-US" sz="2800" dirty="0"/>
              <a:t> </a:t>
            </a:r>
            <a:r>
              <a:rPr lang="en-US" sz="2800" dirty="0" err="1"/>
              <a:t>yakni</a:t>
            </a:r>
            <a:r>
              <a:rPr lang="en-US" sz="2800" dirty="0"/>
              <a:t> </a:t>
            </a:r>
            <a:r>
              <a:rPr lang="en-US" sz="2800" dirty="0" err="1"/>
              <a:t>generalisasi-generalisasi</a:t>
            </a:r>
            <a:r>
              <a:rPr lang="en-US" sz="2800" dirty="0"/>
              <a:t> yang </a:t>
            </a:r>
            <a:r>
              <a:rPr lang="en-US" sz="2800" dirty="0" err="1"/>
              <a:t>diterima</a:t>
            </a:r>
            <a:r>
              <a:rPr lang="en-US" sz="2800" dirty="0"/>
              <a:t>/</a:t>
            </a:r>
            <a:r>
              <a:rPr lang="en-US" sz="2800" dirty="0" err="1"/>
              <a:t>terbukti</a:t>
            </a:r>
            <a:r>
              <a:rPr lang="en-US" sz="2800" dirty="0"/>
              <a:t> </a:t>
            </a:r>
            <a:r>
              <a:rPr lang="en-US" sz="2800" dirty="0" err="1"/>
              <a:t>secara</a:t>
            </a:r>
            <a:r>
              <a:rPr lang="en-US" sz="2800" dirty="0"/>
              <a:t> </a:t>
            </a:r>
            <a:r>
              <a:rPr lang="en-US" sz="2800" dirty="0" err="1"/>
              <a:t>empiris</a:t>
            </a:r>
            <a:r>
              <a:rPr lang="en-US" sz="2800" dirty="0"/>
              <a:t>.</a:t>
            </a:r>
          </a:p>
          <a:p>
            <a:pPr>
              <a:lnSpc>
                <a:spcPct val="90000"/>
              </a:lnSpc>
              <a:buClr>
                <a:schemeClr val="tx1"/>
              </a:buClr>
              <a:buFont typeface="Wingdings" pitchFamily="2" charset="2"/>
              <a:buChar char="Ø"/>
            </a:pPr>
            <a:r>
              <a:rPr lang="en-US" sz="2800" dirty="0"/>
              <a:t>Dari </a:t>
            </a:r>
            <a:r>
              <a:rPr lang="en-US" sz="2800" dirty="0" err="1"/>
              <a:t>pengertian-pengertian</a:t>
            </a:r>
            <a:r>
              <a:rPr lang="en-US" sz="2800" dirty="0"/>
              <a:t> </a:t>
            </a:r>
            <a:r>
              <a:rPr lang="en-US" sz="2800" dirty="0" err="1"/>
              <a:t>diatas</a:t>
            </a:r>
            <a:r>
              <a:rPr lang="en-US" sz="2800" dirty="0"/>
              <a:t> </a:t>
            </a:r>
            <a:r>
              <a:rPr lang="en-US" sz="2800" dirty="0" err="1"/>
              <a:t>dapat</a:t>
            </a:r>
            <a:r>
              <a:rPr lang="en-US" sz="2800" dirty="0"/>
              <a:t> </a:t>
            </a:r>
            <a:r>
              <a:rPr lang="en-US" sz="2800" dirty="0" err="1"/>
              <a:t>disimpulkan</a:t>
            </a:r>
            <a:r>
              <a:rPr lang="en-US" sz="2800" dirty="0"/>
              <a:t> </a:t>
            </a:r>
            <a:r>
              <a:rPr lang="en-US" sz="2800" dirty="0" err="1"/>
              <a:t>bahwa</a:t>
            </a:r>
            <a:r>
              <a:rPr lang="en-US" sz="2800" dirty="0"/>
              <a:t> </a:t>
            </a:r>
            <a:r>
              <a:rPr lang="en-US" sz="2800" dirty="0" err="1"/>
              <a:t>teori</a:t>
            </a:r>
            <a:r>
              <a:rPr lang="en-US" sz="2800" dirty="0"/>
              <a:t> </a:t>
            </a:r>
            <a:r>
              <a:rPr lang="en-US" sz="2800" dirty="0" err="1"/>
              <a:t>pada</a:t>
            </a:r>
            <a:r>
              <a:rPr lang="en-US" sz="2800" dirty="0"/>
              <a:t> </a:t>
            </a:r>
            <a:r>
              <a:rPr lang="en-US" sz="2800" dirty="0" err="1"/>
              <a:t>dasarnya</a:t>
            </a:r>
            <a:r>
              <a:rPr lang="en-US" sz="2800" dirty="0"/>
              <a:t> </a:t>
            </a:r>
            <a:r>
              <a:rPr lang="en-US" sz="2800" dirty="0" err="1"/>
              <a:t>merupakan</a:t>
            </a:r>
            <a:r>
              <a:rPr lang="en-US" sz="2800" dirty="0"/>
              <a:t> </a:t>
            </a:r>
            <a:r>
              <a:rPr lang="en-US" sz="2800" dirty="0" err="1"/>
              <a:t>konseptualisasi</a:t>
            </a:r>
            <a:r>
              <a:rPr lang="en-US" sz="2800" dirty="0"/>
              <a:t> </a:t>
            </a:r>
            <a:r>
              <a:rPr lang="en-US" sz="2800" dirty="0" err="1"/>
              <a:t>atau</a:t>
            </a:r>
            <a:r>
              <a:rPr lang="en-US" sz="2800" dirty="0"/>
              <a:t> </a:t>
            </a:r>
            <a:r>
              <a:rPr lang="en-US" sz="2800" dirty="0" err="1"/>
              <a:t>penjelasan</a:t>
            </a:r>
            <a:r>
              <a:rPr lang="en-US" sz="2800" dirty="0"/>
              <a:t> </a:t>
            </a:r>
            <a:r>
              <a:rPr lang="en-US" sz="2800" dirty="0" err="1"/>
              <a:t>logis</a:t>
            </a:r>
            <a:r>
              <a:rPr lang="en-US" sz="2800" dirty="0"/>
              <a:t> </a:t>
            </a:r>
            <a:r>
              <a:rPr lang="en-US" sz="2800" dirty="0" err="1"/>
              <a:t>dan</a:t>
            </a:r>
            <a:r>
              <a:rPr lang="en-US" sz="2800" dirty="0"/>
              <a:t> </a:t>
            </a:r>
            <a:r>
              <a:rPr lang="en-US" sz="2800" dirty="0" err="1"/>
              <a:t>empiris</a:t>
            </a:r>
            <a:r>
              <a:rPr lang="en-US" sz="2800" dirty="0"/>
              <a:t> </a:t>
            </a:r>
            <a:r>
              <a:rPr lang="en-US" sz="2800" dirty="0" err="1"/>
              <a:t>tentang</a:t>
            </a:r>
            <a:r>
              <a:rPr lang="en-US" sz="2800" dirty="0"/>
              <a:t> </a:t>
            </a:r>
            <a:r>
              <a:rPr lang="en-US" sz="2800" dirty="0" err="1"/>
              <a:t>suatu</a:t>
            </a:r>
            <a:r>
              <a:rPr lang="en-US" sz="2800" dirty="0"/>
              <a:t> </a:t>
            </a:r>
            <a:r>
              <a:rPr lang="en-US" sz="2800" dirty="0" err="1"/>
              <a:t>fenomena</a:t>
            </a:r>
            <a:r>
              <a:rPr lang="en-US" sz="2800" dirty="0"/>
              <a:t>.</a:t>
            </a:r>
          </a:p>
          <a:p>
            <a:pPr>
              <a:lnSpc>
                <a:spcPct val="90000"/>
              </a:lnSpc>
            </a:pPr>
            <a:endParaRPr lang="en-US"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3666" name="Rectangle 2"/>
          <p:cNvSpPr>
            <a:spLocks noGrp="1" noChangeArrowheads="1"/>
          </p:cNvSpPr>
          <p:nvPr>
            <p:ph type="title"/>
          </p:nvPr>
        </p:nvSpPr>
        <p:spPr>
          <a:xfrm>
            <a:off x="457200" y="1052513"/>
            <a:ext cx="8229600" cy="792162"/>
          </a:xfrm>
        </p:spPr>
        <p:txBody>
          <a:bodyPr/>
          <a:lstStyle/>
          <a:p>
            <a:r>
              <a:rPr lang="en-US" b="1" dirty="0"/>
              <a:t>Theories of Co-Cultural Groups</a:t>
            </a:r>
          </a:p>
        </p:txBody>
      </p:sp>
      <p:sp>
        <p:nvSpPr>
          <p:cNvPr id="113667" name="Rectangle 3"/>
          <p:cNvSpPr>
            <a:spLocks noGrp="1" noChangeArrowheads="1"/>
          </p:cNvSpPr>
          <p:nvPr>
            <p:ph type="body" idx="1"/>
          </p:nvPr>
        </p:nvSpPr>
        <p:spPr>
          <a:xfrm>
            <a:off x="539750" y="1989138"/>
            <a:ext cx="8305800" cy="4495800"/>
          </a:xfrm>
        </p:spPr>
        <p:txBody>
          <a:bodyPr>
            <a:normAutofit fontScale="85000" lnSpcReduction="10000"/>
          </a:bodyPr>
          <a:lstStyle/>
          <a:p>
            <a:r>
              <a:rPr lang="en-US" dirty="0" err="1"/>
              <a:t>Pendekatan</a:t>
            </a:r>
            <a:r>
              <a:rPr lang="en-US" dirty="0"/>
              <a:t> </a:t>
            </a:r>
            <a:r>
              <a:rPr lang="en-US" dirty="0" err="1"/>
              <a:t>komunikasi</a:t>
            </a:r>
            <a:r>
              <a:rPr lang="en-US" dirty="0"/>
              <a:t> </a:t>
            </a:r>
            <a:r>
              <a:rPr lang="en-US" dirty="0" err="1"/>
              <a:t>dan</a:t>
            </a:r>
            <a:r>
              <a:rPr lang="en-US" dirty="0"/>
              <a:t> </a:t>
            </a:r>
            <a:r>
              <a:rPr lang="en-US" dirty="0" err="1"/>
              <a:t>budaya</a:t>
            </a:r>
            <a:r>
              <a:rPr lang="en-US" dirty="0"/>
              <a:t> </a:t>
            </a:r>
            <a:r>
              <a:rPr lang="en-US" dirty="0" err="1"/>
              <a:t>terdapat</a:t>
            </a:r>
            <a:r>
              <a:rPr lang="en-US" dirty="0"/>
              <a:t> </a:t>
            </a:r>
            <a:r>
              <a:rPr lang="en-US" dirty="0" err="1"/>
              <a:t>dua</a:t>
            </a:r>
            <a:r>
              <a:rPr lang="en-US" dirty="0"/>
              <a:t> </a:t>
            </a:r>
            <a:r>
              <a:rPr lang="en-US" dirty="0" err="1"/>
              <a:t>pendekatan</a:t>
            </a:r>
            <a:r>
              <a:rPr lang="en-US" dirty="0"/>
              <a:t> </a:t>
            </a:r>
            <a:r>
              <a:rPr lang="en-US" dirty="0" err="1"/>
              <a:t>berbeda</a:t>
            </a:r>
            <a:r>
              <a:rPr lang="en-US" dirty="0"/>
              <a:t>.</a:t>
            </a:r>
          </a:p>
          <a:p>
            <a:r>
              <a:rPr lang="en-US" dirty="0" err="1"/>
              <a:t>Fokus</a:t>
            </a:r>
            <a:r>
              <a:rPr lang="en-US" dirty="0"/>
              <a:t> </a:t>
            </a:r>
            <a:r>
              <a:rPr lang="en-US" dirty="0" err="1"/>
              <a:t>teori</a:t>
            </a:r>
            <a:r>
              <a:rPr lang="en-US" dirty="0"/>
              <a:t> </a:t>
            </a:r>
            <a:r>
              <a:rPr lang="en-US" dirty="0" err="1"/>
              <a:t>ini</a:t>
            </a:r>
            <a:r>
              <a:rPr lang="en-US" dirty="0"/>
              <a:t> </a:t>
            </a:r>
            <a:r>
              <a:rPr lang="en-US" dirty="0" err="1"/>
              <a:t>terutama</a:t>
            </a:r>
            <a:r>
              <a:rPr lang="en-US" dirty="0"/>
              <a:t> </a:t>
            </a:r>
            <a:r>
              <a:rPr lang="en-US" dirty="0" err="1"/>
              <a:t>pada</a:t>
            </a:r>
            <a:r>
              <a:rPr lang="en-US" dirty="0"/>
              <a:t> </a:t>
            </a:r>
            <a:r>
              <a:rPr lang="en-US" dirty="0" err="1"/>
              <a:t>paradigma</a:t>
            </a:r>
            <a:r>
              <a:rPr lang="en-US" dirty="0"/>
              <a:t> yang </a:t>
            </a:r>
            <a:r>
              <a:rPr lang="en-US" dirty="0" err="1"/>
              <a:t>dikemukakan</a:t>
            </a:r>
            <a:r>
              <a:rPr lang="en-US" dirty="0"/>
              <a:t> </a:t>
            </a:r>
            <a:r>
              <a:rPr lang="en-US" dirty="0" err="1"/>
              <a:t>oleh</a:t>
            </a:r>
            <a:r>
              <a:rPr lang="en-US" dirty="0"/>
              <a:t> </a:t>
            </a:r>
            <a:r>
              <a:rPr lang="en-US" dirty="0" err="1"/>
              <a:t>teori</a:t>
            </a:r>
            <a:r>
              <a:rPr lang="en-US" dirty="0"/>
              <a:t> </a:t>
            </a:r>
            <a:r>
              <a:rPr lang="en-US" dirty="0" err="1"/>
              <a:t>Feminis</a:t>
            </a:r>
            <a:r>
              <a:rPr lang="en-US" dirty="0"/>
              <a:t> </a:t>
            </a:r>
            <a:r>
              <a:rPr lang="en-US" dirty="0" err="1"/>
              <a:t>dan</a:t>
            </a:r>
            <a:r>
              <a:rPr lang="en-US" dirty="0"/>
              <a:t> </a:t>
            </a:r>
            <a:r>
              <a:rPr lang="en-US" dirty="0" err="1"/>
              <a:t>advokasi</a:t>
            </a:r>
            <a:r>
              <a:rPr lang="en-US" dirty="0"/>
              <a:t> </a:t>
            </a:r>
            <a:r>
              <a:rPr lang="en-US" dirty="0" err="1"/>
              <a:t>emansipasi</a:t>
            </a:r>
            <a:r>
              <a:rPr lang="en-US" dirty="0"/>
              <a:t> </a:t>
            </a:r>
            <a:r>
              <a:rPr lang="en-US" dirty="0" err="1"/>
              <a:t>lainnya</a:t>
            </a:r>
            <a:r>
              <a:rPr lang="en-US" dirty="0"/>
              <a:t>, </a:t>
            </a:r>
            <a:r>
              <a:rPr lang="en-US" dirty="0" err="1"/>
              <a:t>tentang</a:t>
            </a:r>
            <a:r>
              <a:rPr lang="en-US" dirty="0"/>
              <a:t> </a:t>
            </a:r>
            <a:r>
              <a:rPr lang="en-US" dirty="0" err="1"/>
              <a:t>marginalisasi</a:t>
            </a:r>
            <a:r>
              <a:rPr lang="en-US" dirty="0"/>
              <a:t> yang </a:t>
            </a:r>
            <a:r>
              <a:rPr lang="en-US" dirty="0" err="1"/>
              <a:t>terdapat</a:t>
            </a:r>
            <a:r>
              <a:rPr lang="en-US" dirty="0"/>
              <a:t> </a:t>
            </a:r>
            <a:r>
              <a:rPr lang="en-US" dirty="0" err="1"/>
              <a:t>dalam</a:t>
            </a:r>
            <a:r>
              <a:rPr lang="en-US" dirty="0"/>
              <a:t> </a:t>
            </a:r>
            <a:r>
              <a:rPr lang="en-US" dirty="0" err="1"/>
              <a:t>masyarakat</a:t>
            </a:r>
            <a:endParaRPr lang="en-US" dirty="0"/>
          </a:p>
          <a:p>
            <a:r>
              <a:rPr lang="en-US" dirty="0" err="1"/>
              <a:t>Konseptualialisasi</a:t>
            </a:r>
            <a:r>
              <a:rPr lang="en-US" dirty="0"/>
              <a:t> yang </a:t>
            </a:r>
            <a:r>
              <a:rPr lang="en-US" dirty="0" err="1"/>
              <a:t>mengemuka</a:t>
            </a:r>
            <a:r>
              <a:rPr lang="en-US" dirty="0"/>
              <a:t> </a:t>
            </a:r>
            <a:r>
              <a:rPr lang="en-US" dirty="0" err="1"/>
              <a:t>antaranya</a:t>
            </a:r>
            <a:r>
              <a:rPr lang="en-US" dirty="0"/>
              <a:t> </a:t>
            </a:r>
            <a:r>
              <a:rPr lang="en-US" dirty="0" err="1"/>
              <a:t>tentang</a:t>
            </a:r>
            <a:r>
              <a:rPr lang="en-US" dirty="0"/>
              <a:t> </a:t>
            </a:r>
            <a:r>
              <a:rPr lang="en-US" dirty="0" err="1"/>
              <a:t>budaya</a:t>
            </a:r>
            <a:r>
              <a:rPr lang="en-US" dirty="0"/>
              <a:t>, </a:t>
            </a:r>
            <a:r>
              <a:rPr lang="en-US" i="1" dirty="0"/>
              <a:t>power</a:t>
            </a:r>
            <a:r>
              <a:rPr lang="en-US" dirty="0"/>
              <a:t>, gender, </a:t>
            </a:r>
            <a:r>
              <a:rPr lang="en-US" dirty="0" err="1"/>
              <a:t>jenis</a:t>
            </a:r>
            <a:r>
              <a:rPr lang="en-US" dirty="0"/>
              <a:t> </a:t>
            </a:r>
            <a:r>
              <a:rPr lang="en-US" dirty="0" err="1"/>
              <a:t>kelamin</a:t>
            </a:r>
            <a:r>
              <a:rPr lang="en-US" dirty="0"/>
              <a:t> </a:t>
            </a:r>
            <a:r>
              <a:rPr lang="en-US" dirty="0" err="1"/>
              <a:t>dan</a:t>
            </a:r>
            <a:r>
              <a:rPr lang="en-US" dirty="0"/>
              <a:t> </a:t>
            </a:r>
            <a:r>
              <a:rPr lang="en-US" dirty="0" err="1"/>
              <a:t>komunikasi</a:t>
            </a:r>
            <a:r>
              <a:rPr lang="en-US" dirty="0"/>
              <a:t>.</a:t>
            </a:r>
            <a:endParaRPr lang="en-US" i="1" dirty="0"/>
          </a:p>
          <a:p>
            <a:r>
              <a:rPr lang="en-US" dirty="0" err="1"/>
              <a:t>Dua</a:t>
            </a:r>
            <a:r>
              <a:rPr lang="en-US" dirty="0"/>
              <a:t> </a:t>
            </a:r>
            <a:r>
              <a:rPr lang="en-US" dirty="0" err="1"/>
              <a:t>pendekatan</a:t>
            </a:r>
            <a:r>
              <a:rPr lang="en-US" dirty="0"/>
              <a:t> yang </a:t>
            </a:r>
            <a:r>
              <a:rPr lang="en-US" dirty="0" err="1"/>
              <a:t>dimaksuda</a:t>
            </a:r>
            <a:r>
              <a:rPr lang="en-US" dirty="0"/>
              <a:t> </a:t>
            </a:r>
            <a:r>
              <a:rPr lang="en-US" dirty="0" err="1"/>
              <a:t>dalam</a:t>
            </a:r>
            <a:r>
              <a:rPr lang="en-US" dirty="0"/>
              <a:t> </a:t>
            </a:r>
            <a:r>
              <a:rPr lang="en-US" dirty="0" err="1"/>
              <a:t>paradigma</a:t>
            </a:r>
            <a:r>
              <a:rPr lang="en-US" dirty="0"/>
              <a:t> </a:t>
            </a:r>
            <a:r>
              <a:rPr lang="en-US" dirty="0" err="1"/>
              <a:t>ini</a:t>
            </a:r>
            <a:r>
              <a:rPr lang="en-US" dirty="0"/>
              <a:t> </a:t>
            </a:r>
            <a:r>
              <a:rPr lang="en-US" dirty="0" err="1"/>
              <a:t>adalah</a:t>
            </a:r>
            <a:r>
              <a:rPr lang="en-US" dirty="0"/>
              <a:t> </a:t>
            </a:r>
            <a:r>
              <a:rPr lang="en-US" i="1" dirty="0"/>
              <a:t>Standpoint Theory &amp; Muted Group Theory</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4690" name="Rectangle 2"/>
          <p:cNvSpPr>
            <a:spLocks noGrp="1" noChangeArrowheads="1"/>
          </p:cNvSpPr>
          <p:nvPr>
            <p:ph type="title"/>
          </p:nvPr>
        </p:nvSpPr>
        <p:spPr>
          <a:xfrm>
            <a:off x="457200" y="1052513"/>
            <a:ext cx="8229600" cy="792162"/>
          </a:xfrm>
        </p:spPr>
        <p:txBody>
          <a:bodyPr/>
          <a:lstStyle/>
          <a:p>
            <a:r>
              <a:rPr lang="en-US" b="1" dirty="0"/>
              <a:t>Standpoint Theory</a:t>
            </a:r>
          </a:p>
        </p:txBody>
      </p:sp>
      <p:sp>
        <p:nvSpPr>
          <p:cNvPr id="114691" name="Rectangle 3"/>
          <p:cNvSpPr>
            <a:spLocks noGrp="1" noChangeArrowheads="1"/>
          </p:cNvSpPr>
          <p:nvPr>
            <p:ph type="body" idx="1"/>
          </p:nvPr>
        </p:nvSpPr>
        <p:spPr>
          <a:xfrm>
            <a:off x="539750" y="1989138"/>
            <a:ext cx="8305800" cy="4495800"/>
          </a:xfrm>
        </p:spPr>
        <p:txBody>
          <a:bodyPr>
            <a:normAutofit fontScale="92500" lnSpcReduction="20000"/>
          </a:bodyPr>
          <a:lstStyle/>
          <a:p>
            <a:r>
              <a:rPr lang="en-US" dirty="0" err="1"/>
              <a:t>Latarbelakang</a:t>
            </a:r>
            <a:r>
              <a:rPr lang="en-US" dirty="0"/>
              <a:t> </a:t>
            </a:r>
            <a:r>
              <a:rPr lang="en-US" dirty="0" err="1"/>
              <a:t>pemikiran</a:t>
            </a:r>
            <a:r>
              <a:rPr lang="en-US" dirty="0"/>
              <a:t> </a:t>
            </a:r>
            <a:r>
              <a:rPr lang="en-US" i="1" dirty="0"/>
              <a:t>Standpoint Theory</a:t>
            </a:r>
            <a:r>
              <a:rPr lang="en-US" dirty="0"/>
              <a:t> </a:t>
            </a:r>
            <a:r>
              <a:rPr lang="en-US" dirty="0" err="1"/>
              <a:t>diekspresikan</a:t>
            </a:r>
            <a:r>
              <a:rPr lang="en-US" dirty="0"/>
              <a:t> </a:t>
            </a:r>
            <a:r>
              <a:rPr lang="en-US" dirty="0" err="1"/>
              <a:t>saat</a:t>
            </a:r>
            <a:r>
              <a:rPr lang="en-US" dirty="0"/>
              <a:t> </a:t>
            </a:r>
            <a:r>
              <a:rPr lang="en-US" dirty="0" err="1"/>
              <a:t>ini</a:t>
            </a:r>
            <a:r>
              <a:rPr lang="en-US" dirty="0"/>
              <a:t> </a:t>
            </a:r>
            <a:r>
              <a:rPr lang="en-US" dirty="0" err="1"/>
              <a:t>oleh</a:t>
            </a:r>
            <a:r>
              <a:rPr lang="en-US" dirty="0"/>
              <a:t> </a:t>
            </a:r>
            <a:r>
              <a:rPr lang="en-US" dirty="0" err="1"/>
              <a:t>kajian</a:t>
            </a:r>
            <a:r>
              <a:rPr lang="en-US" dirty="0"/>
              <a:t> </a:t>
            </a:r>
            <a:r>
              <a:rPr lang="en-US" dirty="0" err="1"/>
              <a:t>Feminis</a:t>
            </a:r>
            <a:r>
              <a:rPr lang="en-US" dirty="0"/>
              <a:t>, </a:t>
            </a:r>
          </a:p>
          <a:p>
            <a:r>
              <a:rPr lang="en-US" i="1" dirty="0" err="1"/>
              <a:t>Stadpoint</a:t>
            </a:r>
            <a:r>
              <a:rPr lang="en-US" i="1" dirty="0"/>
              <a:t> Theory </a:t>
            </a:r>
            <a:r>
              <a:rPr lang="en-US" dirty="0" err="1"/>
              <a:t>dilandaskan</a:t>
            </a:r>
            <a:r>
              <a:rPr lang="en-US" dirty="0"/>
              <a:t> </a:t>
            </a:r>
            <a:r>
              <a:rPr lang="en-US" dirty="0" err="1"/>
              <a:t>pada</a:t>
            </a:r>
            <a:r>
              <a:rPr lang="en-US" dirty="0"/>
              <a:t> </a:t>
            </a:r>
            <a:r>
              <a:rPr lang="en-US" dirty="0" err="1"/>
              <a:t>pemikiran</a:t>
            </a:r>
            <a:r>
              <a:rPr lang="en-US" dirty="0"/>
              <a:t> George Wilhelm Friedrich Hegel, </a:t>
            </a:r>
            <a:r>
              <a:rPr lang="en-US" dirty="0" err="1"/>
              <a:t>seorang</a:t>
            </a:r>
            <a:r>
              <a:rPr lang="en-US" dirty="0"/>
              <a:t> </a:t>
            </a:r>
            <a:r>
              <a:rPr lang="en-US" dirty="0" err="1"/>
              <a:t>filosof</a:t>
            </a:r>
            <a:r>
              <a:rPr lang="en-US" dirty="0"/>
              <a:t> </a:t>
            </a:r>
            <a:r>
              <a:rPr lang="en-US" dirty="0" err="1"/>
              <a:t>Jerman</a:t>
            </a:r>
            <a:r>
              <a:rPr lang="en-US" dirty="0"/>
              <a:t>.</a:t>
            </a:r>
          </a:p>
          <a:p>
            <a:r>
              <a:rPr lang="en-US" dirty="0" err="1"/>
              <a:t>Pandangan</a:t>
            </a:r>
            <a:r>
              <a:rPr lang="en-US" dirty="0"/>
              <a:t> </a:t>
            </a:r>
            <a:r>
              <a:rPr lang="en-US" dirty="0" err="1"/>
              <a:t>ini</a:t>
            </a:r>
            <a:r>
              <a:rPr lang="en-US" dirty="0"/>
              <a:t> </a:t>
            </a:r>
            <a:r>
              <a:rPr lang="en-US" dirty="0" err="1"/>
              <a:t>kemudian</a:t>
            </a:r>
            <a:r>
              <a:rPr lang="en-US" dirty="0"/>
              <a:t> </a:t>
            </a:r>
            <a:r>
              <a:rPr lang="en-US" dirty="0" err="1"/>
              <a:t>menjadi</a:t>
            </a:r>
            <a:r>
              <a:rPr lang="en-US" dirty="0"/>
              <a:t> </a:t>
            </a:r>
            <a:r>
              <a:rPr lang="en-US" dirty="0" err="1"/>
              <a:t>ide</a:t>
            </a:r>
            <a:r>
              <a:rPr lang="en-US" dirty="0"/>
              <a:t> </a:t>
            </a:r>
            <a:r>
              <a:rPr lang="en-US" dirty="0" err="1"/>
              <a:t>sentral</a:t>
            </a:r>
            <a:r>
              <a:rPr lang="en-US" dirty="0"/>
              <a:t> Karl Marx </a:t>
            </a:r>
            <a:r>
              <a:rPr lang="en-US" dirty="0" err="1"/>
              <a:t>dan</a:t>
            </a:r>
            <a:r>
              <a:rPr lang="en-US" dirty="0"/>
              <a:t> </a:t>
            </a:r>
            <a:r>
              <a:rPr lang="en-US" dirty="0" err="1"/>
              <a:t>diadopsi</a:t>
            </a:r>
            <a:r>
              <a:rPr lang="en-US" dirty="0"/>
              <a:t> </a:t>
            </a:r>
            <a:r>
              <a:rPr lang="en-US" dirty="0" err="1"/>
              <a:t>oleh</a:t>
            </a:r>
            <a:r>
              <a:rPr lang="en-US" dirty="0"/>
              <a:t> </a:t>
            </a:r>
            <a:r>
              <a:rPr lang="en-US" dirty="0" err="1"/>
              <a:t>kalangan</a:t>
            </a:r>
            <a:r>
              <a:rPr lang="en-US" dirty="0"/>
              <a:t> </a:t>
            </a:r>
            <a:r>
              <a:rPr lang="en-US" dirty="0" err="1"/>
              <a:t>Feminis</a:t>
            </a:r>
            <a:r>
              <a:rPr lang="en-US" dirty="0"/>
              <a:t>.</a:t>
            </a:r>
          </a:p>
          <a:p>
            <a:r>
              <a:rPr lang="en-US" i="1" dirty="0"/>
              <a:t>Standpoint Theory</a:t>
            </a:r>
            <a:r>
              <a:rPr lang="en-US" dirty="0"/>
              <a:t> </a:t>
            </a:r>
            <a:r>
              <a:rPr lang="en-US" dirty="0" err="1"/>
              <a:t>mengandung</a:t>
            </a:r>
            <a:r>
              <a:rPr lang="en-US" dirty="0"/>
              <a:t> </a:t>
            </a:r>
            <a:r>
              <a:rPr lang="en-US" dirty="0" err="1"/>
              <a:t>alternatif</a:t>
            </a:r>
            <a:r>
              <a:rPr lang="en-US" dirty="0"/>
              <a:t> </a:t>
            </a:r>
            <a:r>
              <a:rPr lang="en-US" dirty="0" err="1"/>
              <a:t>dan</a:t>
            </a:r>
            <a:r>
              <a:rPr lang="en-US" dirty="0"/>
              <a:t> </a:t>
            </a:r>
            <a:r>
              <a:rPr lang="en-US" dirty="0" err="1"/>
              <a:t>pemahaman</a:t>
            </a:r>
            <a:r>
              <a:rPr lang="en-US" dirty="0"/>
              <a:t> </a:t>
            </a:r>
            <a:r>
              <a:rPr lang="en-US" dirty="0" err="1"/>
              <a:t>Feminis</a:t>
            </a:r>
            <a:r>
              <a:rPr lang="en-US" dirty="0"/>
              <a:t> </a:t>
            </a:r>
            <a:r>
              <a:rPr lang="en-US" dirty="0" err="1"/>
              <a:t>terhadap</a:t>
            </a:r>
            <a:r>
              <a:rPr lang="en-US" dirty="0"/>
              <a:t> </a:t>
            </a:r>
            <a:r>
              <a:rPr lang="en-US" dirty="0" err="1"/>
              <a:t>kekuatan</a:t>
            </a:r>
            <a:r>
              <a:rPr lang="en-US" dirty="0"/>
              <a:t> </a:t>
            </a:r>
            <a:r>
              <a:rPr lang="en-US" dirty="0" err="1"/>
              <a:t>dan</a:t>
            </a:r>
            <a:r>
              <a:rPr lang="en-US" dirty="0"/>
              <a:t> </a:t>
            </a:r>
            <a:r>
              <a:rPr lang="en-US" dirty="0" err="1"/>
              <a:t>pengalaman</a:t>
            </a:r>
            <a:r>
              <a:rPr lang="en-US" dirty="0"/>
              <a:t> </a:t>
            </a:r>
            <a:r>
              <a:rPr lang="en-US" dirty="0" err="1"/>
              <a:t>hidup</a:t>
            </a:r>
            <a:r>
              <a:rPr lang="en-US" dirty="0"/>
              <a:t> </a:t>
            </a:r>
            <a:r>
              <a:rPr lang="en-US" dirty="0" err="1"/>
              <a:t>akan</a:t>
            </a:r>
            <a:r>
              <a:rPr lang="en-US" dirty="0"/>
              <a:t> </a:t>
            </a:r>
            <a:r>
              <a:rPr lang="en-US" dirty="0" err="1"/>
              <a:t>pengetahuan</a:t>
            </a:r>
            <a:r>
              <a:rPr lang="en-US" dirty="0"/>
              <a:t> </a:t>
            </a:r>
            <a:r>
              <a:rPr lang="en-US" dirty="0" err="1"/>
              <a:t>dan</a:t>
            </a:r>
            <a:r>
              <a:rPr lang="en-US" dirty="0"/>
              <a:t> </a:t>
            </a:r>
            <a:r>
              <a:rPr lang="en-US" dirty="0" err="1"/>
              <a:t>kekuasaan</a:t>
            </a:r>
            <a:endParaRPr lang="en-US" i="1" dirty="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15715" name="Rectangle 3"/>
          <p:cNvSpPr>
            <a:spLocks noGrp="1" noChangeArrowheads="1"/>
          </p:cNvSpPr>
          <p:nvPr>
            <p:ph type="body" idx="1"/>
          </p:nvPr>
        </p:nvSpPr>
        <p:spPr>
          <a:xfrm>
            <a:off x="395288" y="1412875"/>
            <a:ext cx="8305800" cy="4495800"/>
          </a:xfrm>
        </p:spPr>
        <p:txBody>
          <a:bodyPr>
            <a:normAutofit fontScale="85000" lnSpcReduction="10000"/>
          </a:bodyPr>
          <a:lstStyle/>
          <a:p>
            <a:r>
              <a:rPr lang="en-US" dirty="0" err="1"/>
              <a:t>Harstock</a:t>
            </a:r>
            <a:r>
              <a:rPr lang="en-US" dirty="0"/>
              <a:t> (1983), </a:t>
            </a:r>
            <a:r>
              <a:rPr lang="en-US" dirty="0" err="1"/>
              <a:t>berargumen</a:t>
            </a:r>
            <a:r>
              <a:rPr lang="en-US" dirty="0"/>
              <a:t> </a:t>
            </a:r>
            <a:r>
              <a:rPr lang="en-US" dirty="0" err="1"/>
              <a:t>tentang</a:t>
            </a:r>
            <a:r>
              <a:rPr lang="en-US" dirty="0"/>
              <a:t> </a:t>
            </a:r>
            <a:r>
              <a:rPr lang="en-US" dirty="0" err="1"/>
              <a:t>paradigma</a:t>
            </a:r>
            <a:r>
              <a:rPr lang="en-US" dirty="0"/>
              <a:t> </a:t>
            </a:r>
            <a:r>
              <a:rPr lang="en-US" i="1" dirty="0"/>
              <a:t>Standpoint Theory, </a:t>
            </a:r>
            <a:r>
              <a:rPr lang="en-US" dirty="0" err="1"/>
              <a:t>bahwa</a:t>
            </a:r>
            <a:r>
              <a:rPr lang="en-US" dirty="0"/>
              <a:t>:</a:t>
            </a:r>
          </a:p>
          <a:p>
            <a:r>
              <a:rPr lang="en-US" dirty="0" err="1"/>
              <a:t>Pembagian</a:t>
            </a:r>
            <a:r>
              <a:rPr lang="en-US" dirty="0"/>
              <a:t> </a:t>
            </a:r>
            <a:r>
              <a:rPr lang="en-US" dirty="0" err="1"/>
              <a:t>kerja</a:t>
            </a:r>
            <a:r>
              <a:rPr lang="en-US" dirty="0"/>
              <a:t> </a:t>
            </a:r>
            <a:r>
              <a:rPr lang="en-US" dirty="0" err="1"/>
              <a:t>berdasarkan</a:t>
            </a:r>
            <a:r>
              <a:rPr lang="en-US" dirty="0"/>
              <a:t> </a:t>
            </a:r>
            <a:r>
              <a:rPr lang="en-US" dirty="0" err="1"/>
              <a:t>perbedaan</a:t>
            </a:r>
            <a:r>
              <a:rPr lang="en-US" dirty="0"/>
              <a:t> </a:t>
            </a:r>
            <a:r>
              <a:rPr lang="en-US" dirty="0" err="1"/>
              <a:t>seksual</a:t>
            </a:r>
            <a:r>
              <a:rPr lang="en-US" dirty="0"/>
              <a:t>, </a:t>
            </a:r>
            <a:r>
              <a:rPr lang="en-US" dirty="0" err="1"/>
              <a:t>laki-laki</a:t>
            </a:r>
            <a:r>
              <a:rPr lang="en-US" dirty="0"/>
              <a:t> </a:t>
            </a:r>
            <a:r>
              <a:rPr lang="en-US" dirty="0" err="1"/>
              <a:t>bekerja</a:t>
            </a:r>
            <a:r>
              <a:rPr lang="en-US" dirty="0"/>
              <a:t> “</a:t>
            </a:r>
            <a:r>
              <a:rPr lang="en-US" dirty="0" err="1"/>
              <a:t>produktif</a:t>
            </a:r>
            <a:r>
              <a:rPr lang="en-US" dirty="0"/>
              <a:t>” </a:t>
            </a:r>
            <a:r>
              <a:rPr lang="en-US" dirty="0" err="1"/>
              <a:t>di</a:t>
            </a:r>
            <a:r>
              <a:rPr lang="en-US" dirty="0"/>
              <a:t> </a:t>
            </a:r>
            <a:r>
              <a:rPr lang="en-US" dirty="0" err="1"/>
              <a:t>pabrik</a:t>
            </a:r>
            <a:r>
              <a:rPr lang="en-US" dirty="0"/>
              <a:t> </a:t>
            </a:r>
            <a:r>
              <a:rPr lang="en-US" dirty="0" err="1"/>
              <a:t>dan</a:t>
            </a:r>
            <a:r>
              <a:rPr lang="en-US" dirty="0"/>
              <a:t> </a:t>
            </a:r>
            <a:r>
              <a:rPr lang="en-US" dirty="0" err="1"/>
              <a:t>perempuan</a:t>
            </a:r>
            <a:r>
              <a:rPr lang="en-US" dirty="0"/>
              <a:t> “</a:t>
            </a:r>
            <a:r>
              <a:rPr lang="en-US" dirty="0" err="1"/>
              <a:t>memelihara</a:t>
            </a:r>
            <a:r>
              <a:rPr lang="en-US" dirty="0"/>
              <a:t>” </a:t>
            </a:r>
            <a:r>
              <a:rPr lang="en-US" dirty="0" err="1"/>
              <a:t>pekerjaan</a:t>
            </a:r>
            <a:r>
              <a:rPr lang="en-US" dirty="0"/>
              <a:t> </a:t>
            </a:r>
            <a:r>
              <a:rPr lang="en-US" dirty="0" err="1"/>
              <a:t>di</a:t>
            </a:r>
            <a:r>
              <a:rPr lang="en-US" dirty="0"/>
              <a:t> </a:t>
            </a:r>
            <a:r>
              <a:rPr lang="en-US" dirty="0" err="1"/>
              <a:t>rumah</a:t>
            </a:r>
            <a:endParaRPr lang="en-US" dirty="0"/>
          </a:p>
          <a:p>
            <a:r>
              <a:rPr lang="en-US" dirty="0" err="1"/>
              <a:t>Konteks</a:t>
            </a:r>
            <a:r>
              <a:rPr lang="en-US" dirty="0"/>
              <a:t> </a:t>
            </a:r>
            <a:r>
              <a:rPr lang="en-US" dirty="0" err="1"/>
              <a:t>ini</a:t>
            </a:r>
            <a:r>
              <a:rPr lang="en-US" dirty="0"/>
              <a:t> </a:t>
            </a:r>
            <a:r>
              <a:rPr lang="en-US" dirty="0" err="1"/>
              <a:t>menjadikan</a:t>
            </a:r>
            <a:r>
              <a:rPr lang="en-US" dirty="0"/>
              <a:t> </a:t>
            </a:r>
            <a:r>
              <a:rPr lang="en-US" dirty="0" err="1"/>
              <a:t>perbedaan</a:t>
            </a:r>
            <a:r>
              <a:rPr lang="en-US" dirty="0"/>
              <a:t> </a:t>
            </a:r>
            <a:r>
              <a:rPr lang="en-US" dirty="0" err="1"/>
              <a:t>cara</a:t>
            </a:r>
            <a:r>
              <a:rPr lang="en-US" dirty="0"/>
              <a:t> </a:t>
            </a:r>
            <a:r>
              <a:rPr lang="en-US" dirty="0" err="1"/>
              <a:t>pandang</a:t>
            </a:r>
            <a:r>
              <a:rPr lang="en-US" dirty="0"/>
              <a:t> </a:t>
            </a:r>
            <a:r>
              <a:rPr lang="en-US" dirty="0" err="1"/>
              <a:t>antara</a:t>
            </a:r>
            <a:r>
              <a:rPr lang="en-US" dirty="0"/>
              <a:t> </a:t>
            </a:r>
            <a:r>
              <a:rPr lang="en-US" dirty="0" err="1"/>
              <a:t>laki-laki</a:t>
            </a:r>
            <a:r>
              <a:rPr lang="en-US" dirty="0"/>
              <a:t> </a:t>
            </a:r>
            <a:r>
              <a:rPr lang="en-US" dirty="0" err="1"/>
              <a:t>dan</a:t>
            </a:r>
            <a:r>
              <a:rPr lang="en-US" dirty="0"/>
              <a:t> </a:t>
            </a:r>
            <a:r>
              <a:rPr lang="en-US" dirty="0" err="1"/>
              <a:t>perempuan</a:t>
            </a:r>
            <a:r>
              <a:rPr lang="en-US" dirty="0"/>
              <a:t> </a:t>
            </a:r>
            <a:r>
              <a:rPr lang="en-US" dirty="0" err="1"/>
              <a:t>memandang</a:t>
            </a:r>
            <a:r>
              <a:rPr lang="en-US" dirty="0"/>
              <a:t> </a:t>
            </a:r>
            <a:r>
              <a:rPr lang="en-US" dirty="0" err="1"/>
              <a:t>dunia</a:t>
            </a:r>
            <a:r>
              <a:rPr lang="en-US" dirty="0"/>
              <a:t>.</a:t>
            </a:r>
          </a:p>
          <a:p>
            <a:r>
              <a:rPr lang="en-US" i="1" dirty="0"/>
              <a:t>Standpoint Theory </a:t>
            </a:r>
            <a:r>
              <a:rPr lang="en-US" dirty="0" err="1"/>
              <a:t>membangun</a:t>
            </a:r>
            <a:r>
              <a:rPr lang="en-US" dirty="0"/>
              <a:t> agar </a:t>
            </a:r>
            <a:r>
              <a:rPr lang="en-US" dirty="0" err="1"/>
              <a:t>memandang</a:t>
            </a:r>
            <a:r>
              <a:rPr lang="en-US" dirty="0"/>
              <a:t> </a:t>
            </a:r>
            <a:r>
              <a:rPr lang="en-US" dirty="0" err="1"/>
              <a:t>secara</a:t>
            </a:r>
            <a:r>
              <a:rPr lang="en-US" dirty="0"/>
              <a:t> </a:t>
            </a:r>
            <a:r>
              <a:rPr lang="en-US" dirty="0" err="1"/>
              <a:t>kriitis</a:t>
            </a:r>
            <a:r>
              <a:rPr lang="en-US" dirty="0"/>
              <a:t>  </a:t>
            </a:r>
            <a:r>
              <a:rPr lang="en-US" dirty="0" err="1"/>
              <a:t>dalam</a:t>
            </a:r>
            <a:r>
              <a:rPr lang="en-US" dirty="0"/>
              <a:t> </a:t>
            </a:r>
            <a:r>
              <a:rPr lang="en-US" dirty="0" err="1"/>
              <a:t>konteks</a:t>
            </a:r>
            <a:r>
              <a:rPr lang="en-US" dirty="0"/>
              <a:t> </a:t>
            </a:r>
            <a:r>
              <a:rPr lang="en-US" dirty="0" err="1"/>
              <a:t>struktur</a:t>
            </a:r>
            <a:r>
              <a:rPr lang="en-US" dirty="0"/>
              <a:t> </a:t>
            </a:r>
            <a:r>
              <a:rPr lang="en-US" dirty="0" err="1"/>
              <a:t>sosial</a:t>
            </a:r>
            <a:r>
              <a:rPr lang="en-US" dirty="0"/>
              <a:t> </a:t>
            </a:r>
            <a:r>
              <a:rPr lang="en-US" dirty="0" err="1"/>
              <a:t>terhadap</a:t>
            </a:r>
            <a:r>
              <a:rPr lang="en-US" dirty="0"/>
              <a:t> </a:t>
            </a:r>
            <a:r>
              <a:rPr lang="en-US" dirty="0" err="1"/>
              <a:t>bentuk</a:t>
            </a:r>
            <a:r>
              <a:rPr lang="en-US" dirty="0"/>
              <a:t> </a:t>
            </a:r>
            <a:r>
              <a:rPr lang="en-US" dirty="0" err="1"/>
              <a:t>keduanya</a:t>
            </a:r>
            <a:r>
              <a:rPr lang="en-US" dirty="0"/>
              <a:t>, </a:t>
            </a:r>
            <a:r>
              <a:rPr lang="en-US" dirty="0" err="1"/>
              <a:t>ontologi</a:t>
            </a:r>
            <a:r>
              <a:rPr lang="en-US" dirty="0"/>
              <a:t> (</a:t>
            </a:r>
            <a:r>
              <a:rPr lang="en-US" dirty="0" err="1"/>
              <a:t>misalnya</a:t>
            </a:r>
            <a:r>
              <a:rPr lang="en-US" dirty="0"/>
              <a:t>: </a:t>
            </a:r>
            <a:r>
              <a:rPr lang="en-US" dirty="0" err="1"/>
              <a:t>jalan</a:t>
            </a:r>
            <a:r>
              <a:rPr lang="en-US" dirty="0"/>
              <a:t> </a:t>
            </a:r>
            <a:r>
              <a:rPr lang="en-US" dirty="0" err="1"/>
              <a:t>menjadi</a:t>
            </a:r>
            <a:r>
              <a:rPr lang="en-US" dirty="0"/>
              <a:t>) </a:t>
            </a:r>
            <a:r>
              <a:rPr lang="en-US" dirty="0" err="1"/>
              <a:t>dan</a:t>
            </a:r>
            <a:r>
              <a:rPr lang="en-US" dirty="0"/>
              <a:t> </a:t>
            </a:r>
            <a:r>
              <a:rPr lang="en-US" dirty="0" err="1"/>
              <a:t>epistemologi</a:t>
            </a:r>
            <a:r>
              <a:rPr lang="en-US" dirty="0"/>
              <a:t> (</a:t>
            </a:r>
            <a:r>
              <a:rPr lang="en-US" dirty="0" err="1"/>
              <a:t>misalnya</a:t>
            </a:r>
            <a:r>
              <a:rPr lang="en-US" dirty="0"/>
              <a:t>: </a:t>
            </a:r>
            <a:r>
              <a:rPr lang="en-US" dirty="0" err="1"/>
              <a:t>jalan</a:t>
            </a:r>
            <a:r>
              <a:rPr lang="en-US" dirty="0"/>
              <a:t> </a:t>
            </a:r>
            <a:r>
              <a:rPr lang="en-US" dirty="0" err="1"/>
              <a:t>untuk</a:t>
            </a:r>
            <a:r>
              <a:rPr lang="en-US" dirty="0"/>
              <a:t> </a:t>
            </a:r>
            <a:r>
              <a:rPr lang="en-US" dirty="0" err="1"/>
              <a:t>mengetahui</a:t>
            </a:r>
            <a:r>
              <a:rPr lang="en-US" dirty="0"/>
              <a:t>).</a:t>
            </a:r>
            <a:endParaRPr lang="en-US" i="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6738" name="Rectangle 2"/>
          <p:cNvSpPr>
            <a:spLocks noGrp="1" noChangeArrowheads="1"/>
          </p:cNvSpPr>
          <p:nvPr>
            <p:ph type="title"/>
          </p:nvPr>
        </p:nvSpPr>
        <p:spPr>
          <a:xfrm>
            <a:off x="457200" y="1052513"/>
            <a:ext cx="8229600" cy="792162"/>
          </a:xfrm>
        </p:spPr>
        <p:txBody>
          <a:bodyPr/>
          <a:lstStyle/>
          <a:p>
            <a:r>
              <a:rPr lang="en-US" b="1" dirty="0"/>
              <a:t>Muted Group Theory</a:t>
            </a:r>
          </a:p>
        </p:txBody>
      </p:sp>
      <p:sp>
        <p:nvSpPr>
          <p:cNvPr id="116739" name="Rectangle 3"/>
          <p:cNvSpPr>
            <a:spLocks noGrp="1" noChangeArrowheads="1"/>
          </p:cNvSpPr>
          <p:nvPr>
            <p:ph type="body" idx="1"/>
          </p:nvPr>
        </p:nvSpPr>
        <p:spPr>
          <a:xfrm>
            <a:off x="395288" y="1989138"/>
            <a:ext cx="8305800" cy="4495800"/>
          </a:xfrm>
        </p:spPr>
        <p:txBody>
          <a:bodyPr>
            <a:normAutofit lnSpcReduction="10000"/>
          </a:bodyPr>
          <a:lstStyle/>
          <a:p>
            <a:pPr>
              <a:lnSpc>
                <a:spcPct val="90000"/>
              </a:lnSpc>
            </a:pPr>
            <a:r>
              <a:rPr lang="en-US" dirty="0"/>
              <a:t>Muted Group Theory </a:t>
            </a:r>
            <a:r>
              <a:rPr lang="en-US" dirty="0" err="1"/>
              <a:t>dibangun</a:t>
            </a:r>
            <a:r>
              <a:rPr lang="en-US" dirty="0"/>
              <a:t> </a:t>
            </a:r>
            <a:r>
              <a:rPr lang="en-US" dirty="0" err="1"/>
              <a:t>oleh</a:t>
            </a:r>
            <a:r>
              <a:rPr lang="en-US" dirty="0"/>
              <a:t> </a:t>
            </a:r>
            <a:r>
              <a:rPr lang="en-US" dirty="0" err="1"/>
              <a:t>Cheris</a:t>
            </a:r>
            <a:r>
              <a:rPr lang="en-US" dirty="0"/>
              <a:t> </a:t>
            </a:r>
            <a:r>
              <a:rPr lang="en-US" dirty="0" err="1"/>
              <a:t>Kramarae</a:t>
            </a:r>
            <a:r>
              <a:rPr lang="en-US" dirty="0"/>
              <a:t> </a:t>
            </a:r>
            <a:r>
              <a:rPr lang="en-US" dirty="0" err="1"/>
              <a:t>dan</a:t>
            </a:r>
            <a:r>
              <a:rPr lang="en-US" dirty="0"/>
              <a:t> </a:t>
            </a:r>
            <a:r>
              <a:rPr lang="en-US" dirty="0" err="1"/>
              <a:t>kawan-kawan</a:t>
            </a:r>
            <a:r>
              <a:rPr lang="en-US" dirty="0"/>
              <a:t> (Houston </a:t>
            </a:r>
            <a:r>
              <a:rPr lang="en-US" dirty="0" err="1"/>
              <a:t>dan</a:t>
            </a:r>
            <a:r>
              <a:rPr lang="en-US" dirty="0"/>
              <a:t> </a:t>
            </a:r>
            <a:r>
              <a:rPr lang="en-US" dirty="0" err="1"/>
              <a:t>Kramarae</a:t>
            </a:r>
            <a:r>
              <a:rPr lang="en-US" dirty="0"/>
              <a:t>, 1991; </a:t>
            </a:r>
            <a:r>
              <a:rPr lang="en-US" dirty="0" err="1"/>
              <a:t>Kramarae</a:t>
            </a:r>
            <a:r>
              <a:rPr lang="en-US" dirty="0"/>
              <a:t>, 1978, 1981).</a:t>
            </a:r>
          </a:p>
          <a:p>
            <a:pPr>
              <a:lnSpc>
                <a:spcPct val="90000"/>
              </a:lnSpc>
            </a:pPr>
            <a:r>
              <a:rPr lang="en-US" dirty="0" err="1"/>
              <a:t>Seperti</a:t>
            </a:r>
            <a:r>
              <a:rPr lang="en-US" dirty="0"/>
              <a:t> Standpoint Theory, Muted Group Theory </a:t>
            </a:r>
            <a:r>
              <a:rPr lang="en-US" dirty="0" err="1"/>
              <a:t>ini</a:t>
            </a:r>
            <a:r>
              <a:rPr lang="en-US" dirty="0"/>
              <a:t> </a:t>
            </a:r>
            <a:r>
              <a:rPr lang="en-US" dirty="0" err="1"/>
              <a:t>juga</a:t>
            </a:r>
            <a:r>
              <a:rPr lang="en-US" dirty="0"/>
              <a:t> </a:t>
            </a:r>
            <a:r>
              <a:rPr lang="en-US" dirty="0" err="1"/>
              <a:t>dibangun</a:t>
            </a:r>
            <a:r>
              <a:rPr lang="en-US" dirty="0"/>
              <a:t> </a:t>
            </a:r>
            <a:r>
              <a:rPr lang="en-US" dirty="0" err="1"/>
              <a:t>berdasarkan</a:t>
            </a:r>
            <a:r>
              <a:rPr lang="en-US" dirty="0"/>
              <a:t> </a:t>
            </a:r>
            <a:r>
              <a:rPr lang="en-US" dirty="0" err="1"/>
              <a:t>Teori</a:t>
            </a:r>
            <a:r>
              <a:rPr lang="en-US" dirty="0"/>
              <a:t> </a:t>
            </a:r>
            <a:r>
              <a:rPr lang="en-US" dirty="0" err="1"/>
              <a:t>Feminis</a:t>
            </a:r>
            <a:r>
              <a:rPr lang="en-US" dirty="0"/>
              <a:t>, </a:t>
            </a:r>
            <a:r>
              <a:rPr lang="en-US" dirty="0" err="1"/>
              <a:t>namun</a:t>
            </a:r>
            <a:r>
              <a:rPr lang="en-US" dirty="0"/>
              <a:t> </a:t>
            </a:r>
            <a:r>
              <a:rPr lang="en-US" dirty="0" err="1"/>
              <a:t>diaplikasikan</a:t>
            </a:r>
            <a:r>
              <a:rPr lang="en-US" dirty="0"/>
              <a:t> </a:t>
            </a:r>
            <a:r>
              <a:rPr lang="en-US" dirty="0" err="1"/>
              <a:t>pada</a:t>
            </a:r>
            <a:r>
              <a:rPr lang="en-US" dirty="0"/>
              <a:t> </a:t>
            </a:r>
            <a:r>
              <a:rPr lang="en-US" dirty="0" err="1"/>
              <a:t>kelompok</a:t>
            </a:r>
            <a:r>
              <a:rPr lang="en-US" dirty="0"/>
              <a:t> </a:t>
            </a:r>
            <a:r>
              <a:rPr lang="en-US" dirty="0" err="1"/>
              <a:t>budaya</a:t>
            </a:r>
            <a:r>
              <a:rPr lang="en-US" dirty="0"/>
              <a:t> marginal (</a:t>
            </a:r>
            <a:r>
              <a:rPr lang="en-US" dirty="0" err="1"/>
              <a:t>lihat</a:t>
            </a:r>
            <a:r>
              <a:rPr lang="en-US" dirty="0"/>
              <a:t>, </a:t>
            </a:r>
            <a:r>
              <a:rPr lang="en-US" dirty="0" err="1"/>
              <a:t>Orbee</a:t>
            </a:r>
            <a:r>
              <a:rPr lang="en-US" dirty="0"/>
              <a:t>, 1994, 1998).</a:t>
            </a:r>
          </a:p>
          <a:p>
            <a:pPr>
              <a:lnSpc>
                <a:spcPct val="90000"/>
              </a:lnSpc>
            </a:pPr>
            <a:r>
              <a:rPr lang="en-US" dirty="0" err="1"/>
              <a:t>Kramarae</a:t>
            </a:r>
            <a:r>
              <a:rPr lang="en-US" dirty="0"/>
              <a:t> (1981) </a:t>
            </a:r>
            <a:r>
              <a:rPr lang="en-US" dirty="0" err="1"/>
              <a:t>memosisikan</a:t>
            </a:r>
            <a:r>
              <a:rPr lang="en-US" dirty="0"/>
              <a:t> </a:t>
            </a:r>
            <a:r>
              <a:rPr lang="en-US" dirty="0" err="1"/>
              <a:t>tiga</a:t>
            </a:r>
            <a:r>
              <a:rPr lang="en-US" dirty="0"/>
              <a:t> </a:t>
            </a:r>
            <a:r>
              <a:rPr lang="en-US" dirty="0" err="1"/>
              <a:t>asumsi</a:t>
            </a:r>
            <a:r>
              <a:rPr lang="en-US" dirty="0"/>
              <a:t> </a:t>
            </a:r>
            <a:r>
              <a:rPr lang="en-US" dirty="0" err="1"/>
              <a:t>sentral</a:t>
            </a:r>
            <a:r>
              <a:rPr lang="en-US" dirty="0"/>
              <a:t> </a:t>
            </a:r>
            <a:r>
              <a:rPr lang="en-US" dirty="0" err="1"/>
              <a:t>terhadap</a:t>
            </a:r>
            <a:r>
              <a:rPr lang="en-US" dirty="0"/>
              <a:t> </a:t>
            </a:r>
            <a:r>
              <a:rPr lang="en-US" dirty="0" err="1"/>
              <a:t>presentasi</a:t>
            </a:r>
            <a:r>
              <a:rPr lang="en-US" dirty="0"/>
              <a:t> </a:t>
            </a:r>
            <a:r>
              <a:rPr lang="en-US" dirty="0" err="1"/>
              <a:t>Feminis</a:t>
            </a:r>
            <a:r>
              <a:rPr lang="en-US" dirty="0"/>
              <a:t> </a:t>
            </a:r>
            <a:r>
              <a:rPr lang="en-US" dirty="0" err="1"/>
              <a:t>dalam</a:t>
            </a:r>
            <a:r>
              <a:rPr lang="en-US" dirty="0"/>
              <a:t> Muted Group Theory, </a:t>
            </a:r>
            <a:r>
              <a:rPr lang="en-US" dirty="0" err="1"/>
              <a:t>yakni</a:t>
            </a:r>
            <a:r>
              <a:rPr lang="en-US" dirty="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p>
            <a:r>
              <a:rPr lang="en-US"/>
              <a:t>Bina Nusantara</a:t>
            </a:r>
          </a:p>
        </p:txBody>
      </p:sp>
      <p:sp>
        <p:nvSpPr>
          <p:cNvPr id="117763" name="Rectangle 3"/>
          <p:cNvSpPr>
            <a:spLocks noGrp="1" noChangeArrowheads="1"/>
          </p:cNvSpPr>
          <p:nvPr>
            <p:ph type="body" idx="1"/>
          </p:nvPr>
        </p:nvSpPr>
        <p:spPr>
          <a:xfrm>
            <a:off x="395288" y="1484313"/>
            <a:ext cx="8305800" cy="4495800"/>
          </a:xfrm>
        </p:spPr>
        <p:txBody>
          <a:bodyPr>
            <a:normAutofit fontScale="92500" lnSpcReduction="20000"/>
          </a:bodyPr>
          <a:lstStyle/>
          <a:p>
            <a:pPr marL="533400" indent="-533400">
              <a:buFont typeface="Wingdings" pitchFamily="2" charset="2"/>
              <a:buAutoNum type="arabicPeriod"/>
            </a:pPr>
            <a:r>
              <a:rPr lang="en-US" dirty="0" err="1"/>
              <a:t>Perempuan</a:t>
            </a:r>
            <a:r>
              <a:rPr lang="en-US" dirty="0"/>
              <a:t> </a:t>
            </a:r>
            <a:r>
              <a:rPr lang="en-US" dirty="0" err="1"/>
              <a:t>mempersepsi</a:t>
            </a:r>
            <a:r>
              <a:rPr lang="en-US" dirty="0"/>
              <a:t> </a:t>
            </a:r>
            <a:r>
              <a:rPr lang="en-US" dirty="0" err="1"/>
              <a:t>dunia</a:t>
            </a:r>
            <a:r>
              <a:rPr lang="en-US" dirty="0"/>
              <a:t> </a:t>
            </a:r>
            <a:r>
              <a:rPr lang="en-US" dirty="0" err="1"/>
              <a:t>sangat</a:t>
            </a:r>
            <a:r>
              <a:rPr lang="en-US" dirty="0"/>
              <a:t> </a:t>
            </a:r>
            <a:r>
              <a:rPr lang="en-US" dirty="0" err="1"/>
              <a:t>berbeda</a:t>
            </a:r>
            <a:r>
              <a:rPr lang="en-US" dirty="0"/>
              <a:t> </a:t>
            </a:r>
            <a:r>
              <a:rPr lang="en-US" dirty="0" err="1"/>
              <a:t>dengan</a:t>
            </a:r>
            <a:r>
              <a:rPr lang="en-US" dirty="0"/>
              <a:t> </a:t>
            </a:r>
            <a:r>
              <a:rPr lang="en-US" dirty="0" err="1"/>
              <a:t>laki-laki</a:t>
            </a:r>
            <a:r>
              <a:rPr lang="en-US" dirty="0"/>
              <a:t> </a:t>
            </a:r>
            <a:r>
              <a:rPr lang="en-US" dirty="0" err="1"/>
              <a:t>karena</a:t>
            </a:r>
            <a:r>
              <a:rPr lang="en-US" dirty="0"/>
              <a:t> </a:t>
            </a:r>
            <a:r>
              <a:rPr lang="en-US" dirty="0" err="1"/>
              <a:t>perempuan</a:t>
            </a:r>
            <a:r>
              <a:rPr lang="en-US" dirty="0"/>
              <a:t> </a:t>
            </a:r>
            <a:r>
              <a:rPr lang="en-US" dirty="0" err="1"/>
              <a:t>dan</a:t>
            </a:r>
            <a:r>
              <a:rPr lang="en-US" dirty="0"/>
              <a:t> </a:t>
            </a:r>
            <a:r>
              <a:rPr lang="en-US" dirty="0" err="1"/>
              <a:t>laki-laki</a:t>
            </a:r>
            <a:r>
              <a:rPr lang="en-US" dirty="0"/>
              <a:t> </a:t>
            </a:r>
            <a:r>
              <a:rPr lang="en-US" dirty="0" err="1"/>
              <a:t>mempunyai</a:t>
            </a:r>
            <a:r>
              <a:rPr lang="en-US" dirty="0"/>
              <a:t> </a:t>
            </a:r>
            <a:r>
              <a:rPr lang="en-US" dirty="0" err="1"/>
              <a:t>perbedaan</a:t>
            </a:r>
            <a:r>
              <a:rPr lang="en-US" dirty="0"/>
              <a:t> </a:t>
            </a:r>
            <a:r>
              <a:rPr lang="en-US" dirty="0" err="1"/>
              <a:t>pengalaman</a:t>
            </a:r>
            <a:r>
              <a:rPr lang="en-US" dirty="0"/>
              <a:t>.</a:t>
            </a:r>
          </a:p>
          <a:p>
            <a:pPr marL="533400" indent="-533400">
              <a:buFont typeface="Wingdings" pitchFamily="2" charset="2"/>
              <a:buAutoNum type="arabicPeriod"/>
            </a:pPr>
            <a:r>
              <a:rPr lang="en-US" dirty="0" err="1"/>
              <a:t>Karena</a:t>
            </a:r>
            <a:r>
              <a:rPr lang="en-US" dirty="0"/>
              <a:t> </a:t>
            </a:r>
            <a:r>
              <a:rPr lang="en-US" dirty="0" err="1"/>
              <a:t>laki-laki</a:t>
            </a:r>
            <a:r>
              <a:rPr lang="en-US" dirty="0"/>
              <a:t> </a:t>
            </a:r>
            <a:r>
              <a:rPr lang="en-US" dirty="0" err="1"/>
              <a:t>merupakan</a:t>
            </a:r>
            <a:r>
              <a:rPr lang="en-US" dirty="0"/>
              <a:t> </a:t>
            </a:r>
            <a:r>
              <a:rPr lang="en-US" dirty="0" err="1"/>
              <a:t>kelompok</a:t>
            </a:r>
            <a:r>
              <a:rPr lang="en-US" dirty="0"/>
              <a:t> </a:t>
            </a:r>
            <a:r>
              <a:rPr lang="en-US" dirty="0" err="1"/>
              <a:t>dominan</a:t>
            </a:r>
            <a:r>
              <a:rPr lang="en-US" dirty="0"/>
              <a:t> </a:t>
            </a:r>
            <a:r>
              <a:rPr lang="en-US" dirty="0" err="1"/>
              <a:t>dalam</a:t>
            </a:r>
            <a:r>
              <a:rPr lang="en-US" dirty="0"/>
              <a:t> </a:t>
            </a:r>
            <a:r>
              <a:rPr lang="en-US" dirty="0" err="1"/>
              <a:t>masyarakat</a:t>
            </a:r>
            <a:r>
              <a:rPr lang="en-US" dirty="0"/>
              <a:t>, </a:t>
            </a:r>
            <a:r>
              <a:rPr lang="en-US" dirty="0" err="1"/>
              <a:t>sistem</a:t>
            </a:r>
            <a:r>
              <a:rPr lang="en-US" dirty="0"/>
              <a:t> </a:t>
            </a:r>
            <a:r>
              <a:rPr lang="en-US" dirty="0" err="1"/>
              <a:t>persepsi</a:t>
            </a:r>
            <a:r>
              <a:rPr lang="en-US" dirty="0"/>
              <a:t> </a:t>
            </a:r>
            <a:r>
              <a:rPr lang="en-US" dirty="0" err="1"/>
              <a:t>mereka</a:t>
            </a:r>
            <a:r>
              <a:rPr lang="en-US" dirty="0"/>
              <a:t> </a:t>
            </a:r>
            <a:r>
              <a:rPr lang="en-US" dirty="0" err="1"/>
              <a:t>juga</a:t>
            </a:r>
            <a:r>
              <a:rPr lang="en-US" dirty="0"/>
              <a:t> </a:t>
            </a:r>
            <a:r>
              <a:rPr lang="en-US" dirty="0" err="1"/>
              <a:t>dominan</a:t>
            </a:r>
            <a:r>
              <a:rPr lang="en-US" dirty="0"/>
              <a:t>.</a:t>
            </a:r>
          </a:p>
          <a:p>
            <a:pPr marL="533400" indent="-533400">
              <a:buFont typeface="Wingdings" pitchFamily="2" charset="2"/>
              <a:buAutoNum type="arabicPeriod"/>
            </a:pPr>
            <a:r>
              <a:rPr lang="en-US" dirty="0" err="1"/>
              <a:t>Kemudian</a:t>
            </a:r>
            <a:r>
              <a:rPr lang="en-US" dirty="0"/>
              <a:t>, </a:t>
            </a:r>
            <a:r>
              <a:rPr lang="en-US" dirty="0" err="1"/>
              <a:t>dalam</a:t>
            </a:r>
            <a:r>
              <a:rPr lang="en-US" dirty="0"/>
              <a:t> </a:t>
            </a:r>
            <a:r>
              <a:rPr lang="en-US" dirty="0" err="1"/>
              <a:t>rangka</a:t>
            </a:r>
            <a:r>
              <a:rPr lang="en-US" dirty="0"/>
              <a:t> </a:t>
            </a:r>
            <a:r>
              <a:rPr lang="en-US" dirty="0" err="1"/>
              <a:t>partisipasi</a:t>
            </a:r>
            <a:r>
              <a:rPr lang="en-US" dirty="0"/>
              <a:t> </a:t>
            </a:r>
            <a:r>
              <a:rPr lang="en-US" dirty="0" err="1"/>
              <a:t>dalam</a:t>
            </a:r>
            <a:r>
              <a:rPr lang="en-US" dirty="0"/>
              <a:t> </a:t>
            </a:r>
            <a:r>
              <a:rPr lang="en-US" dirty="0" err="1"/>
              <a:t>masyarakat</a:t>
            </a:r>
            <a:r>
              <a:rPr lang="en-US" dirty="0"/>
              <a:t>, </a:t>
            </a:r>
            <a:r>
              <a:rPr lang="en-US" dirty="0" err="1"/>
              <a:t>perempuan</a:t>
            </a:r>
            <a:r>
              <a:rPr lang="en-US" dirty="0"/>
              <a:t> </a:t>
            </a:r>
            <a:r>
              <a:rPr lang="en-US" dirty="0" err="1"/>
              <a:t>harus</a:t>
            </a:r>
            <a:r>
              <a:rPr lang="en-US" dirty="0"/>
              <a:t> </a:t>
            </a:r>
            <a:r>
              <a:rPr lang="en-US" dirty="0" err="1"/>
              <a:t>melakukan</a:t>
            </a:r>
            <a:r>
              <a:rPr lang="en-US" dirty="0"/>
              <a:t> </a:t>
            </a:r>
            <a:r>
              <a:rPr lang="en-US" dirty="0" err="1"/>
              <a:t>transformasi</a:t>
            </a:r>
            <a:r>
              <a:rPr lang="en-US" dirty="0"/>
              <a:t>  model </a:t>
            </a:r>
            <a:r>
              <a:rPr lang="en-US" dirty="0" err="1"/>
              <a:t>dan</a:t>
            </a:r>
            <a:r>
              <a:rPr lang="en-US" dirty="0"/>
              <a:t> term </a:t>
            </a:r>
            <a:r>
              <a:rPr lang="en-US" dirty="0" err="1"/>
              <a:t>mereka</a:t>
            </a:r>
            <a:r>
              <a:rPr lang="en-US" dirty="0"/>
              <a:t> </a:t>
            </a:r>
            <a:r>
              <a:rPr lang="en-US" dirty="0" err="1"/>
              <a:t>dalam</a:t>
            </a:r>
            <a:r>
              <a:rPr lang="en-US" dirty="0"/>
              <a:t> </a:t>
            </a:r>
            <a:r>
              <a:rPr lang="en-US" dirty="0" err="1"/>
              <a:t>konteks</a:t>
            </a:r>
            <a:r>
              <a:rPr lang="en-US" dirty="0"/>
              <a:t> </a:t>
            </a:r>
            <a:r>
              <a:rPr lang="en-US" dirty="0" err="1"/>
              <a:t>dominan</a:t>
            </a:r>
            <a:r>
              <a:rPr lang="en-US" dirty="0"/>
              <a:t> (</a:t>
            </a:r>
            <a:r>
              <a:rPr lang="en-US" dirty="0" err="1"/>
              <a:t>seperti</a:t>
            </a:r>
            <a:r>
              <a:rPr lang="en-US" dirty="0"/>
              <a:t> </a:t>
            </a:r>
            <a:r>
              <a:rPr lang="en-US" dirty="0" err="1"/>
              <a:t>laki-laki</a:t>
            </a:r>
            <a:r>
              <a:rPr lang="en-US" dirty="0"/>
              <a:t>) </a:t>
            </a:r>
            <a:r>
              <a:rPr lang="en-US" dirty="0" err="1"/>
              <a:t>dalam</a:t>
            </a:r>
            <a:r>
              <a:rPr lang="en-US" dirty="0"/>
              <a:t> </a:t>
            </a:r>
            <a:r>
              <a:rPr lang="en-US" dirty="0" err="1"/>
              <a:t>sistem</a:t>
            </a:r>
            <a:r>
              <a:rPr lang="en-US" dirty="0"/>
              <a:t> </a:t>
            </a:r>
            <a:r>
              <a:rPr lang="en-US" dirty="0" err="1"/>
              <a:t>ekspresi</a:t>
            </a:r>
            <a:r>
              <a:rPr lang="en-US" dirty="0"/>
              <a:t> (</a:t>
            </a:r>
            <a:r>
              <a:rPr lang="en-US" dirty="0" err="1"/>
              <a:t>pengungkapan</a:t>
            </a:r>
            <a:r>
              <a:rPr lang="en-US" dirty="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8786" name="Rectangle 2"/>
          <p:cNvSpPr>
            <a:spLocks noGrp="1" noChangeArrowheads="1"/>
          </p:cNvSpPr>
          <p:nvPr>
            <p:ph type="title"/>
          </p:nvPr>
        </p:nvSpPr>
        <p:spPr>
          <a:xfrm>
            <a:off x="468313" y="1125538"/>
            <a:ext cx="8229600" cy="1143000"/>
          </a:xfrm>
        </p:spPr>
        <p:txBody>
          <a:bodyPr>
            <a:normAutofit fontScale="90000"/>
          </a:bodyPr>
          <a:lstStyle/>
          <a:p>
            <a:r>
              <a:rPr lang="en-US" b="1" dirty="0" err="1"/>
              <a:t>Hipotesis</a:t>
            </a:r>
            <a:r>
              <a:rPr lang="en-US" b="1" dirty="0"/>
              <a:t> yang </a:t>
            </a:r>
            <a:r>
              <a:rPr lang="en-US" b="1" dirty="0" err="1"/>
              <a:t>berhubungan</a:t>
            </a:r>
            <a:r>
              <a:rPr lang="en-US" b="1" dirty="0"/>
              <a:t> </a:t>
            </a:r>
            <a:r>
              <a:rPr lang="en-US" b="1" dirty="0" err="1"/>
              <a:t>dengan</a:t>
            </a:r>
            <a:r>
              <a:rPr lang="en-US" b="1" dirty="0"/>
              <a:t> Muted Group Theory:</a:t>
            </a:r>
          </a:p>
        </p:txBody>
      </p:sp>
      <p:sp>
        <p:nvSpPr>
          <p:cNvPr id="118787" name="Rectangle 3"/>
          <p:cNvSpPr>
            <a:spLocks noGrp="1" noChangeArrowheads="1"/>
          </p:cNvSpPr>
          <p:nvPr>
            <p:ph type="body" idx="1"/>
          </p:nvPr>
        </p:nvSpPr>
        <p:spPr>
          <a:xfrm>
            <a:off x="838200" y="2551113"/>
            <a:ext cx="8305800" cy="4306887"/>
          </a:xfrm>
        </p:spPr>
        <p:txBody>
          <a:bodyPr>
            <a:normAutofit fontScale="92500" lnSpcReduction="10000"/>
          </a:bodyPr>
          <a:lstStyle/>
          <a:p>
            <a:r>
              <a:rPr lang="en-US" dirty="0" err="1"/>
              <a:t>Wanita</a:t>
            </a:r>
            <a:r>
              <a:rPr lang="en-US" dirty="0"/>
              <a:t> </a:t>
            </a:r>
            <a:r>
              <a:rPr lang="en-US" dirty="0" err="1"/>
              <a:t>lebih</a:t>
            </a:r>
            <a:r>
              <a:rPr lang="en-US" dirty="0"/>
              <a:t> </a:t>
            </a:r>
            <a:r>
              <a:rPr lang="en-US" dirty="0" err="1"/>
              <a:t>sulit</a:t>
            </a:r>
            <a:r>
              <a:rPr lang="en-US" dirty="0"/>
              <a:t> </a:t>
            </a:r>
            <a:r>
              <a:rPr lang="en-US" dirty="0" err="1"/>
              <a:t>menyatakan</a:t>
            </a:r>
            <a:r>
              <a:rPr lang="en-US" dirty="0"/>
              <a:t> </a:t>
            </a:r>
            <a:r>
              <a:rPr lang="en-US" dirty="0" err="1"/>
              <a:t>diri</a:t>
            </a:r>
            <a:r>
              <a:rPr lang="en-US" dirty="0"/>
              <a:t> </a:t>
            </a:r>
            <a:r>
              <a:rPr lang="en-US" dirty="0" err="1"/>
              <a:t>di</a:t>
            </a:r>
            <a:r>
              <a:rPr lang="en-US" dirty="0"/>
              <a:t> </a:t>
            </a:r>
            <a:r>
              <a:rPr lang="en-US" dirty="0" err="1"/>
              <a:t>depan</a:t>
            </a:r>
            <a:r>
              <a:rPr lang="en-US" dirty="0"/>
              <a:t> </a:t>
            </a:r>
            <a:r>
              <a:rPr lang="en-US" dirty="0" err="1"/>
              <a:t>publik</a:t>
            </a:r>
            <a:r>
              <a:rPr lang="en-US" dirty="0"/>
              <a:t> </a:t>
            </a:r>
          </a:p>
          <a:p>
            <a:r>
              <a:rPr lang="en-US" dirty="0" err="1"/>
              <a:t>Pria</a:t>
            </a:r>
            <a:r>
              <a:rPr lang="en-US" dirty="0"/>
              <a:t> </a:t>
            </a:r>
            <a:r>
              <a:rPr lang="en-US" dirty="0" err="1"/>
              <a:t>mempunyai</a:t>
            </a:r>
            <a:r>
              <a:rPr lang="en-US" dirty="0"/>
              <a:t> </a:t>
            </a:r>
            <a:r>
              <a:rPr lang="en-US" dirty="0" err="1"/>
              <a:t>tingkat</a:t>
            </a:r>
            <a:r>
              <a:rPr lang="en-US" dirty="0"/>
              <a:t> </a:t>
            </a:r>
            <a:r>
              <a:rPr lang="en-US" dirty="0" err="1"/>
              <a:t>kesulitan</a:t>
            </a:r>
            <a:r>
              <a:rPr lang="en-US" dirty="0"/>
              <a:t> yang </a:t>
            </a:r>
            <a:r>
              <a:rPr lang="en-US" dirty="0" err="1"/>
              <a:t>lebih</a:t>
            </a:r>
            <a:r>
              <a:rPr lang="en-US" dirty="0"/>
              <a:t> </a:t>
            </a:r>
            <a:r>
              <a:rPr lang="en-US" dirty="0" err="1"/>
              <a:t>dibanding</a:t>
            </a:r>
            <a:r>
              <a:rPr lang="en-US" dirty="0"/>
              <a:t> </a:t>
            </a:r>
            <a:r>
              <a:rPr lang="en-US" dirty="0" err="1"/>
              <a:t>wanita</a:t>
            </a:r>
            <a:r>
              <a:rPr lang="en-US" dirty="0"/>
              <a:t> </a:t>
            </a:r>
            <a:r>
              <a:rPr lang="en-US" dirty="0" err="1"/>
              <a:t>dalam</a:t>
            </a:r>
            <a:r>
              <a:rPr lang="en-US" dirty="0"/>
              <a:t> </a:t>
            </a:r>
            <a:r>
              <a:rPr lang="en-US" dirty="0" err="1"/>
              <a:t>memahami</a:t>
            </a:r>
            <a:r>
              <a:rPr lang="en-US" dirty="0"/>
              <a:t> </a:t>
            </a:r>
            <a:r>
              <a:rPr lang="en-US" dirty="0" err="1"/>
              <a:t>komunikasi</a:t>
            </a:r>
            <a:r>
              <a:rPr lang="en-US" dirty="0"/>
              <a:t> </a:t>
            </a:r>
            <a:r>
              <a:rPr lang="en-US" dirty="0" err="1"/>
              <a:t>dengan</a:t>
            </a:r>
            <a:r>
              <a:rPr lang="en-US" dirty="0"/>
              <a:t> gender lain</a:t>
            </a:r>
          </a:p>
          <a:p>
            <a:r>
              <a:rPr lang="en-US" dirty="0" err="1"/>
              <a:t>Wanita</a:t>
            </a:r>
            <a:r>
              <a:rPr lang="en-US" dirty="0"/>
              <a:t> </a:t>
            </a:r>
            <a:r>
              <a:rPr lang="en-US" dirty="0" err="1"/>
              <a:t>kemungkinan</a:t>
            </a:r>
            <a:r>
              <a:rPr lang="en-US" dirty="0"/>
              <a:t> </a:t>
            </a:r>
            <a:r>
              <a:rPr lang="en-US" dirty="0" err="1"/>
              <a:t>akan</a:t>
            </a:r>
            <a:r>
              <a:rPr lang="en-US" dirty="0"/>
              <a:t> </a:t>
            </a:r>
            <a:r>
              <a:rPr lang="en-US" dirty="0" err="1"/>
              <a:t>mendapatkan</a:t>
            </a:r>
            <a:r>
              <a:rPr lang="en-US" dirty="0"/>
              <a:t> </a:t>
            </a:r>
            <a:r>
              <a:rPr lang="en-US" dirty="0" err="1"/>
              <a:t>jalan</a:t>
            </a:r>
            <a:r>
              <a:rPr lang="en-US" dirty="0"/>
              <a:t> </a:t>
            </a:r>
            <a:r>
              <a:rPr lang="en-US" dirty="0" err="1"/>
              <a:t>untuk</a:t>
            </a:r>
            <a:r>
              <a:rPr lang="en-US" dirty="0"/>
              <a:t> </a:t>
            </a:r>
            <a:r>
              <a:rPr lang="en-US" dirty="0" err="1"/>
              <a:t>menyatakan</a:t>
            </a:r>
            <a:r>
              <a:rPr lang="en-US" dirty="0"/>
              <a:t> </a:t>
            </a:r>
            <a:r>
              <a:rPr lang="en-US" dirty="0" err="1"/>
              <a:t>diri</a:t>
            </a:r>
            <a:r>
              <a:rPr lang="en-US" dirty="0"/>
              <a:t> </a:t>
            </a:r>
            <a:r>
              <a:rPr lang="en-US" dirty="0" err="1"/>
              <a:t>mereka</a:t>
            </a:r>
            <a:r>
              <a:rPr lang="en-US" dirty="0"/>
              <a:t> </a:t>
            </a:r>
            <a:r>
              <a:rPr lang="en-US" dirty="0" err="1"/>
              <a:t>di</a:t>
            </a:r>
            <a:r>
              <a:rPr lang="en-US" dirty="0"/>
              <a:t> </a:t>
            </a:r>
            <a:r>
              <a:rPr lang="en-US" dirty="0" err="1"/>
              <a:t>luar</a:t>
            </a:r>
            <a:r>
              <a:rPr lang="en-US" dirty="0"/>
              <a:t> </a:t>
            </a:r>
            <a:r>
              <a:rPr lang="en-US" dirty="0" err="1"/>
              <a:t>ungkapan</a:t>
            </a:r>
            <a:r>
              <a:rPr lang="en-US" dirty="0"/>
              <a:t> </a:t>
            </a:r>
            <a:r>
              <a:rPr lang="en-US" dirty="0" err="1"/>
              <a:t>publik</a:t>
            </a:r>
            <a:r>
              <a:rPr lang="en-US" dirty="0"/>
              <a:t> yang </a:t>
            </a:r>
            <a:r>
              <a:rPr lang="en-US" dirty="0" err="1"/>
              <a:t>dominan</a:t>
            </a:r>
            <a:r>
              <a:rPr lang="en-US" dirty="0"/>
              <a:t> yang </a:t>
            </a:r>
            <a:r>
              <a:rPr lang="en-US" dirty="0" err="1"/>
              <a:t>digunakan</a:t>
            </a:r>
            <a:r>
              <a:rPr lang="en-US" dirty="0"/>
              <a:t> </a:t>
            </a:r>
            <a:r>
              <a:rPr lang="en-US" dirty="0" err="1"/>
              <a:t>oleh</a:t>
            </a:r>
            <a:r>
              <a:rPr lang="en-US" dirty="0"/>
              <a:t> </a:t>
            </a:r>
            <a:r>
              <a:rPr lang="en-US" dirty="0" err="1"/>
              <a:t>pria</a:t>
            </a:r>
            <a:r>
              <a:rPr lang="en-US" dirty="0"/>
              <a:t>.</a:t>
            </a:r>
          </a:p>
          <a:p>
            <a:r>
              <a:rPr lang="en-US" dirty="0" err="1"/>
              <a:t>Wanita</a:t>
            </a:r>
            <a:r>
              <a:rPr lang="en-US" dirty="0"/>
              <a:t> </a:t>
            </a:r>
            <a:r>
              <a:rPr lang="en-US" dirty="0" err="1"/>
              <a:t>lebih</a:t>
            </a:r>
            <a:r>
              <a:rPr lang="en-US" dirty="0"/>
              <a:t> </a:t>
            </a:r>
            <a:r>
              <a:rPr lang="en-US" dirty="0" err="1"/>
              <a:t>mungkin</a:t>
            </a:r>
            <a:r>
              <a:rPr lang="en-US" dirty="0"/>
              <a:t> </a:t>
            </a:r>
            <a:r>
              <a:rPr lang="en-US" dirty="0" err="1"/>
              <a:t>menyatakan</a:t>
            </a:r>
            <a:r>
              <a:rPr lang="en-US" dirty="0"/>
              <a:t> </a:t>
            </a:r>
            <a:r>
              <a:rPr lang="en-US" dirty="0" err="1"/>
              <a:t>ketidakpuasan</a:t>
            </a:r>
            <a:r>
              <a:rPr lang="en-US" dirty="0"/>
              <a:t> </a:t>
            </a:r>
            <a:r>
              <a:rPr lang="en-US" dirty="0" err="1"/>
              <a:t>dengan</a:t>
            </a:r>
            <a:r>
              <a:rPr lang="en-US" dirty="0"/>
              <a:t> </a:t>
            </a:r>
            <a:r>
              <a:rPr lang="en-US" dirty="0" err="1"/>
              <a:t>gaya</a:t>
            </a:r>
            <a:r>
              <a:rPr lang="en-US" dirty="0"/>
              <a:t> </a:t>
            </a:r>
            <a:r>
              <a:rPr lang="en-US" dirty="0" err="1"/>
              <a:t>ungkapan</a:t>
            </a:r>
            <a:r>
              <a:rPr lang="en-US" dirty="0"/>
              <a:t> </a:t>
            </a:r>
            <a:r>
              <a:rPr lang="en-US" dirty="0" err="1"/>
              <a:t>publik</a:t>
            </a:r>
            <a:r>
              <a:rPr lang="en-US" dirty="0"/>
              <a:t> yang </a:t>
            </a:r>
            <a:r>
              <a:rPr lang="en-US" dirty="0" err="1"/>
              <a:t>dominan</a:t>
            </a:r>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Bina Nusantara</a:t>
            </a:r>
          </a:p>
        </p:txBody>
      </p:sp>
      <p:sp>
        <p:nvSpPr>
          <p:cNvPr id="119811" name="Rectangle 3"/>
          <p:cNvSpPr>
            <a:spLocks noGrp="1" noChangeArrowheads="1"/>
          </p:cNvSpPr>
          <p:nvPr>
            <p:ph type="body" idx="1"/>
          </p:nvPr>
        </p:nvSpPr>
        <p:spPr>
          <a:xfrm>
            <a:off x="539750" y="1557338"/>
            <a:ext cx="7910513" cy="4495800"/>
          </a:xfrm>
        </p:spPr>
        <p:txBody>
          <a:bodyPr/>
          <a:lstStyle/>
          <a:p>
            <a:r>
              <a:rPr lang="en-US" dirty="0" err="1"/>
              <a:t>Wanita</a:t>
            </a:r>
            <a:r>
              <a:rPr lang="en-US" dirty="0"/>
              <a:t> </a:t>
            </a:r>
            <a:r>
              <a:rPr lang="en-US" dirty="0" err="1"/>
              <a:t>tidak</a:t>
            </a:r>
            <a:r>
              <a:rPr lang="en-US" dirty="0"/>
              <a:t> </a:t>
            </a:r>
            <a:r>
              <a:rPr lang="en-US" dirty="0" err="1"/>
              <a:t>seperti</a:t>
            </a:r>
            <a:r>
              <a:rPr lang="en-US" dirty="0"/>
              <a:t> </a:t>
            </a:r>
            <a:r>
              <a:rPr lang="en-US" dirty="0" err="1"/>
              <a:t>pria</a:t>
            </a:r>
            <a:r>
              <a:rPr lang="en-US" dirty="0"/>
              <a:t> </a:t>
            </a:r>
            <a:r>
              <a:rPr lang="en-US" dirty="0" err="1"/>
              <a:t>dalam</a:t>
            </a:r>
            <a:r>
              <a:rPr lang="en-US" dirty="0"/>
              <a:t> </a:t>
            </a:r>
            <a:r>
              <a:rPr lang="en-US" dirty="0" err="1"/>
              <a:t>menciptakan</a:t>
            </a:r>
            <a:r>
              <a:rPr lang="en-US" dirty="0"/>
              <a:t> </a:t>
            </a:r>
            <a:r>
              <a:rPr lang="en-US" dirty="0" err="1"/>
              <a:t>kata</a:t>
            </a:r>
            <a:r>
              <a:rPr lang="en-US" dirty="0"/>
              <a:t> yang </a:t>
            </a:r>
            <a:r>
              <a:rPr lang="en-US" dirty="0" err="1"/>
              <a:t>secara</a:t>
            </a:r>
            <a:r>
              <a:rPr lang="en-US" dirty="0"/>
              <a:t> </a:t>
            </a:r>
            <a:r>
              <a:rPr lang="en-US" dirty="0" err="1"/>
              <a:t>luas</a:t>
            </a:r>
            <a:r>
              <a:rPr lang="en-US" dirty="0"/>
              <a:t> </a:t>
            </a:r>
            <a:r>
              <a:rPr lang="en-US" dirty="0" err="1"/>
              <a:t>digunakan</a:t>
            </a:r>
            <a:r>
              <a:rPr lang="en-US" dirty="0"/>
              <a:t> </a:t>
            </a:r>
            <a:r>
              <a:rPr lang="en-US" dirty="0" err="1"/>
              <a:t>oleh</a:t>
            </a:r>
            <a:r>
              <a:rPr lang="en-US" dirty="0"/>
              <a:t> </a:t>
            </a:r>
            <a:r>
              <a:rPr lang="en-US" dirty="0" err="1"/>
              <a:t>pria</a:t>
            </a:r>
            <a:r>
              <a:rPr lang="en-US" dirty="0"/>
              <a:t> </a:t>
            </a:r>
            <a:r>
              <a:rPr lang="en-US" dirty="0" err="1"/>
              <a:t>dan</a:t>
            </a:r>
            <a:r>
              <a:rPr lang="en-US" dirty="0"/>
              <a:t> </a:t>
            </a:r>
            <a:r>
              <a:rPr lang="en-US" dirty="0" err="1"/>
              <a:t>wanita</a:t>
            </a:r>
            <a:r>
              <a:rPr lang="en-US" dirty="0"/>
              <a:t>.</a:t>
            </a:r>
          </a:p>
          <a:p>
            <a:r>
              <a:rPr lang="en-US" dirty="0" err="1"/>
              <a:t>Wanita</a:t>
            </a:r>
            <a:r>
              <a:rPr lang="en-US" dirty="0"/>
              <a:t> </a:t>
            </a:r>
            <a:r>
              <a:rPr lang="en-US" dirty="0" err="1"/>
              <a:t>memiliki</a:t>
            </a:r>
            <a:r>
              <a:rPr lang="en-US" dirty="0"/>
              <a:t> </a:t>
            </a:r>
            <a:r>
              <a:rPr lang="en-US" dirty="0" err="1"/>
              <a:t>selera</a:t>
            </a:r>
            <a:r>
              <a:rPr lang="en-US" dirty="0"/>
              <a:t> humor yang </a:t>
            </a:r>
            <a:r>
              <a:rPr lang="en-US" dirty="0" err="1"/>
              <a:t>berbeda</a:t>
            </a:r>
            <a:r>
              <a:rPr lang="en-US" dirty="0"/>
              <a:t> </a:t>
            </a:r>
            <a:r>
              <a:rPr lang="en-US" dirty="0" err="1"/>
              <a:t>dengan</a:t>
            </a:r>
            <a:r>
              <a:rPr lang="en-US" dirty="0"/>
              <a:t> </a:t>
            </a:r>
            <a:r>
              <a:rPr lang="en-US" dirty="0" err="1"/>
              <a:t>selera</a:t>
            </a:r>
            <a:r>
              <a:rPr lang="en-US" dirty="0"/>
              <a:t> humor </a:t>
            </a:r>
            <a:r>
              <a:rPr lang="en-US" dirty="0" err="1" smtClean="0"/>
              <a:t>pria</a:t>
            </a:r>
            <a:endParaRPr lang="en-US" dirty="0" smtClean="0"/>
          </a:p>
          <a:p>
            <a:endParaRPr lang="en-US" dirty="0"/>
          </a:p>
        </p:txBody>
      </p:sp>
      <p:sp>
        <p:nvSpPr>
          <p:cNvPr id="119812" name="Rectangle 4"/>
          <p:cNvSpPr>
            <a:spLocks noChangeArrowheads="1"/>
          </p:cNvSpPr>
          <p:nvPr/>
        </p:nvSpPr>
        <p:spPr bwMode="auto">
          <a:xfrm>
            <a:off x="827088" y="3500438"/>
            <a:ext cx="7343775" cy="863600"/>
          </a:xfrm>
          <a:prstGeom prst="rect">
            <a:avLst/>
          </a:prstGeom>
          <a:solidFill>
            <a:schemeClr val="bg1"/>
          </a:solidFill>
          <a:ln w="9525">
            <a:solidFill>
              <a:schemeClr val="bg1"/>
            </a:solidFill>
            <a:miter lim="800000"/>
            <a:headEnd/>
            <a:tailEnd/>
          </a:ln>
          <a:effectLst/>
        </p:spPr>
        <p:txBody>
          <a:bodyPr wrap="none" anchor="ctr"/>
          <a:lstStyle/>
          <a:p>
            <a:pPr algn="ctr" eaLnBrk="0" hangingPunct="0"/>
            <a:r>
              <a:rPr lang="en-US" sz="2400"/>
              <a:t>Berdasarkan Kramarae (1981, 4) dalam Miller 2001, 293</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idx="1"/>
          </p:nvPr>
        </p:nvSpPr>
        <p:spPr/>
        <p:txBody>
          <a:bodyPr>
            <a:normAutofit fontScale="40000" lnSpcReduction="20000"/>
          </a:bodyPr>
          <a:lstStyle/>
          <a:p>
            <a:pPr marL="609600" indent="-609600" algn="ctr" eaLnBrk="1" fontAlgn="auto" hangingPunct="1">
              <a:lnSpc>
                <a:spcPct val="80000"/>
              </a:lnSpc>
              <a:spcAft>
                <a:spcPts val="0"/>
              </a:spcAft>
              <a:buFontTx/>
              <a:buNone/>
              <a:defRPr/>
            </a:pPr>
            <a:endParaRPr lang="en-US" sz="2800" b="1" dirty="0" smtClean="0"/>
          </a:p>
          <a:p>
            <a:pPr marL="365760" indent="-256032" eaLnBrk="1" fontAlgn="auto" hangingPunct="1">
              <a:lnSpc>
                <a:spcPct val="120000"/>
              </a:lnSpc>
              <a:spcAft>
                <a:spcPts val="0"/>
              </a:spcAft>
              <a:buFont typeface="Wingdings 3"/>
              <a:buChar char=""/>
              <a:defRPr/>
            </a:pPr>
            <a:r>
              <a:rPr lang="en-US" sz="4300" dirty="0" err="1" smtClean="0"/>
              <a:t>Penyelidikan</a:t>
            </a:r>
            <a:r>
              <a:rPr lang="en-US" sz="4300" dirty="0" smtClean="0"/>
              <a:t> yang </a:t>
            </a:r>
            <a:r>
              <a:rPr lang="en-US" sz="4300" dirty="0" err="1" smtClean="0"/>
              <a:t>hati-hati</a:t>
            </a:r>
            <a:r>
              <a:rPr lang="en-US" sz="4300" dirty="0" smtClean="0"/>
              <a:t> </a:t>
            </a:r>
            <a:r>
              <a:rPr lang="en-US" sz="4300" dirty="0" err="1" smtClean="0"/>
              <a:t>dan</a:t>
            </a:r>
            <a:r>
              <a:rPr lang="en-US" sz="4300" dirty="0" smtClean="0"/>
              <a:t> </a:t>
            </a:r>
            <a:r>
              <a:rPr lang="en-US" sz="4300" dirty="0" err="1" smtClean="0"/>
              <a:t>kritis</a:t>
            </a:r>
            <a:r>
              <a:rPr lang="en-US" sz="4300" dirty="0" smtClean="0"/>
              <a:t> </a:t>
            </a:r>
            <a:r>
              <a:rPr lang="en-US" sz="4300" dirty="0" err="1" smtClean="0"/>
              <a:t>dalam</a:t>
            </a:r>
            <a:r>
              <a:rPr lang="en-US" sz="4300" dirty="0" smtClean="0"/>
              <a:t> </a:t>
            </a:r>
            <a:r>
              <a:rPr lang="en-US" sz="4300" dirty="0" err="1" smtClean="0"/>
              <a:t>mencari</a:t>
            </a:r>
            <a:r>
              <a:rPr lang="en-US" sz="4300" dirty="0" smtClean="0"/>
              <a:t> </a:t>
            </a:r>
            <a:r>
              <a:rPr lang="en-US" sz="4300" dirty="0" err="1" smtClean="0"/>
              <a:t>fakta</a:t>
            </a:r>
            <a:r>
              <a:rPr lang="en-US" sz="4300" dirty="0" smtClean="0"/>
              <a:t> </a:t>
            </a:r>
            <a:r>
              <a:rPr lang="en-US" sz="4300" dirty="0" err="1" smtClean="0"/>
              <a:t>dan</a:t>
            </a:r>
            <a:r>
              <a:rPr lang="en-US" sz="4300" dirty="0" smtClean="0"/>
              <a:t> </a:t>
            </a:r>
            <a:r>
              <a:rPr lang="en-US" sz="4300" dirty="0" err="1" smtClean="0"/>
              <a:t>prinsip-prinsip</a:t>
            </a:r>
            <a:r>
              <a:rPr lang="en-US" sz="4300" dirty="0" smtClean="0"/>
              <a:t> (Webster’s New International Dictionary)</a:t>
            </a:r>
          </a:p>
          <a:p>
            <a:pPr marL="365760" indent="-256032" eaLnBrk="1" fontAlgn="auto" hangingPunct="1">
              <a:lnSpc>
                <a:spcPct val="120000"/>
              </a:lnSpc>
              <a:spcAft>
                <a:spcPts val="0"/>
              </a:spcAft>
              <a:buFont typeface="Wingdings 3"/>
              <a:buChar char=""/>
              <a:defRPr/>
            </a:pPr>
            <a:endParaRPr lang="en-US" sz="4300" dirty="0" smtClean="0"/>
          </a:p>
          <a:p>
            <a:pPr marL="365760" indent="-256032" eaLnBrk="1" fontAlgn="auto" hangingPunct="1">
              <a:lnSpc>
                <a:spcPct val="120000"/>
              </a:lnSpc>
              <a:spcAft>
                <a:spcPts val="0"/>
              </a:spcAft>
              <a:buFont typeface="Wingdings 3"/>
              <a:buChar char=""/>
              <a:defRPr/>
            </a:pPr>
            <a:r>
              <a:rPr lang="en-US" sz="4300" dirty="0" err="1" smtClean="0"/>
              <a:t>Metode</a:t>
            </a:r>
            <a:r>
              <a:rPr lang="en-US" sz="4300" dirty="0" smtClean="0"/>
              <a:t> </a:t>
            </a:r>
            <a:r>
              <a:rPr lang="en-US" sz="4300" dirty="0" err="1" smtClean="0"/>
              <a:t>berpikir</a:t>
            </a:r>
            <a:r>
              <a:rPr lang="en-US" sz="4300" dirty="0" smtClean="0"/>
              <a:t> </a:t>
            </a:r>
            <a:r>
              <a:rPr lang="en-US" sz="4300" dirty="0" err="1" smtClean="0"/>
              <a:t>secara</a:t>
            </a:r>
            <a:r>
              <a:rPr lang="en-US" sz="4300" dirty="0" smtClean="0"/>
              <a:t> </a:t>
            </a:r>
            <a:r>
              <a:rPr lang="en-US" sz="4300" dirty="0" err="1" smtClean="0"/>
              <a:t>kritis</a:t>
            </a:r>
            <a:r>
              <a:rPr lang="en-US" sz="4300" dirty="0" smtClean="0"/>
              <a:t> </a:t>
            </a:r>
            <a:r>
              <a:rPr lang="en-US" sz="4300" dirty="0" err="1" smtClean="0"/>
              <a:t>untuk</a:t>
            </a:r>
            <a:r>
              <a:rPr lang="en-US" sz="4300" dirty="0" smtClean="0"/>
              <a:t> </a:t>
            </a:r>
            <a:r>
              <a:rPr lang="en-US" sz="4300" dirty="0" err="1" smtClean="0"/>
              <a:t>menemukan</a:t>
            </a:r>
            <a:r>
              <a:rPr lang="en-US" sz="4300" dirty="0" smtClean="0"/>
              <a:t> </a:t>
            </a:r>
            <a:r>
              <a:rPr lang="en-US" sz="4300" dirty="0" err="1" smtClean="0"/>
              <a:t>kebenaran</a:t>
            </a:r>
            <a:r>
              <a:rPr lang="en-US" sz="4300" dirty="0" smtClean="0"/>
              <a:t> (Whitney : 1960)</a:t>
            </a:r>
          </a:p>
          <a:p>
            <a:pPr marL="365760" indent="-256032" eaLnBrk="1" fontAlgn="auto" hangingPunct="1">
              <a:lnSpc>
                <a:spcPct val="120000"/>
              </a:lnSpc>
              <a:spcAft>
                <a:spcPts val="0"/>
              </a:spcAft>
              <a:buFont typeface="Wingdings 3"/>
              <a:buChar char=""/>
              <a:defRPr/>
            </a:pPr>
            <a:endParaRPr lang="en-US" sz="4300" dirty="0" smtClean="0"/>
          </a:p>
          <a:p>
            <a:pPr marL="365760" indent="-256032" eaLnBrk="1" fontAlgn="auto" hangingPunct="1">
              <a:lnSpc>
                <a:spcPct val="120000"/>
              </a:lnSpc>
              <a:spcAft>
                <a:spcPts val="0"/>
              </a:spcAft>
              <a:buFont typeface="Wingdings 3"/>
              <a:buChar char=""/>
              <a:defRPr/>
            </a:pPr>
            <a:r>
              <a:rPr lang="en-US" sz="4300" dirty="0" err="1" smtClean="0"/>
              <a:t>Penelitian</a:t>
            </a:r>
            <a:r>
              <a:rPr lang="en-US" sz="4300" dirty="0" smtClean="0"/>
              <a:t> </a:t>
            </a:r>
            <a:r>
              <a:rPr lang="en-US" sz="4300" dirty="0" err="1" smtClean="0"/>
              <a:t>Ilmiah</a:t>
            </a:r>
            <a:r>
              <a:rPr lang="en-US" sz="4300" dirty="0" smtClean="0"/>
              <a:t> : </a:t>
            </a:r>
            <a:r>
              <a:rPr lang="en-US" sz="4300" dirty="0" err="1" smtClean="0"/>
              <a:t>suatu</a:t>
            </a:r>
            <a:r>
              <a:rPr lang="en-US" sz="4300" dirty="0" smtClean="0"/>
              <a:t> </a:t>
            </a:r>
            <a:r>
              <a:rPr lang="en-US" sz="4300" dirty="0" err="1" smtClean="0"/>
              <a:t>investigasi</a:t>
            </a:r>
            <a:r>
              <a:rPr lang="en-US" sz="4300" dirty="0" smtClean="0"/>
              <a:t> yang </a:t>
            </a:r>
            <a:r>
              <a:rPr lang="en-US" sz="4300" dirty="0" err="1" smtClean="0"/>
              <a:t>sistematis</a:t>
            </a:r>
            <a:r>
              <a:rPr lang="en-US" sz="4300" dirty="0" smtClean="0"/>
              <a:t>, </a:t>
            </a:r>
            <a:r>
              <a:rPr lang="en-US" sz="4300" dirty="0" err="1" smtClean="0"/>
              <a:t>terkontrol</a:t>
            </a:r>
            <a:r>
              <a:rPr lang="en-US" sz="4300" dirty="0" smtClean="0"/>
              <a:t>, </a:t>
            </a:r>
            <a:r>
              <a:rPr lang="en-US" sz="4300" dirty="0" err="1" smtClean="0"/>
              <a:t>empiris</a:t>
            </a:r>
            <a:r>
              <a:rPr lang="en-US" sz="4300" dirty="0" smtClean="0"/>
              <a:t> </a:t>
            </a:r>
            <a:r>
              <a:rPr lang="en-US" sz="4300" dirty="0" err="1" smtClean="0"/>
              <a:t>dan</a:t>
            </a:r>
            <a:r>
              <a:rPr lang="en-US" sz="4300" dirty="0" smtClean="0"/>
              <a:t> </a:t>
            </a:r>
            <a:r>
              <a:rPr lang="en-US" sz="4300" dirty="0" err="1" smtClean="0"/>
              <a:t>kritis</a:t>
            </a:r>
            <a:r>
              <a:rPr lang="en-US" sz="4300" dirty="0" smtClean="0"/>
              <a:t> </a:t>
            </a:r>
            <a:r>
              <a:rPr lang="en-US" sz="4300" dirty="0" err="1" smtClean="0"/>
              <a:t>dari</a:t>
            </a:r>
            <a:r>
              <a:rPr lang="en-US" sz="4300" dirty="0" smtClean="0"/>
              <a:t> </a:t>
            </a:r>
            <a:r>
              <a:rPr lang="en-US" sz="4300" dirty="0" err="1" smtClean="0"/>
              <a:t>suatu</a:t>
            </a:r>
            <a:r>
              <a:rPr lang="en-US" sz="4300" dirty="0" smtClean="0"/>
              <a:t> </a:t>
            </a:r>
            <a:r>
              <a:rPr lang="en-US" sz="4300" dirty="0" err="1" smtClean="0"/>
              <a:t>proposisi</a:t>
            </a:r>
            <a:r>
              <a:rPr lang="en-US" sz="4300" dirty="0" smtClean="0"/>
              <a:t> </a:t>
            </a:r>
            <a:r>
              <a:rPr lang="en-US" sz="4300" dirty="0" err="1" smtClean="0"/>
              <a:t>hipotesis</a:t>
            </a:r>
            <a:r>
              <a:rPr lang="en-US" sz="4300" dirty="0" smtClean="0"/>
              <a:t> </a:t>
            </a:r>
            <a:r>
              <a:rPr lang="en-US" sz="4300" dirty="0" err="1" smtClean="0"/>
              <a:t>mengenai</a:t>
            </a:r>
            <a:r>
              <a:rPr lang="en-US" sz="4300" dirty="0" smtClean="0"/>
              <a:t> </a:t>
            </a:r>
            <a:r>
              <a:rPr lang="en-US" sz="4300" dirty="0" err="1" smtClean="0"/>
              <a:t>hubungan</a:t>
            </a:r>
            <a:r>
              <a:rPr lang="en-US" sz="4300" dirty="0" smtClean="0"/>
              <a:t> </a:t>
            </a:r>
            <a:r>
              <a:rPr lang="en-US" sz="4300" dirty="0" err="1" smtClean="0"/>
              <a:t>tertentu</a:t>
            </a:r>
            <a:r>
              <a:rPr lang="en-US" sz="4300" dirty="0" smtClean="0"/>
              <a:t> </a:t>
            </a:r>
            <a:r>
              <a:rPr lang="en-US" sz="4300" dirty="0" err="1" smtClean="0"/>
              <a:t>antar</a:t>
            </a:r>
            <a:r>
              <a:rPr lang="en-US" sz="4300" dirty="0" smtClean="0"/>
              <a:t> </a:t>
            </a:r>
            <a:r>
              <a:rPr lang="en-US" sz="4300" dirty="0" err="1" smtClean="0"/>
              <a:t>fenomena</a:t>
            </a:r>
            <a:r>
              <a:rPr lang="en-US" sz="4300" dirty="0" smtClean="0"/>
              <a:t> (</a:t>
            </a:r>
            <a:r>
              <a:rPr lang="en-US" sz="4300" dirty="0" err="1" smtClean="0"/>
              <a:t>Kerlinger</a:t>
            </a:r>
            <a:r>
              <a:rPr lang="en-US" sz="4300" dirty="0" smtClean="0"/>
              <a:t> : 1986)</a:t>
            </a:r>
          </a:p>
          <a:p>
            <a:pPr marL="365760" indent="-256032" eaLnBrk="1" fontAlgn="auto" hangingPunct="1">
              <a:lnSpc>
                <a:spcPct val="120000"/>
              </a:lnSpc>
              <a:spcAft>
                <a:spcPts val="0"/>
              </a:spcAft>
              <a:buFont typeface="Wingdings 3"/>
              <a:buChar char=""/>
              <a:defRPr/>
            </a:pPr>
            <a:endParaRPr lang="en-US" sz="4300" dirty="0" smtClean="0"/>
          </a:p>
          <a:p>
            <a:pPr marL="365760" indent="-256032" eaLnBrk="1" fontAlgn="auto" hangingPunct="1">
              <a:lnSpc>
                <a:spcPct val="120000"/>
              </a:lnSpc>
              <a:spcAft>
                <a:spcPts val="0"/>
              </a:spcAft>
              <a:buFont typeface="Wingdings 3"/>
              <a:buChar char=""/>
              <a:defRPr/>
            </a:pPr>
            <a:r>
              <a:rPr lang="en-US" sz="4300" dirty="0" err="1" smtClean="0"/>
              <a:t>Penelitian</a:t>
            </a:r>
            <a:r>
              <a:rPr lang="en-US" sz="4300" dirty="0" smtClean="0"/>
              <a:t> </a:t>
            </a:r>
            <a:r>
              <a:rPr lang="en-US" sz="4300" dirty="0" err="1" smtClean="0"/>
              <a:t>Bisnis</a:t>
            </a:r>
            <a:r>
              <a:rPr lang="en-US" sz="4300" dirty="0" smtClean="0"/>
              <a:t> : </a:t>
            </a:r>
            <a:r>
              <a:rPr lang="en-US" sz="4300" dirty="0" err="1" smtClean="0"/>
              <a:t>suatu</a:t>
            </a:r>
            <a:r>
              <a:rPr lang="en-US" sz="4300" dirty="0" smtClean="0"/>
              <a:t> </a:t>
            </a:r>
            <a:r>
              <a:rPr lang="en-US" sz="4300" dirty="0" err="1" smtClean="0"/>
              <a:t>proses</a:t>
            </a:r>
            <a:r>
              <a:rPr lang="en-US" sz="4300" dirty="0" smtClean="0"/>
              <a:t> </a:t>
            </a:r>
            <a:r>
              <a:rPr lang="en-US" sz="4300" dirty="0" err="1" smtClean="0"/>
              <a:t>sistematis</a:t>
            </a:r>
            <a:r>
              <a:rPr lang="en-US" sz="4300" dirty="0" smtClean="0"/>
              <a:t> </a:t>
            </a:r>
            <a:r>
              <a:rPr lang="en-US" sz="4300" dirty="0" err="1" smtClean="0"/>
              <a:t>dan</a:t>
            </a:r>
            <a:r>
              <a:rPr lang="en-US" sz="4300" dirty="0" smtClean="0"/>
              <a:t> </a:t>
            </a:r>
            <a:r>
              <a:rPr lang="en-US" sz="4300" dirty="0" err="1" smtClean="0"/>
              <a:t>objektif</a:t>
            </a:r>
            <a:r>
              <a:rPr lang="en-US" sz="4300" dirty="0" smtClean="0"/>
              <a:t> yang </a:t>
            </a:r>
            <a:r>
              <a:rPr lang="en-US" sz="4300" dirty="0" err="1" smtClean="0"/>
              <a:t>meliputi</a:t>
            </a:r>
            <a:r>
              <a:rPr lang="en-US" sz="4300" dirty="0" smtClean="0"/>
              <a:t> </a:t>
            </a:r>
            <a:r>
              <a:rPr lang="en-US" sz="4300" dirty="0" err="1" smtClean="0"/>
              <a:t>pengumpulan</a:t>
            </a:r>
            <a:r>
              <a:rPr lang="en-US" sz="4300" dirty="0" smtClean="0"/>
              <a:t>, </a:t>
            </a:r>
            <a:r>
              <a:rPr lang="en-US" sz="4300" dirty="0" err="1" smtClean="0"/>
              <a:t>pencatatan</a:t>
            </a:r>
            <a:r>
              <a:rPr lang="en-US" sz="4300" dirty="0" smtClean="0"/>
              <a:t>, </a:t>
            </a:r>
            <a:r>
              <a:rPr lang="en-US" sz="4300" dirty="0" err="1" smtClean="0"/>
              <a:t>dan</a:t>
            </a:r>
            <a:r>
              <a:rPr lang="en-US" sz="4300" dirty="0" smtClean="0"/>
              <a:t> </a:t>
            </a:r>
            <a:r>
              <a:rPr lang="en-US" sz="4300" dirty="0" err="1" smtClean="0"/>
              <a:t>analisis</a:t>
            </a:r>
            <a:r>
              <a:rPr lang="en-US" sz="4300" dirty="0" smtClean="0"/>
              <a:t> data </a:t>
            </a:r>
            <a:r>
              <a:rPr lang="en-US" sz="4300" dirty="0" err="1" smtClean="0"/>
              <a:t>untuk</a:t>
            </a:r>
            <a:r>
              <a:rPr lang="en-US" sz="4300" dirty="0" smtClean="0"/>
              <a:t> </a:t>
            </a:r>
            <a:r>
              <a:rPr lang="en-US" sz="4300" dirty="0" err="1" smtClean="0"/>
              <a:t>membantu</a:t>
            </a:r>
            <a:r>
              <a:rPr lang="en-US" sz="4300" dirty="0" smtClean="0"/>
              <a:t> </a:t>
            </a:r>
            <a:r>
              <a:rPr lang="en-US" sz="4300" dirty="0" err="1" smtClean="0"/>
              <a:t>pengambilan</a:t>
            </a:r>
            <a:r>
              <a:rPr lang="en-US" sz="4300" dirty="0" smtClean="0"/>
              <a:t> </a:t>
            </a:r>
            <a:r>
              <a:rPr lang="en-US" sz="4300" dirty="0" err="1" smtClean="0"/>
              <a:t>keputusan</a:t>
            </a:r>
            <a:r>
              <a:rPr lang="en-US" sz="4300" dirty="0" smtClean="0"/>
              <a:t> </a:t>
            </a:r>
            <a:r>
              <a:rPr lang="en-US" sz="4300" dirty="0" err="1" smtClean="0"/>
              <a:t>bisnis</a:t>
            </a:r>
            <a:r>
              <a:rPr lang="en-US" sz="4300" dirty="0" smtClean="0"/>
              <a:t>(</a:t>
            </a:r>
            <a:r>
              <a:rPr lang="en-US" sz="4300" dirty="0" err="1" smtClean="0"/>
              <a:t>Zikmund</a:t>
            </a:r>
            <a:r>
              <a:rPr lang="en-US" sz="4300" dirty="0" smtClean="0"/>
              <a:t>: 2000)</a:t>
            </a:r>
          </a:p>
          <a:p>
            <a:pPr marL="990600" lvl="1" indent="-533400" eaLnBrk="1" fontAlgn="auto" hangingPunct="1">
              <a:lnSpc>
                <a:spcPct val="80000"/>
              </a:lnSpc>
              <a:spcBef>
                <a:spcPts val="324"/>
              </a:spcBef>
              <a:spcAft>
                <a:spcPts val="0"/>
              </a:spcAft>
              <a:buFont typeface="Verdana"/>
              <a:buChar char="◦"/>
              <a:defRPr/>
            </a:pPr>
            <a:endParaRPr lang="en-US" sz="2400" i="1" dirty="0" smtClean="0"/>
          </a:p>
          <a:p>
            <a:pPr marL="609600" indent="-609600" eaLnBrk="1" fontAlgn="auto" hangingPunct="1">
              <a:lnSpc>
                <a:spcPct val="80000"/>
              </a:lnSpc>
              <a:spcAft>
                <a:spcPts val="0"/>
              </a:spcAft>
              <a:buFontTx/>
              <a:buNone/>
              <a:defRPr/>
            </a:pPr>
            <a:endParaRPr lang="en-US" sz="2800" i="1" dirty="0" smtClean="0"/>
          </a:p>
          <a:p>
            <a:pPr marL="609600" indent="-609600" eaLnBrk="1" fontAlgn="auto" hangingPunct="1">
              <a:lnSpc>
                <a:spcPct val="80000"/>
              </a:lnSpc>
              <a:spcAft>
                <a:spcPts val="0"/>
              </a:spcAft>
              <a:buFont typeface="Wingdings 3"/>
              <a:buChar char=""/>
              <a:defRPr/>
            </a:pPr>
            <a:endParaRPr lang="en-US" sz="2800" dirty="0" smtClean="0"/>
          </a:p>
          <a:p>
            <a:pPr marL="609600" indent="-609600" eaLnBrk="1" fontAlgn="auto" hangingPunct="1">
              <a:lnSpc>
                <a:spcPct val="80000"/>
              </a:lnSpc>
              <a:spcAft>
                <a:spcPts val="0"/>
              </a:spcAft>
              <a:buFont typeface="Wingdings 3"/>
              <a:buChar char=""/>
              <a:defRPr/>
            </a:pPr>
            <a:endParaRPr lang="en-US" sz="2000" dirty="0" smtClean="0"/>
          </a:p>
          <a:p>
            <a:pPr marL="609600" indent="-609600" eaLnBrk="1" fontAlgn="auto" hangingPunct="1">
              <a:lnSpc>
                <a:spcPct val="80000"/>
              </a:lnSpc>
              <a:spcAft>
                <a:spcPts val="0"/>
              </a:spcAft>
              <a:buFontTx/>
              <a:buNone/>
              <a:defRPr/>
            </a:pPr>
            <a:endParaRPr lang="en-US" sz="2000" dirty="0" smtClean="0"/>
          </a:p>
        </p:txBody>
      </p:sp>
      <p:sp>
        <p:nvSpPr>
          <p:cNvPr id="2355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6200FA-5B1E-4D66-A587-F1E5914354CD}" type="slidenum">
              <a:rPr lang="en-US" smtClean="0"/>
              <a:pPr/>
              <a:t>67</a:t>
            </a:fld>
            <a:endParaRPr lang="en-US" smtClean="0"/>
          </a:p>
        </p:txBody>
      </p:sp>
      <p:sp>
        <p:nvSpPr>
          <p:cNvPr id="5122" name="Rectangle 2"/>
          <p:cNvSpPr>
            <a:spLocks noGrp="1" noChangeArrowheads="1"/>
          </p:cNvSpPr>
          <p:nvPr>
            <p:ph type="title"/>
          </p:nvPr>
        </p:nvSpPr>
        <p:spPr/>
        <p:txBody>
          <a:bodyPr/>
          <a:lstStyle/>
          <a:p>
            <a:pPr eaLnBrk="1" fontAlgn="auto" hangingPunct="1">
              <a:spcAft>
                <a:spcPts val="0"/>
              </a:spcAft>
              <a:defRPr/>
            </a:pPr>
            <a:r>
              <a:rPr lang="en-US" sz="4000" dirty="0" err="1" smtClean="0"/>
              <a:t>Definisi</a:t>
            </a:r>
            <a:r>
              <a:rPr lang="en-US" sz="4000" dirty="0" smtClean="0"/>
              <a:t> </a:t>
            </a:r>
            <a:r>
              <a:rPr lang="en-US" sz="4000" dirty="0" err="1" smtClean="0"/>
              <a:t>Penelitian</a:t>
            </a:r>
            <a:endParaRPr lang="en-US" sz="40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pPr eaLnBrk="1" hangingPunct="1">
              <a:defRPr/>
            </a:pPr>
            <a:r>
              <a:rPr lang="en-US" dirty="0" err="1" smtClean="0"/>
              <a:t>Tujuan</a:t>
            </a:r>
            <a:r>
              <a:rPr lang="en-US" dirty="0" smtClean="0"/>
              <a:t> Dari </a:t>
            </a:r>
            <a:r>
              <a:rPr lang="en-US" dirty="0" err="1" smtClean="0"/>
              <a:t>Penelitian</a:t>
            </a:r>
            <a:endParaRPr lang="en-US" dirty="0"/>
          </a:p>
        </p:txBody>
      </p:sp>
      <p:sp>
        <p:nvSpPr>
          <p:cNvPr id="24579" name="Rectangle 1027"/>
          <p:cNvSpPr>
            <a:spLocks noGrp="1" noChangeArrowheads="1"/>
          </p:cNvSpPr>
          <p:nvPr>
            <p:ph type="body" idx="1"/>
          </p:nvPr>
        </p:nvSpPr>
        <p:spPr/>
        <p:txBody>
          <a:bodyPr/>
          <a:lstStyle/>
          <a:p>
            <a:pPr eaLnBrk="1" hangingPunct="1"/>
            <a:r>
              <a:rPr lang="en-US" dirty="0" err="1" smtClean="0"/>
              <a:t>Secara</a:t>
            </a:r>
            <a:r>
              <a:rPr lang="en-US" dirty="0" smtClean="0"/>
              <a:t> </a:t>
            </a:r>
            <a:r>
              <a:rPr lang="en-US" dirty="0" err="1" smtClean="0"/>
              <a:t>umum</a:t>
            </a:r>
            <a:r>
              <a:rPr lang="en-US" dirty="0" smtClean="0"/>
              <a:t>, </a:t>
            </a:r>
            <a:r>
              <a:rPr lang="en-US" dirty="0" err="1" smtClean="0"/>
              <a:t>tujuan</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penelitian</a:t>
            </a:r>
            <a:r>
              <a:rPr lang="en-US" dirty="0" smtClean="0"/>
              <a:t> </a:t>
            </a:r>
            <a:r>
              <a:rPr lang="en-US" dirty="0" err="1" smtClean="0"/>
              <a:t>dapat</a:t>
            </a:r>
            <a:r>
              <a:rPr lang="en-US" dirty="0" smtClean="0"/>
              <a:t> </a:t>
            </a:r>
            <a:r>
              <a:rPr lang="en-US" dirty="0" err="1" smtClean="0"/>
              <a:t>bersifat</a:t>
            </a:r>
            <a:r>
              <a:rPr lang="en-US" dirty="0" smtClean="0"/>
              <a:t>:</a:t>
            </a:r>
          </a:p>
          <a:p>
            <a:pPr lvl="1" eaLnBrk="1" hangingPunct="1"/>
            <a:r>
              <a:rPr lang="en-US" dirty="0" smtClean="0"/>
              <a:t>Description</a:t>
            </a:r>
          </a:p>
          <a:p>
            <a:pPr lvl="1" eaLnBrk="1" hangingPunct="1"/>
            <a:r>
              <a:rPr lang="en-US" dirty="0" smtClean="0"/>
              <a:t>Prediction</a:t>
            </a:r>
          </a:p>
          <a:p>
            <a:pPr lvl="1" eaLnBrk="1" hangingPunct="1"/>
            <a:r>
              <a:rPr lang="en-US" dirty="0" smtClean="0"/>
              <a:t>Explanation</a:t>
            </a:r>
          </a:p>
          <a:p>
            <a:pPr lvl="1" eaLnBrk="1" hangingPunct="1"/>
            <a:r>
              <a:rPr lang="en-US" dirty="0" smtClean="0"/>
              <a:t>Interpretation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pPr eaLnBrk="1" hangingPunct="1">
              <a:defRPr/>
            </a:pPr>
            <a:r>
              <a:rPr lang="en-US" dirty="0" smtClean="0"/>
              <a:t>Description</a:t>
            </a:r>
            <a:endParaRPr lang="en-US" dirty="0"/>
          </a:p>
        </p:txBody>
      </p:sp>
      <p:sp>
        <p:nvSpPr>
          <p:cNvPr id="25603" name="Rectangle 1027"/>
          <p:cNvSpPr>
            <a:spLocks noGrp="1" noChangeArrowheads="1"/>
          </p:cNvSpPr>
          <p:nvPr>
            <p:ph type="body" idx="1"/>
          </p:nvPr>
        </p:nvSpPr>
        <p:spPr>
          <a:xfrm>
            <a:off x="1219200" y="1524000"/>
            <a:ext cx="7772400" cy="4532313"/>
          </a:xfrm>
        </p:spPr>
        <p:txBody>
          <a:bodyPr/>
          <a:lstStyle/>
          <a:p>
            <a:pPr algn="just" eaLnBrk="1" hangingPunct="1">
              <a:lnSpc>
                <a:spcPct val="90000"/>
              </a:lnSpc>
            </a:pPr>
            <a:r>
              <a:rPr lang="en-US" sz="2400" dirty="0" err="1" smtClean="0">
                <a:cs typeface="Times New Roman" pitchFamily="18" charset="0"/>
              </a:rPr>
              <a:t>Merupakan</a:t>
            </a:r>
            <a:r>
              <a:rPr lang="en-US" sz="2400" dirty="0" smtClean="0">
                <a:cs typeface="Times New Roman" pitchFamily="18" charset="0"/>
              </a:rPr>
              <a:t> </a:t>
            </a:r>
            <a:r>
              <a:rPr lang="en-US" sz="2400" dirty="0" err="1" smtClean="0">
                <a:cs typeface="Times New Roman" pitchFamily="18" charset="0"/>
              </a:rPr>
              <a:t>hasil</a:t>
            </a:r>
            <a:r>
              <a:rPr lang="en-US" sz="2400" dirty="0" smtClean="0">
                <a:cs typeface="Times New Roman" pitchFamily="18" charset="0"/>
              </a:rPr>
              <a:t> </a:t>
            </a:r>
            <a:r>
              <a:rPr lang="en-US" sz="2400" dirty="0" err="1" smtClean="0">
                <a:cs typeface="Times New Roman" pitchFamily="18" charset="0"/>
              </a:rPr>
              <a:t>studi</a:t>
            </a:r>
            <a:r>
              <a:rPr lang="en-US" sz="2400" dirty="0" smtClean="0">
                <a:cs typeface="Times New Roman" pitchFamily="18" charset="0"/>
              </a:rPr>
              <a:t> yang </a:t>
            </a:r>
            <a:r>
              <a:rPr lang="en-US" sz="2400" dirty="0" err="1" smtClean="0">
                <a:cs typeface="Times New Roman" pitchFamily="18" charset="0"/>
              </a:rPr>
              <a:t>didesain</a:t>
            </a:r>
            <a:r>
              <a:rPr lang="en-US" sz="2400" dirty="0" smtClean="0">
                <a:cs typeface="Times New Roman" pitchFamily="18" charset="0"/>
              </a:rPr>
              <a:t> </a:t>
            </a:r>
            <a:r>
              <a:rPr lang="en-US" sz="2400" dirty="0" err="1" smtClean="0">
                <a:cs typeface="Times New Roman" pitchFamily="18" charset="0"/>
              </a:rPr>
              <a:t>dan</a:t>
            </a:r>
            <a:r>
              <a:rPr lang="en-US" sz="2400" dirty="0" smtClean="0">
                <a:cs typeface="Times New Roman" pitchFamily="18" charset="0"/>
              </a:rPr>
              <a:t> </a:t>
            </a:r>
            <a:r>
              <a:rPr lang="en-US" sz="2400" dirty="0" err="1" smtClean="0">
                <a:cs typeface="Times New Roman" pitchFamily="18" charset="0"/>
              </a:rPr>
              <a:t>menjelaskan</a:t>
            </a:r>
            <a:r>
              <a:rPr lang="en-US" sz="2400" dirty="0" smtClean="0">
                <a:cs typeface="Times New Roman" pitchFamily="18" charset="0"/>
              </a:rPr>
              <a:t> </a:t>
            </a:r>
            <a:r>
              <a:rPr lang="en-US" sz="2400" dirty="0" err="1" smtClean="0">
                <a:cs typeface="Times New Roman" pitchFamily="18" charset="0"/>
              </a:rPr>
              <a:t>secara</a:t>
            </a:r>
            <a:r>
              <a:rPr lang="en-US" sz="2400" dirty="0" smtClean="0">
                <a:cs typeface="Times New Roman" pitchFamily="18" charset="0"/>
              </a:rPr>
              <a:t> </a:t>
            </a:r>
            <a:r>
              <a:rPr lang="en-US" sz="2400" b="1" i="1" dirty="0" smtClean="0">
                <a:cs typeface="Times New Roman" pitchFamily="18" charset="0"/>
              </a:rPr>
              <a:t>descriptive</a:t>
            </a:r>
            <a:r>
              <a:rPr lang="en-US" sz="2400" i="1" dirty="0" smtClean="0">
                <a:cs typeface="Times New Roman" pitchFamily="18" charset="0"/>
              </a:rPr>
              <a:t> </a:t>
            </a:r>
            <a:r>
              <a:rPr lang="en-US" sz="2400" dirty="0" err="1" smtClean="0">
                <a:cs typeface="Times New Roman" pitchFamily="18" charset="0"/>
              </a:rPr>
              <a:t>tentang</a:t>
            </a:r>
            <a:r>
              <a:rPr lang="en-US" sz="2400" dirty="0" smtClean="0">
                <a:cs typeface="Times New Roman" pitchFamily="18" charset="0"/>
              </a:rPr>
              <a:t>  </a:t>
            </a:r>
            <a:r>
              <a:rPr lang="en-US" sz="2400" dirty="0" err="1" smtClean="0">
                <a:cs typeface="Times New Roman" pitchFamily="18" charset="0"/>
              </a:rPr>
              <a:t>apa</a:t>
            </a:r>
            <a:r>
              <a:rPr lang="en-US" sz="2400" dirty="0" smtClean="0">
                <a:cs typeface="Times New Roman" pitchFamily="18" charset="0"/>
              </a:rPr>
              <a:t> yang </a:t>
            </a:r>
            <a:r>
              <a:rPr lang="en-US" sz="2400" dirty="0" err="1" smtClean="0">
                <a:cs typeface="Times New Roman" pitchFamily="18" charset="0"/>
              </a:rPr>
              <a:t>sedang</a:t>
            </a:r>
            <a:r>
              <a:rPr lang="en-US" sz="2400" dirty="0" smtClean="0">
                <a:cs typeface="Times New Roman" pitchFamily="18" charset="0"/>
              </a:rPr>
              <a:t> </a:t>
            </a:r>
            <a:r>
              <a:rPr lang="en-US" sz="2400" dirty="0" err="1" smtClean="0">
                <a:cs typeface="Times New Roman" pitchFamily="18" charset="0"/>
              </a:rPr>
              <a:t>terjadi</a:t>
            </a:r>
            <a:r>
              <a:rPr lang="en-US" sz="2400" dirty="0" smtClean="0">
                <a:cs typeface="Times New Roman" pitchFamily="18" charset="0"/>
              </a:rPr>
              <a:t> </a:t>
            </a:r>
            <a:r>
              <a:rPr lang="en-US" sz="2400" dirty="0" err="1" smtClean="0">
                <a:cs typeface="Times New Roman" pitchFamily="18" charset="0"/>
              </a:rPr>
              <a:t>dari</a:t>
            </a:r>
            <a:r>
              <a:rPr lang="en-US" sz="2400" dirty="0" smtClean="0">
                <a:cs typeface="Times New Roman" pitchFamily="18" charset="0"/>
              </a:rPr>
              <a:t> “problem of interest”</a:t>
            </a:r>
          </a:p>
          <a:p>
            <a:pPr algn="just" eaLnBrk="1" hangingPunct="1">
              <a:lnSpc>
                <a:spcPct val="90000"/>
              </a:lnSpc>
            </a:pPr>
            <a:r>
              <a:rPr lang="en-US" sz="2400" dirty="0" err="1" smtClean="0">
                <a:cs typeface="Times New Roman" pitchFamily="18" charset="0"/>
              </a:rPr>
              <a:t>Dalam</a:t>
            </a:r>
            <a:r>
              <a:rPr lang="en-US" sz="2400" dirty="0" smtClean="0">
                <a:cs typeface="Times New Roman" pitchFamily="18" charset="0"/>
              </a:rPr>
              <a:t> </a:t>
            </a:r>
            <a:r>
              <a:rPr lang="en-US" sz="2400" dirty="0" err="1" smtClean="0">
                <a:cs typeface="Times New Roman" pitchFamily="18" charset="0"/>
              </a:rPr>
              <a:t>metodologinya</a:t>
            </a:r>
            <a:r>
              <a:rPr lang="en-US" sz="2400" dirty="0" smtClean="0">
                <a:cs typeface="Times New Roman" pitchFamily="18" charset="0"/>
              </a:rPr>
              <a:t> </a:t>
            </a:r>
            <a:r>
              <a:rPr lang="en-US" sz="2400" dirty="0" err="1" smtClean="0">
                <a:cs typeface="Times New Roman" pitchFamily="18" charset="0"/>
              </a:rPr>
              <a:t>dapat</a:t>
            </a:r>
            <a:r>
              <a:rPr lang="en-US" sz="2400" dirty="0" smtClean="0">
                <a:cs typeface="Times New Roman" pitchFamily="18" charset="0"/>
              </a:rPr>
              <a:t> </a:t>
            </a:r>
            <a:r>
              <a:rPr lang="en-US" sz="2400" dirty="0" err="1" smtClean="0">
                <a:cs typeface="Times New Roman" pitchFamily="18" charset="0"/>
              </a:rPr>
              <a:t>berisi</a:t>
            </a:r>
            <a:r>
              <a:rPr lang="en-US" sz="2400" dirty="0" smtClean="0">
                <a:cs typeface="Times New Roman" pitchFamily="18" charset="0"/>
              </a:rPr>
              <a:t> </a:t>
            </a:r>
            <a:r>
              <a:rPr lang="en-US" sz="2400" dirty="0" err="1" smtClean="0">
                <a:cs typeface="Times New Roman" pitchFamily="18" charset="0"/>
              </a:rPr>
              <a:t>paparan</a:t>
            </a:r>
            <a:r>
              <a:rPr lang="en-US" sz="2400" dirty="0" smtClean="0">
                <a:cs typeface="Times New Roman" pitchFamily="18" charset="0"/>
              </a:rPr>
              <a:t> </a:t>
            </a:r>
            <a:r>
              <a:rPr lang="en-US" sz="2400" dirty="0" err="1" smtClean="0">
                <a:cs typeface="Times New Roman" pitchFamily="18" charset="0"/>
              </a:rPr>
              <a:t>tentang</a:t>
            </a:r>
            <a:r>
              <a:rPr lang="en-US" sz="2400" dirty="0" smtClean="0">
                <a:cs typeface="Times New Roman" pitchFamily="18" charset="0"/>
              </a:rPr>
              <a:t> </a:t>
            </a:r>
            <a:r>
              <a:rPr lang="en-US" sz="2400" dirty="0" err="1" smtClean="0">
                <a:cs typeface="Times New Roman" pitchFamily="18" charset="0"/>
              </a:rPr>
              <a:t>suatu</a:t>
            </a:r>
            <a:r>
              <a:rPr lang="en-US" sz="2400" dirty="0" smtClean="0">
                <a:cs typeface="Times New Roman" pitchFamily="18" charset="0"/>
              </a:rPr>
              <a:t> algorithm, </a:t>
            </a:r>
            <a:r>
              <a:rPr lang="en-US" sz="2400" dirty="0" err="1" smtClean="0">
                <a:cs typeface="Times New Roman" pitchFamily="18" charset="0"/>
              </a:rPr>
              <a:t>atau</a:t>
            </a:r>
            <a:r>
              <a:rPr lang="en-US" sz="2400" dirty="0" smtClean="0">
                <a:cs typeface="Times New Roman" pitchFamily="18" charset="0"/>
              </a:rPr>
              <a:t> </a:t>
            </a:r>
            <a:r>
              <a:rPr lang="en-US" sz="2400" dirty="0" err="1" smtClean="0">
                <a:cs typeface="Times New Roman" pitchFamily="18" charset="0"/>
              </a:rPr>
              <a:t>suatu</a:t>
            </a:r>
            <a:r>
              <a:rPr lang="en-US" sz="2400" dirty="0" smtClean="0">
                <a:cs typeface="Times New Roman" pitchFamily="18" charset="0"/>
              </a:rPr>
              <a:t> </a:t>
            </a:r>
            <a:r>
              <a:rPr lang="en-US" sz="2400" dirty="0" err="1" smtClean="0">
                <a:cs typeface="Times New Roman" pitchFamily="18" charset="0"/>
              </a:rPr>
              <a:t>methode</a:t>
            </a:r>
            <a:endParaRPr lang="en-US" sz="2400" dirty="0" smtClean="0">
              <a:cs typeface="Times New Roman" pitchFamily="18" charset="0"/>
            </a:endParaRPr>
          </a:p>
          <a:p>
            <a:pPr algn="just" eaLnBrk="1" hangingPunct="1">
              <a:lnSpc>
                <a:spcPct val="90000"/>
              </a:lnSpc>
            </a:pPr>
            <a:r>
              <a:rPr lang="en-US" sz="2400" dirty="0" err="1" smtClean="0">
                <a:cs typeface="Times New Roman" pitchFamily="18" charset="0"/>
              </a:rPr>
              <a:t>Sebagai</a:t>
            </a:r>
            <a:r>
              <a:rPr lang="en-US" sz="2400" dirty="0" smtClean="0">
                <a:cs typeface="Times New Roman" pitchFamily="18" charset="0"/>
              </a:rPr>
              <a:t> </a:t>
            </a:r>
            <a:r>
              <a:rPr lang="en-US" sz="2400" dirty="0" err="1" smtClean="0">
                <a:cs typeface="Times New Roman" pitchFamily="18" charset="0"/>
              </a:rPr>
              <a:t>contoh</a:t>
            </a:r>
            <a:r>
              <a:rPr lang="en-US" sz="2400" dirty="0" smtClean="0">
                <a:cs typeface="Times New Roman" pitchFamily="18" charset="0"/>
              </a:rPr>
              <a:t> </a:t>
            </a:r>
            <a:r>
              <a:rPr lang="en-US" sz="2400" dirty="0" err="1" smtClean="0">
                <a:cs typeface="Times New Roman" pitchFamily="18" charset="0"/>
              </a:rPr>
              <a:t>sederhana</a:t>
            </a:r>
            <a:r>
              <a:rPr lang="en-US" sz="2400" dirty="0" smtClean="0">
                <a:cs typeface="Times New Roman" pitchFamily="18" charset="0"/>
              </a:rPr>
              <a:t>, </a:t>
            </a:r>
            <a:r>
              <a:rPr lang="en-US" sz="2400" dirty="0" err="1" smtClean="0">
                <a:cs typeface="Times New Roman" pitchFamily="18" charset="0"/>
              </a:rPr>
              <a:t>dalam</a:t>
            </a:r>
            <a:r>
              <a:rPr lang="en-US" sz="2400" dirty="0" smtClean="0">
                <a:cs typeface="Times New Roman" pitchFamily="18" charset="0"/>
              </a:rPr>
              <a:t> </a:t>
            </a:r>
            <a:r>
              <a:rPr lang="en-US" sz="2400" dirty="0" err="1" smtClean="0">
                <a:cs typeface="Times New Roman" pitchFamily="18" charset="0"/>
              </a:rPr>
              <a:t>suatu</a:t>
            </a:r>
            <a:r>
              <a:rPr lang="en-US" sz="2400" dirty="0" smtClean="0">
                <a:cs typeface="Times New Roman" pitchFamily="18" charset="0"/>
              </a:rPr>
              <a:t> </a:t>
            </a:r>
            <a:r>
              <a:rPr lang="en-US" sz="2400" dirty="0" err="1" smtClean="0">
                <a:cs typeface="Times New Roman" pitchFamily="18" charset="0"/>
              </a:rPr>
              <a:t>kasus</a:t>
            </a:r>
            <a:r>
              <a:rPr lang="en-US" sz="2400" dirty="0" smtClean="0">
                <a:cs typeface="Times New Roman" pitchFamily="18" charset="0"/>
              </a:rPr>
              <a:t> </a:t>
            </a:r>
            <a:r>
              <a:rPr lang="en-US" sz="2400" dirty="0" err="1" smtClean="0">
                <a:cs typeface="Times New Roman" pitchFamily="18" charset="0"/>
              </a:rPr>
              <a:t>pemilu</a:t>
            </a:r>
            <a:r>
              <a:rPr lang="en-US" sz="2400" dirty="0" smtClean="0">
                <a:cs typeface="Times New Roman" pitchFamily="18" charset="0"/>
              </a:rPr>
              <a:t>, </a:t>
            </a:r>
            <a:r>
              <a:rPr lang="en-US" sz="2400" dirty="0" err="1" smtClean="0">
                <a:cs typeface="Times New Roman" pitchFamily="18" charset="0"/>
              </a:rPr>
              <a:t>kita</a:t>
            </a:r>
            <a:r>
              <a:rPr lang="en-US" sz="2400" dirty="0" smtClean="0">
                <a:cs typeface="Times New Roman" pitchFamily="18" charset="0"/>
              </a:rPr>
              <a:t> </a:t>
            </a:r>
            <a:r>
              <a:rPr lang="en-US" sz="2400" dirty="0" err="1" smtClean="0">
                <a:cs typeface="Times New Roman" pitchFamily="18" charset="0"/>
              </a:rPr>
              <a:t>ingin</a:t>
            </a:r>
            <a:r>
              <a:rPr lang="en-US" sz="2400" dirty="0" smtClean="0">
                <a:cs typeface="Times New Roman" pitchFamily="18" charset="0"/>
              </a:rPr>
              <a:t> </a:t>
            </a:r>
            <a:r>
              <a:rPr lang="en-US" sz="2400" dirty="0" err="1" smtClean="0">
                <a:cs typeface="Times New Roman" pitchFamily="18" charset="0"/>
              </a:rPr>
              <a:t>mengetahui</a:t>
            </a:r>
            <a:r>
              <a:rPr lang="en-US" sz="2400" dirty="0" smtClean="0">
                <a:cs typeface="Times New Roman" pitchFamily="18" charset="0"/>
              </a:rPr>
              <a:t> </a:t>
            </a:r>
            <a:r>
              <a:rPr lang="en-US" sz="2400" dirty="0" err="1" smtClean="0">
                <a:cs typeface="Times New Roman" pitchFamily="18" charset="0"/>
              </a:rPr>
              <a:t>seberapa</a:t>
            </a:r>
            <a:r>
              <a:rPr lang="en-US" sz="2400" dirty="0" smtClean="0">
                <a:cs typeface="Times New Roman" pitchFamily="18" charset="0"/>
              </a:rPr>
              <a:t> </a:t>
            </a:r>
            <a:r>
              <a:rPr lang="en-US" sz="2400" dirty="0" err="1" smtClean="0">
                <a:cs typeface="Times New Roman" pitchFamily="18" charset="0"/>
              </a:rPr>
              <a:t>besar</a:t>
            </a:r>
            <a:r>
              <a:rPr lang="en-US" sz="2400" dirty="0" smtClean="0">
                <a:cs typeface="Times New Roman" pitchFamily="18" charset="0"/>
              </a:rPr>
              <a:t> </a:t>
            </a:r>
            <a:r>
              <a:rPr lang="en-US" sz="2400" dirty="0" err="1" smtClean="0">
                <a:cs typeface="Times New Roman" pitchFamily="18" charset="0"/>
              </a:rPr>
              <a:t>persentase</a:t>
            </a:r>
            <a:r>
              <a:rPr lang="en-US" sz="2400" dirty="0" smtClean="0">
                <a:cs typeface="Times New Roman" pitchFamily="18" charset="0"/>
              </a:rPr>
              <a:t> </a:t>
            </a:r>
            <a:r>
              <a:rPr lang="en-US" sz="2400" dirty="0" err="1" smtClean="0">
                <a:cs typeface="Times New Roman" pitchFamily="18" charset="0"/>
              </a:rPr>
              <a:t>populasi</a:t>
            </a:r>
            <a:r>
              <a:rPr lang="en-US" sz="2400" dirty="0" smtClean="0">
                <a:cs typeface="Times New Roman" pitchFamily="18" charset="0"/>
              </a:rPr>
              <a:t> yang </a:t>
            </a:r>
            <a:r>
              <a:rPr lang="en-US" sz="2400" dirty="0" err="1" smtClean="0">
                <a:cs typeface="Times New Roman" pitchFamily="18" charset="0"/>
              </a:rPr>
              <a:t>memilih</a:t>
            </a:r>
            <a:r>
              <a:rPr lang="en-US" sz="2400" dirty="0" smtClean="0">
                <a:cs typeface="Times New Roman" pitchFamily="18" charset="0"/>
              </a:rPr>
              <a:t> </a:t>
            </a:r>
            <a:r>
              <a:rPr lang="en-US" sz="2400" dirty="0" err="1" smtClean="0">
                <a:cs typeface="Times New Roman" pitchFamily="18" charset="0"/>
              </a:rPr>
              <a:t>suatu</a:t>
            </a:r>
            <a:r>
              <a:rPr lang="en-US" sz="2400" dirty="0" smtClean="0">
                <a:cs typeface="Times New Roman" pitchFamily="18" charset="0"/>
              </a:rPr>
              <a:t> </a:t>
            </a:r>
            <a:r>
              <a:rPr lang="en-US" sz="2400" dirty="0" err="1" smtClean="0">
                <a:cs typeface="Times New Roman" pitchFamily="18" charset="0"/>
              </a:rPr>
              <a:t>partai</a:t>
            </a:r>
            <a:r>
              <a:rPr lang="en-US" sz="2400" dirty="0" smtClean="0">
                <a:cs typeface="Times New Roman" pitchFamily="18" charset="0"/>
              </a:rPr>
              <a:t> </a:t>
            </a:r>
            <a:r>
              <a:rPr lang="en-US" sz="2400" dirty="0" err="1" smtClean="0">
                <a:cs typeface="Times New Roman" pitchFamily="18" charset="0"/>
              </a:rPr>
              <a:t>dan</a:t>
            </a:r>
            <a:r>
              <a:rPr lang="en-US" sz="2400" dirty="0" smtClean="0">
                <a:cs typeface="Times New Roman" pitchFamily="18" charset="0"/>
              </a:rPr>
              <a:t> </a:t>
            </a:r>
            <a:r>
              <a:rPr lang="en-US" sz="2400" dirty="0" err="1" smtClean="0">
                <a:cs typeface="Times New Roman" pitchFamily="18" charset="0"/>
              </a:rPr>
              <a:t>seperti</a:t>
            </a:r>
            <a:r>
              <a:rPr lang="en-US" sz="2400" dirty="0" smtClean="0">
                <a:cs typeface="Times New Roman" pitchFamily="18" charset="0"/>
              </a:rPr>
              <a:t> </a:t>
            </a:r>
            <a:r>
              <a:rPr lang="en-US" sz="2400" dirty="0" err="1" smtClean="0">
                <a:cs typeface="Times New Roman" pitchFamily="18" charset="0"/>
              </a:rPr>
              <a:t>apa</a:t>
            </a:r>
            <a:r>
              <a:rPr lang="en-US" sz="2400" dirty="0" smtClean="0">
                <a:cs typeface="Times New Roman" pitchFamily="18" charset="0"/>
              </a:rPr>
              <a:t> </a:t>
            </a:r>
            <a:r>
              <a:rPr lang="en-US" sz="2400" dirty="0" err="1" smtClean="0">
                <a:cs typeface="Times New Roman" pitchFamily="18" charset="0"/>
              </a:rPr>
              <a:t>pola</a:t>
            </a:r>
            <a:r>
              <a:rPr lang="en-US" sz="2400" dirty="0" smtClean="0">
                <a:cs typeface="Times New Roman" pitchFamily="18" charset="0"/>
              </a:rPr>
              <a:t> </a:t>
            </a:r>
            <a:r>
              <a:rPr lang="en-US" sz="2400" dirty="0" err="1" smtClean="0">
                <a:cs typeface="Times New Roman" pitchFamily="18" charset="0"/>
              </a:rPr>
              <a:t>distribusi</a:t>
            </a:r>
            <a:r>
              <a:rPr lang="en-US" sz="2400" dirty="0" smtClean="0">
                <a:cs typeface="Times New Roman" pitchFamily="18" charset="0"/>
              </a:rPr>
              <a:t> </a:t>
            </a:r>
            <a:r>
              <a:rPr lang="en-US" sz="2400" dirty="0" err="1" smtClean="0">
                <a:cs typeface="Times New Roman" pitchFamily="18" charset="0"/>
              </a:rPr>
              <a:t>pemilih</a:t>
            </a:r>
            <a:r>
              <a:rPr lang="en-US" sz="2400" dirty="0" smtClean="0">
                <a:cs typeface="Times New Roman" pitchFamily="18" charset="0"/>
              </a:rPr>
              <a:t> yang </a:t>
            </a:r>
            <a:r>
              <a:rPr lang="en-US" sz="2400" dirty="0" err="1" smtClean="0">
                <a:cs typeface="Times New Roman" pitchFamily="18" charset="0"/>
              </a:rPr>
              <a:t>terjadi</a:t>
            </a:r>
            <a:r>
              <a:rPr lang="en-US" sz="2400" dirty="0" smtClean="0">
                <a:cs typeface="Times New Roman" pitchFamily="18" charset="0"/>
              </a:rPr>
              <a:t> (</a:t>
            </a:r>
            <a:r>
              <a:rPr lang="en-US" sz="2400" dirty="0" err="1" smtClean="0">
                <a:cs typeface="Times New Roman" pitchFamily="18" charset="0"/>
              </a:rPr>
              <a:t>methodologi</a:t>
            </a:r>
            <a:r>
              <a:rPr lang="en-US" sz="2400" dirty="0" smtClean="0">
                <a:cs typeface="Times New Roman" pitchFamily="18" charset="0"/>
              </a:rPr>
              <a:t> : survey </a:t>
            </a:r>
            <a:r>
              <a:rPr lang="en-US" sz="2400" dirty="0" err="1" smtClean="0">
                <a:cs typeface="Times New Roman" pitchFamily="18" charset="0"/>
              </a:rPr>
              <a:t>beserta</a:t>
            </a:r>
            <a:r>
              <a:rPr lang="en-US" sz="2400" dirty="0" smtClean="0">
                <a:cs typeface="Times New Roman" pitchFamily="18" charset="0"/>
              </a:rPr>
              <a:t>; </a:t>
            </a:r>
            <a:r>
              <a:rPr lang="en-US" sz="2400" dirty="0" err="1" smtClean="0">
                <a:cs typeface="Times New Roman" pitchFamily="18" charset="0"/>
              </a:rPr>
              <a:t>pengolahan</a:t>
            </a:r>
            <a:r>
              <a:rPr lang="en-US" sz="2400" dirty="0" smtClean="0">
                <a:cs typeface="Times New Roman" pitchFamily="18" charset="0"/>
              </a:rPr>
              <a:t> data: model </a:t>
            </a:r>
            <a:r>
              <a:rPr lang="en-US" sz="2400" dirty="0" err="1" smtClean="0">
                <a:cs typeface="Times New Roman" pitchFamily="18" charset="0"/>
              </a:rPr>
              <a:t>distribusi</a:t>
            </a:r>
            <a:r>
              <a:rPr lang="en-US" sz="2400" dirty="0" smtClean="0">
                <a:cs typeface="Times New Roman" pitchFamily="18" charset="0"/>
              </a:rPr>
              <a:t>)</a:t>
            </a:r>
          </a:p>
          <a:p>
            <a:pPr eaLnBrk="1" hangingPunct="1">
              <a:lnSpc>
                <a:spcPct val="90000"/>
              </a:lnSpc>
            </a:pPr>
            <a:endParaRPr lang="en-US" sz="2400" dirty="0" smtClean="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err="1"/>
              <a:t>Ciri</a:t>
            </a:r>
            <a:r>
              <a:rPr lang="en-US" dirty="0"/>
              <a:t> </a:t>
            </a:r>
            <a:r>
              <a:rPr lang="en-US" dirty="0" err="1"/>
              <a:t>umum</a:t>
            </a:r>
            <a:r>
              <a:rPr lang="en-US" dirty="0"/>
              <a:t> </a:t>
            </a:r>
            <a:r>
              <a:rPr lang="en-US" dirty="0" err="1"/>
              <a:t>teori</a:t>
            </a:r>
            <a:endParaRPr lang="en-US" dirty="0"/>
          </a:p>
        </p:txBody>
      </p:sp>
      <p:sp>
        <p:nvSpPr>
          <p:cNvPr id="6147" name="Rectangle 3"/>
          <p:cNvSpPr>
            <a:spLocks noGrp="1" noChangeArrowheads="1"/>
          </p:cNvSpPr>
          <p:nvPr>
            <p:ph type="body" idx="1"/>
          </p:nvPr>
        </p:nvSpPr>
        <p:spPr/>
        <p:txBody>
          <a:bodyPr/>
          <a:lstStyle/>
          <a:p>
            <a:pPr>
              <a:lnSpc>
                <a:spcPct val="80000"/>
              </a:lnSpc>
            </a:pPr>
            <a:r>
              <a:rPr lang="en-US" sz="2000" b="1" dirty="0" err="1"/>
              <a:t>Semua</a:t>
            </a:r>
            <a:r>
              <a:rPr lang="en-US" sz="2000" b="1" dirty="0"/>
              <a:t> </a:t>
            </a:r>
            <a:r>
              <a:rPr lang="en-US" sz="2000" b="1" dirty="0" err="1"/>
              <a:t>teori</a:t>
            </a:r>
            <a:r>
              <a:rPr lang="en-US" sz="2000" b="1" dirty="0"/>
              <a:t> </a:t>
            </a:r>
            <a:r>
              <a:rPr lang="en-US" sz="2000" b="1" dirty="0" err="1"/>
              <a:t>adalah</a:t>
            </a:r>
            <a:r>
              <a:rPr lang="en-US" sz="2000" b="1" dirty="0"/>
              <a:t> </a:t>
            </a:r>
            <a:r>
              <a:rPr lang="en-US" sz="2000" b="1" dirty="0" err="1"/>
              <a:t>abstraksi</a:t>
            </a:r>
            <a:r>
              <a:rPr lang="en-US" sz="2000" b="1" dirty="0"/>
              <a:t> </a:t>
            </a:r>
            <a:r>
              <a:rPr lang="en-US" sz="2000" b="1" dirty="0" err="1"/>
              <a:t>tentang</a:t>
            </a:r>
            <a:r>
              <a:rPr lang="en-US" sz="2000" b="1" dirty="0"/>
              <a:t> </a:t>
            </a:r>
            <a:r>
              <a:rPr lang="en-US" sz="2000" b="1" dirty="0" err="1"/>
              <a:t>suatu</a:t>
            </a:r>
            <a:r>
              <a:rPr lang="en-US" sz="2000" b="1" dirty="0"/>
              <a:t> </a:t>
            </a:r>
            <a:r>
              <a:rPr lang="en-US" sz="2000" b="1" dirty="0" err="1"/>
              <a:t>hal</a:t>
            </a:r>
            <a:r>
              <a:rPr lang="en-US" sz="2000" b="1" dirty="0"/>
              <a:t>.</a:t>
            </a:r>
            <a:r>
              <a:rPr lang="en-US" sz="2000" dirty="0"/>
              <a:t> </a:t>
            </a:r>
            <a:r>
              <a:rPr lang="en-US" sz="2000" dirty="0" err="1"/>
              <a:t>Dengan</a:t>
            </a:r>
            <a:r>
              <a:rPr lang="en-US" sz="2000" dirty="0"/>
              <a:t> </a:t>
            </a:r>
            <a:r>
              <a:rPr lang="en-US" sz="2000" dirty="0" err="1"/>
              <a:t>demikian</a:t>
            </a:r>
            <a:r>
              <a:rPr lang="en-US" sz="2000" dirty="0"/>
              <a:t> </a:t>
            </a:r>
            <a:r>
              <a:rPr lang="en-US" sz="2000" dirty="0" err="1"/>
              <a:t>teori</a:t>
            </a:r>
            <a:r>
              <a:rPr lang="en-US" sz="2000" dirty="0"/>
              <a:t> </a:t>
            </a:r>
            <a:r>
              <a:rPr lang="en-US" sz="2000" dirty="0" err="1"/>
              <a:t>sifatnya</a:t>
            </a:r>
            <a:r>
              <a:rPr lang="en-US" sz="2000" dirty="0"/>
              <a:t> </a:t>
            </a:r>
            <a:r>
              <a:rPr lang="en-US" sz="2000" dirty="0" err="1"/>
              <a:t>terbatas</a:t>
            </a:r>
            <a:r>
              <a:rPr lang="en-US" sz="2000" dirty="0"/>
              <a:t>. </a:t>
            </a:r>
            <a:r>
              <a:rPr lang="en-US" sz="2000" dirty="0" err="1"/>
              <a:t>Teori</a:t>
            </a:r>
            <a:r>
              <a:rPr lang="en-US" sz="2000" dirty="0"/>
              <a:t> </a:t>
            </a:r>
            <a:r>
              <a:rPr lang="en-US" sz="2000" dirty="0" err="1"/>
              <a:t>tentang</a:t>
            </a:r>
            <a:r>
              <a:rPr lang="en-US" sz="2000" dirty="0"/>
              <a:t> radio </a:t>
            </a:r>
            <a:r>
              <a:rPr lang="en-US" sz="2000" dirty="0" err="1"/>
              <a:t>tidak</a:t>
            </a:r>
            <a:r>
              <a:rPr lang="en-US" sz="2000" dirty="0"/>
              <a:t> </a:t>
            </a:r>
            <a:r>
              <a:rPr lang="en-US" sz="2000" dirty="0" err="1"/>
              <a:t>dapat</a:t>
            </a:r>
            <a:r>
              <a:rPr lang="en-US" sz="2000" dirty="0"/>
              <a:t> </a:t>
            </a:r>
            <a:r>
              <a:rPr lang="en-US" sz="2000" dirty="0" err="1"/>
              <a:t>sepenuhnya</a:t>
            </a:r>
            <a:r>
              <a:rPr lang="en-US" sz="2000" dirty="0"/>
              <a:t> </a:t>
            </a:r>
            <a:r>
              <a:rPr lang="en-US" sz="2000" dirty="0" err="1"/>
              <a:t>dipergunakan</a:t>
            </a:r>
            <a:r>
              <a:rPr lang="en-US" sz="2000" dirty="0"/>
              <a:t> </a:t>
            </a:r>
            <a:r>
              <a:rPr lang="en-US" sz="2000" dirty="0" err="1"/>
              <a:t>untuk</a:t>
            </a:r>
            <a:r>
              <a:rPr lang="en-US" sz="2000" dirty="0"/>
              <a:t> </a:t>
            </a:r>
            <a:r>
              <a:rPr lang="en-US" sz="2000" dirty="0" err="1"/>
              <a:t>menjelaskan</a:t>
            </a:r>
            <a:r>
              <a:rPr lang="en-US" sz="2000" dirty="0"/>
              <a:t> </a:t>
            </a:r>
            <a:r>
              <a:rPr lang="en-US" sz="2000" dirty="0" err="1"/>
              <a:t>hal-hal</a:t>
            </a:r>
            <a:r>
              <a:rPr lang="en-US" sz="2000" dirty="0"/>
              <a:t> yang </a:t>
            </a:r>
            <a:r>
              <a:rPr lang="en-US" sz="2000" dirty="0" err="1"/>
              <a:t>menyangkut</a:t>
            </a:r>
            <a:r>
              <a:rPr lang="en-US" sz="2000" dirty="0"/>
              <a:t> </a:t>
            </a:r>
            <a:r>
              <a:rPr lang="en-US" sz="2000" dirty="0" err="1"/>
              <a:t>tentang</a:t>
            </a:r>
            <a:r>
              <a:rPr lang="en-US" sz="2000" dirty="0"/>
              <a:t> </a:t>
            </a:r>
            <a:r>
              <a:rPr lang="en-US" sz="2000" dirty="0" err="1"/>
              <a:t>televisi</a:t>
            </a:r>
            <a:r>
              <a:rPr lang="en-US" sz="2000" dirty="0"/>
              <a:t>.</a:t>
            </a:r>
          </a:p>
          <a:p>
            <a:pPr>
              <a:lnSpc>
                <a:spcPct val="80000"/>
              </a:lnSpc>
              <a:buFont typeface="Wingdings" pitchFamily="2" charset="2"/>
              <a:buNone/>
            </a:pPr>
            <a:endParaRPr lang="en-US" sz="2000" dirty="0"/>
          </a:p>
          <a:p>
            <a:pPr>
              <a:lnSpc>
                <a:spcPct val="80000"/>
              </a:lnSpc>
            </a:pPr>
            <a:r>
              <a:rPr lang="en-US" sz="2000" b="1" dirty="0" err="1"/>
              <a:t>Semua</a:t>
            </a:r>
            <a:r>
              <a:rPr lang="en-US" sz="2000" b="1" dirty="0"/>
              <a:t> </a:t>
            </a:r>
            <a:r>
              <a:rPr lang="en-US" sz="2000" b="1" dirty="0" err="1"/>
              <a:t>teori</a:t>
            </a:r>
            <a:r>
              <a:rPr lang="en-US" sz="2000" b="1" dirty="0"/>
              <a:t> </a:t>
            </a:r>
            <a:r>
              <a:rPr lang="en-US" sz="2000" b="1" dirty="0" err="1"/>
              <a:t>adalah</a:t>
            </a:r>
            <a:r>
              <a:rPr lang="en-US" sz="2000" b="1" dirty="0"/>
              <a:t> </a:t>
            </a:r>
            <a:r>
              <a:rPr lang="en-US" sz="2000" b="1" dirty="0" err="1"/>
              <a:t>konstruksi</a:t>
            </a:r>
            <a:r>
              <a:rPr lang="en-US" sz="2000" b="1" dirty="0"/>
              <a:t> </a:t>
            </a:r>
            <a:r>
              <a:rPr lang="en-US" sz="2000" b="1" dirty="0" err="1"/>
              <a:t>ciptaan</a:t>
            </a:r>
            <a:r>
              <a:rPr lang="en-US" sz="2000" b="1" dirty="0"/>
              <a:t> individual </a:t>
            </a:r>
            <a:r>
              <a:rPr lang="en-US" sz="2000" b="1" dirty="0" err="1"/>
              <a:t>manusia</a:t>
            </a:r>
            <a:r>
              <a:rPr lang="en-US" sz="2000" dirty="0"/>
              <a:t>, </a:t>
            </a:r>
            <a:r>
              <a:rPr lang="en-US" sz="2000" dirty="0" err="1"/>
              <a:t>karenanya</a:t>
            </a:r>
            <a:r>
              <a:rPr lang="en-US" sz="2000" dirty="0"/>
              <a:t> </a:t>
            </a:r>
            <a:r>
              <a:rPr lang="en-US" sz="2000" dirty="0" err="1"/>
              <a:t>sifatnya</a:t>
            </a:r>
            <a:r>
              <a:rPr lang="en-US" sz="2000" dirty="0"/>
              <a:t> </a:t>
            </a:r>
            <a:r>
              <a:rPr lang="en-US" sz="2000" dirty="0" err="1"/>
              <a:t>relatif</a:t>
            </a:r>
            <a:r>
              <a:rPr lang="en-US" sz="2000" dirty="0"/>
              <a:t> </a:t>
            </a:r>
            <a:r>
              <a:rPr lang="en-US" sz="2000" dirty="0" err="1"/>
              <a:t>tergantung</a:t>
            </a:r>
            <a:r>
              <a:rPr lang="en-US" sz="2000" dirty="0"/>
              <a:t> </a:t>
            </a:r>
            <a:r>
              <a:rPr lang="en-US" sz="2000" dirty="0" err="1"/>
              <a:t>cara</a:t>
            </a:r>
            <a:r>
              <a:rPr lang="en-US" sz="2000" dirty="0"/>
              <a:t> </a:t>
            </a:r>
            <a:r>
              <a:rPr lang="en-US" sz="2000" dirty="0" err="1"/>
              <a:t>pandang</a:t>
            </a:r>
            <a:r>
              <a:rPr lang="en-US" sz="2000" dirty="0"/>
              <a:t> </a:t>
            </a:r>
            <a:r>
              <a:rPr lang="en-US" sz="2000" dirty="0" err="1"/>
              <a:t>si</a:t>
            </a:r>
            <a:r>
              <a:rPr lang="en-US" sz="2000" dirty="0"/>
              <a:t> </a:t>
            </a:r>
            <a:r>
              <a:rPr lang="en-US" sz="2000" dirty="0" err="1"/>
              <a:t>pencipta</a:t>
            </a:r>
            <a:r>
              <a:rPr lang="en-US" sz="2000" dirty="0"/>
              <a:t> </a:t>
            </a:r>
            <a:r>
              <a:rPr lang="en-US" sz="2000" dirty="0" err="1"/>
              <a:t>teori</a:t>
            </a:r>
            <a:r>
              <a:rPr lang="en-US" sz="2000" dirty="0"/>
              <a:t>, </a:t>
            </a:r>
            <a:r>
              <a:rPr lang="en-US" sz="2000" dirty="0" err="1"/>
              <a:t>sifat</a:t>
            </a:r>
            <a:r>
              <a:rPr lang="en-US" sz="2000" dirty="0"/>
              <a:t> </a:t>
            </a:r>
            <a:r>
              <a:rPr lang="en-US" sz="2000" dirty="0" err="1"/>
              <a:t>dan</a:t>
            </a:r>
            <a:r>
              <a:rPr lang="en-US" sz="2000" dirty="0"/>
              <a:t> </a:t>
            </a:r>
            <a:r>
              <a:rPr lang="en-US" sz="2000" dirty="0" err="1"/>
              <a:t>aspek</a:t>
            </a:r>
            <a:r>
              <a:rPr lang="en-US" sz="2000" dirty="0"/>
              <a:t> </a:t>
            </a:r>
            <a:r>
              <a:rPr lang="en-US" sz="2000" dirty="0" err="1"/>
              <a:t>hal</a:t>
            </a:r>
            <a:r>
              <a:rPr lang="en-US" sz="2000" dirty="0"/>
              <a:t> yang </a:t>
            </a:r>
            <a:r>
              <a:rPr lang="en-US" sz="2000" dirty="0" err="1"/>
              <a:t>diamati</a:t>
            </a:r>
            <a:r>
              <a:rPr lang="en-US" sz="2000" dirty="0"/>
              <a:t> </a:t>
            </a:r>
            <a:r>
              <a:rPr lang="en-US" sz="2000" dirty="0" err="1"/>
              <a:t>dan</a:t>
            </a:r>
            <a:r>
              <a:rPr lang="en-US" sz="2000" dirty="0"/>
              <a:t> </a:t>
            </a:r>
            <a:r>
              <a:rPr lang="en-US" sz="2000" dirty="0" err="1"/>
              <a:t>kondisi-kondisi</a:t>
            </a:r>
            <a:r>
              <a:rPr lang="en-US" sz="2000" dirty="0"/>
              <a:t> lain </a:t>
            </a:r>
            <a:r>
              <a:rPr lang="en-US" sz="2000" dirty="0" err="1"/>
              <a:t>seperti</a:t>
            </a:r>
            <a:r>
              <a:rPr lang="en-US" sz="2000" dirty="0"/>
              <a:t> </a:t>
            </a:r>
            <a:r>
              <a:rPr lang="en-US" sz="2000" dirty="0" err="1"/>
              <a:t>waktu</a:t>
            </a:r>
            <a:r>
              <a:rPr lang="en-US" sz="2000" dirty="0"/>
              <a:t>, </a:t>
            </a:r>
            <a:r>
              <a:rPr lang="en-US" sz="2000" dirty="0" err="1"/>
              <a:t>tempat</a:t>
            </a:r>
            <a:r>
              <a:rPr lang="en-US" sz="2000" dirty="0"/>
              <a:t> </a:t>
            </a:r>
            <a:r>
              <a:rPr lang="en-US" sz="2000" dirty="0" err="1"/>
              <a:t>lingkungan</a:t>
            </a:r>
            <a:r>
              <a:rPr lang="en-US" sz="2000" dirty="0"/>
              <a:t> </a:t>
            </a:r>
            <a:r>
              <a:rPr lang="en-US" sz="2000" dirty="0" err="1"/>
              <a:t>di</a:t>
            </a:r>
            <a:r>
              <a:rPr lang="en-US" sz="2000" dirty="0"/>
              <a:t> </a:t>
            </a:r>
            <a:r>
              <a:rPr lang="en-US" sz="2000" dirty="0" err="1"/>
              <a:t>sekitarnya</a:t>
            </a:r>
            <a:r>
              <a:rPr lang="en-US" sz="2000" dirty="0"/>
              <a:t>.</a:t>
            </a:r>
          </a:p>
          <a:p>
            <a:pPr>
              <a:lnSpc>
                <a:spcPct val="80000"/>
              </a:lnSpc>
              <a:buFont typeface="Wingdings" pitchFamily="2" charset="2"/>
              <a:buNone/>
            </a:pPr>
            <a:endParaRPr lang="en-US" altLang="zh-CN" sz="2000" dirty="0">
              <a:ea typeface="SimSun" pitchFamily="2" charset="-122"/>
            </a:endParaRPr>
          </a:p>
          <a:p>
            <a:pPr>
              <a:lnSpc>
                <a:spcPct val="80000"/>
              </a:lnSpc>
              <a:buClr>
                <a:schemeClr val="tx1"/>
              </a:buClr>
              <a:buFont typeface="Wingdings" pitchFamily="2" charset="2"/>
              <a:buChar char="v"/>
            </a:pPr>
            <a:r>
              <a:rPr lang="en-US" altLang="zh-CN" sz="2000" dirty="0" err="1">
                <a:ea typeface="SimSun" pitchFamily="2" charset="-122"/>
              </a:rPr>
              <a:t>Berdasarkan</a:t>
            </a:r>
            <a:r>
              <a:rPr lang="en-US" altLang="zh-CN" sz="2000" dirty="0">
                <a:ea typeface="SimSun" pitchFamily="2" charset="-122"/>
              </a:rPr>
              <a:t> </a:t>
            </a:r>
            <a:r>
              <a:rPr lang="en-US" altLang="zh-CN" sz="2000" dirty="0" err="1">
                <a:ea typeface="SimSun" pitchFamily="2" charset="-122"/>
              </a:rPr>
              <a:t>uraian</a:t>
            </a:r>
            <a:r>
              <a:rPr lang="en-US" altLang="zh-CN" sz="2000" dirty="0">
                <a:ea typeface="SimSun" pitchFamily="2" charset="-122"/>
              </a:rPr>
              <a:t> </a:t>
            </a:r>
            <a:r>
              <a:rPr lang="en-US" altLang="zh-CN" sz="2000" dirty="0" err="1">
                <a:ea typeface="SimSun" pitchFamily="2" charset="-122"/>
              </a:rPr>
              <a:t>di</a:t>
            </a:r>
            <a:r>
              <a:rPr lang="en-US" altLang="zh-CN" sz="2000" dirty="0">
                <a:ea typeface="SimSun" pitchFamily="2" charset="-122"/>
              </a:rPr>
              <a:t> </a:t>
            </a:r>
            <a:r>
              <a:rPr lang="en-US" altLang="zh-CN" sz="2000" dirty="0" err="1">
                <a:ea typeface="SimSun" pitchFamily="2" charset="-122"/>
              </a:rPr>
              <a:t>atas</a:t>
            </a:r>
            <a:r>
              <a:rPr lang="en-US" altLang="zh-CN" sz="2000" dirty="0">
                <a:ea typeface="SimSun" pitchFamily="2" charset="-122"/>
              </a:rPr>
              <a:t> </a:t>
            </a:r>
            <a:r>
              <a:rPr lang="en-US" altLang="zh-CN" sz="2000" dirty="0" err="1">
                <a:ea typeface="SimSun" pitchFamily="2" charset="-122"/>
              </a:rPr>
              <a:t>secara</a:t>
            </a:r>
            <a:r>
              <a:rPr lang="en-US" altLang="zh-CN" sz="2000" dirty="0">
                <a:ea typeface="SimSun" pitchFamily="2" charset="-122"/>
              </a:rPr>
              <a:t> </a:t>
            </a:r>
            <a:r>
              <a:rPr lang="en-US" altLang="zh-CN" sz="2000" dirty="0" err="1">
                <a:ea typeface="SimSun" pitchFamily="2" charset="-122"/>
              </a:rPr>
              <a:t>sederhana</a:t>
            </a:r>
            <a:r>
              <a:rPr lang="en-US" altLang="zh-CN" sz="2000" dirty="0">
                <a:ea typeface="SimSun" pitchFamily="2" charset="-122"/>
              </a:rPr>
              <a:t> </a:t>
            </a:r>
            <a:r>
              <a:rPr lang="en-US" altLang="zh-CN" sz="2000" dirty="0" err="1">
                <a:ea typeface="SimSun" pitchFamily="2" charset="-122"/>
              </a:rPr>
              <a:t>dapat</a:t>
            </a:r>
            <a:r>
              <a:rPr lang="en-US" altLang="zh-CN" sz="2000" dirty="0">
                <a:ea typeface="SimSun" pitchFamily="2" charset="-122"/>
              </a:rPr>
              <a:t> </a:t>
            </a:r>
            <a:r>
              <a:rPr lang="en-US" altLang="zh-CN" sz="2000" dirty="0" err="1">
                <a:ea typeface="SimSun" pitchFamily="2" charset="-122"/>
              </a:rPr>
              <a:t>dikatakan</a:t>
            </a:r>
            <a:r>
              <a:rPr lang="en-US" altLang="zh-CN" sz="2000" dirty="0">
                <a:ea typeface="SimSun" pitchFamily="2" charset="-122"/>
              </a:rPr>
              <a:t> </a:t>
            </a:r>
            <a:r>
              <a:rPr lang="en-US" altLang="zh-CN" sz="2000" dirty="0" err="1">
                <a:ea typeface="SimSun" pitchFamily="2" charset="-122"/>
              </a:rPr>
              <a:t>bahwa</a:t>
            </a:r>
            <a:r>
              <a:rPr lang="en-US" altLang="zh-CN" sz="2000" dirty="0">
                <a:ea typeface="SimSun" pitchFamily="2" charset="-122"/>
              </a:rPr>
              <a:t> </a:t>
            </a:r>
            <a:r>
              <a:rPr lang="en-US" altLang="zh-CN" sz="2000" dirty="0" err="1">
                <a:ea typeface="SimSun" pitchFamily="2" charset="-122"/>
              </a:rPr>
              <a:t>teori</a:t>
            </a:r>
            <a:r>
              <a:rPr lang="en-US" altLang="zh-CN" sz="2000" dirty="0">
                <a:ea typeface="SimSun" pitchFamily="2" charset="-122"/>
              </a:rPr>
              <a:t> </a:t>
            </a:r>
            <a:r>
              <a:rPr lang="en-US" altLang="zh-CN" sz="2000" dirty="0" err="1">
                <a:ea typeface="SimSun" pitchFamily="2" charset="-122"/>
              </a:rPr>
              <a:t>komunikasi</a:t>
            </a:r>
            <a:r>
              <a:rPr lang="en-US" altLang="zh-CN" sz="2000" dirty="0">
                <a:ea typeface="SimSun" pitchFamily="2" charset="-122"/>
              </a:rPr>
              <a:t> </a:t>
            </a:r>
            <a:r>
              <a:rPr lang="en-US" altLang="zh-CN" sz="2000" dirty="0" err="1">
                <a:ea typeface="SimSun" pitchFamily="2" charset="-122"/>
              </a:rPr>
              <a:t>pada</a:t>
            </a:r>
            <a:r>
              <a:rPr lang="en-US" altLang="zh-CN" sz="2000" dirty="0">
                <a:ea typeface="SimSun" pitchFamily="2" charset="-122"/>
              </a:rPr>
              <a:t> </a:t>
            </a:r>
            <a:r>
              <a:rPr lang="en-US" altLang="zh-CN" sz="2000" dirty="0" err="1">
                <a:ea typeface="SimSun" pitchFamily="2" charset="-122"/>
              </a:rPr>
              <a:t>dasarnya</a:t>
            </a:r>
            <a:r>
              <a:rPr lang="en-US" altLang="zh-CN" sz="2000" dirty="0">
                <a:ea typeface="SimSun" pitchFamily="2" charset="-122"/>
              </a:rPr>
              <a:t> </a:t>
            </a:r>
            <a:r>
              <a:rPr lang="en-US" altLang="zh-CN" sz="2000" dirty="0" err="1">
                <a:ea typeface="SimSun" pitchFamily="2" charset="-122"/>
              </a:rPr>
              <a:t>merupakan</a:t>
            </a:r>
            <a:r>
              <a:rPr lang="en-US" altLang="zh-CN" sz="2000" dirty="0">
                <a:ea typeface="SimSun" pitchFamily="2" charset="-122"/>
              </a:rPr>
              <a:t> </a:t>
            </a:r>
            <a:r>
              <a:rPr lang="en-US" altLang="zh-CN" sz="2000" dirty="0" err="1">
                <a:ea typeface="SimSun" pitchFamily="2" charset="-122"/>
              </a:rPr>
              <a:t>konseptualisasi</a:t>
            </a:r>
            <a:r>
              <a:rPr lang="en-US" altLang="zh-CN" sz="2000" dirty="0">
                <a:ea typeface="SimSun" pitchFamily="2" charset="-122"/>
              </a:rPr>
              <a:t> </a:t>
            </a:r>
            <a:r>
              <a:rPr lang="en-US" altLang="zh-CN" sz="2000" dirty="0" err="1">
                <a:ea typeface="SimSun" pitchFamily="2" charset="-122"/>
              </a:rPr>
              <a:t>atau</a:t>
            </a:r>
            <a:r>
              <a:rPr lang="en-US" altLang="zh-CN" sz="2000" dirty="0">
                <a:ea typeface="SimSun" pitchFamily="2" charset="-122"/>
              </a:rPr>
              <a:t> </a:t>
            </a:r>
            <a:r>
              <a:rPr lang="en-US" altLang="zh-CN" sz="2000" dirty="0" err="1">
                <a:ea typeface="SimSun" pitchFamily="2" charset="-122"/>
              </a:rPr>
              <a:t>penjelasan</a:t>
            </a:r>
            <a:r>
              <a:rPr lang="en-US" altLang="zh-CN" sz="2000" dirty="0">
                <a:ea typeface="SimSun" pitchFamily="2" charset="-122"/>
              </a:rPr>
              <a:t> </a:t>
            </a:r>
            <a:r>
              <a:rPr lang="en-US" altLang="zh-CN" sz="2000" dirty="0" err="1">
                <a:ea typeface="SimSun" pitchFamily="2" charset="-122"/>
              </a:rPr>
              <a:t>logis</a:t>
            </a:r>
            <a:r>
              <a:rPr lang="en-US" altLang="zh-CN" sz="2000" dirty="0">
                <a:ea typeface="SimSun" pitchFamily="2" charset="-122"/>
              </a:rPr>
              <a:t> </a:t>
            </a:r>
            <a:r>
              <a:rPr lang="en-US" altLang="zh-CN" sz="2000" dirty="0" err="1">
                <a:ea typeface="SimSun" pitchFamily="2" charset="-122"/>
              </a:rPr>
              <a:t>tentang</a:t>
            </a:r>
            <a:r>
              <a:rPr lang="en-US" altLang="zh-CN" sz="2000" dirty="0">
                <a:ea typeface="SimSun" pitchFamily="2" charset="-122"/>
              </a:rPr>
              <a:t> </a:t>
            </a:r>
            <a:r>
              <a:rPr lang="en-US" altLang="zh-CN" sz="2000" dirty="0" err="1">
                <a:ea typeface="SimSun" pitchFamily="2" charset="-122"/>
              </a:rPr>
              <a:t>fenomena</a:t>
            </a:r>
            <a:r>
              <a:rPr lang="en-US" altLang="zh-CN" sz="2000" dirty="0">
                <a:ea typeface="SimSun" pitchFamily="2" charset="-122"/>
              </a:rPr>
              <a:t> </a:t>
            </a:r>
            <a:r>
              <a:rPr lang="en-US" altLang="zh-CN" sz="2000" dirty="0" err="1">
                <a:ea typeface="SimSun" pitchFamily="2" charset="-122"/>
              </a:rPr>
              <a:t>peristiwa</a:t>
            </a:r>
            <a:r>
              <a:rPr lang="en-US" altLang="zh-CN" sz="2000" dirty="0">
                <a:ea typeface="SimSun" pitchFamily="2" charset="-122"/>
              </a:rPr>
              <a:t> </a:t>
            </a:r>
            <a:r>
              <a:rPr lang="en-US" altLang="zh-CN" sz="2000" dirty="0" err="1">
                <a:ea typeface="SimSun" pitchFamily="2" charset="-122"/>
              </a:rPr>
              <a:t>komunikasi</a:t>
            </a:r>
            <a:r>
              <a:rPr lang="en-US" altLang="zh-CN" sz="2000" dirty="0">
                <a:ea typeface="SimSun" pitchFamily="2" charset="-122"/>
              </a:rPr>
              <a:t> </a:t>
            </a:r>
            <a:r>
              <a:rPr lang="en-US" altLang="zh-CN" sz="2000" dirty="0" err="1">
                <a:ea typeface="SimSun" pitchFamily="2" charset="-122"/>
              </a:rPr>
              <a:t>dalam</a:t>
            </a:r>
            <a:r>
              <a:rPr lang="en-US" altLang="zh-CN" sz="2000" dirty="0">
                <a:ea typeface="SimSun" pitchFamily="2" charset="-122"/>
              </a:rPr>
              <a:t> </a:t>
            </a:r>
            <a:r>
              <a:rPr lang="en-US" altLang="zh-CN" sz="2000" dirty="0" err="1">
                <a:ea typeface="SimSun" pitchFamily="2" charset="-122"/>
              </a:rPr>
              <a:t>kehidupan</a:t>
            </a:r>
            <a:r>
              <a:rPr lang="en-US" altLang="zh-CN" sz="2000" dirty="0">
                <a:ea typeface="SimSun" pitchFamily="2" charset="-122"/>
              </a:rPr>
              <a:t> </a:t>
            </a:r>
            <a:r>
              <a:rPr lang="en-US" altLang="zh-CN" sz="2000" dirty="0" err="1">
                <a:ea typeface="SimSun" pitchFamily="2" charset="-122"/>
              </a:rPr>
              <a:t>manusia</a:t>
            </a:r>
            <a:r>
              <a:rPr lang="en-US" altLang="zh-CN" sz="2000" dirty="0">
                <a:ea typeface="SimSun" pitchFamily="2" charset="-122"/>
              </a:rPr>
              <a:t>. </a:t>
            </a:r>
            <a:endParaRPr lang="en-US" sz="20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dirty="0" smtClean="0"/>
              <a:t>Prediction</a:t>
            </a:r>
            <a:endParaRPr lang="en-US" dirty="0"/>
          </a:p>
        </p:txBody>
      </p:sp>
      <p:sp>
        <p:nvSpPr>
          <p:cNvPr id="26627" name="Rectangle 3"/>
          <p:cNvSpPr>
            <a:spLocks noGrp="1" noChangeArrowheads="1"/>
          </p:cNvSpPr>
          <p:nvPr>
            <p:ph type="body" idx="1"/>
          </p:nvPr>
        </p:nvSpPr>
        <p:spPr>
          <a:xfrm>
            <a:off x="609600" y="1600200"/>
            <a:ext cx="4724400" cy="4532313"/>
          </a:xfrm>
        </p:spPr>
        <p:txBody>
          <a:bodyPr/>
          <a:lstStyle/>
          <a:p>
            <a:pPr algn="just" eaLnBrk="1" hangingPunct="1"/>
            <a:r>
              <a:rPr lang="en-US" sz="2000" dirty="0" err="1" smtClean="0"/>
              <a:t>Bersifat</a:t>
            </a:r>
            <a:r>
              <a:rPr lang="en-US" sz="2000" dirty="0" smtClean="0"/>
              <a:t> </a:t>
            </a:r>
            <a:r>
              <a:rPr lang="en-US" sz="2000" i="1" dirty="0" smtClean="0"/>
              <a:t>Causal study</a:t>
            </a:r>
            <a:r>
              <a:rPr lang="en-US" sz="2000" dirty="0" smtClean="0"/>
              <a:t> (</a:t>
            </a:r>
            <a:r>
              <a:rPr lang="en-US" sz="2000" dirty="0" err="1" smtClean="0"/>
              <a:t>ada</a:t>
            </a:r>
            <a:r>
              <a:rPr lang="en-US" sz="2000" dirty="0" smtClean="0"/>
              <a:t> </a:t>
            </a:r>
            <a:r>
              <a:rPr lang="en-US" sz="2000" dirty="0" err="1" smtClean="0"/>
              <a:t>kaitan</a:t>
            </a:r>
            <a:r>
              <a:rPr lang="en-US" sz="2000" dirty="0" smtClean="0"/>
              <a:t> </a:t>
            </a:r>
            <a:r>
              <a:rPr lang="en-US" sz="2000" dirty="0" err="1" smtClean="0"/>
              <a:t>sebab</a:t>
            </a:r>
            <a:r>
              <a:rPr lang="en-US" sz="2000" dirty="0" smtClean="0"/>
              <a:t> </a:t>
            </a:r>
            <a:r>
              <a:rPr lang="en-US" sz="2000" dirty="0" err="1" smtClean="0"/>
              <a:t>akibat</a:t>
            </a:r>
            <a:r>
              <a:rPr lang="en-US" sz="2000" dirty="0" smtClean="0"/>
              <a:t>)</a:t>
            </a:r>
            <a:endParaRPr lang="en-US" sz="2000" i="1" dirty="0" smtClean="0"/>
          </a:p>
          <a:p>
            <a:pPr algn="just" eaLnBrk="1" hangingPunct="1"/>
            <a:r>
              <a:rPr lang="en-US" sz="2000" dirty="0" err="1" smtClean="0"/>
              <a:t>Kaitan</a:t>
            </a:r>
            <a:r>
              <a:rPr lang="en-US" sz="2000" dirty="0" smtClean="0"/>
              <a:t> </a:t>
            </a:r>
            <a:r>
              <a:rPr lang="en-US" sz="2000" dirty="0" err="1" smtClean="0"/>
              <a:t>sebab</a:t>
            </a:r>
            <a:r>
              <a:rPr lang="en-US" sz="2000" dirty="0" smtClean="0"/>
              <a:t> </a:t>
            </a:r>
            <a:r>
              <a:rPr lang="en-US" sz="2000" dirty="0" err="1" smtClean="0"/>
              <a:t>akibat</a:t>
            </a:r>
            <a:r>
              <a:rPr lang="en-US" sz="2000" dirty="0" smtClean="0"/>
              <a:t> (</a:t>
            </a:r>
            <a:r>
              <a:rPr lang="en-US" sz="2000" dirty="0" err="1" smtClean="0"/>
              <a:t>korelasi</a:t>
            </a:r>
            <a:r>
              <a:rPr lang="en-US" sz="2000" dirty="0" smtClean="0"/>
              <a:t>) </a:t>
            </a:r>
            <a:r>
              <a:rPr lang="en-US" sz="2000" dirty="0" err="1" smtClean="0"/>
              <a:t>digunakan</a:t>
            </a:r>
            <a:r>
              <a:rPr lang="en-US" sz="2000" dirty="0" smtClean="0"/>
              <a:t> </a:t>
            </a:r>
            <a:r>
              <a:rPr lang="en-US" sz="2000" dirty="0" err="1" smtClean="0"/>
              <a:t>dalam</a:t>
            </a:r>
            <a:r>
              <a:rPr lang="en-US" sz="2000" dirty="0" smtClean="0"/>
              <a:t> </a:t>
            </a:r>
            <a:r>
              <a:rPr lang="en-US" sz="2000" dirty="0" err="1" smtClean="0"/>
              <a:t>penelitian</a:t>
            </a:r>
            <a:r>
              <a:rPr lang="en-US" sz="2000" dirty="0" smtClean="0"/>
              <a:t> </a:t>
            </a:r>
            <a:r>
              <a:rPr lang="en-US" sz="2000" dirty="0" err="1" smtClean="0"/>
              <a:t>untuk</a:t>
            </a:r>
            <a:r>
              <a:rPr lang="en-US" sz="2000" dirty="0" smtClean="0"/>
              <a:t> </a:t>
            </a:r>
            <a:r>
              <a:rPr lang="en-US" sz="2000" dirty="0" err="1" smtClean="0"/>
              <a:t>memprediksi</a:t>
            </a:r>
            <a:r>
              <a:rPr lang="en-US" sz="2000" dirty="0" smtClean="0"/>
              <a:t> </a:t>
            </a:r>
            <a:r>
              <a:rPr lang="en-US" sz="2000" i="1" dirty="0" smtClean="0"/>
              <a:t>trend </a:t>
            </a:r>
            <a:r>
              <a:rPr lang="en-US" sz="2000" dirty="0" err="1" smtClean="0"/>
              <a:t>atau</a:t>
            </a:r>
            <a:r>
              <a:rPr lang="en-US" sz="2000" dirty="0" smtClean="0"/>
              <a:t> </a:t>
            </a:r>
            <a:r>
              <a:rPr lang="en-US" sz="2000" i="1" dirty="0" smtClean="0"/>
              <a:t>pattern</a:t>
            </a:r>
          </a:p>
          <a:p>
            <a:pPr algn="just" eaLnBrk="1" hangingPunct="1"/>
            <a:r>
              <a:rPr lang="en-US" sz="2000" dirty="0" smtClean="0"/>
              <a:t>Trend </a:t>
            </a:r>
            <a:r>
              <a:rPr lang="en-US" sz="2000" dirty="0" err="1" smtClean="0"/>
              <a:t>atau</a:t>
            </a:r>
            <a:r>
              <a:rPr lang="en-US" sz="2000" dirty="0" smtClean="0"/>
              <a:t> </a:t>
            </a:r>
            <a:r>
              <a:rPr lang="en-US" sz="2000" dirty="0" err="1" smtClean="0"/>
              <a:t>pola</a:t>
            </a:r>
            <a:r>
              <a:rPr lang="en-US" sz="2000" dirty="0" smtClean="0"/>
              <a:t> </a:t>
            </a:r>
            <a:r>
              <a:rPr lang="en-US" sz="2000" dirty="0" err="1" smtClean="0"/>
              <a:t>di</a:t>
            </a:r>
            <a:r>
              <a:rPr lang="en-US" sz="2000" dirty="0" smtClean="0"/>
              <a:t> plot </a:t>
            </a:r>
            <a:r>
              <a:rPr lang="en-US" sz="2000" dirty="0" err="1" smtClean="0"/>
              <a:t>dalam</a:t>
            </a:r>
            <a:r>
              <a:rPr lang="en-US" sz="2000" dirty="0" smtClean="0"/>
              <a:t> time series graphic / scatter plot </a:t>
            </a:r>
          </a:p>
          <a:p>
            <a:pPr algn="just" eaLnBrk="1" hangingPunct="1"/>
            <a:r>
              <a:rPr lang="en-US" sz="2000" dirty="0" err="1" smtClean="0">
                <a:cs typeface="Times New Roman" pitchFamily="18" charset="0"/>
              </a:rPr>
              <a:t>Misalnya</a:t>
            </a:r>
            <a:r>
              <a:rPr lang="en-US" sz="2000" dirty="0" smtClean="0">
                <a:cs typeface="Times New Roman" pitchFamily="18" charset="0"/>
              </a:rPr>
              <a:t>: </a:t>
            </a:r>
            <a:r>
              <a:rPr lang="en-US" sz="2000" dirty="0" err="1" smtClean="0">
                <a:cs typeface="Times New Roman" pitchFamily="18" charset="0"/>
              </a:rPr>
              <a:t>untuk</a:t>
            </a:r>
            <a:r>
              <a:rPr lang="en-US" sz="2000" dirty="0" smtClean="0">
                <a:cs typeface="Times New Roman" pitchFamily="18" charset="0"/>
              </a:rPr>
              <a:t> </a:t>
            </a:r>
            <a:r>
              <a:rPr lang="en-US" sz="2000" dirty="0" err="1" smtClean="0">
                <a:cs typeface="Times New Roman" pitchFamily="18" charset="0"/>
              </a:rPr>
              <a:t>mengetahui</a:t>
            </a:r>
            <a:r>
              <a:rPr lang="en-US" sz="2000" dirty="0" smtClean="0">
                <a:cs typeface="Times New Roman" pitchFamily="18" charset="0"/>
              </a:rPr>
              <a:t> trend </a:t>
            </a:r>
            <a:r>
              <a:rPr lang="en-US" sz="2000" dirty="0" err="1" smtClean="0">
                <a:cs typeface="Times New Roman" pitchFamily="18" charset="0"/>
              </a:rPr>
              <a:t>dari</a:t>
            </a:r>
            <a:r>
              <a:rPr lang="en-US" sz="2000" dirty="0" smtClean="0">
                <a:cs typeface="Times New Roman" pitchFamily="18" charset="0"/>
              </a:rPr>
              <a:t> </a:t>
            </a:r>
            <a:r>
              <a:rPr lang="en-US" sz="2000" dirty="0" err="1" smtClean="0">
                <a:cs typeface="Times New Roman" pitchFamily="18" charset="0"/>
              </a:rPr>
              <a:t>trafik</a:t>
            </a:r>
            <a:r>
              <a:rPr lang="en-US" sz="2000" dirty="0" smtClean="0">
                <a:cs typeface="Times New Roman" pitchFamily="18" charset="0"/>
              </a:rPr>
              <a:t> Internet </a:t>
            </a:r>
            <a:r>
              <a:rPr lang="en-US" sz="2000" dirty="0" err="1" smtClean="0">
                <a:cs typeface="Times New Roman" pitchFamily="18" charset="0"/>
              </a:rPr>
              <a:t>pada</a:t>
            </a:r>
            <a:r>
              <a:rPr lang="en-US" sz="2000" dirty="0" smtClean="0">
                <a:cs typeface="Times New Roman" pitchFamily="18" charset="0"/>
              </a:rPr>
              <a:t> jam-jam </a:t>
            </a:r>
            <a:r>
              <a:rPr lang="en-US" sz="2000" dirty="0" err="1" smtClean="0">
                <a:cs typeface="Times New Roman" pitchFamily="18" charset="0"/>
              </a:rPr>
              <a:t>tertentu</a:t>
            </a:r>
            <a:r>
              <a:rPr lang="en-US" sz="2000" dirty="0" smtClean="0">
                <a:cs typeface="Times New Roman" pitchFamily="18" charset="0"/>
              </a:rPr>
              <a:t> </a:t>
            </a:r>
            <a:r>
              <a:rPr lang="en-US" sz="2000" dirty="0" err="1" smtClean="0">
                <a:cs typeface="Times New Roman" pitchFamily="18" charset="0"/>
              </a:rPr>
              <a:t>pada</a:t>
            </a:r>
            <a:r>
              <a:rPr lang="en-US" sz="2000" dirty="0" smtClean="0">
                <a:cs typeface="Times New Roman" pitchFamily="18" charset="0"/>
              </a:rPr>
              <a:t> </a:t>
            </a:r>
            <a:r>
              <a:rPr lang="en-US" sz="2000" dirty="0" err="1" smtClean="0">
                <a:cs typeface="Times New Roman" pitchFamily="18" charset="0"/>
              </a:rPr>
              <a:t>hari</a:t>
            </a:r>
            <a:r>
              <a:rPr lang="en-US" sz="2000" dirty="0" smtClean="0">
                <a:cs typeface="Times New Roman" pitchFamily="18" charset="0"/>
              </a:rPr>
              <a:t> </a:t>
            </a:r>
            <a:r>
              <a:rPr lang="en-US" sz="2000" dirty="0" err="1" smtClean="0">
                <a:cs typeface="Times New Roman" pitchFamily="18" charset="0"/>
              </a:rPr>
              <a:t>kerja</a:t>
            </a:r>
            <a:r>
              <a:rPr lang="en-US" sz="2000" dirty="0" smtClean="0">
                <a:cs typeface="Times New Roman" pitchFamily="18" charset="0"/>
              </a:rPr>
              <a:t> </a:t>
            </a:r>
            <a:r>
              <a:rPr lang="en-US" sz="2000" dirty="0" err="1" smtClean="0">
                <a:cs typeface="Times New Roman" pitchFamily="18" charset="0"/>
              </a:rPr>
              <a:t>dipengaruhi</a:t>
            </a:r>
            <a:r>
              <a:rPr lang="en-US" sz="2000" dirty="0" smtClean="0">
                <a:cs typeface="Times New Roman" pitchFamily="18" charset="0"/>
              </a:rPr>
              <a:t> </a:t>
            </a:r>
            <a:r>
              <a:rPr lang="en-US" sz="2000" dirty="0" err="1" smtClean="0">
                <a:cs typeface="Times New Roman" pitchFamily="18" charset="0"/>
              </a:rPr>
              <a:t>oleh</a:t>
            </a:r>
            <a:r>
              <a:rPr lang="en-US" sz="2000" dirty="0" smtClean="0">
                <a:cs typeface="Times New Roman" pitchFamily="18" charset="0"/>
              </a:rPr>
              <a:t> jam </a:t>
            </a:r>
            <a:r>
              <a:rPr lang="en-US" sz="2000" dirty="0" err="1" smtClean="0">
                <a:cs typeface="Times New Roman" pitchFamily="18" charset="0"/>
              </a:rPr>
              <a:t>sibuk</a:t>
            </a:r>
            <a:r>
              <a:rPr lang="en-US" sz="2000" dirty="0" smtClean="0">
                <a:cs typeface="Times New Roman" pitchFamily="18" charset="0"/>
              </a:rPr>
              <a:t> </a:t>
            </a:r>
            <a:r>
              <a:rPr lang="en-US" sz="2000" dirty="0" err="1" smtClean="0">
                <a:cs typeface="Times New Roman" pitchFamily="18" charset="0"/>
              </a:rPr>
              <a:t>atau</a:t>
            </a:r>
            <a:r>
              <a:rPr lang="en-US" sz="2000" dirty="0" smtClean="0">
                <a:cs typeface="Times New Roman" pitchFamily="18" charset="0"/>
              </a:rPr>
              <a:t> </a:t>
            </a:r>
            <a:r>
              <a:rPr lang="en-US" sz="2000" dirty="0" err="1" smtClean="0">
                <a:cs typeface="Times New Roman" pitchFamily="18" charset="0"/>
              </a:rPr>
              <a:t>waktu</a:t>
            </a:r>
            <a:r>
              <a:rPr lang="en-US" sz="2000" dirty="0" smtClean="0">
                <a:cs typeface="Times New Roman" pitchFamily="18" charset="0"/>
              </a:rPr>
              <a:t> </a:t>
            </a:r>
            <a:r>
              <a:rPr lang="en-US" sz="2000" dirty="0" err="1" smtClean="0">
                <a:cs typeface="Times New Roman" pitchFamily="18" charset="0"/>
              </a:rPr>
              <a:t>luang</a:t>
            </a:r>
            <a:r>
              <a:rPr lang="en-US" sz="2000" dirty="0" smtClean="0">
                <a:cs typeface="Times New Roman" pitchFamily="18" charset="0"/>
              </a:rPr>
              <a:t> </a:t>
            </a:r>
            <a:r>
              <a:rPr lang="en-US" sz="2000" dirty="0" err="1" smtClean="0">
                <a:cs typeface="Times New Roman" pitchFamily="18" charset="0"/>
              </a:rPr>
              <a:t>dari</a:t>
            </a:r>
            <a:r>
              <a:rPr lang="en-US" sz="2000" dirty="0" smtClean="0">
                <a:cs typeface="Times New Roman" pitchFamily="18" charset="0"/>
              </a:rPr>
              <a:t> </a:t>
            </a:r>
            <a:r>
              <a:rPr lang="en-US" sz="2000" dirty="0" err="1" smtClean="0">
                <a:cs typeface="Times New Roman" pitchFamily="18" charset="0"/>
              </a:rPr>
              <a:t>para</a:t>
            </a:r>
            <a:r>
              <a:rPr lang="en-US" sz="2000" dirty="0" smtClean="0">
                <a:cs typeface="Times New Roman" pitchFamily="18" charset="0"/>
              </a:rPr>
              <a:t> </a:t>
            </a:r>
            <a:r>
              <a:rPr lang="en-US" sz="2000" dirty="0" err="1" smtClean="0">
                <a:cs typeface="Times New Roman" pitchFamily="18" charset="0"/>
              </a:rPr>
              <a:t>sivitas</a:t>
            </a:r>
            <a:r>
              <a:rPr lang="en-US" sz="2000" dirty="0" smtClean="0">
                <a:cs typeface="Times New Roman" pitchFamily="18" charset="0"/>
              </a:rPr>
              <a:t> </a:t>
            </a:r>
            <a:r>
              <a:rPr lang="en-US" sz="2000" dirty="0" err="1" smtClean="0">
                <a:cs typeface="Times New Roman" pitchFamily="18" charset="0"/>
              </a:rPr>
              <a:t>akademik</a:t>
            </a:r>
            <a:r>
              <a:rPr lang="en-US" sz="2000" dirty="0" smtClean="0">
                <a:cs typeface="Times New Roman" pitchFamily="18" charset="0"/>
              </a:rPr>
              <a:t>, </a:t>
            </a:r>
            <a:r>
              <a:rPr lang="en-US" sz="2000" dirty="0" err="1" smtClean="0">
                <a:cs typeface="Times New Roman" pitchFamily="18" charset="0"/>
              </a:rPr>
              <a:t>sehingga</a:t>
            </a:r>
            <a:r>
              <a:rPr lang="en-US" sz="2000" dirty="0" smtClean="0">
                <a:cs typeface="Times New Roman" pitchFamily="18" charset="0"/>
              </a:rPr>
              <a:t> </a:t>
            </a:r>
            <a:r>
              <a:rPr lang="en-US" sz="2000" dirty="0" err="1" smtClean="0">
                <a:cs typeface="Times New Roman" pitchFamily="18" charset="0"/>
              </a:rPr>
              <a:t>kita</a:t>
            </a:r>
            <a:r>
              <a:rPr lang="en-US" sz="2000" dirty="0" smtClean="0">
                <a:cs typeface="Times New Roman" pitchFamily="18" charset="0"/>
              </a:rPr>
              <a:t> </a:t>
            </a:r>
            <a:r>
              <a:rPr lang="en-US" sz="2000" dirty="0" err="1" smtClean="0">
                <a:cs typeface="Times New Roman" pitchFamily="18" charset="0"/>
              </a:rPr>
              <a:t>bisa</a:t>
            </a:r>
            <a:r>
              <a:rPr lang="en-US" sz="2000" dirty="0" smtClean="0">
                <a:cs typeface="Times New Roman" pitchFamily="18" charset="0"/>
              </a:rPr>
              <a:t> </a:t>
            </a:r>
            <a:r>
              <a:rPr lang="en-US" sz="2000" dirty="0" err="1" smtClean="0">
                <a:cs typeface="Times New Roman" pitchFamily="18" charset="0"/>
              </a:rPr>
              <a:t>prediksi</a:t>
            </a:r>
            <a:r>
              <a:rPr lang="en-US" sz="2000" dirty="0" smtClean="0">
                <a:cs typeface="Times New Roman" pitchFamily="18" charset="0"/>
              </a:rPr>
              <a:t> trend </a:t>
            </a:r>
            <a:r>
              <a:rPr lang="en-US" sz="2000" dirty="0" err="1" smtClean="0">
                <a:cs typeface="Times New Roman" pitchFamily="18" charset="0"/>
              </a:rPr>
              <a:t>trafik</a:t>
            </a:r>
            <a:r>
              <a:rPr lang="en-US" sz="2000" dirty="0" smtClean="0">
                <a:cs typeface="Times New Roman" pitchFamily="18" charset="0"/>
              </a:rPr>
              <a:t> </a:t>
            </a:r>
            <a:r>
              <a:rPr lang="en-US" sz="2000" dirty="0" err="1" smtClean="0">
                <a:cs typeface="Times New Roman" pitchFamily="18" charset="0"/>
              </a:rPr>
              <a:t>penggunaan</a:t>
            </a:r>
            <a:r>
              <a:rPr lang="en-US" sz="2000" dirty="0" smtClean="0">
                <a:cs typeface="Times New Roman" pitchFamily="18" charset="0"/>
              </a:rPr>
              <a:t> Internet </a:t>
            </a:r>
            <a:endParaRPr lang="en-US" sz="2000" dirty="0" smtClean="0"/>
          </a:p>
          <a:p>
            <a:pPr eaLnBrk="1" hangingPunct="1"/>
            <a:endParaRPr lang="en-US" sz="2000" dirty="0" smtClean="0"/>
          </a:p>
        </p:txBody>
      </p:sp>
      <p:grpSp>
        <p:nvGrpSpPr>
          <p:cNvPr id="2" name="Group 4"/>
          <p:cNvGrpSpPr>
            <a:grpSpLocks/>
          </p:cNvGrpSpPr>
          <p:nvPr/>
        </p:nvGrpSpPr>
        <p:grpSpPr bwMode="auto">
          <a:xfrm>
            <a:off x="5410200" y="2057400"/>
            <a:ext cx="3505200" cy="2057400"/>
            <a:chOff x="1440" y="2520"/>
            <a:chExt cx="5220" cy="3600"/>
          </a:xfrm>
        </p:grpSpPr>
        <p:sp>
          <p:nvSpPr>
            <p:cNvPr id="26629" name="Line 5"/>
            <p:cNvSpPr>
              <a:spLocks noChangeShapeType="1"/>
            </p:cNvSpPr>
            <p:nvPr/>
          </p:nvSpPr>
          <p:spPr bwMode="auto">
            <a:xfrm>
              <a:off x="1620" y="2520"/>
              <a:ext cx="0" cy="3060"/>
            </a:xfrm>
            <a:prstGeom prst="line">
              <a:avLst/>
            </a:prstGeom>
            <a:noFill/>
            <a:ln w="9525">
              <a:solidFill>
                <a:srgbClr val="000000"/>
              </a:solidFill>
              <a:round/>
              <a:headEnd/>
              <a:tailEnd/>
            </a:ln>
          </p:spPr>
          <p:txBody>
            <a:bodyPr/>
            <a:lstStyle/>
            <a:p>
              <a:endParaRPr lang="en-US"/>
            </a:p>
          </p:txBody>
        </p:sp>
        <p:sp>
          <p:nvSpPr>
            <p:cNvPr id="26630" name="Line 6"/>
            <p:cNvSpPr>
              <a:spLocks noChangeShapeType="1"/>
            </p:cNvSpPr>
            <p:nvPr/>
          </p:nvSpPr>
          <p:spPr bwMode="auto">
            <a:xfrm>
              <a:off x="1620" y="5580"/>
              <a:ext cx="4140" cy="0"/>
            </a:xfrm>
            <a:prstGeom prst="line">
              <a:avLst/>
            </a:prstGeom>
            <a:noFill/>
            <a:ln w="9525">
              <a:solidFill>
                <a:srgbClr val="000000"/>
              </a:solidFill>
              <a:round/>
              <a:headEnd/>
              <a:tailEnd/>
            </a:ln>
          </p:spPr>
          <p:txBody>
            <a:bodyPr/>
            <a:lstStyle/>
            <a:p>
              <a:endParaRPr lang="en-US"/>
            </a:p>
          </p:txBody>
        </p:sp>
        <p:sp>
          <p:nvSpPr>
            <p:cNvPr id="26631" name="Freeform 7"/>
            <p:cNvSpPr>
              <a:spLocks/>
            </p:cNvSpPr>
            <p:nvPr/>
          </p:nvSpPr>
          <p:spPr bwMode="auto">
            <a:xfrm>
              <a:off x="1800" y="3360"/>
              <a:ext cx="3420" cy="1140"/>
            </a:xfrm>
            <a:custGeom>
              <a:avLst/>
              <a:gdLst>
                <a:gd name="T0" fmla="*/ 0 w 3420"/>
                <a:gd name="T1" fmla="*/ 1140 h 1140"/>
                <a:gd name="T2" fmla="*/ 360 w 3420"/>
                <a:gd name="T3" fmla="*/ 780 h 1140"/>
                <a:gd name="T4" fmla="*/ 540 w 3420"/>
                <a:gd name="T5" fmla="*/ 960 h 1140"/>
                <a:gd name="T6" fmla="*/ 1080 w 3420"/>
                <a:gd name="T7" fmla="*/ 420 h 1140"/>
                <a:gd name="T8" fmla="*/ 1620 w 3420"/>
                <a:gd name="T9" fmla="*/ 600 h 1140"/>
                <a:gd name="T10" fmla="*/ 2340 w 3420"/>
                <a:gd name="T11" fmla="*/ 60 h 1140"/>
                <a:gd name="T12" fmla="*/ 2880 w 3420"/>
                <a:gd name="T13" fmla="*/ 240 h 1140"/>
                <a:gd name="T14" fmla="*/ 3420 w 3420"/>
                <a:gd name="T15" fmla="*/ 60 h 1140"/>
                <a:gd name="T16" fmla="*/ 0 60000 65536"/>
                <a:gd name="T17" fmla="*/ 0 60000 65536"/>
                <a:gd name="T18" fmla="*/ 0 60000 65536"/>
                <a:gd name="T19" fmla="*/ 0 60000 65536"/>
                <a:gd name="T20" fmla="*/ 0 60000 65536"/>
                <a:gd name="T21" fmla="*/ 0 60000 65536"/>
                <a:gd name="T22" fmla="*/ 0 60000 65536"/>
                <a:gd name="T23" fmla="*/ 0 60000 65536"/>
                <a:gd name="T24" fmla="*/ 0 w 3420"/>
                <a:gd name="T25" fmla="*/ 0 h 1140"/>
                <a:gd name="T26" fmla="*/ 3420 w 3420"/>
                <a:gd name="T27" fmla="*/ 1140 h 11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20" h="1140">
                  <a:moveTo>
                    <a:pt x="0" y="1140"/>
                  </a:moveTo>
                  <a:cubicBezTo>
                    <a:pt x="135" y="975"/>
                    <a:pt x="270" y="810"/>
                    <a:pt x="360" y="780"/>
                  </a:cubicBezTo>
                  <a:cubicBezTo>
                    <a:pt x="450" y="750"/>
                    <a:pt x="420" y="1020"/>
                    <a:pt x="540" y="960"/>
                  </a:cubicBezTo>
                  <a:cubicBezTo>
                    <a:pt x="660" y="900"/>
                    <a:pt x="900" y="480"/>
                    <a:pt x="1080" y="420"/>
                  </a:cubicBezTo>
                  <a:cubicBezTo>
                    <a:pt x="1260" y="360"/>
                    <a:pt x="1410" y="660"/>
                    <a:pt x="1620" y="600"/>
                  </a:cubicBezTo>
                  <a:cubicBezTo>
                    <a:pt x="1830" y="540"/>
                    <a:pt x="2130" y="120"/>
                    <a:pt x="2340" y="60"/>
                  </a:cubicBezTo>
                  <a:cubicBezTo>
                    <a:pt x="2550" y="0"/>
                    <a:pt x="2700" y="240"/>
                    <a:pt x="2880" y="240"/>
                  </a:cubicBezTo>
                  <a:cubicBezTo>
                    <a:pt x="3060" y="240"/>
                    <a:pt x="3330" y="90"/>
                    <a:pt x="3420" y="60"/>
                  </a:cubicBezTo>
                </a:path>
              </a:pathLst>
            </a:custGeom>
            <a:noFill/>
            <a:ln w="9525">
              <a:solidFill>
                <a:srgbClr val="000000"/>
              </a:solidFill>
              <a:round/>
              <a:headEnd/>
              <a:tailEnd/>
            </a:ln>
          </p:spPr>
          <p:txBody>
            <a:bodyPr/>
            <a:lstStyle/>
            <a:p>
              <a:endParaRPr lang="en-US"/>
            </a:p>
          </p:txBody>
        </p:sp>
        <p:sp>
          <p:nvSpPr>
            <p:cNvPr id="26632" name="Freeform 8"/>
            <p:cNvSpPr>
              <a:spLocks/>
            </p:cNvSpPr>
            <p:nvPr/>
          </p:nvSpPr>
          <p:spPr bwMode="auto">
            <a:xfrm>
              <a:off x="1800" y="4320"/>
              <a:ext cx="3600" cy="600"/>
            </a:xfrm>
            <a:custGeom>
              <a:avLst/>
              <a:gdLst>
                <a:gd name="T0" fmla="*/ 0 w 3600"/>
                <a:gd name="T1" fmla="*/ 360 h 600"/>
                <a:gd name="T2" fmla="*/ 360 w 3600"/>
                <a:gd name="T3" fmla="*/ 540 h 600"/>
                <a:gd name="T4" fmla="*/ 1080 w 3600"/>
                <a:gd name="T5" fmla="*/ 360 h 600"/>
                <a:gd name="T6" fmla="*/ 1440 w 3600"/>
                <a:gd name="T7" fmla="*/ 540 h 600"/>
                <a:gd name="T8" fmla="*/ 1980 w 3600"/>
                <a:gd name="T9" fmla="*/ 0 h 600"/>
                <a:gd name="T10" fmla="*/ 2700 w 3600"/>
                <a:gd name="T11" fmla="*/ 540 h 600"/>
                <a:gd name="T12" fmla="*/ 3600 w 3600"/>
                <a:gd name="T13" fmla="*/ 0 h 600"/>
                <a:gd name="T14" fmla="*/ 0 60000 65536"/>
                <a:gd name="T15" fmla="*/ 0 60000 65536"/>
                <a:gd name="T16" fmla="*/ 0 60000 65536"/>
                <a:gd name="T17" fmla="*/ 0 60000 65536"/>
                <a:gd name="T18" fmla="*/ 0 60000 65536"/>
                <a:gd name="T19" fmla="*/ 0 60000 65536"/>
                <a:gd name="T20" fmla="*/ 0 60000 65536"/>
                <a:gd name="T21" fmla="*/ 0 w 3600"/>
                <a:gd name="T22" fmla="*/ 0 h 600"/>
                <a:gd name="T23" fmla="*/ 3600 w 3600"/>
                <a:gd name="T24" fmla="*/ 600 h 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00" h="600">
                  <a:moveTo>
                    <a:pt x="0" y="360"/>
                  </a:moveTo>
                  <a:cubicBezTo>
                    <a:pt x="90" y="450"/>
                    <a:pt x="180" y="540"/>
                    <a:pt x="360" y="540"/>
                  </a:cubicBezTo>
                  <a:cubicBezTo>
                    <a:pt x="540" y="540"/>
                    <a:pt x="900" y="360"/>
                    <a:pt x="1080" y="360"/>
                  </a:cubicBezTo>
                  <a:cubicBezTo>
                    <a:pt x="1260" y="360"/>
                    <a:pt x="1290" y="600"/>
                    <a:pt x="1440" y="540"/>
                  </a:cubicBezTo>
                  <a:cubicBezTo>
                    <a:pt x="1590" y="480"/>
                    <a:pt x="1770" y="0"/>
                    <a:pt x="1980" y="0"/>
                  </a:cubicBezTo>
                  <a:cubicBezTo>
                    <a:pt x="2190" y="0"/>
                    <a:pt x="2430" y="540"/>
                    <a:pt x="2700" y="540"/>
                  </a:cubicBezTo>
                  <a:cubicBezTo>
                    <a:pt x="2970" y="540"/>
                    <a:pt x="3450" y="90"/>
                    <a:pt x="3600" y="0"/>
                  </a:cubicBezTo>
                </a:path>
              </a:pathLst>
            </a:custGeom>
            <a:noFill/>
            <a:ln w="9525">
              <a:solidFill>
                <a:srgbClr val="000000"/>
              </a:solidFill>
              <a:round/>
              <a:headEnd/>
              <a:tailEnd/>
            </a:ln>
          </p:spPr>
          <p:txBody>
            <a:bodyPr/>
            <a:lstStyle/>
            <a:p>
              <a:endParaRPr lang="en-US"/>
            </a:p>
          </p:txBody>
        </p:sp>
        <p:sp>
          <p:nvSpPr>
            <p:cNvPr id="26633" name="Text Box 9"/>
            <p:cNvSpPr txBox="1">
              <a:spLocks noChangeArrowheads="1"/>
            </p:cNvSpPr>
            <p:nvPr/>
          </p:nvSpPr>
          <p:spPr bwMode="auto">
            <a:xfrm>
              <a:off x="5220" y="2880"/>
              <a:ext cx="540" cy="540"/>
            </a:xfrm>
            <a:prstGeom prst="rect">
              <a:avLst/>
            </a:prstGeom>
            <a:noFill/>
            <a:ln w="9525">
              <a:noFill/>
              <a:miter lim="800000"/>
              <a:headEnd/>
              <a:tailEnd/>
            </a:ln>
          </p:spPr>
          <p:txBody>
            <a:bodyPr/>
            <a:lstStyle/>
            <a:p>
              <a:r>
                <a:rPr lang="en-US" sz="1200">
                  <a:latin typeface="Times New Roman" pitchFamily="18" charset="0"/>
                </a:rPr>
                <a:t>P</a:t>
              </a:r>
            </a:p>
          </p:txBody>
        </p:sp>
        <p:sp>
          <p:nvSpPr>
            <p:cNvPr id="26634" name="Text Box 10"/>
            <p:cNvSpPr txBox="1">
              <a:spLocks noChangeArrowheads="1"/>
            </p:cNvSpPr>
            <p:nvPr/>
          </p:nvSpPr>
          <p:spPr bwMode="auto">
            <a:xfrm>
              <a:off x="5400" y="3960"/>
              <a:ext cx="540" cy="540"/>
            </a:xfrm>
            <a:prstGeom prst="rect">
              <a:avLst/>
            </a:prstGeom>
            <a:noFill/>
            <a:ln w="9525">
              <a:noFill/>
              <a:miter lim="800000"/>
              <a:headEnd/>
              <a:tailEnd/>
            </a:ln>
          </p:spPr>
          <p:txBody>
            <a:bodyPr/>
            <a:lstStyle/>
            <a:p>
              <a:r>
                <a:rPr lang="en-US" sz="1200">
                  <a:latin typeface="Times New Roman" pitchFamily="18" charset="0"/>
                </a:rPr>
                <a:t>m</a:t>
              </a:r>
            </a:p>
          </p:txBody>
        </p:sp>
        <p:sp>
          <p:nvSpPr>
            <p:cNvPr id="26635" name="Text Box 11"/>
            <p:cNvSpPr txBox="1">
              <a:spLocks noChangeArrowheads="1"/>
            </p:cNvSpPr>
            <p:nvPr/>
          </p:nvSpPr>
          <p:spPr bwMode="auto">
            <a:xfrm>
              <a:off x="1440" y="5580"/>
              <a:ext cx="540" cy="540"/>
            </a:xfrm>
            <a:prstGeom prst="rect">
              <a:avLst/>
            </a:prstGeom>
            <a:noFill/>
            <a:ln w="9525">
              <a:noFill/>
              <a:miter lim="800000"/>
              <a:headEnd/>
              <a:tailEnd/>
            </a:ln>
          </p:spPr>
          <p:txBody>
            <a:bodyPr/>
            <a:lstStyle/>
            <a:p>
              <a:r>
                <a:rPr lang="en-US" sz="1200">
                  <a:latin typeface="Times New Roman" pitchFamily="18" charset="0"/>
                </a:rPr>
                <a:t>0</a:t>
              </a:r>
            </a:p>
          </p:txBody>
        </p:sp>
        <p:sp>
          <p:nvSpPr>
            <p:cNvPr id="26636" name="Text Box 12"/>
            <p:cNvSpPr txBox="1">
              <a:spLocks noChangeArrowheads="1"/>
            </p:cNvSpPr>
            <p:nvPr/>
          </p:nvSpPr>
          <p:spPr bwMode="auto">
            <a:xfrm>
              <a:off x="5580" y="5580"/>
              <a:ext cx="1080" cy="540"/>
            </a:xfrm>
            <a:prstGeom prst="rect">
              <a:avLst/>
            </a:prstGeom>
            <a:noFill/>
            <a:ln w="9525">
              <a:noFill/>
              <a:miter lim="800000"/>
              <a:headEnd/>
              <a:tailEnd/>
            </a:ln>
          </p:spPr>
          <p:txBody>
            <a:bodyPr/>
            <a:lstStyle/>
            <a:p>
              <a:r>
                <a:rPr lang="en-US" sz="1200">
                  <a:latin typeface="Times New Roman" pitchFamily="18" charset="0"/>
                </a:rPr>
                <a:t>Time</a:t>
              </a:r>
            </a:p>
          </p:txBody>
        </p:sp>
      </p:gr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dirty="0"/>
              <a:t>Explain</a:t>
            </a:r>
          </a:p>
        </p:txBody>
      </p:sp>
      <p:sp>
        <p:nvSpPr>
          <p:cNvPr id="27651" name="Rectangle 3"/>
          <p:cNvSpPr>
            <a:spLocks noGrp="1" noChangeArrowheads="1"/>
          </p:cNvSpPr>
          <p:nvPr>
            <p:ph type="body" idx="1"/>
          </p:nvPr>
        </p:nvSpPr>
        <p:spPr/>
        <p:txBody>
          <a:bodyPr/>
          <a:lstStyle/>
          <a:p>
            <a:pPr eaLnBrk="1" hangingPunct="1"/>
            <a:r>
              <a:rPr lang="en-US" sz="2800" dirty="0" err="1" smtClean="0"/>
              <a:t>Bersifat</a:t>
            </a:r>
            <a:r>
              <a:rPr lang="en-US" sz="2800" dirty="0" smtClean="0"/>
              <a:t> </a:t>
            </a:r>
            <a:r>
              <a:rPr lang="en-US" sz="2800" dirty="0" err="1" smtClean="0"/>
              <a:t>memaparkan</a:t>
            </a:r>
            <a:r>
              <a:rPr lang="en-US" sz="2800" dirty="0" smtClean="0"/>
              <a:t> </a:t>
            </a:r>
            <a:r>
              <a:rPr lang="en-US" sz="2800" dirty="0" err="1" smtClean="0"/>
              <a:t>fenomena</a:t>
            </a:r>
            <a:r>
              <a:rPr lang="en-US" sz="2800" dirty="0" smtClean="0"/>
              <a:t> </a:t>
            </a:r>
            <a:r>
              <a:rPr lang="en-US" sz="2800" dirty="0" err="1" smtClean="0"/>
              <a:t>tentang</a:t>
            </a:r>
            <a:r>
              <a:rPr lang="en-US" sz="2800" dirty="0" smtClean="0"/>
              <a:t> </a:t>
            </a:r>
            <a:r>
              <a:rPr lang="en-US" sz="2800" dirty="0" err="1" smtClean="0"/>
              <a:t>sesuatu</a:t>
            </a:r>
            <a:r>
              <a:rPr lang="en-US" sz="2800" dirty="0" smtClean="0"/>
              <a:t> </a:t>
            </a:r>
            <a:r>
              <a:rPr lang="en-US" sz="2800" dirty="0" err="1" smtClean="0"/>
              <a:t>kejadian</a:t>
            </a:r>
            <a:r>
              <a:rPr lang="en-US" sz="2800" dirty="0" smtClean="0"/>
              <a:t> </a:t>
            </a:r>
            <a:r>
              <a:rPr lang="en-US" sz="2800" dirty="0" err="1" smtClean="0"/>
              <a:t>dengan</a:t>
            </a:r>
            <a:r>
              <a:rPr lang="en-US" sz="2800" dirty="0" smtClean="0"/>
              <a:t> </a:t>
            </a:r>
            <a:r>
              <a:rPr lang="en-US" sz="2800" dirty="0" err="1" smtClean="0"/>
              <a:t>membangun</a:t>
            </a:r>
            <a:r>
              <a:rPr lang="en-US" sz="2800" dirty="0" smtClean="0"/>
              <a:t> </a:t>
            </a:r>
            <a:r>
              <a:rPr lang="en-US" sz="2800" dirty="0" err="1" smtClean="0"/>
              <a:t>suatu</a:t>
            </a:r>
            <a:r>
              <a:rPr lang="en-US" sz="2800" dirty="0" smtClean="0"/>
              <a:t> </a:t>
            </a:r>
            <a:r>
              <a:rPr lang="en-US" sz="2800" dirty="0" err="1" smtClean="0"/>
              <a:t>korelasi</a:t>
            </a:r>
            <a:r>
              <a:rPr lang="en-US" sz="2800" dirty="0" smtClean="0"/>
              <a:t> </a:t>
            </a:r>
            <a:r>
              <a:rPr lang="en-US" sz="2800" dirty="0" err="1" smtClean="0"/>
              <a:t>antara</a:t>
            </a:r>
            <a:r>
              <a:rPr lang="en-US" sz="2800" dirty="0" smtClean="0"/>
              <a:t> ‘theory’ </a:t>
            </a:r>
            <a:r>
              <a:rPr lang="en-US" sz="2800" dirty="0" err="1" smtClean="0"/>
              <a:t>dan</a:t>
            </a:r>
            <a:r>
              <a:rPr lang="en-US" sz="2800" dirty="0" smtClean="0"/>
              <a:t> ‘</a:t>
            </a:r>
            <a:r>
              <a:rPr lang="en-US" sz="2800" dirty="0" err="1" smtClean="0"/>
              <a:t>hyphotesis</a:t>
            </a:r>
            <a:r>
              <a:rPr lang="en-US" sz="2800" dirty="0" smtClean="0"/>
              <a:t>’ </a:t>
            </a:r>
          </a:p>
          <a:p>
            <a:pPr algn="just" eaLnBrk="1" hangingPunct="1"/>
            <a:r>
              <a:rPr lang="en-US" sz="2800" dirty="0" err="1" smtClean="0">
                <a:cs typeface="Times New Roman" pitchFamily="18" charset="0"/>
              </a:rPr>
              <a:t>Misalnya</a:t>
            </a:r>
            <a:r>
              <a:rPr lang="en-US" sz="2800" dirty="0" smtClean="0">
                <a:cs typeface="Times New Roman" pitchFamily="18" charset="0"/>
              </a:rPr>
              <a:t>: </a:t>
            </a:r>
            <a:r>
              <a:rPr lang="en-US" sz="2800" dirty="0" err="1" smtClean="0">
                <a:cs typeface="Times New Roman" pitchFamily="18" charset="0"/>
              </a:rPr>
              <a:t>dapat</a:t>
            </a:r>
            <a:r>
              <a:rPr lang="en-US" sz="2800" dirty="0" smtClean="0">
                <a:cs typeface="Times New Roman" pitchFamily="18" charset="0"/>
              </a:rPr>
              <a:t> </a:t>
            </a:r>
            <a:r>
              <a:rPr lang="en-US" sz="2800" dirty="0" err="1" smtClean="0">
                <a:cs typeface="Times New Roman" pitchFamily="18" charset="0"/>
              </a:rPr>
              <a:t>dibuat</a:t>
            </a:r>
            <a:r>
              <a:rPr lang="en-US" sz="2800" dirty="0" smtClean="0">
                <a:cs typeface="Times New Roman" pitchFamily="18" charset="0"/>
              </a:rPr>
              <a:t> </a:t>
            </a:r>
            <a:r>
              <a:rPr lang="en-US" sz="2800" dirty="0" err="1" smtClean="0">
                <a:cs typeface="Times New Roman" pitchFamily="18" charset="0"/>
              </a:rPr>
              <a:t>suatu</a:t>
            </a:r>
            <a:r>
              <a:rPr lang="en-US" sz="2800" dirty="0" smtClean="0">
                <a:cs typeface="Times New Roman" pitchFamily="18" charset="0"/>
              </a:rPr>
              <a:t> </a:t>
            </a:r>
            <a:r>
              <a:rPr lang="en-US" sz="2800" dirty="0" err="1" smtClean="0">
                <a:cs typeface="Times New Roman" pitchFamily="18" charset="0"/>
              </a:rPr>
              <a:t>hipotesis</a:t>
            </a:r>
            <a:r>
              <a:rPr lang="en-US" sz="2800" dirty="0" smtClean="0">
                <a:cs typeface="Times New Roman" pitchFamily="18" charset="0"/>
              </a:rPr>
              <a:t> </a:t>
            </a:r>
            <a:r>
              <a:rPr lang="en-US" sz="2800" dirty="0" err="1" smtClean="0">
                <a:cs typeface="Times New Roman" pitchFamily="18" charset="0"/>
              </a:rPr>
              <a:t>bahwa</a:t>
            </a:r>
            <a:r>
              <a:rPr lang="en-US" sz="2800" dirty="0" smtClean="0">
                <a:cs typeface="Times New Roman" pitchFamily="18" charset="0"/>
              </a:rPr>
              <a:t> </a:t>
            </a:r>
            <a:r>
              <a:rPr lang="en-US" sz="2800" dirty="0" err="1" smtClean="0">
                <a:cs typeface="Times New Roman" pitchFamily="18" charset="0"/>
              </a:rPr>
              <a:t>jika</a:t>
            </a:r>
            <a:r>
              <a:rPr lang="en-US" sz="2800" dirty="0" smtClean="0">
                <a:cs typeface="Times New Roman" pitchFamily="18" charset="0"/>
              </a:rPr>
              <a:t> </a:t>
            </a:r>
            <a:r>
              <a:rPr lang="en-US" sz="2800" dirty="0" err="1" smtClean="0">
                <a:cs typeface="Times New Roman" pitchFamily="18" charset="0"/>
              </a:rPr>
              <a:t>sukubunga</a:t>
            </a:r>
            <a:r>
              <a:rPr lang="en-US" sz="2800" dirty="0" smtClean="0">
                <a:cs typeface="Times New Roman" pitchFamily="18" charset="0"/>
              </a:rPr>
              <a:t> </a:t>
            </a:r>
            <a:r>
              <a:rPr lang="en-US" sz="2800" dirty="0" err="1" smtClean="0">
                <a:cs typeface="Times New Roman" pitchFamily="18" charset="0"/>
              </a:rPr>
              <a:t>kredit</a:t>
            </a:r>
            <a:r>
              <a:rPr lang="en-US" sz="2800" dirty="0" smtClean="0">
                <a:cs typeface="Times New Roman" pitchFamily="18" charset="0"/>
              </a:rPr>
              <a:t> </a:t>
            </a:r>
            <a:r>
              <a:rPr lang="en-US" sz="2800" dirty="0" err="1" smtClean="0">
                <a:cs typeface="Times New Roman" pitchFamily="18" charset="0"/>
              </a:rPr>
              <a:t>semakin</a:t>
            </a:r>
            <a:r>
              <a:rPr lang="en-US" sz="2800" dirty="0" smtClean="0">
                <a:cs typeface="Times New Roman" pitchFamily="18" charset="0"/>
              </a:rPr>
              <a:t> </a:t>
            </a:r>
            <a:r>
              <a:rPr lang="en-US" sz="2800" dirty="0" err="1" smtClean="0">
                <a:cs typeface="Times New Roman" pitchFamily="18" charset="0"/>
              </a:rPr>
              <a:t>rendah</a:t>
            </a:r>
            <a:r>
              <a:rPr lang="en-US" sz="2800" dirty="0" smtClean="0">
                <a:cs typeface="Times New Roman" pitchFamily="18" charset="0"/>
              </a:rPr>
              <a:t>, </a:t>
            </a:r>
            <a:r>
              <a:rPr lang="en-US" sz="2800" dirty="0" err="1" smtClean="0">
                <a:cs typeface="Times New Roman" pitchFamily="18" charset="0"/>
              </a:rPr>
              <a:t>maka</a:t>
            </a:r>
            <a:r>
              <a:rPr lang="en-US" sz="2800" dirty="0" smtClean="0">
                <a:cs typeface="Times New Roman" pitchFamily="18" charset="0"/>
              </a:rPr>
              <a:t> </a:t>
            </a:r>
            <a:r>
              <a:rPr lang="en-US" sz="2800" dirty="0" err="1" smtClean="0">
                <a:cs typeface="Times New Roman" pitchFamily="18" charset="0"/>
              </a:rPr>
              <a:t>akan</a:t>
            </a:r>
            <a:r>
              <a:rPr lang="en-US" sz="2800" dirty="0" smtClean="0">
                <a:cs typeface="Times New Roman" pitchFamily="18" charset="0"/>
              </a:rPr>
              <a:t> </a:t>
            </a:r>
            <a:r>
              <a:rPr lang="en-US" sz="2800" dirty="0" err="1" smtClean="0">
                <a:cs typeface="Times New Roman" pitchFamily="18" charset="0"/>
              </a:rPr>
              <a:t>mendorong</a:t>
            </a:r>
            <a:r>
              <a:rPr lang="en-US" sz="2800" dirty="0" smtClean="0">
                <a:cs typeface="Times New Roman" pitchFamily="18" charset="0"/>
              </a:rPr>
              <a:t> </a:t>
            </a:r>
            <a:r>
              <a:rPr lang="en-US" sz="2800" dirty="0" err="1" smtClean="0">
                <a:cs typeface="Times New Roman" pitchFamily="18" charset="0"/>
              </a:rPr>
              <a:t>masyarakat</a:t>
            </a:r>
            <a:r>
              <a:rPr lang="en-US" sz="2800" dirty="0" smtClean="0">
                <a:cs typeface="Times New Roman" pitchFamily="18" charset="0"/>
              </a:rPr>
              <a:t> </a:t>
            </a:r>
            <a:r>
              <a:rPr lang="en-US" sz="2800" dirty="0" err="1" smtClean="0">
                <a:cs typeface="Times New Roman" pitchFamily="18" charset="0"/>
              </a:rPr>
              <a:t>untuk</a:t>
            </a:r>
            <a:r>
              <a:rPr lang="en-US" sz="2800" dirty="0" smtClean="0">
                <a:cs typeface="Times New Roman" pitchFamily="18" charset="0"/>
              </a:rPr>
              <a:t> </a:t>
            </a:r>
            <a:r>
              <a:rPr lang="en-US" sz="2800" dirty="0" err="1" smtClean="0">
                <a:cs typeface="Times New Roman" pitchFamily="18" charset="0"/>
              </a:rPr>
              <a:t>membeli</a:t>
            </a:r>
            <a:r>
              <a:rPr lang="en-US" sz="2800" dirty="0" smtClean="0">
                <a:cs typeface="Times New Roman" pitchFamily="18" charset="0"/>
              </a:rPr>
              <a:t> </a:t>
            </a:r>
            <a:r>
              <a:rPr lang="en-US" sz="2800" dirty="0" err="1" smtClean="0">
                <a:cs typeface="Times New Roman" pitchFamily="18" charset="0"/>
              </a:rPr>
              <a:t>rumah</a:t>
            </a:r>
            <a:r>
              <a:rPr lang="en-US" sz="2800" dirty="0" smtClean="0">
                <a:cs typeface="Times New Roman" pitchFamily="18" charset="0"/>
              </a:rPr>
              <a:t> (</a:t>
            </a:r>
            <a:r>
              <a:rPr lang="en-US" sz="2800" dirty="0" err="1" smtClean="0">
                <a:cs typeface="Times New Roman" pitchFamily="18" charset="0"/>
              </a:rPr>
              <a:t>secara</a:t>
            </a:r>
            <a:r>
              <a:rPr lang="en-US" sz="2800" dirty="0" smtClean="0">
                <a:cs typeface="Times New Roman" pitchFamily="18" charset="0"/>
              </a:rPr>
              <a:t> </a:t>
            </a:r>
            <a:r>
              <a:rPr lang="en-US" sz="2800" dirty="0" err="1" smtClean="0">
                <a:cs typeface="Times New Roman" pitchFamily="18" charset="0"/>
              </a:rPr>
              <a:t>kredit</a:t>
            </a:r>
            <a:r>
              <a:rPr lang="en-US" sz="2800" dirty="0" smtClean="0">
                <a:cs typeface="Times New Roman" pitchFamily="18" charset="0"/>
              </a:rPr>
              <a:t>) </a:t>
            </a:r>
            <a:r>
              <a:rPr lang="en-US" sz="2800" dirty="0" err="1" smtClean="0">
                <a:cs typeface="Times New Roman" pitchFamily="18" charset="0"/>
              </a:rPr>
              <a:t>dan</a:t>
            </a:r>
            <a:r>
              <a:rPr lang="en-US" sz="2800" dirty="0" smtClean="0">
                <a:cs typeface="Times New Roman" pitchFamily="18" charset="0"/>
              </a:rPr>
              <a:t> </a:t>
            </a:r>
            <a:r>
              <a:rPr lang="en-US" sz="2800" dirty="0" err="1" smtClean="0">
                <a:cs typeface="Times New Roman" pitchFamily="18" charset="0"/>
              </a:rPr>
              <a:t>begitu</a:t>
            </a:r>
            <a:r>
              <a:rPr lang="en-US" sz="2800" dirty="0" smtClean="0">
                <a:cs typeface="Times New Roman" pitchFamily="18" charset="0"/>
              </a:rPr>
              <a:t> </a:t>
            </a:r>
            <a:r>
              <a:rPr lang="en-US" sz="2800" dirty="0" err="1" smtClean="0">
                <a:cs typeface="Times New Roman" pitchFamily="18" charset="0"/>
              </a:rPr>
              <a:t>juga</a:t>
            </a:r>
            <a:r>
              <a:rPr lang="en-US" sz="2800" dirty="0" smtClean="0">
                <a:cs typeface="Times New Roman" pitchFamily="18" charset="0"/>
              </a:rPr>
              <a:t> </a:t>
            </a:r>
            <a:r>
              <a:rPr lang="en-US" sz="2800" dirty="0" err="1" smtClean="0">
                <a:cs typeface="Times New Roman" pitchFamily="18" charset="0"/>
              </a:rPr>
              <a:t>sebaliknya</a:t>
            </a:r>
            <a:r>
              <a:rPr lang="en-US" sz="2800" dirty="0" smtClean="0">
                <a:cs typeface="Times New Roman" pitchFamily="18" charset="0"/>
              </a:rPr>
              <a:t> </a:t>
            </a:r>
            <a:r>
              <a:rPr lang="en-US" sz="2800" dirty="0" err="1" smtClean="0">
                <a:cs typeface="Times New Roman" pitchFamily="18" charset="0"/>
              </a:rPr>
              <a:t>semakin</a:t>
            </a:r>
            <a:r>
              <a:rPr lang="en-US" sz="2800" dirty="0" smtClean="0">
                <a:cs typeface="Times New Roman" pitchFamily="18" charset="0"/>
              </a:rPr>
              <a:t> </a:t>
            </a:r>
            <a:r>
              <a:rPr lang="en-US" sz="2800" dirty="0" err="1" smtClean="0">
                <a:cs typeface="Times New Roman" pitchFamily="18" charset="0"/>
              </a:rPr>
              <a:t>besar</a:t>
            </a:r>
            <a:r>
              <a:rPr lang="en-US" sz="2800" dirty="0" smtClean="0">
                <a:cs typeface="Times New Roman" pitchFamily="18" charset="0"/>
              </a:rPr>
              <a:t> </a:t>
            </a:r>
            <a:r>
              <a:rPr lang="en-US" sz="2800" dirty="0" err="1" smtClean="0">
                <a:cs typeface="Times New Roman" pitchFamily="18" charset="0"/>
              </a:rPr>
              <a:t>sukubunga</a:t>
            </a:r>
            <a:r>
              <a:rPr lang="en-US" sz="2800" dirty="0" smtClean="0">
                <a:cs typeface="Times New Roman" pitchFamily="18" charset="0"/>
              </a:rPr>
              <a:t> </a:t>
            </a:r>
            <a:r>
              <a:rPr lang="en-US" sz="2800" dirty="0" err="1" smtClean="0">
                <a:cs typeface="Times New Roman" pitchFamily="18" charset="0"/>
              </a:rPr>
              <a:t>maka</a:t>
            </a:r>
            <a:r>
              <a:rPr lang="en-US" sz="2800" dirty="0" smtClean="0">
                <a:cs typeface="Times New Roman" pitchFamily="18" charset="0"/>
              </a:rPr>
              <a:t> </a:t>
            </a:r>
            <a:r>
              <a:rPr lang="en-US" sz="2800" dirty="0" err="1" smtClean="0">
                <a:cs typeface="Times New Roman" pitchFamily="18" charset="0"/>
              </a:rPr>
              <a:t>pembelian</a:t>
            </a:r>
            <a:r>
              <a:rPr lang="en-US" sz="2800" dirty="0" smtClean="0">
                <a:cs typeface="Times New Roman" pitchFamily="18" charset="0"/>
              </a:rPr>
              <a:t> </a:t>
            </a:r>
            <a:r>
              <a:rPr lang="en-US" sz="2800" dirty="0" err="1" smtClean="0">
                <a:cs typeface="Times New Roman" pitchFamily="18" charset="0"/>
              </a:rPr>
              <a:t>rumah</a:t>
            </a:r>
            <a:r>
              <a:rPr lang="en-US" sz="2800" dirty="0" smtClean="0">
                <a:cs typeface="Times New Roman" pitchFamily="18" charset="0"/>
              </a:rPr>
              <a:t> </a:t>
            </a:r>
            <a:r>
              <a:rPr lang="en-US" sz="2800" dirty="0" err="1" smtClean="0">
                <a:cs typeface="Times New Roman" pitchFamily="18" charset="0"/>
              </a:rPr>
              <a:t>akan</a:t>
            </a:r>
            <a:r>
              <a:rPr lang="en-US" sz="2800" dirty="0" smtClean="0">
                <a:cs typeface="Times New Roman" pitchFamily="18" charset="0"/>
              </a:rPr>
              <a:t> </a:t>
            </a:r>
            <a:r>
              <a:rPr lang="en-US" sz="2800" dirty="0" err="1" smtClean="0">
                <a:cs typeface="Times New Roman" pitchFamily="18" charset="0"/>
              </a:rPr>
              <a:t>menurun</a:t>
            </a:r>
            <a:endParaRPr lang="en-US" sz="2800" dirty="0" smtClean="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dirty="0" smtClean="0"/>
              <a:t>Interpretation</a:t>
            </a:r>
            <a:endParaRPr lang="en-US" dirty="0"/>
          </a:p>
        </p:txBody>
      </p:sp>
      <p:sp>
        <p:nvSpPr>
          <p:cNvPr id="28675" name="Rectangle 3"/>
          <p:cNvSpPr>
            <a:spLocks noGrp="1" noChangeArrowheads="1"/>
          </p:cNvSpPr>
          <p:nvPr>
            <p:ph type="body" idx="1"/>
          </p:nvPr>
        </p:nvSpPr>
        <p:spPr/>
        <p:txBody>
          <a:bodyPr/>
          <a:lstStyle/>
          <a:p>
            <a:pPr eaLnBrk="1" hangingPunct="1"/>
            <a:r>
              <a:rPr lang="en-US" sz="2800" dirty="0" err="1" smtClean="0"/>
              <a:t>Bersifat</a:t>
            </a:r>
            <a:r>
              <a:rPr lang="en-US" sz="2800" dirty="0" smtClean="0"/>
              <a:t> </a:t>
            </a:r>
            <a:r>
              <a:rPr lang="en-US" sz="2800" dirty="0" err="1" smtClean="0"/>
              <a:t>memahami</a:t>
            </a:r>
            <a:r>
              <a:rPr lang="en-US" sz="2800" dirty="0" smtClean="0"/>
              <a:t> </a:t>
            </a:r>
            <a:r>
              <a:rPr lang="en-US" sz="2800" dirty="0" err="1" smtClean="0"/>
              <a:t>suatu</a:t>
            </a:r>
            <a:r>
              <a:rPr lang="en-US" sz="2800" dirty="0" smtClean="0"/>
              <a:t> </a:t>
            </a:r>
            <a:r>
              <a:rPr lang="en-US" sz="2800" dirty="0" err="1" smtClean="0"/>
              <a:t>interpretasi</a:t>
            </a:r>
            <a:r>
              <a:rPr lang="en-US" sz="2800" dirty="0" smtClean="0"/>
              <a:t> </a:t>
            </a:r>
            <a:r>
              <a:rPr lang="en-US" sz="2800" dirty="0" err="1" smtClean="0"/>
              <a:t>atau</a:t>
            </a:r>
            <a:r>
              <a:rPr lang="en-US" sz="2800" dirty="0" smtClean="0"/>
              <a:t> </a:t>
            </a:r>
            <a:r>
              <a:rPr lang="en-US" sz="2800" dirty="0" err="1" smtClean="0"/>
              <a:t>untuk</a:t>
            </a:r>
            <a:r>
              <a:rPr lang="en-US" sz="2800" dirty="0" smtClean="0"/>
              <a:t> </a:t>
            </a:r>
            <a:r>
              <a:rPr lang="en-US" sz="2800" dirty="0" err="1" smtClean="0"/>
              <a:t>menginterpretasikan</a:t>
            </a:r>
            <a:r>
              <a:rPr lang="en-US" sz="2800" dirty="0" smtClean="0"/>
              <a:t> </a:t>
            </a:r>
            <a:r>
              <a:rPr lang="en-US" sz="2800" dirty="0" err="1" smtClean="0"/>
              <a:t>maksud</a:t>
            </a:r>
            <a:r>
              <a:rPr lang="en-US" sz="2800" dirty="0" smtClean="0"/>
              <a:t>, </a:t>
            </a:r>
            <a:r>
              <a:rPr lang="en-US" sz="2800" dirty="0" err="1" smtClean="0"/>
              <a:t>tujuan</a:t>
            </a:r>
            <a:r>
              <a:rPr lang="en-US" sz="2800" dirty="0" smtClean="0"/>
              <a:t> </a:t>
            </a:r>
            <a:r>
              <a:rPr lang="en-US" sz="2800" dirty="0" err="1" smtClean="0"/>
              <a:t>dan</a:t>
            </a:r>
            <a:r>
              <a:rPr lang="en-US" sz="2800" dirty="0" smtClean="0"/>
              <a:t> </a:t>
            </a:r>
            <a:r>
              <a:rPr lang="en-US" sz="2800" dirty="0" err="1" smtClean="0"/>
              <a:t>alasan</a:t>
            </a:r>
            <a:r>
              <a:rPr lang="en-US" sz="2800" dirty="0" smtClean="0"/>
              <a:t> </a:t>
            </a:r>
            <a:r>
              <a:rPr lang="en-US" sz="2800" dirty="0" err="1" smtClean="0"/>
              <a:t>dari</a:t>
            </a:r>
            <a:r>
              <a:rPr lang="en-US" sz="2800" dirty="0" smtClean="0"/>
              <a:t> </a:t>
            </a:r>
            <a:r>
              <a:rPr lang="en-US" sz="2800" dirty="0" err="1" smtClean="0"/>
              <a:t>suatu</a:t>
            </a:r>
            <a:r>
              <a:rPr lang="en-US" sz="2800" dirty="0" smtClean="0"/>
              <a:t> “actions”</a:t>
            </a:r>
          </a:p>
          <a:p>
            <a:pPr eaLnBrk="1" hangingPunct="1"/>
            <a:r>
              <a:rPr lang="en-US" sz="2800" dirty="0" err="1" smtClean="0"/>
              <a:t>Biasanya</a:t>
            </a:r>
            <a:r>
              <a:rPr lang="en-US" sz="2800" dirty="0" smtClean="0"/>
              <a:t> </a:t>
            </a:r>
            <a:r>
              <a:rPr lang="en-US" sz="2800" dirty="0" err="1" smtClean="0"/>
              <a:t>dalam</a:t>
            </a:r>
            <a:r>
              <a:rPr lang="en-US" sz="2800" dirty="0" smtClean="0"/>
              <a:t> </a:t>
            </a:r>
            <a:r>
              <a:rPr lang="en-US" sz="2800" dirty="0" err="1" smtClean="0"/>
              <a:t>riset</a:t>
            </a:r>
            <a:r>
              <a:rPr lang="en-US" sz="2800" dirty="0" smtClean="0"/>
              <a:t> </a:t>
            </a:r>
            <a:r>
              <a:rPr lang="en-US" sz="2800" dirty="0" err="1" smtClean="0"/>
              <a:t>ilmu</a:t>
            </a:r>
            <a:r>
              <a:rPr lang="en-US" sz="2800" dirty="0" smtClean="0"/>
              <a:t> </a:t>
            </a:r>
            <a:r>
              <a:rPr lang="en-US" sz="2800" dirty="0" err="1" smtClean="0"/>
              <a:t>sosial</a:t>
            </a:r>
            <a:endParaRPr lang="en-US" sz="2800" dirty="0" smtClean="0"/>
          </a:p>
          <a:p>
            <a:pPr eaLnBrk="1" hangingPunct="1"/>
            <a:r>
              <a:rPr lang="en-US" sz="2800" dirty="0" smtClean="0">
                <a:cs typeface="Times New Roman" pitchFamily="18" charset="0"/>
              </a:rPr>
              <a:t>A researcher may want to know how an individual makes housing choices or the meaning of a 'home' rather than aggregates of housing demand</a:t>
            </a:r>
            <a:r>
              <a:rPr lang="en-US" sz="2800" dirty="0" smtClean="0"/>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dirty="0" err="1" smtClean="0"/>
              <a:t>Jenis-jenis</a:t>
            </a:r>
            <a:r>
              <a:rPr lang="en-US" dirty="0" smtClean="0"/>
              <a:t> </a:t>
            </a:r>
            <a:r>
              <a:rPr lang="en-US" dirty="0" err="1" smtClean="0"/>
              <a:t>Penelitian</a:t>
            </a:r>
            <a:endParaRPr lang="en-US" dirty="0"/>
          </a:p>
        </p:txBody>
      </p:sp>
      <p:sp>
        <p:nvSpPr>
          <p:cNvPr id="29699" name="Rectangle 3"/>
          <p:cNvSpPr>
            <a:spLocks noGrp="1" noChangeArrowheads="1"/>
          </p:cNvSpPr>
          <p:nvPr>
            <p:ph type="body" idx="1"/>
          </p:nvPr>
        </p:nvSpPr>
        <p:spPr/>
        <p:txBody>
          <a:bodyPr/>
          <a:lstStyle/>
          <a:p>
            <a:pPr eaLnBrk="1" hangingPunct="1"/>
            <a:r>
              <a:rPr lang="en-US" dirty="0" err="1" smtClean="0"/>
              <a:t>Dilihat</a:t>
            </a:r>
            <a:r>
              <a:rPr lang="en-US" dirty="0" smtClean="0"/>
              <a:t> </a:t>
            </a:r>
            <a:r>
              <a:rPr lang="en-US" dirty="0" err="1" smtClean="0"/>
              <a:t>dari</a:t>
            </a:r>
            <a:r>
              <a:rPr lang="en-US" dirty="0" smtClean="0"/>
              <a:t> </a:t>
            </a:r>
            <a:r>
              <a:rPr lang="en-US" dirty="0" err="1" smtClean="0"/>
              <a:t>Fungsionalitas</a:t>
            </a:r>
            <a:endParaRPr lang="en-US" dirty="0" smtClean="0"/>
          </a:p>
          <a:p>
            <a:pPr lvl="1" eaLnBrk="1" hangingPunct="1"/>
            <a:r>
              <a:rPr lang="en-US" dirty="0" smtClean="0"/>
              <a:t>Basic (Pure) &amp; applied research</a:t>
            </a:r>
          </a:p>
          <a:p>
            <a:pPr eaLnBrk="1" hangingPunct="1"/>
            <a:r>
              <a:rPr lang="en-US" dirty="0" err="1" smtClean="0"/>
              <a:t>Dilihat</a:t>
            </a:r>
            <a:r>
              <a:rPr lang="en-US" dirty="0" smtClean="0"/>
              <a:t> </a:t>
            </a:r>
            <a:r>
              <a:rPr lang="en-US" dirty="0" err="1" smtClean="0"/>
              <a:t>dari</a:t>
            </a:r>
            <a:r>
              <a:rPr lang="en-US" dirty="0" smtClean="0"/>
              <a:t> </a:t>
            </a:r>
            <a:r>
              <a:rPr lang="en-US" dirty="0" err="1" smtClean="0"/>
              <a:t>Tujuan</a:t>
            </a:r>
            <a:endParaRPr lang="en-US" dirty="0" smtClean="0"/>
          </a:p>
          <a:p>
            <a:pPr lvl="1" eaLnBrk="1" hangingPunct="1"/>
            <a:r>
              <a:rPr lang="en-US" dirty="0" smtClean="0"/>
              <a:t>Descriptive, predictive, interpretative research</a:t>
            </a:r>
          </a:p>
          <a:p>
            <a:pPr eaLnBrk="1" hangingPunct="1"/>
            <a:r>
              <a:rPr lang="en-US" dirty="0" smtClean="0"/>
              <a:t>Quantitative and qualitative research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err="1" smtClean="0"/>
              <a:t>Jenis-jenis</a:t>
            </a:r>
            <a:r>
              <a:rPr lang="en-US" dirty="0" smtClean="0"/>
              <a:t> </a:t>
            </a:r>
            <a:r>
              <a:rPr lang="en-US" dirty="0" err="1" smtClean="0"/>
              <a:t>Penelitian</a:t>
            </a:r>
            <a:endParaRPr lang="en-US" dirty="0"/>
          </a:p>
        </p:txBody>
      </p:sp>
      <p:sp>
        <p:nvSpPr>
          <p:cNvPr id="30723" name="Rectangle 3"/>
          <p:cNvSpPr>
            <a:spLocks noGrp="1" noChangeArrowheads="1"/>
          </p:cNvSpPr>
          <p:nvPr>
            <p:ph type="body" idx="1"/>
          </p:nvPr>
        </p:nvSpPr>
        <p:spPr>
          <a:xfrm>
            <a:off x="762000" y="1600200"/>
            <a:ext cx="8193088" cy="4532313"/>
          </a:xfrm>
        </p:spPr>
        <p:txBody>
          <a:bodyPr>
            <a:normAutofit lnSpcReduction="10000"/>
          </a:bodyPr>
          <a:lstStyle/>
          <a:p>
            <a:pPr eaLnBrk="1" hangingPunct="1"/>
            <a:r>
              <a:rPr lang="en-US" sz="2000" dirty="0" smtClean="0"/>
              <a:t>Basic Research </a:t>
            </a:r>
            <a:r>
              <a:rPr lang="en-US" sz="2000" dirty="0" err="1" smtClean="0"/>
              <a:t>bertujuan</a:t>
            </a:r>
            <a:r>
              <a:rPr lang="en-US" sz="2000" dirty="0" smtClean="0"/>
              <a:t> </a:t>
            </a:r>
            <a:r>
              <a:rPr lang="en-US" sz="2000" dirty="0" err="1" smtClean="0"/>
              <a:t>untuk</a:t>
            </a:r>
            <a:r>
              <a:rPr lang="en-US" sz="2000" dirty="0" smtClean="0"/>
              <a:t> </a:t>
            </a:r>
            <a:r>
              <a:rPr lang="en-US" sz="2000" dirty="0" err="1" smtClean="0"/>
              <a:t>menyempurnakan</a:t>
            </a:r>
            <a:r>
              <a:rPr lang="en-US" sz="2000" dirty="0" smtClean="0"/>
              <a:t> </a:t>
            </a:r>
            <a:r>
              <a:rPr lang="en-US" sz="2000" dirty="0" err="1" smtClean="0"/>
              <a:t>suatu</a:t>
            </a:r>
            <a:r>
              <a:rPr lang="en-US" sz="2000" dirty="0" smtClean="0"/>
              <a:t> </a:t>
            </a:r>
            <a:r>
              <a:rPr lang="en-US" sz="2000" dirty="0" err="1" smtClean="0"/>
              <a:t>teori</a:t>
            </a:r>
            <a:r>
              <a:rPr lang="en-US" sz="2000" dirty="0" smtClean="0"/>
              <a:t> </a:t>
            </a:r>
            <a:r>
              <a:rPr lang="en-US" sz="2000" dirty="0" err="1" smtClean="0"/>
              <a:t>atau</a:t>
            </a:r>
            <a:r>
              <a:rPr lang="en-US" sz="2000" dirty="0" smtClean="0"/>
              <a:t> </a:t>
            </a:r>
            <a:r>
              <a:rPr lang="en-US" sz="2000" dirty="0" err="1" smtClean="0"/>
              <a:t>membangun</a:t>
            </a:r>
            <a:r>
              <a:rPr lang="en-US" sz="2000" dirty="0" smtClean="0"/>
              <a:t> theoretical knowledge yang </a:t>
            </a:r>
            <a:r>
              <a:rPr lang="en-US" sz="2000" dirty="0" err="1" smtClean="0"/>
              <a:t>baru</a:t>
            </a:r>
            <a:endParaRPr lang="en-US" sz="2000" dirty="0" smtClean="0"/>
          </a:p>
          <a:p>
            <a:pPr lvl="1" eaLnBrk="1" hangingPunct="1"/>
            <a:r>
              <a:rPr lang="en-US" sz="2000" dirty="0" err="1" smtClean="0"/>
              <a:t>Misalnya</a:t>
            </a:r>
            <a:r>
              <a:rPr lang="en-US" sz="2000" dirty="0" smtClean="0"/>
              <a:t> </a:t>
            </a:r>
            <a:r>
              <a:rPr lang="en-US" sz="2000" dirty="0" err="1" smtClean="0"/>
              <a:t>riset</a:t>
            </a:r>
            <a:r>
              <a:rPr lang="en-US" sz="2000" dirty="0" smtClean="0"/>
              <a:t> </a:t>
            </a:r>
            <a:r>
              <a:rPr lang="en-US" sz="2000" dirty="0" err="1" smtClean="0"/>
              <a:t>tentang</a:t>
            </a:r>
            <a:r>
              <a:rPr lang="en-US" sz="2000" dirty="0" smtClean="0"/>
              <a:t> “sorting algorithm” </a:t>
            </a:r>
            <a:r>
              <a:rPr lang="en-US" sz="2000" dirty="0" err="1" smtClean="0"/>
              <a:t>untuk</a:t>
            </a:r>
            <a:r>
              <a:rPr lang="en-US" sz="2000" dirty="0" smtClean="0"/>
              <a:t> </a:t>
            </a:r>
            <a:r>
              <a:rPr lang="en-US" sz="2000" dirty="0" err="1" smtClean="0"/>
              <a:t>menyempurnakan</a:t>
            </a:r>
            <a:r>
              <a:rPr lang="en-US" sz="2000" dirty="0" smtClean="0"/>
              <a:t> “sorting algorithm” yang </a:t>
            </a:r>
            <a:r>
              <a:rPr lang="en-US" sz="2000" dirty="0" err="1" smtClean="0"/>
              <a:t>ada</a:t>
            </a:r>
            <a:endParaRPr lang="en-US" sz="2000" dirty="0" smtClean="0"/>
          </a:p>
          <a:p>
            <a:pPr eaLnBrk="1" hangingPunct="1"/>
            <a:r>
              <a:rPr lang="en-US" sz="2000" dirty="0" smtClean="0"/>
              <a:t>Applied research </a:t>
            </a:r>
            <a:r>
              <a:rPr lang="en-US" sz="2000" dirty="0" err="1" smtClean="0"/>
              <a:t>bersifat</a:t>
            </a:r>
            <a:r>
              <a:rPr lang="en-US" sz="2000" dirty="0" smtClean="0"/>
              <a:t> </a:t>
            </a:r>
            <a:r>
              <a:rPr lang="en-US" sz="2000" dirty="0" err="1" smtClean="0"/>
              <a:t>aplikatif</a:t>
            </a:r>
            <a:r>
              <a:rPr lang="en-US" sz="2000" dirty="0" smtClean="0"/>
              <a:t> </a:t>
            </a:r>
            <a:r>
              <a:rPr lang="en-US" sz="2000" dirty="0" err="1" smtClean="0"/>
              <a:t>yatu</a:t>
            </a:r>
            <a:r>
              <a:rPr lang="en-US" sz="2000" dirty="0" smtClean="0"/>
              <a:t> </a:t>
            </a:r>
            <a:r>
              <a:rPr lang="en-US" sz="2000" dirty="0" err="1" smtClean="0"/>
              <a:t>bagaimana</a:t>
            </a:r>
            <a:r>
              <a:rPr lang="en-US" sz="2000" dirty="0" smtClean="0"/>
              <a:t> </a:t>
            </a:r>
            <a:r>
              <a:rPr lang="en-US" sz="2000" dirty="0" err="1" smtClean="0"/>
              <a:t>caranya</a:t>
            </a:r>
            <a:r>
              <a:rPr lang="en-US" sz="2000" dirty="0" smtClean="0"/>
              <a:t> </a:t>
            </a:r>
            <a:r>
              <a:rPr lang="en-US" sz="2000" dirty="0" err="1" smtClean="0"/>
              <a:t>menerapkan</a:t>
            </a:r>
            <a:r>
              <a:rPr lang="en-US" sz="2000" dirty="0" smtClean="0"/>
              <a:t> “scientific theory” </a:t>
            </a:r>
            <a:r>
              <a:rPr lang="en-US" sz="2000" dirty="0" err="1" smtClean="0"/>
              <a:t>kedalam</a:t>
            </a:r>
            <a:r>
              <a:rPr lang="en-US" sz="2000" dirty="0" smtClean="0"/>
              <a:t> “real-life problems”</a:t>
            </a:r>
          </a:p>
          <a:p>
            <a:pPr lvl="1" eaLnBrk="1" hangingPunct="1"/>
            <a:r>
              <a:rPr lang="en-US" sz="2000" dirty="0" err="1" smtClean="0"/>
              <a:t>Misalnya</a:t>
            </a:r>
            <a:r>
              <a:rPr lang="en-US" sz="2000" dirty="0" smtClean="0"/>
              <a:t> </a:t>
            </a:r>
            <a:r>
              <a:rPr lang="en-US" sz="2000" dirty="0" err="1" smtClean="0"/>
              <a:t>penelitian</a:t>
            </a:r>
            <a:r>
              <a:rPr lang="en-US" sz="2000" dirty="0" smtClean="0"/>
              <a:t> </a:t>
            </a:r>
            <a:r>
              <a:rPr lang="en-US" sz="2000" dirty="0" err="1" smtClean="0"/>
              <a:t>tentang</a:t>
            </a:r>
            <a:r>
              <a:rPr lang="en-US" sz="2000" dirty="0" smtClean="0"/>
              <a:t> Internet Application </a:t>
            </a:r>
          </a:p>
          <a:p>
            <a:pPr eaLnBrk="1" hangingPunct="1"/>
            <a:r>
              <a:rPr lang="en-US" sz="2000" dirty="0" smtClean="0"/>
              <a:t>Descriptive research </a:t>
            </a:r>
            <a:r>
              <a:rPr lang="en-US" sz="2000" dirty="0" err="1" smtClean="0"/>
              <a:t>biasanya</a:t>
            </a:r>
            <a:r>
              <a:rPr lang="en-US" sz="2000" dirty="0" smtClean="0"/>
              <a:t> </a:t>
            </a:r>
            <a:r>
              <a:rPr lang="en-US" sz="2000" dirty="0" err="1" smtClean="0"/>
              <a:t>berisi</a:t>
            </a:r>
            <a:r>
              <a:rPr lang="en-US" sz="2000" dirty="0" smtClean="0"/>
              <a:t> </a:t>
            </a:r>
            <a:r>
              <a:rPr lang="en-US" sz="2000" dirty="0" err="1" smtClean="0"/>
              <a:t>pemaparan</a:t>
            </a:r>
            <a:r>
              <a:rPr lang="en-US" sz="2000" dirty="0" smtClean="0"/>
              <a:t> </a:t>
            </a:r>
            <a:r>
              <a:rPr lang="en-US" sz="2000" dirty="0" err="1" smtClean="0"/>
              <a:t>untuk</a:t>
            </a:r>
            <a:r>
              <a:rPr lang="en-US" sz="2000" dirty="0" smtClean="0"/>
              <a:t> </a:t>
            </a:r>
            <a:r>
              <a:rPr lang="en-US" sz="2000" dirty="0" err="1" smtClean="0"/>
              <a:t>menyediakan</a:t>
            </a:r>
            <a:r>
              <a:rPr lang="en-US" sz="2000" dirty="0" smtClean="0"/>
              <a:t> </a:t>
            </a:r>
            <a:r>
              <a:rPr lang="en-US" sz="2000" dirty="0" err="1" smtClean="0"/>
              <a:t>atau</a:t>
            </a:r>
            <a:r>
              <a:rPr lang="en-US" sz="2000" dirty="0" smtClean="0"/>
              <a:t> </a:t>
            </a:r>
            <a:r>
              <a:rPr lang="en-US" sz="2000" dirty="0" err="1" smtClean="0"/>
              <a:t>menggali</a:t>
            </a:r>
            <a:r>
              <a:rPr lang="en-US" sz="2000" dirty="0" smtClean="0"/>
              <a:t> </a:t>
            </a:r>
            <a:r>
              <a:rPr lang="en-US" sz="2000" dirty="0" err="1" smtClean="0"/>
              <a:t>informasi</a:t>
            </a:r>
            <a:r>
              <a:rPr lang="en-US" sz="2000" dirty="0" smtClean="0"/>
              <a:t> yang </a:t>
            </a:r>
            <a:r>
              <a:rPr lang="en-US" sz="2000" dirty="0" err="1" smtClean="0"/>
              <a:t>lebih</a:t>
            </a:r>
            <a:r>
              <a:rPr lang="en-US" sz="2000" dirty="0" smtClean="0"/>
              <a:t> </a:t>
            </a:r>
            <a:r>
              <a:rPr lang="en-US" sz="2000" dirty="0" err="1" smtClean="0"/>
              <a:t>akurat</a:t>
            </a:r>
            <a:r>
              <a:rPr lang="en-US" sz="2000" dirty="0" smtClean="0"/>
              <a:t> </a:t>
            </a:r>
            <a:r>
              <a:rPr lang="en-US" sz="2000" dirty="0" err="1" smtClean="0"/>
              <a:t>tentang</a:t>
            </a:r>
            <a:r>
              <a:rPr lang="en-US" sz="2000" dirty="0" smtClean="0"/>
              <a:t> “profile”, “events”, “things”, </a:t>
            </a:r>
            <a:r>
              <a:rPr lang="en-US" sz="2000" dirty="0" err="1" smtClean="0"/>
              <a:t>dll</a:t>
            </a:r>
            <a:r>
              <a:rPr lang="en-US" sz="2000" dirty="0" smtClean="0"/>
              <a:t>.</a:t>
            </a:r>
          </a:p>
          <a:p>
            <a:pPr lvl="1" eaLnBrk="1" hangingPunct="1"/>
            <a:r>
              <a:rPr lang="en-US" sz="2000" dirty="0" smtClean="0"/>
              <a:t>Biography, autobiography</a:t>
            </a:r>
          </a:p>
          <a:p>
            <a:pPr eaLnBrk="1" hangingPunct="1"/>
            <a:r>
              <a:rPr lang="en-US" sz="2000" dirty="0" smtClean="0"/>
              <a:t>Causal research </a:t>
            </a:r>
            <a:r>
              <a:rPr lang="en-US" sz="2000" dirty="0" err="1" smtClean="0"/>
              <a:t>bertujuan</a:t>
            </a:r>
            <a:r>
              <a:rPr lang="en-US" sz="2000" dirty="0" smtClean="0"/>
              <a:t> </a:t>
            </a:r>
            <a:r>
              <a:rPr lang="en-US" sz="2000" dirty="0" err="1" smtClean="0"/>
              <a:t>untuk</a:t>
            </a:r>
            <a:r>
              <a:rPr lang="en-US" sz="2000" dirty="0" smtClean="0"/>
              <a:t> </a:t>
            </a:r>
            <a:r>
              <a:rPr lang="en-US" sz="2000" dirty="0" err="1" smtClean="0"/>
              <a:t>mencari</a:t>
            </a:r>
            <a:r>
              <a:rPr lang="en-US" sz="2000" dirty="0" smtClean="0"/>
              <a:t> </a:t>
            </a:r>
            <a:r>
              <a:rPr lang="en-US" sz="2000" dirty="0" err="1" smtClean="0"/>
              <a:t>penjelasan</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fenomena</a:t>
            </a:r>
            <a:r>
              <a:rPr lang="en-US" sz="2000" dirty="0" smtClean="0"/>
              <a:t> “problem of interest”</a:t>
            </a:r>
          </a:p>
          <a:p>
            <a:pPr lvl="1" eaLnBrk="1" hangingPunct="1"/>
            <a:r>
              <a:rPr lang="en-US" sz="2000" dirty="0" err="1" smtClean="0"/>
              <a:t>Misalnya</a:t>
            </a:r>
            <a:r>
              <a:rPr lang="en-US" sz="2000" dirty="0" smtClean="0"/>
              <a:t> </a:t>
            </a:r>
            <a:r>
              <a:rPr lang="en-US" sz="2000" dirty="0" err="1" smtClean="0"/>
              <a:t>riset</a:t>
            </a:r>
            <a:r>
              <a:rPr lang="en-US" sz="2000" dirty="0" smtClean="0"/>
              <a:t> </a:t>
            </a:r>
            <a:r>
              <a:rPr lang="en-US" sz="2000" dirty="0" err="1" smtClean="0"/>
              <a:t>tentang</a:t>
            </a:r>
            <a:r>
              <a:rPr lang="en-US" sz="2000" dirty="0" smtClean="0"/>
              <a:t> </a:t>
            </a:r>
            <a:r>
              <a:rPr lang="en-US" sz="2000" dirty="0" err="1" smtClean="0"/>
              <a:t>fenomena</a:t>
            </a:r>
            <a:r>
              <a:rPr lang="en-US" sz="2000" dirty="0" smtClean="0"/>
              <a:t> </a:t>
            </a:r>
            <a:r>
              <a:rPr lang="en-US" sz="2000" dirty="0" err="1" smtClean="0"/>
              <a:t>Korupsi</a:t>
            </a:r>
            <a:r>
              <a:rPr lang="en-US" sz="2000" dirty="0" smtClean="0"/>
              <a:t> </a:t>
            </a:r>
            <a:r>
              <a:rPr lang="en-US" sz="2000" dirty="0" err="1" smtClean="0"/>
              <a:t>di</a:t>
            </a:r>
            <a:r>
              <a:rPr lang="en-US" sz="2000" dirty="0" smtClean="0"/>
              <a:t> Indonesia</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a:t>Types of Research</a:t>
            </a:r>
          </a:p>
        </p:txBody>
      </p:sp>
      <p:sp>
        <p:nvSpPr>
          <p:cNvPr id="31747" name="Rectangle 3"/>
          <p:cNvSpPr>
            <a:spLocks noGrp="1" noChangeArrowheads="1"/>
          </p:cNvSpPr>
          <p:nvPr>
            <p:ph type="body" idx="1"/>
          </p:nvPr>
        </p:nvSpPr>
        <p:spPr>
          <a:xfrm>
            <a:off x="762000" y="1600200"/>
            <a:ext cx="8193088" cy="4532313"/>
          </a:xfrm>
        </p:spPr>
        <p:txBody>
          <a:bodyPr/>
          <a:lstStyle/>
          <a:p>
            <a:pPr eaLnBrk="1" hangingPunct="1"/>
            <a:r>
              <a:rPr lang="en-US" sz="2000" dirty="0" smtClean="0"/>
              <a:t>Interpretative research </a:t>
            </a:r>
            <a:r>
              <a:rPr lang="en-US" sz="2000" dirty="0" err="1" smtClean="0"/>
              <a:t>biasanya</a:t>
            </a:r>
            <a:r>
              <a:rPr lang="en-US" sz="2000" dirty="0" smtClean="0"/>
              <a:t> </a:t>
            </a:r>
            <a:r>
              <a:rPr lang="en-US" sz="2000" dirty="0" err="1" smtClean="0"/>
              <a:t>bertujuan</a:t>
            </a:r>
            <a:r>
              <a:rPr lang="en-US" sz="2000" dirty="0" smtClean="0"/>
              <a:t> </a:t>
            </a:r>
            <a:r>
              <a:rPr lang="en-US" sz="2000" dirty="0" err="1" smtClean="0"/>
              <a:t>untuk</a:t>
            </a:r>
            <a:r>
              <a:rPr lang="en-US" sz="2000" dirty="0" smtClean="0"/>
              <a:t> </a:t>
            </a:r>
            <a:r>
              <a:rPr lang="en-US" sz="2000" dirty="0" err="1" smtClean="0"/>
              <a:t>mengetahui</a:t>
            </a:r>
            <a:r>
              <a:rPr lang="en-US" sz="2000" dirty="0" smtClean="0"/>
              <a:t>, </a:t>
            </a:r>
            <a:r>
              <a:rPr lang="en-US" sz="2000" dirty="0" err="1" smtClean="0"/>
              <a:t>mencari</a:t>
            </a:r>
            <a:r>
              <a:rPr lang="en-US" sz="2000" dirty="0" smtClean="0"/>
              <a:t> </a:t>
            </a:r>
            <a:r>
              <a:rPr lang="en-US" sz="2000" dirty="0" err="1" smtClean="0"/>
              <a:t>atau</a:t>
            </a:r>
            <a:r>
              <a:rPr lang="en-US" sz="2000" dirty="0" smtClean="0"/>
              <a:t> </a:t>
            </a:r>
            <a:r>
              <a:rPr lang="en-US" sz="2000" dirty="0" err="1" smtClean="0"/>
              <a:t>menggali</a:t>
            </a:r>
            <a:r>
              <a:rPr lang="en-US" sz="2000" dirty="0" smtClean="0"/>
              <a:t> </a:t>
            </a:r>
            <a:r>
              <a:rPr lang="en-US" sz="2000" dirty="0" err="1" smtClean="0"/>
              <a:t>informasi</a:t>
            </a:r>
            <a:r>
              <a:rPr lang="en-US" sz="2000" dirty="0" smtClean="0"/>
              <a:t> </a:t>
            </a:r>
            <a:r>
              <a:rPr lang="en-US" sz="2000" dirty="0" err="1" smtClean="0"/>
              <a:t>tentang</a:t>
            </a:r>
            <a:r>
              <a:rPr lang="en-US" sz="2000" dirty="0" smtClean="0"/>
              <a:t> </a:t>
            </a:r>
            <a:r>
              <a:rPr lang="en-US" sz="2000" dirty="0" err="1" smtClean="0"/>
              <a:t>misalnya</a:t>
            </a:r>
            <a:r>
              <a:rPr lang="en-US" sz="2000" dirty="0" smtClean="0"/>
              <a:t> </a:t>
            </a:r>
            <a:r>
              <a:rPr lang="en-US" sz="2000" dirty="0" err="1" smtClean="0"/>
              <a:t>tentang</a:t>
            </a:r>
            <a:r>
              <a:rPr lang="en-US" sz="2000" dirty="0" smtClean="0"/>
              <a:t> “human intentions” </a:t>
            </a:r>
            <a:r>
              <a:rPr lang="en-US" sz="2000" dirty="0" err="1" smtClean="0"/>
              <a:t>atau</a:t>
            </a:r>
            <a:r>
              <a:rPr lang="en-US" sz="2000" dirty="0" smtClean="0"/>
              <a:t> “meanings of events”</a:t>
            </a:r>
          </a:p>
          <a:p>
            <a:pPr eaLnBrk="1" hangingPunct="1"/>
            <a:r>
              <a:rPr lang="en-US" sz="2000" dirty="0" smtClean="0"/>
              <a:t>Quantitative research </a:t>
            </a:r>
            <a:r>
              <a:rPr lang="en-US" sz="2000" dirty="0" err="1" smtClean="0"/>
              <a:t>bertujuan</a:t>
            </a:r>
            <a:r>
              <a:rPr lang="en-US" sz="2000" dirty="0" smtClean="0"/>
              <a:t> </a:t>
            </a:r>
            <a:r>
              <a:rPr lang="en-US" sz="2000" dirty="0" err="1" smtClean="0"/>
              <a:t>menjelaskan</a:t>
            </a:r>
            <a:r>
              <a:rPr lang="en-US" sz="2000" dirty="0" smtClean="0"/>
              <a:t> </a:t>
            </a:r>
            <a:r>
              <a:rPr lang="en-US" sz="2000" dirty="0" err="1" smtClean="0"/>
              <a:t>sesuatu</a:t>
            </a:r>
            <a:r>
              <a:rPr lang="en-US" sz="2000" dirty="0" smtClean="0"/>
              <a:t> </a:t>
            </a:r>
            <a:r>
              <a:rPr lang="en-US" sz="2000" dirty="0" err="1" smtClean="0"/>
              <a:t>secara</a:t>
            </a:r>
            <a:r>
              <a:rPr lang="en-US" sz="2000" dirty="0" smtClean="0"/>
              <a:t> quantitative (</a:t>
            </a:r>
            <a:r>
              <a:rPr lang="en-US" sz="2000" dirty="0" err="1" smtClean="0"/>
              <a:t>dengan</a:t>
            </a:r>
            <a:r>
              <a:rPr lang="en-US" sz="2000" dirty="0" smtClean="0"/>
              <a:t> </a:t>
            </a:r>
            <a:r>
              <a:rPr lang="en-US" sz="2000" dirty="0" err="1" smtClean="0"/>
              <a:t>angka</a:t>
            </a:r>
            <a:r>
              <a:rPr lang="en-US" sz="2000" dirty="0" smtClean="0"/>
              <a:t>) </a:t>
            </a:r>
            <a:r>
              <a:rPr lang="en-US" sz="2000" dirty="0" err="1" smtClean="0"/>
              <a:t>berdasarkan</a:t>
            </a:r>
            <a:r>
              <a:rPr lang="en-US" sz="2000" dirty="0" smtClean="0"/>
              <a:t> data yang </a:t>
            </a:r>
            <a:r>
              <a:rPr lang="en-US" sz="2000" dirty="0" err="1" smtClean="0"/>
              <a:t>ada</a:t>
            </a:r>
            <a:endParaRPr lang="en-US" sz="2000" dirty="0" smtClean="0"/>
          </a:p>
          <a:p>
            <a:pPr eaLnBrk="1" hangingPunct="1"/>
            <a:r>
              <a:rPr lang="en-US" sz="2000" dirty="0" smtClean="0"/>
              <a:t>Qualitative research </a:t>
            </a:r>
            <a:r>
              <a:rPr lang="en-US" sz="2000" dirty="0" err="1" smtClean="0"/>
              <a:t>bertujuan</a:t>
            </a:r>
            <a:r>
              <a:rPr lang="en-US" sz="2000" dirty="0" smtClean="0"/>
              <a:t> </a:t>
            </a:r>
            <a:r>
              <a:rPr lang="en-US" sz="2000" dirty="0" err="1" smtClean="0"/>
              <a:t>menjelaskan</a:t>
            </a:r>
            <a:r>
              <a:rPr lang="en-US" sz="2000" dirty="0" smtClean="0"/>
              <a:t> </a:t>
            </a:r>
            <a:r>
              <a:rPr lang="en-US" sz="2000" dirty="0" err="1" smtClean="0"/>
              <a:t>sesuatu</a:t>
            </a:r>
            <a:r>
              <a:rPr lang="en-US" sz="2000" dirty="0" smtClean="0"/>
              <a:t> </a:t>
            </a:r>
            <a:r>
              <a:rPr lang="en-US" sz="2000" dirty="0" err="1" smtClean="0"/>
              <a:t>secara</a:t>
            </a:r>
            <a:r>
              <a:rPr lang="en-US" sz="2000" dirty="0" smtClean="0"/>
              <a:t> qualitative </a:t>
            </a:r>
            <a:r>
              <a:rPr lang="en-US" sz="2000" dirty="0" err="1" smtClean="0"/>
              <a:t>berdasarkan</a:t>
            </a:r>
            <a:r>
              <a:rPr lang="en-US" sz="2000" dirty="0" smtClean="0"/>
              <a:t> data yang </a:t>
            </a:r>
            <a:r>
              <a:rPr lang="en-US" sz="2000" dirty="0" err="1" smtClean="0"/>
              <a:t>ada</a:t>
            </a:r>
            <a:r>
              <a:rPr lang="en-US" sz="2000" dirty="0" smtClean="0"/>
              <a:t> </a:t>
            </a:r>
            <a:r>
              <a:rPr lang="en-US" sz="2000" dirty="0" err="1" smtClean="0"/>
              <a:t>tetapi</a:t>
            </a:r>
            <a:r>
              <a:rPr lang="en-US" sz="2000" dirty="0" smtClean="0"/>
              <a:t> </a:t>
            </a:r>
            <a:r>
              <a:rPr lang="en-US" sz="2000" dirty="0" err="1" smtClean="0"/>
              <a:t>tidak</a:t>
            </a:r>
            <a:r>
              <a:rPr lang="en-US" sz="2000" dirty="0" smtClean="0"/>
              <a:t> </a:t>
            </a:r>
            <a:r>
              <a:rPr lang="en-US" sz="2000" dirty="0" err="1" smtClean="0"/>
              <a:t>diekspresikan</a:t>
            </a:r>
            <a:r>
              <a:rPr lang="en-US" sz="2000" dirty="0" smtClean="0"/>
              <a:t> </a:t>
            </a:r>
            <a:r>
              <a:rPr lang="en-US" sz="2000" dirty="0" err="1" smtClean="0"/>
              <a:t>dengan</a:t>
            </a:r>
            <a:r>
              <a:rPr lang="en-US" sz="2000" dirty="0" smtClean="0"/>
              <a:t> </a:t>
            </a:r>
            <a:r>
              <a:rPr lang="en-US" sz="2000" dirty="0" err="1" smtClean="0"/>
              <a:t>angka</a:t>
            </a:r>
            <a:r>
              <a:rPr lang="en-US" sz="2000" dirty="0" smtClean="0"/>
              <a:t>, </a:t>
            </a:r>
            <a:r>
              <a:rPr lang="en-US" sz="2000" dirty="0" err="1" smtClean="0"/>
              <a:t>dan</a:t>
            </a:r>
            <a:r>
              <a:rPr lang="en-US" sz="2000" dirty="0" smtClean="0"/>
              <a:t> </a:t>
            </a:r>
            <a:r>
              <a:rPr lang="en-US" sz="2000" dirty="0" err="1" smtClean="0"/>
              <a:t>biasanya</a:t>
            </a:r>
            <a:r>
              <a:rPr lang="en-US" sz="2000" dirty="0" smtClean="0"/>
              <a:t> </a:t>
            </a:r>
            <a:r>
              <a:rPr lang="en-US" sz="2000" dirty="0" err="1" smtClean="0"/>
              <a:t>bertujuan</a:t>
            </a:r>
            <a:r>
              <a:rPr lang="en-US" sz="2000" dirty="0" smtClean="0"/>
              <a:t> </a:t>
            </a:r>
            <a:r>
              <a:rPr lang="en-US" sz="2000" dirty="0" err="1" smtClean="0"/>
              <a:t>untuk</a:t>
            </a:r>
            <a:r>
              <a:rPr lang="en-US" sz="2000" dirty="0" smtClean="0"/>
              <a:t> </a:t>
            </a:r>
            <a:r>
              <a:rPr lang="en-US" sz="2000" dirty="0" err="1" smtClean="0"/>
              <a:t>mempertegas</a:t>
            </a:r>
            <a:r>
              <a:rPr lang="en-US" sz="2000" dirty="0" smtClean="0"/>
              <a:t> “human intention” </a:t>
            </a:r>
            <a:r>
              <a:rPr lang="en-US" sz="2000" dirty="0" err="1" smtClean="0"/>
              <a:t>atau</a:t>
            </a:r>
            <a:r>
              <a:rPr lang="en-US" sz="2000" dirty="0" smtClean="0"/>
              <a:t> </a:t>
            </a:r>
            <a:r>
              <a:rPr lang="en-US" sz="2000" dirty="0" err="1" smtClean="0"/>
              <a:t>atau</a:t>
            </a:r>
            <a:r>
              <a:rPr lang="en-US" sz="2000" dirty="0" smtClean="0"/>
              <a:t> “meanings of events”</a:t>
            </a:r>
          </a:p>
          <a:p>
            <a:pPr eaLnBrk="1" hangingPunct="1">
              <a:buFont typeface="Wingdings" pitchFamily="2" charset="2"/>
              <a:buNone/>
            </a:pPr>
            <a:endParaRPr lang="en-US" sz="2000" dirty="0" smtClean="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err="1" smtClean="0"/>
              <a:t>Metodologi</a:t>
            </a:r>
            <a:r>
              <a:rPr lang="en-US" dirty="0" smtClean="0"/>
              <a:t> </a:t>
            </a:r>
            <a:r>
              <a:rPr lang="en-US" dirty="0" err="1" smtClean="0"/>
              <a:t>Riset</a:t>
            </a:r>
            <a:endParaRPr lang="en-US" dirty="0"/>
          </a:p>
        </p:txBody>
      </p:sp>
      <p:sp>
        <p:nvSpPr>
          <p:cNvPr id="32771" name="Rectangle 3"/>
          <p:cNvSpPr>
            <a:spLocks noGrp="1" noChangeArrowheads="1"/>
          </p:cNvSpPr>
          <p:nvPr>
            <p:ph type="body" idx="1"/>
          </p:nvPr>
        </p:nvSpPr>
        <p:spPr>
          <a:xfrm>
            <a:off x="914400" y="1600200"/>
            <a:ext cx="8040688" cy="4532313"/>
          </a:xfrm>
        </p:spPr>
        <p:txBody>
          <a:bodyPr/>
          <a:lstStyle/>
          <a:p>
            <a:pPr eaLnBrk="1" hangingPunct="1"/>
            <a:r>
              <a:rPr lang="en-US" dirty="0" smtClean="0"/>
              <a:t>Non-scientific</a:t>
            </a:r>
          </a:p>
          <a:p>
            <a:pPr lvl="1" eaLnBrk="1" hangingPunct="1"/>
            <a:r>
              <a:rPr lang="en-US" dirty="0" smtClean="0"/>
              <a:t>Tradition, belief, intuition, etc</a:t>
            </a:r>
          </a:p>
          <a:p>
            <a:pPr lvl="1" eaLnBrk="1" hangingPunct="1"/>
            <a:r>
              <a:rPr lang="en-US" dirty="0" smtClean="0"/>
              <a:t>May lead to false conclusions</a:t>
            </a:r>
          </a:p>
          <a:p>
            <a:pPr eaLnBrk="1" hangingPunct="1"/>
            <a:r>
              <a:rPr lang="en-US" dirty="0" smtClean="0"/>
              <a:t>Scientific</a:t>
            </a:r>
          </a:p>
          <a:p>
            <a:pPr lvl="1" eaLnBrk="1" hangingPunct="1"/>
            <a:r>
              <a:rPr lang="en-US" dirty="0" smtClean="0"/>
              <a:t>Based on research procedure and empirical testing</a:t>
            </a:r>
          </a:p>
          <a:p>
            <a:pPr lvl="1" eaLnBrk="1" hangingPunct="1"/>
            <a:r>
              <a:rPr lang="en-US" dirty="0" smtClean="0"/>
              <a:t>Subjectivists &amp; Objectivists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t>General Research </a:t>
            </a:r>
            <a:r>
              <a:rPr lang="en-US" dirty="0"/>
              <a:t>Process</a:t>
            </a:r>
          </a:p>
        </p:txBody>
      </p:sp>
      <p:sp>
        <p:nvSpPr>
          <p:cNvPr id="33795" name="Rectangle 3"/>
          <p:cNvSpPr>
            <a:spLocks noGrp="1" noChangeArrowheads="1"/>
          </p:cNvSpPr>
          <p:nvPr>
            <p:ph type="body" idx="1"/>
          </p:nvPr>
        </p:nvSpPr>
        <p:spPr>
          <a:xfrm>
            <a:off x="838200" y="1600200"/>
            <a:ext cx="8116888" cy="4532313"/>
          </a:xfrm>
        </p:spPr>
        <p:txBody>
          <a:bodyPr/>
          <a:lstStyle/>
          <a:p>
            <a:pPr eaLnBrk="1" hangingPunct="1"/>
            <a:r>
              <a:rPr lang="en-US" dirty="0" smtClean="0"/>
              <a:t>Formulation of Research Problem</a:t>
            </a:r>
          </a:p>
          <a:p>
            <a:pPr eaLnBrk="1" hangingPunct="1"/>
            <a:r>
              <a:rPr lang="en-US" dirty="0" smtClean="0"/>
              <a:t>Determination of research design</a:t>
            </a:r>
          </a:p>
          <a:p>
            <a:pPr eaLnBrk="1" hangingPunct="1"/>
            <a:r>
              <a:rPr lang="en-US" dirty="0" smtClean="0"/>
              <a:t>Selection of data collection methods</a:t>
            </a:r>
          </a:p>
          <a:p>
            <a:pPr eaLnBrk="1" hangingPunct="1"/>
            <a:r>
              <a:rPr lang="en-US" dirty="0" smtClean="0"/>
              <a:t>Data collection and processing</a:t>
            </a:r>
          </a:p>
          <a:p>
            <a:pPr eaLnBrk="1" hangingPunct="1"/>
            <a:r>
              <a:rPr lang="en-US" dirty="0" smtClean="0"/>
              <a:t>Data analysis and </a:t>
            </a:r>
            <a:r>
              <a:rPr lang="en-US" dirty="0" err="1" smtClean="0"/>
              <a:t>conclution</a:t>
            </a:r>
            <a:endParaRPr lang="en-US" dirty="0" smtClean="0"/>
          </a:p>
          <a:p>
            <a:pPr eaLnBrk="1" hangingPunct="1"/>
            <a:r>
              <a:rPr lang="en-US" dirty="0" smtClean="0"/>
              <a:t>Research Report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defRPr/>
            </a:pPr>
            <a:r>
              <a:rPr lang="en-US" sz="4000" dirty="0"/>
              <a:t>Basic Methodological Approaches</a:t>
            </a:r>
          </a:p>
        </p:txBody>
      </p:sp>
      <p:sp>
        <p:nvSpPr>
          <p:cNvPr id="34819" name="Rectangle 3"/>
          <p:cNvSpPr>
            <a:spLocks noGrp="1" noChangeArrowheads="1"/>
          </p:cNvSpPr>
          <p:nvPr>
            <p:ph type="body" idx="1"/>
          </p:nvPr>
        </p:nvSpPr>
        <p:spPr/>
        <p:txBody>
          <a:bodyPr/>
          <a:lstStyle/>
          <a:p>
            <a:pPr eaLnBrk="1" hangingPunct="1"/>
            <a:r>
              <a:rPr lang="en-US" dirty="0" smtClean="0"/>
              <a:t>Experiments</a:t>
            </a:r>
          </a:p>
          <a:p>
            <a:pPr eaLnBrk="1" hangingPunct="1"/>
            <a:r>
              <a:rPr lang="en-US" dirty="0" smtClean="0"/>
              <a:t>Survey research</a:t>
            </a:r>
          </a:p>
          <a:p>
            <a:pPr eaLnBrk="1" hangingPunct="1"/>
            <a:r>
              <a:rPr lang="en-US" dirty="0" smtClean="0"/>
              <a:t>Field Research</a:t>
            </a:r>
          </a:p>
          <a:p>
            <a:pPr eaLnBrk="1" hangingPunct="1"/>
            <a:r>
              <a:rPr lang="en-US" dirty="0" smtClean="0"/>
              <a:t>Using available data (</a:t>
            </a:r>
            <a:r>
              <a:rPr lang="en-US" dirty="0" err="1" smtClean="0"/>
              <a:t>penelitian</a:t>
            </a:r>
            <a:r>
              <a:rPr lang="en-US" dirty="0" smtClean="0"/>
              <a:t> </a:t>
            </a:r>
            <a:r>
              <a:rPr lang="en-US" dirty="0" err="1" smtClean="0"/>
              <a:t>sekunder</a:t>
            </a:r>
            <a:r>
              <a:rPr lang="en-US" dirty="0" smtClean="0"/>
              <a:t>)</a:t>
            </a:r>
          </a:p>
          <a:p>
            <a:pPr eaLnBrk="1" hangingPunct="1"/>
            <a:endParaRPr lang="en-US" dirty="0" smtClean="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dirty="0"/>
              <a:t>Experiments</a:t>
            </a:r>
          </a:p>
        </p:txBody>
      </p:sp>
      <p:sp>
        <p:nvSpPr>
          <p:cNvPr id="35843" name="Rectangle 3"/>
          <p:cNvSpPr>
            <a:spLocks noGrp="1" noChangeArrowheads="1"/>
          </p:cNvSpPr>
          <p:nvPr>
            <p:ph type="body" idx="1"/>
          </p:nvPr>
        </p:nvSpPr>
        <p:spPr/>
        <p:txBody>
          <a:bodyPr/>
          <a:lstStyle/>
          <a:p>
            <a:pPr eaLnBrk="1" hangingPunct="1">
              <a:lnSpc>
                <a:spcPct val="90000"/>
              </a:lnSpc>
            </a:pPr>
            <a:r>
              <a:rPr lang="en-US" sz="2800" dirty="0" smtClean="0"/>
              <a:t>Investigating the causes of phenomena</a:t>
            </a:r>
          </a:p>
          <a:p>
            <a:pPr eaLnBrk="1" hangingPunct="1">
              <a:lnSpc>
                <a:spcPct val="90000"/>
              </a:lnSpc>
            </a:pPr>
            <a:r>
              <a:rPr lang="en-US" sz="2800" dirty="0" smtClean="0"/>
              <a:t>Setting two different situation according to the topic of interest</a:t>
            </a:r>
          </a:p>
          <a:p>
            <a:pPr eaLnBrk="1" hangingPunct="1">
              <a:lnSpc>
                <a:spcPct val="90000"/>
              </a:lnSpc>
            </a:pPr>
            <a:r>
              <a:rPr lang="en-US" sz="2800" dirty="0" smtClean="0"/>
              <a:t>Experimental variable and control variable</a:t>
            </a:r>
          </a:p>
          <a:p>
            <a:pPr eaLnBrk="1" hangingPunct="1">
              <a:lnSpc>
                <a:spcPct val="90000"/>
              </a:lnSpc>
            </a:pPr>
            <a:r>
              <a:rPr lang="en-US" sz="2800" dirty="0" err="1" smtClean="0"/>
              <a:t>Dalam</a:t>
            </a:r>
            <a:r>
              <a:rPr lang="en-US" sz="2800" dirty="0" smtClean="0"/>
              <a:t> social research, </a:t>
            </a:r>
            <a:r>
              <a:rPr lang="en-US" sz="2800" dirty="0" err="1" smtClean="0"/>
              <a:t>biasanya</a:t>
            </a:r>
            <a:r>
              <a:rPr lang="en-US" sz="2800" dirty="0" smtClean="0"/>
              <a:t> </a:t>
            </a:r>
            <a:r>
              <a:rPr lang="en-US" sz="2800" dirty="0" err="1" smtClean="0"/>
              <a:t>digunakan</a:t>
            </a:r>
            <a:r>
              <a:rPr lang="en-US" sz="2800" dirty="0" smtClean="0"/>
              <a:t> </a:t>
            </a:r>
            <a:r>
              <a:rPr lang="en-US" sz="2800" dirty="0" err="1" smtClean="0"/>
              <a:t>oleh</a:t>
            </a:r>
            <a:r>
              <a:rPr lang="en-US" sz="2800" dirty="0" smtClean="0"/>
              <a:t> psychologist</a:t>
            </a:r>
          </a:p>
          <a:p>
            <a:pPr lvl="1" eaLnBrk="1" hangingPunct="1">
              <a:lnSpc>
                <a:spcPct val="90000"/>
              </a:lnSpc>
            </a:pPr>
            <a:r>
              <a:rPr lang="en-US" sz="2400" dirty="0" err="1" smtClean="0"/>
              <a:t>Untuk</a:t>
            </a:r>
            <a:r>
              <a:rPr lang="en-US" sz="2400" dirty="0" smtClean="0"/>
              <a:t> </a:t>
            </a:r>
            <a:r>
              <a:rPr lang="en-US" sz="2400" dirty="0" err="1" smtClean="0"/>
              <a:t>mengetahui</a:t>
            </a:r>
            <a:r>
              <a:rPr lang="en-US" sz="2400" dirty="0" smtClean="0"/>
              <a:t> </a:t>
            </a:r>
            <a:r>
              <a:rPr lang="en-US" sz="2400" dirty="0" err="1" smtClean="0"/>
              <a:t>apakah</a:t>
            </a:r>
            <a:r>
              <a:rPr lang="en-US" sz="2400" dirty="0" smtClean="0"/>
              <a:t> </a:t>
            </a:r>
            <a:r>
              <a:rPr lang="en-US" sz="2400" dirty="0" err="1" smtClean="0"/>
              <a:t>penggunaan</a:t>
            </a:r>
            <a:r>
              <a:rPr lang="en-US" sz="2400" dirty="0" smtClean="0"/>
              <a:t> internet </a:t>
            </a:r>
            <a:r>
              <a:rPr lang="en-US" sz="2400" dirty="0" err="1" smtClean="0"/>
              <a:t>mempengaruhi</a:t>
            </a:r>
            <a:r>
              <a:rPr lang="en-US" sz="2400" dirty="0" smtClean="0"/>
              <a:t> </a:t>
            </a:r>
            <a:r>
              <a:rPr lang="en-US" sz="2400" dirty="0" err="1" smtClean="0"/>
              <a:t>kinerja</a:t>
            </a:r>
            <a:r>
              <a:rPr lang="en-US" sz="2400" dirty="0" smtClean="0"/>
              <a:t> </a:t>
            </a:r>
            <a:r>
              <a:rPr lang="en-US" sz="2400" dirty="0" err="1" smtClean="0"/>
              <a:t>seseorang</a:t>
            </a:r>
            <a:r>
              <a:rPr lang="en-US" sz="2400" dirty="0" smtClean="0"/>
              <a:t> ?</a:t>
            </a:r>
          </a:p>
          <a:p>
            <a:pPr lvl="1" eaLnBrk="1" hangingPunct="1">
              <a:lnSpc>
                <a:spcPct val="90000"/>
              </a:lnSpc>
            </a:pPr>
            <a:r>
              <a:rPr lang="en-US" sz="2400" dirty="0" smtClean="0"/>
              <a:t>Setting </a:t>
            </a:r>
            <a:r>
              <a:rPr lang="en-US" sz="2400" dirty="0" err="1" smtClean="0"/>
              <a:t>dua</a:t>
            </a:r>
            <a:r>
              <a:rPr lang="en-US" sz="2400" dirty="0" smtClean="0"/>
              <a:t> </a:t>
            </a:r>
            <a:r>
              <a:rPr lang="en-US" sz="2400" dirty="0" err="1" smtClean="0"/>
              <a:t>kondisi</a:t>
            </a:r>
            <a:r>
              <a:rPr lang="en-US" sz="2400" dirty="0" smtClean="0"/>
              <a:t>:</a:t>
            </a:r>
          </a:p>
          <a:p>
            <a:pPr lvl="2" eaLnBrk="1" hangingPunct="1">
              <a:lnSpc>
                <a:spcPct val="90000"/>
              </a:lnSpc>
            </a:pPr>
            <a:r>
              <a:rPr lang="en-US" sz="2000" dirty="0" err="1" smtClean="0"/>
              <a:t>Kerja</a:t>
            </a:r>
            <a:r>
              <a:rPr lang="en-US" sz="2000" dirty="0" smtClean="0"/>
              <a:t> </a:t>
            </a:r>
            <a:r>
              <a:rPr lang="en-US" sz="2000" dirty="0" err="1" smtClean="0"/>
              <a:t>dengan</a:t>
            </a:r>
            <a:r>
              <a:rPr lang="en-US" sz="2000" dirty="0" smtClean="0"/>
              <a:t> internet</a:t>
            </a:r>
          </a:p>
          <a:p>
            <a:pPr lvl="2" eaLnBrk="1" hangingPunct="1">
              <a:lnSpc>
                <a:spcPct val="90000"/>
              </a:lnSpc>
            </a:pPr>
            <a:r>
              <a:rPr lang="en-US" sz="2000" dirty="0" err="1" smtClean="0"/>
              <a:t>Kerja</a:t>
            </a:r>
            <a:r>
              <a:rPr lang="en-US" sz="2000" dirty="0" smtClean="0"/>
              <a:t> </a:t>
            </a:r>
            <a:r>
              <a:rPr lang="en-US" sz="2000" dirty="0" err="1" smtClean="0"/>
              <a:t>tanpa</a:t>
            </a:r>
            <a:r>
              <a:rPr lang="en-US" sz="2000" dirty="0" smtClean="0"/>
              <a:t> internet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600" dirty="0" err="1"/>
              <a:t>Fungsi</a:t>
            </a:r>
            <a:r>
              <a:rPr lang="en-US" sz="3600" dirty="0"/>
              <a:t> </a:t>
            </a:r>
            <a:r>
              <a:rPr lang="en-US" sz="3600" dirty="0" err="1"/>
              <a:t>Teori</a:t>
            </a:r>
            <a:endParaRPr lang="en-US" sz="3600" dirty="0"/>
          </a:p>
        </p:txBody>
      </p:sp>
      <p:sp>
        <p:nvSpPr>
          <p:cNvPr id="7171" name="Rectangle 3"/>
          <p:cNvSpPr>
            <a:spLocks noGrp="1" noChangeArrowheads="1"/>
          </p:cNvSpPr>
          <p:nvPr>
            <p:ph type="body" idx="1"/>
          </p:nvPr>
        </p:nvSpPr>
        <p:spPr/>
        <p:txBody>
          <a:bodyPr/>
          <a:lstStyle/>
          <a:p>
            <a:pPr marL="609600" indent="-609600">
              <a:lnSpc>
                <a:spcPct val="80000"/>
              </a:lnSpc>
            </a:pPr>
            <a:r>
              <a:rPr lang="en-US" sz="2400" dirty="0" err="1"/>
              <a:t>Mengorganisasikan</a:t>
            </a:r>
            <a:r>
              <a:rPr lang="en-US" sz="2400" dirty="0"/>
              <a:t> </a:t>
            </a:r>
            <a:r>
              <a:rPr lang="en-US" sz="2400" dirty="0" err="1"/>
              <a:t>dan</a:t>
            </a:r>
            <a:r>
              <a:rPr lang="en-US" sz="2400" dirty="0"/>
              <a:t> </a:t>
            </a:r>
            <a:r>
              <a:rPr lang="en-US" sz="2400" dirty="0" err="1"/>
              <a:t>menyimpulkan</a:t>
            </a:r>
            <a:r>
              <a:rPr lang="en-US" sz="2400" dirty="0"/>
              <a:t> </a:t>
            </a:r>
            <a:r>
              <a:rPr lang="en-US" sz="2400" dirty="0" err="1"/>
              <a:t>pengetahuan</a:t>
            </a:r>
            <a:r>
              <a:rPr lang="en-US" sz="2400" dirty="0"/>
              <a:t> </a:t>
            </a:r>
            <a:r>
              <a:rPr lang="en-US" sz="2400" dirty="0" err="1"/>
              <a:t>tentang</a:t>
            </a:r>
            <a:r>
              <a:rPr lang="en-US" sz="2400" dirty="0"/>
              <a:t> </a:t>
            </a:r>
            <a:r>
              <a:rPr lang="en-US" sz="2400" dirty="0" err="1"/>
              <a:t>sesuatu</a:t>
            </a:r>
            <a:r>
              <a:rPr lang="en-US" sz="2400" dirty="0"/>
              <a:t> </a:t>
            </a:r>
            <a:r>
              <a:rPr lang="en-US" sz="2400" dirty="0" err="1"/>
              <a:t>hal</a:t>
            </a:r>
            <a:r>
              <a:rPr lang="en-US" sz="2400" dirty="0"/>
              <a:t>. </a:t>
            </a:r>
            <a:r>
              <a:rPr lang="en-US" sz="2400" dirty="0" err="1"/>
              <a:t>Hasilnya</a:t>
            </a:r>
            <a:r>
              <a:rPr lang="en-US" sz="2400" dirty="0"/>
              <a:t> </a:t>
            </a:r>
            <a:r>
              <a:rPr lang="en-US" sz="2400" dirty="0" err="1"/>
              <a:t>akan</a:t>
            </a:r>
            <a:r>
              <a:rPr lang="en-US" sz="2400" dirty="0"/>
              <a:t> </a:t>
            </a:r>
            <a:r>
              <a:rPr lang="en-US" sz="2400" dirty="0" err="1"/>
              <a:t>berupa</a:t>
            </a:r>
            <a:r>
              <a:rPr lang="en-US" sz="2400" dirty="0"/>
              <a:t> </a:t>
            </a:r>
            <a:r>
              <a:rPr lang="en-US" sz="2400" dirty="0" err="1"/>
              <a:t>teori-teori</a:t>
            </a:r>
            <a:r>
              <a:rPr lang="en-US" sz="2400" dirty="0"/>
              <a:t> yang </a:t>
            </a:r>
            <a:r>
              <a:rPr lang="en-US" sz="2400" dirty="0" err="1"/>
              <a:t>dapat</a:t>
            </a:r>
            <a:r>
              <a:rPr lang="en-US" sz="2400" dirty="0"/>
              <a:t> </a:t>
            </a:r>
            <a:r>
              <a:rPr lang="en-US" sz="2400" dirty="0" err="1"/>
              <a:t>dipakai</a:t>
            </a:r>
            <a:r>
              <a:rPr lang="en-US" sz="2400" dirty="0"/>
              <a:t> </a:t>
            </a:r>
            <a:r>
              <a:rPr lang="en-US" sz="2400" dirty="0" err="1"/>
              <a:t>sebagai</a:t>
            </a:r>
            <a:r>
              <a:rPr lang="en-US" sz="2400" dirty="0"/>
              <a:t> </a:t>
            </a:r>
            <a:r>
              <a:rPr lang="en-US" sz="2400" dirty="0" err="1"/>
              <a:t>rujukan</a:t>
            </a:r>
            <a:r>
              <a:rPr lang="en-US" sz="2400" dirty="0"/>
              <a:t> </a:t>
            </a:r>
            <a:r>
              <a:rPr lang="en-US" sz="2400" dirty="0" err="1"/>
              <a:t>atau</a:t>
            </a:r>
            <a:r>
              <a:rPr lang="en-US" sz="2400" dirty="0"/>
              <a:t> </a:t>
            </a:r>
            <a:r>
              <a:rPr lang="en-US" sz="2400" dirty="0" err="1"/>
              <a:t>dasar</a:t>
            </a:r>
            <a:r>
              <a:rPr lang="en-US" sz="2400" dirty="0"/>
              <a:t> </a:t>
            </a:r>
            <a:r>
              <a:rPr lang="en-US" sz="2400" dirty="0" err="1"/>
              <a:t>bagi</a:t>
            </a:r>
            <a:r>
              <a:rPr lang="en-US" sz="2400" dirty="0"/>
              <a:t> </a:t>
            </a:r>
            <a:r>
              <a:rPr lang="en-US" sz="2400" dirty="0" err="1"/>
              <a:t>upaya-upaya</a:t>
            </a:r>
            <a:r>
              <a:rPr lang="en-US" sz="2400" dirty="0"/>
              <a:t> </a:t>
            </a:r>
            <a:r>
              <a:rPr lang="en-US" sz="2400" dirty="0" err="1"/>
              <a:t>studi</a:t>
            </a:r>
            <a:r>
              <a:rPr lang="en-US" sz="2400" dirty="0"/>
              <a:t> </a:t>
            </a:r>
            <a:r>
              <a:rPr lang="en-US" sz="2400" dirty="0" err="1"/>
              <a:t>berikutnya</a:t>
            </a:r>
            <a:r>
              <a:rPr lang="en-US" sz="2400" dirty="0"/>
              <a:t>.</a:t>
            </a:r>
          </a:p>
          <a:p>
            <a:pPr marL="609600" indent="-609600">
              <a:lnSpc>
                <a:spcPct val="80000"/>
              </a:lnSpc>
              <a:buFont typeface="Wingdings" pitchFamily="2" charset="2"/>
              <a:buNone/>
            </a:pPr>
            <a:endParaRPr lang="en-US" sz="2400" dirty="0"/>
          </a:p>
          <a:p>
            <a:pPr marL="609600" indent="-609600">
              <a:lnSpc>
                <a:spcPct val="80000"/>
              </a:lnSpc>
            </a:pPr>
            <a:r>
              <a:rPr lang="en-US" sz="2400" dirty="0" err="1"/>
              <a:t>Memfokuskan</a:t>
            </a:r>
            <a:r>
              <a:rPr lang="en-US" sz="2400" dirty="0"/>
              <a:t> </a:t>
            </a:r>
            <a:r>
              <a:rPr lang="en-US" sz="2400" dirty="0" err="1"/>
              <a:t>terhadap</a:t>
            </a:r>
            <a:r>
              <a:rPr lang="en-US" sz="2400" dirty="0"/>
              <a:t> </a:t>
            </a:r>
            <a:r>
              <a:rPr lang="en-US" sz="2400" dirty="0" err="1"/>
              <a:t>hal-hal</a:t>
            </a:r>
            <a:r>
              <a:rPr lang="en-US" sz="2400" dirty="0"/>
              <a:t> </a:t>
            </a:r>
            <a:r>
              <a:rPr lang="en-US" sz="2400" dirty="0" err="1"/>
              <a:t>atau</a:t>
            </a:r>
            <a:r>
              <a:rPr lang="en-US" sz="2400" dirty="0"/>
              <a:t> </a:t>
            </a:r>
            <a:r>
              <a:rPr lang="en-US" sz="2400" dirty="0" err="1"/>
              <a:t>obyek-obyek</a:t>
            </a:r>
            <a:r>
              <a:rPr lang="en-US" sz="2400" dirty="0"/>
              <a:t> </a:t>
            </a:r>
            <a:r>
              <a:rPr lang="en-US" sz="2400" dirty="0" err="1"/>
              <a:t>tertentu</a:t>
            </a:r>
            <a:r>
              <a:rPr lang="en-US" sz="2400" dirty="0"/>
              <a:t>. </a:t>
            </a:r>
            <a:r>
              <a:rPr lang="en-US" sz="2400" dirty="0" err="1"/>
              <a:t>Teori</a:t>
            </a:r>
            <a:r>
              <a:rPr lang="en-US" sz="2400" dirty="0"/>
              <a:t> </a:t>
            </a:r>
            <a:r>
              <a:rPr lang="en-US" sz="2400" dirty="0" err="1"/>
              <a:t>pada</a:t>
            </a:r>
            <a:r>
              <a:rPr lang="en-US" sz="2400" dirty="0"/>
              <a:t> </a:t>
            </a:r>
            <a:r>
              <a:rPr lang="en-US" sz="2400" dirty="0" err="1"/>
              <a:t>dasarnya</a:t>
            </a:r>
            <a:r>
              <a:rPr lang="en-US" sz="2400" dirty="0"/>
              <a:t> </a:t>
            </a:r>
            <a:r>
              <a:rPr lang="en-US" sz="2400" dirty="0" err="1"/>
              <a:t>hanya</a:t>
            </a:r>
            <a:r>
              <a:rPr lang="en-US" sz="2400" dirty="0"/>
              <a:t> </a:t>
            </a:r>
            <a:r>
              <a:rPr lang="en-US" sz="2400" dirty="0" err="1"/>
              <a:t>menjelaskan</a:t>
            </a:r>
            <a:r>
              <a:rPr lang="en-US" sz="2400" dirty="0"/>
              <a:t> </a:t>
            </a:r>
            <a:r>
              <a:rPr lang="en-US" sz="2400" dirty="0" err="1"/>
              <a:t>tentang</a:t>
            </a:r>
            <a:r>
              <a:rPr lang="en-US" sz="2400" dirty="0"/>
              <a:t> </a:t>
            </a:r>
            <a:r>
              <a:rPr lang="en-US" sz="2400" dirty="0" err="1"/>
              <a:t>suatu</a:t>
            </a:r>
            <a:r>
              <a:rPr lang="en-US" sz="2400" dirty="0"/>
              <a:t> </a:t>
            </a:r>
            <a:r>
              <a:rPr lang="en-US" sz="2400" dirty="0" err="1"/>
              <a:t>hal</a:t>
            </a:r>
            <a:r>
              <a:rPr lang="en-US" sz="2400" dirty="0"/>
              <a:t>, </a:t>
            </a:r>
            <a:r>
              <a:rPr lang="en-US" sz="2400" dirty="0" err="1"/>
              <a:t>bukan</a:t>
            </a:r>
            <a:r>
              <a:rPr lang="en-US" sz="2400" dirty="0"/>
              <a:t> </a:t>
            </a:r>
            <a:r>
              <a:rPr lang="en-US" sz="2400" dirty="0" err="1"/>
              <a:t>banyak</a:t>
            </a:r>
            <a:r>
              <a:rPr lang="en-US" sz="2400" dirty="0"/>
              <a:t> </a:t>
            </a:r>
            <a:r>
              <a:rPr lang="en-US" sz="2400" dirty="0" err="1"/>
              <a:t>hal</a:t>
            </a:r>
            <a:r>
              <a:rPr lang="en-US" sz="2400" dirty="0"/>
              <a:t>.</a:t>
            </a:r>
          </a:p>
          <a:p>
            <a:pPr marL="609600" indent="-609600">
              <a:lnSpc>
                <a:spcPct val="80000"/>
              </a:lnSpc>
              <a:buFont typeface="Wingdings" pitchFamily="2" charset="2"/>
              <a:buNone/>
            </a:pPr>
            <a:endParaRPr lang="en-US" sz="2400" dirty="0"/>
          </a:p>
          <a:p>
            <a:pPr marL="609600" indent="-609600">
              <a:lnSpc>
                <a:spcPct val="80000"/>
              </a:lnSpc>
            </a:pPr>
            <a:r>
              <a:rPr lang="en-US" sz="2400" dirty="0" err="1"/>
              <a:t>Menjelaskan</a:t>
            </a:r>
            <a:r>
              <a:rPr lang="en-US" sz="2400" dirty="0"/>
              <a:t>, </a:t>
            </a:r>
            <a:r>
              <a:rPr lang="en-US" sz="2400" dirty="0" err="1"/>
              <a:t>yaitu</a:t>
            </a:r>
            <a:r>
              <a:rPr lang="en-US" sz="2400" dirty="0"/>
              <a:t> </a:t>
            </a:r>
            <a:r>
              <a:rPr lang="en-US" sz="2400" dirty="0" err="1"/>
              <a:t>teori</a:t>
            </a:r>
            <a:r>
              <a:rPr lang="en-US" sz="2400" dirty="0"/>
              <a:t> </a:t>
            </a:r>
            <a:r>
              <a:rPr lang="en-US" sz="2400" dirty="0" err="1"/>
              <a:t>harus</a:t>
            </a:r>
            <a:r>
              <a:rPr lang="en-US" sz="2400" dirty="0"/>
              <a:t> </a:t>
            </a:r>
            <a:r>
              <a:rPr lang="en-US" sz="2400" dirty="0" err="1"/>
              <a:t>mempu</a:t>
            </a:r>
            <a:r>
              <a:rPr lang="en-US" sz="2400" dirty="0"/>
              <a:t> </a:t>
            </a:r>
            <a:r>
              <a:rPr lang="en-US" sz="2400" dirty="0" err="1"/>
              <a:t>membuat</a:t>
            </a:r>
            <a:r>
              <a:rPr lang="en-US" sz="2400" dirty="0"/>
              <a:t> </a:t>
            </a:r>
            <a:r>
              <a:rPr lang="en-US" sz="2400" dirty="0" err="1"/>
              <a:t>suatu</a:t>
            </a:r>
            <a:r>
              <a:rPr lang="en-US" sz="2400" dirty="0"/>
              <a:t> </a:t>
            </a:r>
            <a:r>
              <a:rPr lang="en-US" sz="2400" dirty="0" err="1"/>
              <a:t>penjelasan</a:t>
            </a:r>
            <a:r>
              <a:rPr lang="en-US" sz="2400" dirty="0"/>
              <a:t> </a:t>
            </a:r>
            <a:r>
              <a:rPr lang="en-US" sz="2400" dirty="0" err="1"/>
              <a:t>tentang</a:t>
            </a:r>
            <a:r>
              <a:rPr lang="en-US" sz="2400" dirty="0"/>
              <a:t> </a:t>
            </a:r>
            <a:r>
              <a:rPr lang="en-US" sz="2400" dirty="0" err="1"/>
              <a:t>hal</a:t>
            </a:r>
            <a:r>
              <a:rPr lang="en-US" sz="2400" dirty="0"/>
              <a:t> yang </a:t>
            </a:r>
            <a:r>
              <a:rPr lang="en-US" sz="2400" dirty="0" err="1"/>
              <a:t>diamatinya</a:t>
            </a:r>
            <a:r>
              <a:rPr lang="en-US" sz="2400" dirty="0"/>
              <a:t>. </a:t>
            </a:r>
            <a:r>
              <a:rPr lang="en-US" sz="2400" dirty="0" err="1"/>
              <a:t>Penjelasan</a:t>
            </a:r>
            <a:r>
              <a:rPr lang="en-US" sz="2400" dirty="0"/>
              <a:t> </a:t>
            </a:r>
            <a:r>
              <a:rPr lang="en-US" sz="2400" dirty="0" err="1"/>
              <a:t>ini</a:t>
            </a:r>
            <a:r>
              <a:rPr lang="en-US" sz="2400" dirty="0"/>
              <a:t> </a:t>
            </a:r>
            <a:r>
              <a:rPr lang="en-US" sz="2400" dirty="0" err="1"/>
              <a:t>tidak</a:t>
            </a:r>
            <a:r>
              <a:rPr lang="en-US" sz="2400" dirty="0"/>
              <a:t> </a:t>
            </a:r>
            <a:r>
              <a:rPr lang="en-US" sz="2400" dirty="0" err="1"/>
              <a:t>hanya</a:t>
            </a:r>
            <a:r>
              <a:rPr lang="en-US" sz="2400" dirty="0"/>
              <a:t> </a:t>
            </a:r>
            <a:r>
              <a:rPr lang="en-US" sz="2400" dirty="0" err="1"/>
              <a:t>berguna</a:t>
            </a:r>
            <a:r>
              <a:rPr lang="en-US" sz="2400" dirty="0"/>
              <a:t> </a:t>
            </a:r>
            <a:r>
              <a:rPr lang="en-US" sz="2400" dirty="0" err="1"/>
              <a:t>untuk</a:t>
            </a:r>
            <a:r>
              <a:rPr lang="en-US" sz="2400" dirty="0"/>
              <a:t> </a:t>
            </a:r>
            <a:r>
              <a:rPr lang="en-US" sz="2400" dirty="0" err="1"/>
              <a:t>memahami</a:t>
            </a:r>
            <a:r>
              <a:rPr lang="en-US" sz="2400" dirty="0"/>
              <a:t> </a:t>
            </a:r>
            <a:r>
              <a:rPr lang="en-US" sz="2400" dirty="0" err="1"/>
              <a:t>pola-pola</a:t>
            </a:r>
            <a:r>
              <a:rPr lang="en-US" sz="2400" dirty="0"/>
              <a:t>, </a:t>
            </a:r>
            <a:r>
              <a:rPr lang="en-US" sz="2400" dirty="0" err="1"/>
              <a:t>hubungan-hubungan</a:t>
            </a:r>
            <a:r>
              <a:rPr lang="en-US" sz="2400" dirty="0"/>
              <a:t> </a:t>
            </a:r>
            <a:r>
              <a:rPr lang="en-US" sz="2400" dirty="0" err="1"/>
              <a:t>tetapi</a:t>
            </a:r>
            <a:r>
              <a:rPr lang="en-US" sz="2400" dirty="0"/>
              <a:t> </a:t>
            </a:r>
            <a:r>
              <a:rPr lang="en-US" sz="2400" dirty="0" err="1"/>
              <a:t>juga</a:t>
            </a:r>
            <a:r>
              <a:rPr lang="en-US" sz="2400" dirty="0"/>
              <a:t> </a:t>
            </a:r>
            <a:r>
              <a:rPr lang="en-US" sz="2400" dirty="0" err="1"/>
              <a:t>untuk</a:t>
            </a:r>
            <a:r>
              <a:rPr lang="en-US" sz="2400" dirty="0"/>
              <a:t> </a:t>
            </a:r>
            <a:r>
              <a:rPr lang="en-US" sz="2400" dirty="0" err="1"/>
              <a:t>menginterpretasikan</a:t>
            </a:r>
            <a:r>
              <a:rPr lang="en-US" sz="2400" dirty="0"/>
              <a:t> </a:t>
            </a:r>
            <a:r>
              <a:rPr lang="en-US" sz="2400" dirty="0" err="1"/>
              <a:t>peristiwa-peristiwa</a:t>
            </a:r>
            <a:r>
              <a:rPr lang="en-US" sz="2400" dirty="0"/>
              <a:t> </a:t>
            </a:r>
            <a:r>
              <a:rPr lang="en-US" sz="2400" dirty="0" err="1"/>
              <a:t>tertentu</a:t>
            </a:r>
            <a:r>
              <a:rPr lang="en-US" sz="2400" dirty="0"/>
              <a:t>.</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dirty="0"/>
              <a:t>Survey Research</a:t>
            </a:r>
          </a:p>
        </p:txBody>
      </p:sp>
      <p:sp>
        <p:nvSpPr>
          <p:cNvPr id="36867" name="Rectangle 3"/>
          <p:cNvSpPr>
            <a:spLocks noGrp="1" noChangeArrowheads="1"/>
          </p:cNvSpPr>
          <p:nvPr>
            <p:ph type="body" idx="1"/>
          </p:nvPr>
        </p:nvSpPr>
        <p:spPr>
          <a:xfrm>
            <a:off x="838200" y="1600200"/>
            <a:ext cx="8116888" cy="4532313"/>
          </a:xfrm>
        </p:spPr>
        <p:txBody>
          <a:bodyPr/>
          <a:lstStyle/>
          <a:p>
            <a:pPr eaLnBrk="1" hangingPunct="1">
              <a:lnSpc>
                <a:spcPct val="90000"/>
              </a:lnSpc>
            </a:pPr>
            <a:r>
              <a:rPr lang="en-US" dirty="0" smtClean="0"/>
              <a:t>Involves the administration of questionnaires or interview to relatively groups of people</a:t>
            </a:r>
          </a:p>
          <a:p>
            <a:pPr eaLnBrk="1" hangingPunct="1">
              <a:lnSpc>
                <a:spcPct val="90000"/>
              </a:lnSpc>
            </a:pPr>
            <a:r>
              <a:rPr lang="en-US" dirty="0" smtClean="0"/>
              <a:t>Describe frequency of certain characteristics among groups of population</a:t>
            </a:r>
          </a:p>
          <a:p>
            <a:pPr eaLnBrk="1" hangingPunct="1">
              <a:lnSpc>
                <a:spcPct val="90000"/>
              </a:lnSpc>
            </a:pPr>
            <a:r>
              <a:rPr lang="en-US" dirty="0" err="1" smtClean="0"/>
              <a:t>Dalam</a:t>
            </a:r>
            <a:r>
              <a:rPr lang="en-US" dirty="0" smtClean="0"/>
              <a:t> social research, </a:t>
            </a:r>
            <a:r>
              <a:rPr lang="en-US" dirty="0" err="1" smtClean="0"/>
              <a:t>biasanya</a:t>
            </a:r>
            <a:r>
              <a:rPr lang="en-US" dirty="0" smtClean="0"/>
              <a:t> </a:t>
            </a:r>
            <a:r>
              <a:rPr lang="en-US" dirty="0" err="1" smtClean="0"/>
              <a:t>digunakan</a:t>
            </a:r>
            <a:r>
              <a:rPr lang="en-US" dirty="0" smtClean="0"/>
              <a:t> </a:t>
            </a:r>
            <a:r>
              <a:rPr lang="en-US" dirty="0" err="1" smtClean="0"/>
              <a:t>oleh</a:t>
            </a:r>
            <a:r>
              <a:rPr lang="en-US" dirty="0" smtClean="0"/>
              <a:t> sociologist</a:t>
            </a:r>
          </a:p>
          <a:p>
            <a:pPr lvl="1" eaLnBrk="1" hangingPunct="1">
              <a:lnSpc>
                <a:spcPct val="90000"/>
              </a:lnSpc>
            </a:pPr>
            <a:r>
              <a:rPr lang="en-US" dirty="0" smtClean="0"/>
              <a:t>Polling, </a:t>
            </a:r>
            <a:r>
              <a:rPr lang="en-US" dirty="0" err="1" smtClean="0"/>
              <a:t>jajak</a:t>
            </a:r>
            <a:r>
              <a:rPr lang="en-US" dirty="0" smtClean="0"/>
              <a:t> </a:t>
            </a:r>
            <a:r>
              <a:rPr lang="en-US" dirty="0" err="1" smtClean="0"/>
              <a:t>pendapat</a:t>
            </a:r>
            <a:endParaRPr lang="en-US" dirty="0" smtClean="0"/>
          </a:p>
          <a:p>
            <a:pPr eaLnBrk="1" hangingPunct="1">
              <a:lnSpc>
                <a:spcPct val="90000"/>
              </a:lnSpc>
            </a:pPr>
            <a:endParaRPr lang="en-US" dirty="0" smtClean="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dirty="0"/>
              <a:t>Field Research</a:t>
            </a:r>
          </a:p>
        </p:txBody>
      </p:sp>
      <p:sp>
        <p:nvSpPr>
          <p:cNvPr id="37891" name="Rectangle 3"/>
          <p:cNvSpPr>
            <a:spLocks noGrp="1" noChangeArrowheads="1"/>
          </p:cNvSpPr>
          <p:nvPr>
            <p:ph type="body" idx="1"/>
          </p:nvPr>
        </p:nvSpPr>
        <p:spPr/>
        <p:txBody>
          <a:bodyPr/>
          <a:lstStyle/>
          <a:p>
            <a:pPr eaLnBrk="1" hangingPunct="1"/>
            <a:r>
              <a:rPr lang="en-US" dirty="0" err="1" smtClean="0"/>
              <a:t>Langsung</a:t>
            </a:r>
            <a:r>
              <a:rPr lang="en-US" dirty="0" smtClean="0"/>
              <a:t> </a:t>
            </a:r>
            <a:r>
              <a:rPr lang="en-US" dirty="0" err="1" smtClean="0"/>
              <a:t>berhubungan</a:t>
            </a:r>
            <a:r>
              <a:rPr lang="en-US" dirty="0" smtClean="0"/>
              <a:t> </a:t>
            </a:r>
            <a:r>
              <a:rPr lang="en-US" dirty="0" err="1" smtClean="0"/>
              <a:t>dengan</a:t>
            </a:r>
            <a:r>
              <a:rPr lang="en-US" dirty="0" smtClean="0"/>
              <a:t> </a:t>
            </a:r>
            <a:r>
              <a:rPr lang="en-US" dirty="0" err="1" smtClean="0"/>
              <a:t>objek</a:t>
            </a:r>
            <a:r>
              <a:rPr lang="en-US" dirty="0" smtClean="0"/>
              <a:t> </a:t>
            </a:r>
            <a:r>
              <a:rPr lang="en-US" dirty="0" err="1" smtClean="0"/>
              <a:t>penelitian</a:t>
            </a:r>
            <a:r>
              <a:rPr lang="en-US" dirty="0" smtClean="0"/>
              <a:t> </a:t>
            </a:r>
            <a:r>
              <a:rPr lang="en-US" dirty="0" err="1" smtClean="0"/>
              <a:t>untuk</a:t>
            </a:r>
            <a:r>
              <a:rPr lang="en-US" dirty="0" smtClean="0"/>
              <a:t> </a:t>
            </a:r>
            <a:r>
              <a:rPr lang="en-US" dirty="0" err="1" smtClean="0"/>
              <a:t>mendapatkan</a:t>
            </a:r>
            <a:r>
              <a:rPr lang="en-US" dirty="0" smtClean="0"/>
              <a:t> knowledge/</a:t>
            </a:r>
            <a:r>
              <a:rPr lang="en-US" dirty="0" err="1" smtClean="0"/>
              <a:t>pengalaman</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tanpa</a:t>
            </a:r>
            <a:r>
              <a:rPr lang="en-US" dirty="0" smtClean="0"/>
              <a:t> </a:t>
            </a:r>
            <a:r>
              <a:rPr lang="en-US" dirty="0" err="1" smtClean="0"/>
              <a:t>perantara</a:t>
            </a:r>
            <a:r>
              <a:rPr lang="en-US" dirty="0" smtClean="0"/>
              <a:t>.</a:t>
            </a:r>
          </a:p>
          <a:p>
            <a:pPr eaLnBrk="1" hangingPunct="1"/>
            <a:r>
              <a:rPr lang="en-US" dirty="0" err="1" smtClean="0"/>
              <a:t>Biasanya</a:t>
            </a:r>
            <a:r>
              <a:rPr lang="en-US" dirty="0" smtClean="0"/>
              <a:t> </a:t>
            </a:r>
            <a:r>
              <a:rPr lang="en-US" dirty="0" err="1" smtClean="0"/>
              <a:t>dilakukan</a:t>
            </a:r>
            <a:r>
              <a:rPr lang="en-US" dirty="0" smtClean="0"/>
              <a:t> </a:t>
            </a:r>
            <a:r>
              <a:rPr lang="en-US" dirty="0" err="1" smtClean="0"/>
              <a:t>oleh</a:t>
            </a:r>
            <a:r>
              <a:rPr lang="en-US" dirty="0" smtClean="0"/>
              <a:t> anthropologist</a:t>
            </a:r>
          </a:p>
          <a:p>
            <a:pPr lvl="1" eaLnBrk="1" hangingPunct="1"/>
            <a:r>
              <a:rPr lang="en-US" dirty="0" err="1" smtClean="0"/>
              <a:t>Bagaimana</a:t>
            </a:r>
            <a:r>
              <a:rPr lang="en-US" dirty="0" smtClean="0"/>
              <a:t> </a:t>
            </a:r>
            <a:r>
              <a:rPr lang="en-US" dirty="0" err="1" smtClean="0"/>
              <a:t>kehidupan</a:t>
            </a:r>
            <a:r>
              <a:rPr lang="en-US" dirty="0" smtClean="0"/>
              <a:t> </a:t>
            </a:r>
            <a:r>
              <a:rPr lang="en-US" dirty="0" err="1" smtClean="0"/>
              <a:t>suku</a:t>
            </a:r>
            <a:r>
              <a:rPr lang="en-US" dirty="0" smtClean="0"/>
              <a:t> </a:t>
            </a:r>
            <a:r>
              <a:rPr lang="en-US" dirty="0" err="1" smtClean="0"/>
              <a:t>Badui</a:t>
            </a:r>
            <a:r>
              <a:rPr lang="en-US" dirty="0" smtClean="0"/>
              <a:t> </a:t>
            </a:r>
            <a:r>
              <a:rPr lang="en-US" dirty="0" err="1" smtClean="0"/>
              <a:t>pedalaman</a:t>
            </a:r>
            <a:r>
              <a:rPr lang="en-US" dirty="0" smtClean="0"/>
              <a:t> </a:t>
            </a:r>
            <a:r>
              <a:rPr lang="en-US" dirty="0" err="1" smtClean="0"/>
              <a:t>dibandingkan</a:t>
            </a:r>
            <a:r>
              <a:rPr lang="en-US" dirty="0" smtClean="0"/>
              <a:t> </a:t>
            </a:r>
            <a:r>
              <a:rPr lang="en-US" dirty="0" err="1" smtClean="0"/>
              <a:t>dengan</a:t>
            </a:r>
            <a:r>
              <a:rPr lang="en-US" dirty="0" smtClean="0"/>
              <a:t> </a:t>
            </a:r>
            <a:r>
              <a:rPr lang="en-US" dirty="0" err="1" smtClean="0"/>
              <a:t>Badui</a:t>
            </a:r>
            <a:r>
              <a:rPr lang="en-US" dirty="0" smtClean="0"/>
              <a:t> yang </a:t>
            </a:r>
            <a:r>
              <a:rPr lang="en-US" dirty="0" err="1" smtClean="0"/>
              <a:t>tinggal</a:t>
            </a:r>
            <a:r>
              <a:rPr lang="en-US" dirty="0" smtClean="0"/>
              <a:t> </a:t>
            </a:r>
            <a:r>
              <a:rPr lang="en-US" dirty="0" err="1" smtClean="0"/>
              <a:t>didaerah</a:t>
            </a:r>
            <a:r>
              <a:rPr lang="en-US" dirty="0" smtClean="0"/>
              <a:t> </a:t>
            </a:r>
            <a:r>
              <a:rPr lang="en-US" dirty="0" err="1" smtClean="0"/>
              <a:t>pinggiran</a:t>
            </a:r>
            <a:r>
              <a:rPr lang="en-US" dirty="0" smtClean="0"/>
              <a:t> ?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a:t>Research from available data</a:t>
            </a:r>
          </a:p>
        </p:txBody>
      </p:sp>
      <p:sp>
        <p:nvSpPr>
          <p:cNvPr id="38915" name="Rectangle 3"/>
          <p:cNvSpPr>
            <a:spLocks noGrp="1" noChangeArrowheads="1"/>
          </p:cNvSpPr>
          <p:nvPr>
            <p:ph type="body" idx="1"/>
          </p:nvPr>
        </p:nvSpPr>
        <p:spPr>
          <a:xfrm>
            <a:off x="990600" y="1600200"/>
            <a:ext cx="7964488" cy="4532313"/>
          </a:xfrm>
        </p:spPr>
        <p:txBody>
          <a:bodyPr/>
          <a:lstStyle/>
          <a:p>
            <a:pPr eaLnBrk="1" hangingPunct="1"/>
            <a:r>
              <a:rPr lang="en-US" dirty="0" err="1" smtClean="0"/>
              <a:t>Menggunakan</a:t>
            </a:r>
            <a:r>
              <a:rPr lang="en-US" dirty="0" smtClean="0"/>
              <a:t> data-data yang </a:t>
            </a:r>
            <a:r>
              <a:rPr lang="en-US" dirty="0" err="1" smtClean="0"/>
              <a:t>sudah</a:t>
            </a:r>
            <a:r>
              <a:rPr lang="en-US" dirty="0" smtClean="0"/>
              <a:t> </a:t>
            </a:r>
            <a:r>
              <a:rPr lang="en-US" dirty="0" err="1" smtClean="0"/>
              <a:t>ada</a:t>
            </a:r>
            <a:r>
              <a:rPr lang="en-US" dirty="0" smtClean="0"/>
              <a:t>, </a:t>
            </a:r>
            <a:r>
              <a:rPr lang="en-US" dirty="0" err="1" smtClean="0"/>
              <a:t>seperti</a:t>
            </a:r>
            <a:r>
              <a:rPr lang="en-US" dirty="0" smtClean="0"/>
              <a:t> </a:t>
            </a:r>
            <a:r>
              <a:rPr lang="en-US" dirty="0" err="1" smtClean="0"/>
              <a:t>dokumen</a:t>
            </a:r>
            <a:r>
              <a:rPr lang="en-US" dirty="0" smtClean="0"/>
              <a:t> </a:t>
            </a:r>
            <a:r>
              <a:rPr lang="en-US" dirty="0" err="1" smtClean="0"/>
              <a:t>tertulis</a:t>
            </a:r>
            <a:r>
              <a:rPr lang="en-US" dirty="0" smtClean="0"/>
              <a:t> (</a:t>
            </a:r>
            <a:r>
              <a:rPr lang="en-US" dirty="0" err="1" smtClean="0"/>
              <a:t>surat</a:t>
            </a:r>
            <a:r>
              <a:rPr lang="en-US" dirty="0" smtClean="0"/>
              <a:t>, </a:t>
            </a:r>
            <a:r>
              <a:rPr lang="en-US" dirty="0" err="1" smtClean="0"/>
              <a:t>diari</a:t>
            </a:r>
            <a:r>
              <a:rPr lang="en-US" dirty="0" smtClean="0"/>
              <a:t>, </a:t>
            </a:r>
            <a:r>
              <a:rPr lang="en-US" dirty="0" err="1" smtClean="0"/>
              <a:t>buku</a:t>
            </a:r>
            <a:r>
              <a:rPr lang="en-US" dirty="0" smtClean="0"/>
              <a:t>, </a:t>
            </a:r>
            <a:r>
              <a:rPr lang="en-US" dirty="0" err="1" smtClean="0"/>
              <a:t>koran</a:t>
            </a:r>
            <a:r>
              <a:rPr lang="en-US" dirty="0" smtClean="0"/>
              <a:t>, </a:t>
            </a:r>
            <a:r>
              <a:rPr lang="en-US" dirty="0" err="1" smtClean="0"/>
              <a:t>dsb</a:t>
            </a:r>
            <a:r>
              <a:rPr lang="en-US" dirty="0" smtClean="0"/>
              <a:t>), </a:t>
            </a:r>
            <a:r>
              <a:rPr lang="en-US" dirty="0" err="1" smtClean="0"/>
              <a:t>lukisan</a:t>
            </a:r>
            <a:r>
              <a:rPr lang="en-US" dirty="0" smtClean="0"/>
              <a:t>, tools, </a:t>
            </a:r>
            <a:r>
              <a:rPr lang="en-US" dirty="0" err="1" smtClean="0"/>
              <a:t>dsb</a:t>
            </a:r>
            <a:r>
              <a:rPr lang="en-US" dirty="0" smtClean="0"/>
              <a:t>.</a:t>
            </a:r>
          </a:p>
          <a:p>
            <a:pPr eaLnBrk="1" hangingPunct="1"/>
            <a:r>
              <a:rPr lang="en-US" dirty="0" err="1" smtClean="0"/>
              <a:t>Biasanya</a:t>
            </a:r>
            <a:r>
              <a:rPr lang="en-US" dirty="0" smtClean="0"/>
              <a:t> </a:t>
            </a:r>
            <a:r>
              <a:rPr lang="en-US" dirty="0" err="1" smtClean="0"/>
              <a:t>digunakan</a:t>
            </a:r>
            <a:r>
              <a:rPr lang="en-US" dirty="0" smtClean="0"/>
              <a:t> </a:t>
            </a:r>
            <a:r>
              <a:rPr lang="en-US" dirty="0" err="1" smtClean="0"/>
              <a:t>oleh</a:t>
            </a:r>
            <a:r>
              <a:rPr lang="en-US" dirty="0" smtClean="0"/>
              <a:t> historian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dirty="0"/>
              <a:t>Research Ethics</a:t>
            </a:r>
          </a:p>
        </p:txBody>
      </p:sp>
      <p:sp>
        <p:nvSpPr>
          <p:cNvPr id="39939" name="Rectangle 3"/>
          <p:cNvSpPr>
            <a:spLocks noGrp="1" noChangeArrowheads="1"/>
          </p:cNvSpPr>
          <p:nvPr>
            <p:ph type="body" idx="1"/>
          </p:nvPr>
        </p:nvSpPr>
        <p:spPr/>
        <p:txBody>
          <a:bodyPr/>
          <a:lstStyle/>
          <a:p>
            <a:pPr eaLnBrk="1" hangingPunct="1"/>
            <a:r>
              <a:rPr lang="en-US" sz="2800" dirty="0" smtClean="0"/>
              <a:t>Not only using the right techniques but also of rightly using the techniques</a:t>
            </a:r>
          </a:p>
          <a:p>
            <a:pPr eaLnBrk="1" hangingPunct="1"/>
            <a:r>
              <a:rPr lang="en-US" sz="2800" dirty="0" smtClean="0"/>
              <a:t>Prohibit researcher from:</a:t>
            </a:r>
          </a:p>
          <a:p>
            <a:pPr lvl="1" eaLnBrk="1" hangingPunct="1"/>
            <a:r>
              <a:rPr lang="en-US" sz="2400" dirty="0" smtClean="0"/>
              <a:t>Using treatment that could harm people</a:t>
            </a:r>
          </a:p>
          <a:p>
            <a:pPr lvl="1" eaLnBrk="1" hangingPunct="1"/>
            <a:r>
              <a:rPr lang="en-US" sz="2400" dirty="0" smtClean="0"/>
              <a:t>Asking question that embarrassing or threatening</a:t>
            </a:r>
          </a:p>
          <a:p>
            <a:pPr lvl="1" eaLnBrk="1" hangingPunct="1"/>
            <a:r>
              <a:rPr lang="en-US" sz="2400" dirty="0" smtClean="0"/>
              <a:t>Reporting information that against privacy</a:t>
            </a:r>
          </a:p>
          <a:p>
            <a:pPr eaLnBrk="1" hangingPunct="1"/>
            <a:r>
              <a:rPr lang="en-US" sz="2800" dirty="0" smtClean="0"/>
              <a:t>The researcher should honest in observing, analyzing and reporting finding.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371600"/>
            <a:ext cx="8229600" cy="5105400"/>
          </a:xfrm>
        </p:spPr>
        <p:txBody>
          <a:bodyPr>
            <a:normAutofit fontScale="85000" lnSpcReduction="20000"/>
          </a:bodyPr>
          <a:lstStyle/>
          <a:p>
            <a:pPr marL="365760" indent="-256032" eaLnBrk="1" fontAlgn="auto" hangingPunct="1">
              <a:lnSpc>
                <a:spcPct val="110000"/>
              </a:lnSpc>
              <a:spcAft>
                <a:spcPts val="0"/>
              </a:spcAft>
              <a:buFont typeface="Wingdings 3"/>
              <a:buChar char=""/>
              <a:defRPr/>
            </a:pPr>
            <a:r>
              <a:rPr lang="en-US" sz="2000" dirty="0" err="1" smtClean="0"/>
              <a:t>Suatu</a:t>
            </a:r>
            <a:r>
              <a:rPr lang="en-US" sz="2000" dirty="0" smtClean="0"/>
              <a:t> </a:t>
            </a:r>
            <a:r>
              <a:rPr lang="en-US" sz="2000" dirty="0" err="1" smtClean="0"/>
              <a:t>pengejaran</a:t>
            </a:r>
            <a:r>
              <a:rPr lang="en-US" sz="2000" dirty="0" smtClean="0"/>
              <a:t> </a:t>
            </a:r>
            <a:r>
              <a:rPr lang="en-US" sz="2000" dirty="0" err="1" smtClean="0"/>
              <a:t>terhadap</a:t>
            </a:r>
            <a:r>
              <a:rPr lang="en-US" sz="2000" dirty="0" smtClean="0"/>
              <a:t> </a:t>
            </a:r>
            <a:r>
              <a:rPr lang="en-US" sz="2000" dirty="0" err="1" smtClean="0"/>
              <a:t>kebenaran</a:t>
            </a:r>
            <a:r>
              <a:rPr lang="en-US" sz="2000" dirty="0" smtClean="0"/>
              <a:t> yang </a:t>
            </a:r>
            <a:r>
              <a:rPr lang="en-US" sz="2000" dirty="0" err="1" smtClean="0"/>
              <a:t>diatur</a:t>
            </a:r>
            <a:r>
              <a:rPr lang="en-US" sz="2000" dirty="0" smtClean="0"/>
              <a:t> </a:t>
            </a:r>
            <a:r>
              <a:rPr lang="en-US" sz="2000" dirty="0" err="1" smtClean="0"/>
              <a:t>oleh</a:t>
            </a:r>
            <a:r>
              <a:rPr lang="en-US" sz="2000" dirty="0" smtClean="0"/>
              <a:t> </a:t>
            </a:r>
            <a:r>
              <a:rPr lang="en-US" sz="2000" dirty="0" err="1" smtClean="0"/>
              <a:t>berbagai</a:t>
            </a:r>
            <a:r>
              <a:rPr lang="en-US" sz="2000" dirty="0" smtClean="0"/>
              <a:t> </a:t>
            </a:r>
            <a:r>
              <a:rPr lang="en-US" sz="2000" dirty="0" err="1" smtClean="0"/>
              <a:t>pertimbangan</a:t>
            </a:r>
            <a:r>
              <a:rPr lang="en-US" sz="2000" dirty="0" smtClean="0"/>
              <a:t> yang </a:t>
            </a:r>
            <a:r>
              <a:rPr lang="en-US" sz="2000" dirty="0" err="1" smtClean="0"/>
              <a:t>logis</a:t>
            </a:r>
            <a:r>
              <a:rPr lang="en-US" sz="2000" dirty="0" smtClean="0"/>
              <a:t> (</a:t>
            </a:r>
            <a:r>
              <a:rPr lang="en-US" sz="2000" dirty="0" err="1" smtClean="0"/>
              <a:t>Sugiyono</a:t>
            </a:r>
            <a:r>
              <a:rPr lang="en-US" sz="2000" dirty="0" smtClean="0"/>
              <a:t> : 2004)</a:t>
            </a:r>
          </a:p>
          <a:p>
            <a:pPr marL="365760" indent="-256032" eaLnBrk="1" fontAlgn="auto" hangingPunct="1">
              <a:lnSpc>
                <a:spcPct val="110000"/>
              </a:lnSpc>
              <a:spcAft>
                <a:spcPts val="0"/>
              </a:spcAft>
              <a:buFont typeface="Wingdings 3"/>
              <a:buChar char=""/>
              <a:defRPr/>
            </a:pPr>
            <a:endParaRPr lang="en-US" sz="2000" dirty="0" smtClean="0"/>
          </a:p>
          <a:p>
            <a:pPr marL="365760" indent="-256032" eaLnBrk="1" fontAlgn="auto" hangingPunct="1">
              <a:lnSpc>
                <a:spcPct val="110000"/>
              </a:lnSpc>
              <a:spcAft>
                <a:spcPts val="0"/>
              </a:spcAft>
              <a:buFont typeface="Wingdings 3"/>
              <a:buChar char=""/>
              <a:defRPr/>
            </a:pPr>
            <a:r>
              <a:rPr lang="en-US" sz="2000" dirty="0" err="1" smtClean="0"/>
              <a:t>Karakteristik</a:t>
            </a:r>
            <a:r>
              <a:rPr lang="en-US" sz="2000" dirty="0" smtClean="0"/>
              <a:t> (</a:t>
            </a:r>
            <a:r>
              <a:rPr lang="en-US" sz="2000" dirty="0" err="1" smtClean="0"/>
              <a:t>Ciri-Ciri</a:t>
            </a:r>
            <a:r>
              <a:rPr lang="en-US" sz="2000" dirty="0" smtClean="0"/>
              <a:t>) </a:t>
            </a:r>
            <a:r>
              <a:rPr lang="en-US" sz="2000" dirty="0" err="1" smtClean="0"/>
              <a:t>Metode</a:t>
            </a:r>
            <a:r>
              <a:rPr lang="en-US" sz="2000" dirty="0" smtClean="0"/>
              <a:t> </a:t>
            </a:r>
            <a:r>
              <a:rPr lang="en-US" sz="2000" dirty="0" err="1" smtClean="0"/>
              <a:t>Ilmiah</a:t>
            </a:r>
            <a:r>
              <a:rPr lang="en-US" sz="2000" dirty="0" smtClean="0"/>
              <a:t> : (1) </a:t>
            </a:r>
            <a:r>
              <a:rPr lang="en-US" sz="2000" dirty="0" err="1" smtClean="0"/>
              <a:t>bersifat</a:t>
            </a:r>
            <a:r>
              <a:rPr lang="en-US" sz="2000" dirty="0" smtClean="0"/>
              <a:t> </a:t>
            </a:r>
            <a:r>
              <a:rPr lang="en-US" sz="2000" dirty="0" err="1" smtClean="0"/>
              <a:t>kritis</a:t>
            </a:r>
            <a:r>
              <a:rPr lang="en-US" sz="2000" dirty="0" smtClean="0"/>
              <a:t> </a:t>
            </a:r>
            <a:r>
              <a:rPr lang="en-US" sz="2000" dirty="0" err="1" smtClean="0"/>
              <a:t>dan</a:t>
            </a:r>
            <a:r>
              <a:rPr lang="en-US" sz="2000" dirty="0" smtClean="0"/>
              <a:t> </a:t>
            </a:r>
            <a:r>
              <a:rPr lang="en-US" sz="2000" dirty="0" err="1" smtClean="0"/>
              <a:t>analitis</a:t>
            </a:r>
            <a:r>
              <a:rPr lang="en-US" sz="2000" dirty="0" smtClean="0"/>
              <a:t>, (2) </a:t>
            </a:r>
            <a:r>
              <a:rPr lang="en-US" sz="2000" dirty="0" err="1" smtClean="0"/>
              <a:t>logis</a:t>
            </a:r>
            <a:r>
              <a:rPr lang="en-US" sz="2000" dirty="0" smtClean="0"/>
              <a:t>, (3) </a:t>
            </a:r>
            <a:r>
              <a:rPr lang="en-US" sz="2000" dirty="0" err="1" smtClean="0"/>
              <a:t>objektif</a:t>
            </a:r>
            <a:r>
              <a:rPr lang="en-US" sz="2000" dirty="0" smtClean="0"/>
              <a:t> (4)</a:t>
            </a:r>
            <a:r>
              <a:rPr lang="en-US" sz="2000" dirty="0" err="1" smtClean="0"/>
              <a:t>bersifat</a:t>
            </a:r>
            <a:r>
              <a:rPr lang="en-US" sz="2000" dirty="0" smtClean="0"/>
              <a:t> </a:t>
            </a:r>
            <a:r>
              <a:rPr lang="en-US" sz="2000" dirty="0" err="1" smtClean="0"/>
              <a:t>konseptual</a:t>
            </a:r>
            <a:r>
              <a:rPr lang="en-US" sz="2000" dirty="0" smtClean="0"/>
              <a:t> </a:t>
            </a:r>
            <a:r>
              <a:rPr lang="en-US" sz="2000" dirty="0" err="1" smtClean="0"/>
              <a:t>dan</a:t>
            </a:r>
            <a:r>
              <a:rPr lang="en-US" sz="2000" dirty="0" smtClean="0"/>
              <a:t> </a:t>
            </a:r>
            <a:r>
              <a:rPr lang="en-US" sz="2000" dirty="0" err="1" smtClean="0"/>
              <a:t>teoritis</a:t>
            </a:r>
            <a:r>
              <a:rPr lang="en-US" sz="2000" dirty="0" smtClean="0"/>
              <a:t>, (5) </a:t>
            </a:r>
            <a:r>
              <a:rPr lang="en-US" sz="2000" dirty="0" err="1" smtClean="0"/>
              <a:t>empiris</a:t>
            </a:r>
            <a:r>
              <a:rPr lang="en-US" sz="2000" dirty="0" smtClean="0"/>
              <a:t> </a:t>
            </a:r>
            <a:r>
              <a:rPr lang="en-US" sz="2000" dirty="0" err="1" smtClean="0"/>
              <a:t>dan</a:t>
            </a:r>
            <a:r>
              <a:rPr lang="en-US" sz="2000" dirty="0" smtClean="0"/>
              <a:t> (6) </a:t>
            </a:r>
            <a:r>
              <a:rPr lang="en-US" sz="2000" dirty="0" err="1" smtClean="0"/>
              <a:t>sistematis</a:t>
            </a:r>
            <a:r>
              <a:rPr lang="en-US" sz="2000" dirty="0" smtClean="0"/>
              <a:t> (Davis &amp; Cosenza : 1993)</a:t>
            </a:r>
          </a:p>
          <a:p>
            <a:pPr marL="365760" indent="-256032" eaLnBrk="1" fontAlgn="auto" hangingPunct="1">
              <a:lnSpc>
                <a:spcPct val="110000"/>
              </a:lnSpc>
              <a:spcAft>
                <a:spcPts val="0"/>
              </a:spcAft>
              <a:buFont typeface="Wingdings 3"/>
              <a:buChar char=""/>
              <a:defRPr/>
            </a:pPr>
            <a:endParaRPr lang="en-US" sz="2000" dirty="0" smtClean="0"/>
          </a:p>
          <a:p>
            <a:pPr marL="365760" indent="-256032" eaLnBrk="1" fontAlgn="auto" hangingPunct="1">
              <a:lnSpc>
                <a:spcPct val="110000"/>
              </a:lnSpc>
              <a:spcAft>
                <a:spcPts val="0"/>
              </a:spcAft>
              <a:buFont typeface="Wingdings 3"/>
              <a:buChar char=""/>
              <a:defRPr/>
            </a:pPr>
            <a:r>
              <a:rPr lang="en-US" sz="2000" dirty="0" err="1" smtClean="0"/>
              <a:t>Pola</a:t>
            </a:r>
            <a:r>
              <a:rPr lang="en-US" sz="2000" dirty="0" smtClean="0"/>
              <a:t> </a:t>
            </a:r>
            <a:r>
              <a:rPr lang="en-US" sz="2000" dirty="0" err="1" smtClean="0"/>
              <a:t>berpikir</a:t>
            </a:r>
            <a:r>
              <a:rPr lang="en-US" sz="2000" dirty="0" smtClean="0"/>
              <a:t> </a:t>
            </a:r>
            <a:r>
              <a:rPr lang="en-US" sz="2000" dirty="0" err="1" smtClean="0"/>
              <a:t>deduktif</a:t>
            </a:r>
            <a:r>
              <a:rPr lang="en-US" sz="2000" dirty="0" smtClean="0"/>
              <a:t>  : </a:t>
            </a:r>
            <a:r>
              <a:rPr lang="en-US" sz="2000" dirty="0" err="1" smtClean="0"/>
              <a:t>penarikan</a:t>
            </a:r>
            <a:r>
              <a:rPr lang="en-US" sz="2000" dirty="0" smtClean="0"/>
              <a:t> </a:t>
            </a:r>
            <a:r>
              <a:rPr lang="en-US" sz="2000" dirty="0" err="1" smtClean="0"/>
              <a:t>kesimpulan</a:t>
            </a:r>
            <a:r>
              <a:rPr lang="en-US" sz="2000" dirty="0" smtClean="0"/>
              <a:t> </a:t>
            </a:r>
            <a:r>
              <a:rPr lang="en-US" sz="2000" dirty="0" err="1" smtClean="0"/>
              <a:t>untuk</a:t>
            </a:r>
            <a:r>
              <a:rPr lang="en-US" sz="2000" dirty="0" smtClean="0"/>
              <a:t> </a:t>
            </a:r>
            <a:r>
              <a:rPr lang="en-US" sz="2000" dirty="0" err="1" smtClean="0"/>
              <a:t>hal</a:t>
            </a:r>
            <a:r>
              <a:rPr lang="en-US" sz="2000" dirty="0" smtClean="0"/>
              <a:t> </a:t>
            </a:r>
            <a:r>
              <a:rPr lang="en-US" sz="2000" dirty="0" err="1" smtClean="0"/>
              <a:t>spesifik</a:t>
            </a:r>
            <a:r>
              <a:rPr lang="en-US" sz="2000" dirty="0" smtClean="0"/>
              <a:t> (</a:t>
            </a:r>
            <a:r>
              <a:rPr lang="en-US" sz="2000" dirty="0" err="1" smtClean="0"/>
              <a:t>khusus</a:t>
            </a:r>
            <a:r>
              <a:rPr lang="en-US" sz="2000" dirty="0" smtClean="0"/>
              <a:t>) </a:t>
            </a:r>
            <a:r>
              <a:rPr lang="en-US" sz="2000" dirty="0" err="1" smtClean="0"/>
              <a:t>dari</a:t>
            </a:r>
            <a:r>
              <a:rPr lang="en-US" sz="2000" dirty="0" smtClean="0"/>
              <a:t> </a:t>
            </a:r>
            <a:r>
              <a:rPr lang="en-US" sz="2000" dirty="0" err="1" smtClean="0"/>
              <a:t>gejala</a:t>
            </a:r>
            <a:r>
              <a:rPr lang="en-US" sz="2000" dirty="0" smtClean="0"/>
              <a:t> </a:t>
            </a:r>
            <a:r>
              <a:rPr lang="en-US" sz="2000" dirty="0" err="1" smtClean="0"/>
              <a:t>umum</a:t>
            </a:r>
            <a:r>
              <a:rPr lang="en-US" sz="2000" dirty="0" smtClean="0"/>
              <a:t> </a:t>
            </a:r>
            <a:r>
              <a:rPr lang="en-US" sz="2000" dirty="0" smtClean="0">
                <a:sym typeface="Wingdings" pitchFamily="2" charset="2"/>
              </a:rPr>
              <a:t> </a:t>
            </a:r>
            <a:r>
              <a:rPr lang="en-US" sz="2000" dirty="0" err="1" smtClean="0">
                <a:sym typeface="Wingdings" pitchFamily="2" charset="2"/>
              </a:rPr>
              <a:t>Pola</a:t>
            </a:r>
            <a:r>
              <a:rPr lang="en-US" sz="2000" dirty="0" smtClean="0">
                <a:sym typeface="Wingdings" pitchFamily="2" charset="2"/>
              </a:rPr>
              <a:t> </a:t>
            </a:r>
            <a:r>
              <a:rPr lang="en-US" sz="2000" dirty="0" err="1" smtClean="0">
                <a:sym typeface="Wingdings" pitchFamily="2" charset="2"/>
              </a:rPr>
              <a:t>berpikir</a:t>
            </a:r>
            <a:r>
              <a:rPr lang="en-US" sz="2000" dirty="0" smtClean="0">
                <a:sym typeface="Wingdings" pitchFamily="2" charset="2"/>
              </a:rPr>
              <a:t> </a:t>
            </a:r>
            <a:r>
              <a:rPr lang="en-US" sz="2000" dirty="0" err="1" smtClean="0">
                <a:sym typeface="Wingdings" pitchFamily="2" charset="2"/>
              </a:rPr>
              <a:t>induktif</a:t>
            </a:r>
            <a:r>
              <a:rPr lang="en-US" sz="2000" dirty="0" smtClean="0">
                <a:sym typeface="Wingdings" pitchFamily="2" charset="2"/>
              </a:rPr>
              <a:t>  : </a:t>
            </a:r>
            <a:r>
              <a:rPr lang="en-US" sz="2000" dirty="0" err="1" smtClean="0">
                <a:sym typeface="Wingdings" pitchFamily="2" charset="2"/>
              </a:rPr>
              <a:t>penarikan</a:t>
            </a:r>
            <a:r>
              <a:rPr lang="en-US" sz="2000" dirty="0" smtClean="0">
                <a:sym typeface="Wingdings" pitchFamily="2" charset="2"/>
              </a:rPr>
              <a:t> </a:t>
            </a:r>
            <a:r>
              <a:rPr lang="en-US" sz="2000" dirty="0" err="1" smtClean="0">
                <a:sym typeface="Wingdings" pitchFamily="2" charset="2"/>
              </a:rPr>
              <a:t>kesimpulan</a:t>
            </a:r>
            <a:r>
              <a:rPr lang="en-US" sz="2000" dirty="0" smtClean="0">
                <a:sym typeface="Wingdings" pitchFamily="2" charset="2"/>
              </a:rPr>
              <a:t> </a:t>
            </a:r>
            <a:r>
              <a:rPr lang="en-US" sz="2000" dirty="0" err="1" smtClean="0">
                <a:sym typeface="Wingdings" pitchFamily="2" charset="2"/>
              </a:rPr>
              <a:t>berdasarkan</a:t>
            </a:r>
            <a:r>
              <a:rPr lang="en-US" sz="2000" dirty="0" smtClean="0">
                <a:sym typeface="Wingdings" pitchFamily="2" charset="2"/>
              </a:rPr>
              <a:t> </a:t>
            </a:r>
            <a:r>
              <a:rPr lang="en-US" sz="2000" dirty="0" err="1" smtClean="0">
                <a:sym typeface="Wingdings" pitchFamily="2" charset="2"/>
              </a:rPr>
              <a:t>keadaan</a:t>
            </a:r>
            <a:r>
              <a:rPr lang="en-US" sz="2000" dirty="0" smtClean="0">
                <a:sym typeface="Wingdings" pitchFamily="2" charset="2"/>
              </a:rPr>
              <a:t> </a:t>
            </a:r>
            <a:r>
              <a:rPr lang="en-US" sz="2000" dirty="0" err="1" smtClean="0">
                <a:sym typeface="Wingdings" pitchFamily="2" charset="2"/>
              </a:rPr>
              <a:t>spesifik</a:t>
            </a:r>
            <a:r>
              <a:rPr lang="en-US" sz="2000" dirty="0" smtClean="0">
                <a:sym typeface="Wingdings" pitchFamily="2" charset="2"/>
              </a:rPr>
              <a:t> </a:t>
            </a:r>
            <a:r>
              <a:rPr lang="en-US" sz="2000" dirty="0" err="1" smtClean="0">
                <a:sym typeface="Wingdings" pitchFamily="2" charset="2"/>
              </a:rPr>
              <a:t>untuk</a:t>
            </a:r>
            <a:r>
              <a:rPr lang="en-US" sz="2000" dirty="0" smtClean="0">
                <a:sym typeface="Wingdings" pitchFamily="2" charset="2"/>
              </a:rPr>
              <a:t> </a:t>
            </a:r>
            <a:r>
              <a:rPr lang="en-US" sz="2000" dirty="0" err="1" smtClean="0">
                <a:sym typeface="Wingdings" pitchFamily="2" charset="2"/>
              </a:rPr>
              <a:t>hal-hal</a:t>
            </a:r>
            <a:r>
              <a:rPr lang="en-US" sz="2000" dirty="0" smtClean="0">
                <a:sym typeface="Wingdings" pitchFamily="2" charset="2"/>
              </a:rPr>
              <a:t> yang </a:t>
            </a:r>
            <a:r>
              <a:rPr lang="en-US" sz="2000" dirty="0" err="1" smtClean="0">
                <a:sym typeface="Wingdings" pitchFamily="2" charset="2"/>
              </a:rPr>
              <a:t>umum</a:t>
            </a:r>
            <a:r>
              <a:rPr lang="en-US" sz="2000" dirty="0" smtClean="0">
                <a:sym typeface="Wingdings" pitchFamily="2" charset="2"/>
              </a:rPr>
              <a:t>.</a:t>
            </a:r>
          </a:p>
          <a:p>
            <a:pPr marL="365760" indent="-256032" eaLnBrk="1" fontAlgn="auto" hangingPunct="1">
              <a:lnSpc>
                <a:spcPct val="110000"/>
              </a:lnSpc>
              <a:spcAft>
                <a:spcPts val="0"/>
              </a:spcAft>
              <a:buFont typeface="Wingdings 3"/>
              <a:buChar char=""/>
              <a:defRPr/>
            </a:pPr>
            <a:endParaRPr lang="en-US" sz="2000" dirty="0" smtClean="0"/>
          </a:p>
          <a:p>
            <a:pPr marL="365760" indent="-256032" eaLnBrk="1" fontAlgn="auto" hangingPunct="1">
              <a:lnSpc>
                <a:spcPct val="110000"/>
              </a:lnSpc>
              <a:spcAft>
                <a:spcPts val="0"/>
              </a:spcAft>
              <a:buFont typeface="Wingdings 3"/>
              <a:buChar char=""/>
              <a:defRPr/>
            </a:pPr>
            <a:r>
              <a:rPr lang="en-US" sz="2000" dirty="0" err="1" smtClean="0"/>
              <a:t>Kriteria</a:t>
            </a:r>
            <a:r>
              <a:rPr lang="en-US" sz="2000" dirty="0" smtClean="0"/>
              <a:t> </a:t>
            </a:r>
            <a:r>
              <a:rPr lang="en-US" sz="2000" dirty="0" err="1" smtClean="0"/>
              <a:t>Metode</a:t>
            </a:r>
            <a:r>
              <a:rPr lang="en-US" sz="2000" dirty="0" smtClean="0"/>
              <a:t> </a:t>
            </a:r>
            <a:r>
              <a:rPr lang="en-US" sz="2000" dirty="0" err="1" smtClean="0"/>
              <a:t>Ilmiah</a:t>
            </a:r>
            <a:r>
              <a:rPr lang="en-US" sz="2000" dirty="0" smtClean="0"/>
              <a:t> : (1) </a:t>
            </a:r>
            <a:r>
              <a:rPr lang="en-US" sz="2000" dirty="0" err="1" smtClean="0"/>
              <a:t>Berdasarkan</a:t>
            </a:r>
            <a:r>
              <a:rPr lang="en-US" sz="2000" dirty="0" smtClean="0"/>
              <a:t> </a:t>
            </a:r>
            <a:r>
              <a:rPr lang="en-US" sz="2000" dirty="0" err="1" smtClean="0"/>
              <a:t>fakta</a:t>
            </a:r>
            <a:r>
              <a:rPr lang="en-US" sz="2000" dirty="0" smtClean="0"/>
              <a:t>,  (2)</a:t>
            </a:r>
            <a:r>
              <a:rPr lang="en-US" sz="2000" dirty="0" err="1" smtClean="0"/>
              <a:t>Bebas</a:t>
            </a:r>
            <a:r>
              <a:rPr lang="en-US" sz="2000" dirty="0" smtClean="0"/>
              <a:t> </a:t>
            </a:r>
            <a:r>
              <a:rPr lang="en-US" sz="2000" dirty="0" err="1" smtClean="0"/>
              <a:t>dari</a:t>
            </a:r>
            <a:r>
              <a:rPr lang="en-US" sz="2000" dirty="0" smtClean="0"/>
              <a:t> </a:t>
            </a:r>
            <a:r>
              <a:rPr lang="en-US" sz="2000" dirty="0" err="1" smtClean="0"/>
              <a:t>prasangka</a:t>
            </a:r>
            <a:r>
              <a:rPr lang="en-US" sz="2000" dirty="0" smtClean="0"/>
              <a:t>,(3)</a:t>
            </a:r>
            <a:r>
              <a:rPr lang="en-US" sz="2000" dirty="0" err="1" smtClean="0"/>
              <a:t>Menggunakan</a:t>
            </a:r>
            <a:r>
              <a:rPr lang="en-US" sz="2000" dirty="0" smtClean="0"/>
              <a:t> </a:t>
            </a:r>
            <a:r>
              <a:rPr lang="en-US" sz="2000" dirty="0" err="1" smtClean="0"/>
              <a:t>prinsip-prinsip</a:t>
            </a:r>
            <a:r>
              <a:rPr lang="en-US" sz="2000" dirty="0" smtClean="0"/>
              <a:t> </a:t>
            </a:r>
            <a:r>
              <a:rPr lang="en-US" sz="2000" dirty="0" err="1" smtClean="0"/>
              <a:t>analisis</a:t>
            </a:r>
            <a:r>
              <a:rPr lang="en-US" sz="2000" dirty="0" smtClean="0"/>
              <a:t>, (4) </a:t>
            </a:r>
            <a:r>
              <a:rPr lang="en-US" sz="2000" dirty="0" err="1" smtClean="0"/>
              <a:t>Menggunakan</a:t>
            </a:r>
            <a:r>
              <a:rPr lang="en-US" sz="2000" dirty="0" smtClean="0"/>
              <a:t> </a:t>
            </a:r>
            <a:r>
              <a:rPr lang="en-US" sz="2000" dirty="0" err="1" smtClean="0"/>
              <a:t>hipotesis</a:t>
            </a:r>
            <a:r>
              <a:rPr lang="en-US" sz="2000" dirty="0" smtClean="0"/>
              <a:t>, (5)</a:t>
            </a:r>
            <a:r>
              <a:rPr lang="en-US" sz="2000" dirty="0" err="1" smtClean="0"/>
              <a:t>Menggunakan</a:t>
            </a:r>
            <a:r>
              <a:rPr lang="en-US" sz="2000" dirty="0" smtClean="0"/>
              <a:t> </a:t>
            </a:r>
            <a:r>
              <a:rPr lang="en-US" sz="2000" dirty="0" err="1" smtClean="0"/>
              <a:t>ukuran</a:t>
            </a:r>
            <a:r>
              <a:rPr lang="en-US" sz="2000" dirty="0" smtClean="0"/>
              <a:t> </a:t>
            </a:r>
            <a:r>
              <a:rPr lang="en-US" sz="2000" dirty="0" err="1" smtClean="0"/>
              <a:t>objektif</a:t>
            </a:r>
            <a:r>
              <a:rPr lang="en-US" sz="2000" dirty="0" smtClean="0"/>
              <a:t>,(6)</a:t>
            </a:r>
            <a:r>
              <a:rPr lang="en-US" sz="2000" dirty="0" err="1" smtClean="0"/>
              <a:t>Menggunakan</a:t>
            </a:r>
            <a:r>
              <a:rPr lang="en-US" sz="2000" dirty="0" smtClean="0"/>
              <a:t> </a:t>
            </a:r>
            <a:r>
              <a:rPr lang="en-US" sz="2000" dirty="0" err="1" smtClean="0"/>
              <a:t>teknik</a:t>
            </a:r>
            <a:r>
              <a:rPr lang="en-US" sz="2000" dirty="0" smtClean="0"/>
              <a:t> </a:t>
            </a:r>
            <a:r>
              <a:rPr lang="en-US" sz="2000" dirty="0" err="1" smtClean="0"/>
              <a:t>kuantifikasi</a:t>
            </a:r>
            <a:r>
              <a:rPr lang="en-US" sz="2000" dirty="0" smtClean="0"/>
              <a:t>.</a:t>
            </a:r>
          </a:p>
          <a:p>
            <a:pPr marL="365760" lvl="1" indent="-256032" eaLnBrk="1" fontAlgn="auto" hangingPunct="1">
              <a:lnSpc>
                <a:spcPct val="110000"/>
              </a:lnSpc>
              <a:spcBef>
                <a:spcPts val="400"/>
              </a:spcBef>
              <a:spcAft>
                <a:spcPts val="0"/>
              </a:spcAft>
              <a:buSzPct val="68000"/>
              <a:buFont typeface="Wingdings 3"/>
              <a:buChar char=""/>
              <a:defRPr/>
            </a:pPr>
            <a:endParaRPr lang="en-US" sz="2000" dirty="0" smtClean="0"/>
          </a:p>
          <a:p>
            <a:pPr marL="365760" indent="-256032" eaLnBrk="1" fontAlgn="auto" hangingPunct="1">
              <a:lnSpc>
                <a:spcPct val="110000"/>
              </a:lnSpc>
              <a:spcAft>
                <a:spcPts val="0"/>
              </a:spcAft>
              <a:buFont typeface="Wingdings 3"/>
              <a:buChar char=""/>
              <a:defRPr/>
            </a:pPr>
            <a:endParaRPr lang="en-US" sz="2000" dirty="0" smtClean="0"/>
          </a:p>
          <a:p>
            <a:pPr marL="609600" indent="-609600" algn="ctr" eaLnBrk="1" fontAlgn="auto" hangingPunct="1">
              <a:lnSpc>
                <a:spcPct val="80000"/>
              </a:lnSpc>
              <a:spcAft>
                <a:spcPts val="0"/>
              </a:spcAft>
              <a:buFontTx/>
              <a:buNone/>
              <a:defRPr/>
            </a:pPr>
            <a:endParaRPr lang="en-US" sz="1800" dirty="0" smtClean="0"/>
          </a:p>
          <a:p>
            <a:pPr marL="609600" indent="-609600" algn="ctr" eaLnBrk="1" fontAlgn="auto" hangingPunct="1">
              <a:lnSpc>
                <a:spcPct val="80000"/>
              </a:lnSpc>
              <a:spcAft>
                <a:spcPts val="0"/>
              </a:spcAft>
              <a:buFontTx/>
              <a:buNone/>
              <a:defRPr/>
            </a:pPr>
            <a:endParaRPr lang="en-US" sz="1800" b="1" dirty="0" smtClean="0"/>
          </a:p>
          <a:p>
            <a:pPr marL="609600" indent="-609600" algn="ctr" eaLnBrk="1" fontAlgn="auto" hangingPunct="1">
              <a:lnSpc>
                <a:spcPct val="80000"/>
              </a:lnSpc>
              <a:spcAft>
                <a:spcPts val="0"/>
              </a:spcAft>
              <a:buFontTx/>
              <a:buNone/>
              <a:defRPr/>
            </a:pPr>
            <a:r>
              <a:rPr lang="en-US" sz="1800" b="1" dirty="0" smtClean="0"/>
              <a:t> </a:t>
            </a:r>
          </a:p>
          <a:p>
            <a:pPr marL="609600" indent="-609600" eaLnBrk="1" fontAlgn="auto" hangingPunct="1">
              <a:lnSpc>
                <a:spcPct val="80000"/>
              </a:lnSpc>
              <a:spcAft>
                <a:spcPts val="0"/>
              </a:spcAft>
              <a:buFontTx/>
              <a:buAutoNum type="arabicPeriod"/>
              <a:defRPr/>
            </a:pPr>
            <a:endParaRPr lang="en-US" sz="1800" b="1" dirty="0" smtClean="0"/>
          </a:p>
          <a:p>
            <a:pPr marL="609600" indent="-609600" algn="ctr" eaLnBrk="1" fontAlgn="auto" hangingPunct="1">
              <a:lnSpc>
                <a:spcPct val="80000"/>
              </a:lnSpc>
              <a:spcAft>
                <a:spcPts val="0"/>
              </a:spcAft>
              <a:buFontTx/>
              <a:buNone/>
              <a:defRPr/>
            </a:pPr>
            <a:endParaRPr lang="en-US" sz="1800" b="1" dirty="0" smtClean="0"/>
          </a:p>
          <a:p>
            <a:pPr marL="609600" indent="-609600" eaLnBrk="1" fontAlgn="auto" hangingPunct="1">
              <a:lnSpc>
                <a:spcPct val="80000"/>
              </a:lnSpc>
              <a:spcAft>
                <a:spcPts val="0"/>
              </a:spcAft>
              <a:buFont typeface="Wingdings 3"/>
              <a:buChar char=""/>
              <a:defRPr/>
            </a:pPr>
            <a:endParaRPr lang="en-US" sz="1800" b="1" dirty="0" smtClean="0"/>
          </a:p>
        </p:txBody>
      </p:sp>
      <p:sp>
        <p:nvSpPr>
          <p:cNvPr id="409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D665791-E7C6-4E66-9346-24359EC078E9}" type="slidenum">
              <a:rPr lang="en-US" smtClean="0"/>
              <a:pPr/>
              <a:t>84</a:t>
            </a:fld>
            <a:endParaRPr lang="en-US" smtClean="0"/>
          </a:p>
        </p:txBody>
      </p:sp>
      <p:sp>
        <p:nvSpPr>
          <p:cNvPr id="6148" name="Rectangle 4"/>
          <p:cNvSpPr>
            <a:spLocks noGrp="1" noChangeArrowheads="1"/>
          </p:cNvSpPr>
          <p:nvPr>
            <p:ph type="title"/>
          </p:nvPr>
        </p:nvSpPr>
        <p:spPr/>
        <p:txBody>
          <a:bodyPr/>
          <a:lstStyle/>
          <a:p>
            <a:pPr eaLnBrk="1" fontAlgn="auto" hangingPunct="1">
              <a:spcAft>
                <a:spcPts val="0"/>
              </a:spcAft>
              <a:defRPr/>
            </a:pPr>
            <a:r>
              <a:rPr lang="en-US" sz="4000" dirty="0" err="1" smtClean="0"/>
              <a:t>Metode</a:t>
            </a:r>
            <a:r>
              <a:rPr lang="en-US" sz="4000" dirty="0" smtClean="0"/>
              <a:t> </a:t>
            </a:r>
            <a:r>
              <a:rPr lang="en-US" sz="4000" dirty="0" err="1" smtClean="0"/>
              <a:t>Ilmiah</a:t>
            </a:r>
            <a:endParaRPr lang="en-US" sz="4000"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457200" y="1524000"/>
            <a:ext cx="8229600" cy="4929188"/>
          </a:xfrm>
        </p:spPr>
        <p:txBody>
          <a:bodyPr/>
          <a:lstStyle/>
          <a:p>
            <a:pPr marL="452438" indent="-342900" eaLnBrk="1" hangingPunct="1">
              <a:lnSpc>
                <a:spcPct val="90000"/>
              </a:lnSpc>
              <a:buFont typeface="Lucida Sans Unicode" pitchFamily="34" charset="0"/>
              <a:buAutoNum type="arabicPeriod"/>
            </a:pPr>
            <a:r>
              <a:rPr lang="en-US" sz="2800" dirty="0" err="1" smtClean="0"/>
              <a:t>Merumuskan</a:t>
            </a:r>
            <a:r>
              <a:rPr lang="en-US" sz="2800" dirty="0" smtClean="0"/>
              <a:t> </a:t>
            </a:r>
            <a:r>
              <a:rPr lang="en-US" sz="2800" dirty="0" err="1" smtClean="0"/>
              <a:t>serta</a:t>
            </a:r>
            <a:r>
              <a:rPr lang="en-US" sz="2800" dirty="0" smtClean="0"/>
              <a:t> </a:t>
            </a:r>
            <a:r>
              <a:rPr lang="en-US" sz="2800" dirty="0" err="1" smtClean="0"/>
              <a:t>mendefinisikan</a:t>
            </a:r>
            <a:r>
              <a:rPr lang="en-US" sz="2800" dirty="0" smtClean="0"/>
              <a:t> </a:t>
            </a:r>
            <a:r>
              <a:rPr lang="en-US" sz="2800" dirty="0" err="1" smtClean="0"/>
              <a:t>masalah</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Mengadakan</a:t>
            </a:r>
            <a:r>
              <a:rPr lang="en-US" sz="2800" dirty="0" smtClean="0"/>
              <a:t> </a:t>
            </a:r>
            <a:r>
              <a:rPr lang="en-US" sz="2800" dirty="0" err="1" smtClean="0"/>
              <a:t>studi</a:t>
            </a:r>
            <a:r>
              <a:rPr lang="en-US" sz="2800" dirty="0" smtClean="0"/>
              <a:t> </a:t>
            </a:r>
            <a:r>
              <a:rPr lang="en-US" sz="2800" dirty="0" err="1" smtClean="0"/>
              <a:t>kepustakaan</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Memformulasikan</a:t>
            </a:r>
            <a:r>
              <a:rPr lang="en-US" sz="2800" dirty="0" smtClean="0"/>
              <a:t> </a:t>
            </a:r>
            <a:r>
              <a:rPr lang="en-US" sz="2800" dirty="0" err="1" smtClean="0"/>
              <a:t>hipotesis</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Menentukan</a:t>
            </a:r>
            <a:r>
              <a:rPr lang="en-US" sz="2800" dirty="0" smtClean="0"/>
              <a:t> model </a:t>
            </a:r>
            <a:r>
              <a:rPr lang="en-US" sz="2800" dirty="0" err="1" smtClean="0"/>
              <a:t>untuk</a:t>
            </a:r>
            <a:r>
              <a:rPr lang="en-US" sz="2800" dirty="0" smtClean="0"/>
              <a:t> </a:t>
            </a:r>
            <a:r>
              <a:rPr lang="en-US" sz="2800" dirty="0" err="1" smtClean="0"/>
              <a:t>menguji</a:t>
            </a:r>
            <a:r>
              <a:rPr lang="en-US" sz="2800" dirty="0" smtClean="0"/>
              <a:t> </a:t>
            </a:r>
            <a:r>
              <a:rPr lang="en-US" sz="2800" dirty="0" err="1" smtClean="0"/>
              <a:t>hipotesis</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Mengumpulkan</a:t>
            </a:r>
            <a:r>
              <a:rPr lang="en-US" sz="2800" dirty="0" smtClean="0"/>
              <a:t> data</a:t>
            </a:r>
          </a:p>
          <a:p>
            <a:pPr marL="452438" indent="-342900" eaLnBrk="1" hangingPunct="1">
              <a:lnSpc>
                <a:spcPct val="90000"/>
              </a:lnSpc>
              <a:buFont typeface="Lucida Sans Unicode" pitchFamily="34" charset="0"/>
              <a:buAutoNum type="arabicPeriod"/>
            </a:pPr>
            <a:r>
              <a:rPr lang="en-US" sz="2800" dirty="0" err="1" smtClean="0"/>
              <a:t>Menyusun</a:t>
            </a:r>
            <a:r>
              <a:rPr lang="en-US" sz="2800" dirty="0" smtClean="0"/>
              <a:t>, </a:t>
            </a:r>
            <a:r>
              <a:rPr lang="en-US" sz="2800" dirty="0" err="1" smtClean="0"/>
              <a:t>menganalisis</a:t>
            </a:r>
            <a:r>
              <a:rPr lang="en-US" sz="2800" dirty="0" smtClean="0"/>
              <a:t> </a:t>
            </a:r>
            <a:r>
              <a:rPr lang="en-US" sz="2800" dirty="0" err="1" smtClean="0"/>
              <a:t>dan</a:t>
            </a:r>
            <a:r>
              <a:rPr lang="en-US" sz="2800" dirty="0" smtClean="0"/>
              <a:t> </a:t>
            </a:r>
            <a:r>
              <a:rPr lang="en-US" sz="2800" dirty="0" err="1" smtClean="0"/>
              <a:t>memberikan</a:t>
            </a:r>
            <a:r>
              <a:rPr lang="en-US" sz="2800" dirty="0" smtClean="0"/>
              <a:t> </a:t>
            </a:r>
            <a:r>
              <a:rPr lang="en-US" sz="2800" dirty="0" err="1" smtClean="0"/>
              <a:t>interpretasi</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Membuat</a:t>
            </a:r>
            <a:r>
              <a:rPr lang="en-US" sz="2800" dirty="0" smtClean="0"/>
              <a:t> </a:t>
            </a:r>
            <a:r>
              <a:rPr lang="en-US" sz="2800" dirty="0" err="1" smtClean="0"/>
              <a:t>generalisasi</a:t>
            </a:r>
            <a:r>
              <a:rPr lang="en-US" sz="2800" dirty="0" smtClean="0"/>
              <a:t> </a:t>
            </a:r>
            <a:r>
              <a:rPr lang="en-US" sz="2800" dirty="0" err="1" smtClean="0"/>
              <a:t>dan</a:t>
            </a:r>
            <a:r>
              <a:rPr lang="en-US" sz="2800" dirty="0" smtClean="0"/>
              <a:t> </a:t>
            </a:r>
            <a:r>
              <a:rPr lang="en-US" sz="2800" dirty="0" err="1" smtClean="0"/>
              <a:t>kesimpulan</a:t>
            </a:r>
            <a:endParaRPr lang="en-US" sz="2800" dirty="0" smtClean="0"/>
          </a:p>
          <a:p>
            <a:pPr marL="452438" indent="-342900" eaLnBrk="1" hangingPunct="1">
              <a:lnSpc>
                <a:spcPct val="90000"/>
              </a:lnSpc>
              <a:buFont typeface="Lucida Sans Unicode" pitchFamily="34" charset="0"/>
              <a:buAutoNum type="arabicPeriod"/>
            </a:pPr>
            <a:r>
              <a:rPr lang="en-US" sz="2800" dirty="0" err="1" smtClean="0"/>
              <a:t>Membuat</a:t>
            </a:r>
            <a:r>
              <a:rPr lang="en-US" sz="2800" dirty="0" smtClean="0"/>
              <a:t> </a:t>
            </a:r>
            <a:r>
              <a:rPr lang="en-US" sz="2800" dirty="0" err="1" smtClean="0"/>
              <a:t>laporan</a:t>
            </a:r>
            <a:r>
              <a:rPr lang="en-US" sz="2800" dirty="0" smtClean="0"/>
              <a:t> </a:t>
            </a:r>
            <a:r>
              <a:rPr lang="en-US" sz="2800" dirty="0" err="1" smtClean="0"/>
              <a:t>ilmiah</a:t>
            </a:r>
            <a:endParaRPr lang="en-US" sz="2800" dirty="0" smtClean="0"/>
          </a:p>
        </p:txBody>
      </p:sp>
      <p:sp>
        <p:nvSpPr>
          <p:cNvPr id="4198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537433-D50E-4F60-9543-45D0185D568A}" type="slidenum">
              <a:rPr lang="en-US" smtClean="0"/>
              <a:pPr/>
              <a:t>85</a:t>
            </a:fld>
            <a:endParaRPr lang="en-US" smtClean="0"/>
          </a:p>
        </p:txBody>
      </p:sp>
      <p:sp>
        <p:nvSpPr>
          <p:cNvPr id="26626"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err="1" smtClean="0"/>
              <a:t>Langkah-Langkah</a:t>
            </a:r>
            <a:r>
              <a:rPr lang="en-US" sz="4000" dirty="0" smtClean="0"/>
              <a:t> </a:t>
            </a:r>
            <a:r>
              <a:rPr lang="en-US" sz="4000" dirty="0" err="1" smtClean="0"/>
              <a:t>Dalam</a:t>
            </a:r>
            <a:r>
              <a:rPr lang="en-US" sz="4000" dirty="0" smtClean="0"/>
              <a:t> </a:t>
            </a:r>
            <a:r>
              <a:rPr lang="en-US" sz="4000" dirty="0" err="1" smtClean="0"/>
              <a:t>Metode</a:t>
            </a:r>
            <a:r>
              <a:rPr lang="en-US" sz="4000" dirty="0" smtClean="0"/>
              <a:t> </a:t>
            </a:r>
            <a:r>
              <a:rPr lang="en-US" sz="4000" dirty="0" err="1" smtClean="0"/>
              <a:t>Ilmiah</a:t>
            </a:r>
            <a:endParaRPr lang="en-US" sz="4000"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304800" y="1295400"/>
            <a:ext cx="8229600" cy="4929188"/>
          </a:xfrm>
        </p:spPr>
        <p:txBody>
          <a:bodyPr>
            <a:normAutofit fontScale="92500"/>
          </a:bodyPr>
          <a:lstStyle/>
          <a:p>
            <a:pPr eaLnBrk="1" hangingPunct="1">
              <a:lnSpc>
                <a:spcPct val="80000"/>
              </a:lnSpc>
            </a:pPr>
            <a:r>
              <a:rPr lang="en-US" dirty="0" err="1" smtClean="0"/>
              <a:t>Masalah</a:t>
            </a:r>
            <a:r>
              <a:rPr lang="en-US" dirty="0" smtClean="0"/>
              <a:t> </a:t>
            </a:r>
            <a:r>
              <a:rPr lang="en-US" dirty="0" err="1" smtClean="0"/>
              <a:t>dan</a:t>
            </a:r>
            <a:r>
              <a:rPr lang="en-US" dirty="0" smtClean="0"/>
              <a:t> </a:t>
            </a:r>
            <a:r>
              <a:rPr lang="en-US" dirty="0" err="1" smtClean="0"/>
              <a:t>tujuan</a:t>
            </a:r>
            <a:r>
              <a:rPr lang="en-US" dirty="0" smtClean="0"/>
              <a:t> </a:t>
            </a:r>
            <a:r>
              <a:rPr lang="en-US" dirty="0" err="1" smtClean="0"/>
              <a:t>penelitian</a:t>
            </a:r>
            <a:r>
              <a:rPr lang="en-US" dirty="0" smtClean="0"/>
              <a:t> </a:t>
            </a:r>
            <a:r>
              <a:rPr lang="en-US" dirty="0" err="1" smtClean="0"/>
              <a:t>harus</a:t>
            </a:r>
            <a:r>
              <a:rPr lang="en-US" dirty="0" smtClean="0"/>
              <a:t> </a:t>
            </a:r>
            <a:r>
              <a:rPr lang="en-US" dirty="0" err="1" smtClean="0"/>
              <a:t>dirumuskan</a:t>
            </a:r>
            <a:r>
              <a:rPr lang="en-US" dirty="0" smtClean="0"/>
              <a:t> </a:t>
            </a:r>
            <a:r>
              <a:rPr lang="en-US" dirty="0" err="1" smtClean="0"/>
              <a:t>dengan</a:t>
            </a:r>
            <a:r>
              <a:rPr lang="en-US" dirty="0" smtClean="0"/>
              <a:t> </a:t>
            </a:r>
            <a:r>
              <a:rPr lang="en-US" dirty="0" err="1" smtClean="0"/>
              <a:t>betul</a:t>
            </a:r>
            <a:r>
              <a:rPr lang="en-US" dirty="0" smtClean="0"/>
              <a:t>, </a:t>
            </a:r>
            <a:r>
              <a:rPr lang="en-US" dirty="0" err="1" smtClean="0"/>
              <a:t>jelas</a:t>
            </a:r>
            <a:r>
              <a:rPr lang="en-US" dirty="0" smtClean="0"/>
              <a:t> </a:t>
            </a:r>
            <a:r>
              <a:rPr lang="en-US" dirty="0" err="1" smtClean="0"/>
              <a:t>dan</a:t>
            </a:r>
            <a:r>
              <a:rPr lang="en-US" dirty="0" smtClean="0"/>
              <a:t> </a:t>
            </a:r>
            <a:r>
              <a:rPr lang="en-US" dirty="0" err="1" smtClean="0"/>
              <a:t>spesifik</a:t>
            </a:r>
            <a:r>
              <a:rPr lang="en-US" dirty="0" smtClean="0"/>
              <a:t>.  </a:t>
            </a:r>
          </a:p>
          <a:p>
            <a:pPr eaLnBrk="1" hangingPunct="1">
              <a:lnSpc>
                <a:spcPct val="80000"/>
              </a:lnSpc>
            </a:pPr>
            <a:r>
              <a:rPr lang="en-US" dirty="0" err="1" smtClean="0"/>
              <a:t>Prosedur</a:t>
            </a:r>
            <a:r>
              <a:rPr lang="en-US" dirty="0" smtClean="0"/>
              <a:t> </a:t>
            </a:r>
            <a:r>
              <a:rPr lang="en-US" dirty="0" err="1" smtClean="0"/>
              <a:t>penelitian</a:t>
            </a:r>
            <a:r>
              <a:rPr lang="en-US" dirty="0" smtClean="0"/>
              <a:t> </a:t>
            </a:r>
            <a:r>
              <a:rPr lang="en-US" dirty="0" err="1" smtClean="0"/>
              <a:t>perlu</a:t>
            </a:r>
            <a:r>
              <a:rPr lang="en-US" dirty="0" smtClean="0"/>
              <a:t> </a:t>
            </a:r>
            <a:r>
              <a:rPr lang="en-US" dirty="0" err="1" smtClean="0"/>
              <a:t>dijabarkan</a:t>
            </a:r>
            <a:r>
              <a:rPr lang="en-US" dirty="0" smtClean="0"/>
              <a:t> </a:t>
            </a:r>
            <a:r>
              <a:rPr lang="en-US" dirty="0" err="1" smtClean="0"/>
              <a:t>secara</a:t>
            </a:r>
            <a:r>
              <a:rPr lang="en-US" dirty="0" smtClean="0"/>
              <a:t> </a:t>
            </a:r>
            <a:r>
              <a:rPr lang="en-US" dirty="0" err="1" smtClean="0"/>
              <a:t>rinci</a:t>
            </a:r>
            <a:r>
              <a:rPr lang="en-US" dirty="0" smtClean="0"/>
              <a:t>.</a:t>
            </a:r>
          </a:p>
          <a:p>
            <a:pPr eaLnBrk="1" hangingPunct="1">
              <a:lnSpc>
                <a:spcPct val="80000"/>
              </a:lnSpc>
            </a:pPr>
            <a:r>
              <a:rPr lang="en-US" dirty="0" err="1" smtClean="0"/>
              <a:t>Prosedur</a:t>
            </a:r>
            <a:r>
              <a:rPr lang="en-US" dirty="0" smtClean="0"/>
              <a:t> </a:t>
            </a:r>
            <a:r>
              <a:rPr lang="en-US" dirty="0" err="1" smtClean="0"/>
              <a:t>dalam</a:t>
            </a:r>
            <a:r>
              <a:rPr lang="en-US" dirty="0" smtClean="0"/>
              <a:t> </a:t>
            </a:r>
            <a:r>
              <a:rPr lang="en-US" dirty="0" err="1" smtClean="0"/>
              <a:t>rancangan</a:t>
            </a:r>
            <a:r>
              <a:rPr lang="en-US" dirty="0" smtClean="0"/>
              <a:t> </a:t>
            </a:r>
            <a:r>
              <a:rPr lang="en-US" dirty="0" err="1" smtClean="0"/>
              <a:t>penelitian</a:t>
            </a:r>
            <a:r>
              <a:rPr lang="en-US" dirty="0" smtClean="0"/>
              <a:t> </a:t>
            </a:r>
            <a:r>
              <a:rPr lang="en-US" dirty="0" err="1" smtClean="0"/>
              <a:t>harus</a:t>
            </a:r>
            <a:r>
              <a:rPr lang="en-US" dirty="0" smtClean="0"/>
              <a:t> </a:t>
            </a:r>
            <a:r>
              <a:rPr lang="en-US" dirty="0" err="1" smtClean="0"/>
              <a:t>dibuat</a:t>
            </a:r>
            <a:r>
              <a:rPr lang="en-US" dirty="0" smtClean="0"/>
              <a:t> </a:t>
            </a:r>
            <a:r>
              <a:rPr lang="en-US" dirty="0" err="1" smtClean="0"/>
              <a:t>dengan</a:t>
            </a:r>
            <a:r>
              <a:rPr lang="en-US" dirty="0" smtClean="0"/>
              <a:t> </a:t>
            </a:r>
            <a:r>
              <a:rPr lang="en-US" dirty="0" err="1" smtClean="0"/>
              <a:t>teliti</a:t>
            </a:r>
            <a:r>
              <a:rPr lang="en-US" dirty="0" smtClean="0"/>
              <a:t> </a:t>
            </a:r>
            <a:r>
              <a:rPr lang="en-US" dirty="0" err="1" smtClean="0"/>
              <a:t>dan</a:t>
            </a:r>
            <a:r>
              <a:rPr lang="en-US" dirty="0" smtClean="0"/>
              <a:t> </a:t>
            </a:r>
            <a:r>
              <a:rPr lang="en-US" dirty="0" err="1" smtClean="0"/>
              <a:t>hati-hati</a:t>
            </a:r>
            <a:r>
              <a:rPr lang="en-US" dirty="0" smtClean="0"/>
              <a:t>.</a:t>
            </a:r>
          </a:p>
          <a:p>
            <a:pPr eaLnBrk="1" hangingPunct="1">
              <a:lnSpc>
                <a:spcPct val="80000"/>
              </a:lnSpc>
            </a:pPr>
            <a:r>
              <a:rPr lang="en-US" dirty="0" err="1" smtClean="0"/>
              <a:t>Peneliti</a:t>
            </a:r>
            <a:r>
              <a:rPr lang="en-US" dirty="0" smtClean="0"/>
              <a:t> </a:t>
            </a:r>
            <a:r>
              <a:rPr lang="en-US" dirty="0" err="1" smtClean="0"/>
              <a:t>harus</a:t>
            </a:r>
            <a:r>
              <a:rPr lang="en-US" dirty="0" smtClean="0"/>
              <a:t> </a:t>
            </a:r>
            <a:r>
              <a:rPr lang="en-US" dirty="0" err="1" smtClean="0"/>
              <a:t>membuat</a:t>
            </a:r>
            <a:r>
              <a:rPr lang="en-US" dirty="0" smtClean="0"/>
              <a:t> </a:t>
            </a:r>
            <a:r>
              <a:rPr lang="en-US" dirty="0" err="1" smtClean="0"/>
              <a:t>laporan</a:t>
            </a:r>
            <a:r>
              <a:rPr lang="en-US" dirty="0" smtClean="0"/>
              <a:t> yang </a:t>
            </a:r>
            <a:r>
              <a:rPr lang="en-US" dirty="0" err="1" smtClean="0"/>
              <a:t>lengkap</a:t>
            </a:r>
            <a:r>
              <a:rPr lang="en-US" dirty="0" smtClean="0"/>
              <a:t>, </a:t>
            </a:r>
            <a:r>
              <a:rPr lang="en-US" dirty="0" err="1" smtClean="0"/>
              <a:t>sistematis</a:t>
            </a:r>
            <a:r>
              <a:rPr lang="en-US" dirty="0" smtClean="0"/>
              <a:t> </a:t>
            </a:r>
            <a:r>
              <a:rPr lang="en-US" dirty="0" err="1" smtClean="0"/>
              <a:t>mengikuti</a:t>
            </a:r>
            <a:r>
              <a:rPr lang="en-US" dirty="0" smtClean="0"/>
              <a:t> </a:t>
            </a:r>
            <a:r>
              <a:rPr lang="en-US" dirty="0" err="1" smtClean="0"/>
              <a:t>prosedur</a:t>
            </a:r>
            <a:r>
              <a:rPr lang="en-US" dirty="0" smtClean="0"/>
              <a:t> </a:t>
            </a:r>
            <a:r>
              <a:rPr lang="en-US" dirty="0" err="1" smtClean="0"/>
              <a:t>sesuai</a:t>
            </a:r>
            <a:r>
              <a:rPr lang="en-US" dirty="0" smtClean="0"/>
              <a:t> </a:t>
            </a:r>
            <a:r>
              <a:rPr lang="en-US" dirty="0" err="1" smtClean="0"/>
              <a:t>rancangan</a:t>
            </a:r>
            <a:endParaRPr lang="en-US" dirty="0" smtClean="0"/>
          </a:p>
          <a:p>
            <a:pPr eaLnBrk="1" hangingPunct="1">
              <a:lnSpc>
                <a:spcPct val="80000"/>
              </a:lnSpc>
            </a:pPr>
            <a:r>
              <a:rPr lang="en-US" dirty="0" err="1" smtClean="0"/>
              <a:t>Analisis</a:t>
            </a:r>
            <a:r>
              <a:rPr lang="en-US" dirty="0" smtClean="0"/>
              <a:t> data yang </a:t>
            </a:r>
            <a:r>
              <a:rPr lang="en-US" dirty="0" err="1" smtClean="0"/>
              <a:t>digunakan</a:t>
            </a:r>
            <a:r>
              <a:rPr lang="en-US" dirty="0" smtClean="0"/>
              <a:t> </a:t>
            </a:r>
            <a:r>
              <a:rPr lang="en-US" dirty="0" err="1" smtClean="0"/>
              <a:t>harus</a:t>
            </a:r>
            <a:r>
              <a:rPr lang="en-US" dirty="0" smtClean="0"/>
              <a:t> </a:t>
            </a:r>
            <a:r>
              <a:rPr lang="en-US" dirty="0" err="1" smtClean="0"/>
              <a:t>tepat</a:t>
            </a:r>
            <a:r>
              <a:rPr lang="en-US" dirty="0" smtClean="0"/>
              <a:t>.</a:t>
            </a:r>
          </a:p>
          <a:p>
            <a:pPr eaLnBrk="1" hangingPunct="1">
              <a:lnSpc>
                <a:spcPct val="80000"/>
              </a:lnSpc>
            </a:pPr>
            <a:r>
              <a:rPr lang="en-US" dirty="0" err="1" smtClean="0"/>
              <a:t>Setiap</a:t>
            </a:r>
            <a:r>
              <a:rPr lang="en-US" dirty="0" smtClean="0"/>
              <a:t> </a:t>
            </a:r>
            <a:r>
              <a:rPr lang="en-US" dirty="0" err="1" smtClean="0"/>
              <a:t>kesimpulan</a:t>
            </a:r>
            <a:r>
              <a:rPr lang="en-US" dirty="0" smtClean="0"/>
              <a:t> yang </a:t>
            </a:r>
            <a:r>
              <a:rPr lang="en-US" dirty="0" err="1" smtClean="0"/>
              <a:t>diberikan</a:t>
            </a:r>
            <a:r>
              <a:rPr lang="en-US" dirty="0" smtClean="0"/>
              <a:t> </a:t>
            </a:r>
            <a:r>
              <a:rPr lang="en-US" dirty="0" err="1" smtClean="0"/>
              <a:t>harus</a:t>
            </a:r>
            <a:r>
              <a:rPr lang="en-US" dirty="0" smtClean="0"/>
              <a:t> </a:t>
            </a:r>
            <a:r>
              <a:rPr lang="en-US" dirty="0" err="1" smtClean="0"/>
              <a:t>didukung</a:t>
            </a:r>
            <a:r>
              <a:rPr lang="en-US" dirty="0" smtClean="0"/>
              <a:t> </a:t>
            </a:r>
            <a:r>
              <a:rPr lang="en-US" dirty="0" err="1" smtClean="0"/>
              <a:t>oleh</a:t>
            </a:r>
            <a:r>
              <a:rPr lang="en-US" dirty="0" smtClean="0"/>
              <a:t> data yang </a:t>
            </a:r>
            <a:r>
              <a:rPr lang="en-US" dirty="0" err="1" smtClean="0"/>
              <a:t>diperoleh</a:t>
            </a:r>
            <a:r>
              <a:rPr lang="en-US" dirty="0" smtClean="0"/>
              <a:t> </a:t>
            </a:r>
            <a:r>
              <a:rPr lang="en-US" dirty="0" err="1" smtClean="0"/>
              <a:t>melalui</a:t>
            </a:r>
            <a:r>
              <a:rPr lang="en-US" dirty="0" smtClean="0"/>
              <a:t> </a:t>
            </a:r>
            <a:r>
              <a:rPr lang="en-US" dirty="0" err="1" smtClean="0"/>
              <a:t>penelitian</a:t>
            </a:r>
            <a:r>
              <a:rPr lang="en-US" dirty="0" smtClean="0"/>
              <a:t>.</a:t>
            </a:r>
          </a:p>
          <a:p>
            <a:pPr eaLnBrk="1" hangingPunct="1">
              <a:lnSpc>
                <a:spcPct val="80000"/>
              </a:lnSpc>
            </a:pPr>
            <a:endParaRPr lang="en-US" sz="2800" dirty="0" smtClean="0"/>
          </a:p>
        </p:txBody>
      </p:sp>
      <p:sp>
        <p:nvSpPr>
          <p:cNvPr id="4301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92887AC-2EB6-4ACA-B563-98F4494D553A}" type="slidenum">
              <a:rPr lang="en-US" smtClean="0"/>
              <a:pPr/>
              <a:t>86</a:t>
            </a:fld>
            <a:endParaRPr lang="en-US" smtClean="0"/>
          </a:p>
        </p:txBody>
      </p:sp>
      <p:sp>
        <p:nvSpPr>
          <p:cNvPr id="22530" name="Rectangle 2"/>
          <p:cNvSpPr>
            <a:spLocks noGrp="1" noChangeArrowheads="1"/>
          </p:cNvSpPr>
          <p:nvPr>
            <p:ph type="title"/>
          </p:nvPr>
        </p:nvSpPr>
        <p:spPr>
          <a:xfrm>
            <a:off x="457200" y="274638"/>
            <a:ext cx="8229600" cy="792162"/>
          </a:xfrm>
        </p:spPr>
        <p:txBody>
          <a:bodyPr>
            <a:normAutofit/>
          </a:bodyPr>
          <a:lstStyle/>
          <a:p>
            <a:pPr eaLnBrk="1" fontAlgn="auto" hangingPunct="1">
              <a:spcAft>
                <a:spcPts val="0"/>
              </a:spcAft>
              <a:defRPr/>
            </a:pPr>
            <a:r>
              <a:rPr lang="en-US" sz="4000" dirty="0" err="1" smtClean="0"/>
              <a:t>Karakteristik</a:t>
            </a:r>
            <a:r>
              <a:rPr lang="en-US" sz="4000" dirty="0" smtClean="0"/>
              <a:t> </a:t>
            </a:r>
            <a:r>
              <a:rPr lang="en-US" sz="4000" dirty="0" err="1" smtClean="0"/>
              <a:t>Penelitian</a:t>
            </a:r>
            <a:r>
              <a:rPr lang="en-US" sz="4000" dirty="0" smtClean="0"/>
              <a:t> Yang </a:t>
            </a:r>
            <a:r>
              <a:rPr lang="en-US" sz="4000" dirty="0" err="1" smtClean="0"/>
              <a:t>Baik</a:t>
            </a:r>
            <a:endParaRPr lang="en-US" sz="4000" dirty="0"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p:txBody>
          <a:bodyPr/>
          <a:lstStyle/>
          <a:p>
            <a:pPr marL="609600" indent="-609600" eaLnBrk="1" hangingPunct="1"/>
            <a:r>
              <a:rPr lang="en-US" sz="2800" dirty="0" err="1" smtClean="0"/>
              <a:t>Penyediaan</a:t>
            </a:r>
            <a:r>
              <a:rPr lang="en-US" sz="2800" dirty="0" smtClean="0"/>
              <a:t> </a:t>
            </a:r>
            <a:r>
              <a:rPr lang="en-US" sz="2800" dirty="0" err="1" smtClean="0"/>
              <a:t>informasi</a:t>
            </a:r>
            <a:r>
              <a:rPr lang="en-US" sz="2800" dirty="0" smtClean="0"/>
              <a:t> yang </a:t>
            </a:r>
            <a:r>
              <a:rPr lang="en-US" sz="2800" dirty="0" err="1" smtClean="0"/>
              <a:t>relevan</a:t>
            </a:r>
            <a:r>
              <a:rPr lang="en-US" sz="2800" dirty="0" smtClean="0"/>
              <a:t> </a:t>
            </a:r>
            <a:r>
              <a:rPr lang="en-US" sz="2800" dirty="0" err="1" smtClean="0"/>
              <a:t>dan</a:t>
            </a:r>
            <a:r>
              <a:rPr lang="en-US" sz="2800" dirty="0" smtClean="0"/>
              <a:t> </a:t>
            </a:r>
            <a:r>
              <a:rPr lang="en-US" sz="2800" dirty="0" err="1" smtClean="0"/>
              <a:t>berguna</a:t>
            </a:r>
            <a:r>
              <a:rPr lang="en-US" sz="2800" dirty="0" smtClean="0"/>
              <a:t> </a:t>
            </a:r>
            <a:r>
              <a:rPr lang="en-US" sz="2800" dirty="0" err="1" smtClean="0"/>
              <a:t>untuk</a:t>
            </a:r>
            <a:r>
              <a:rPr lang="en-US" sz="2800" dirty="0" smtClean="0"/>
              <a:t> </a:t>
            </a:r>
            <a:r>
              <a:rPr lang="en-US" sz="2800" dirty="0" err="1" smtClean="0"/>
              <a:t>pengambilan</a:t>
            </a:r>
            <a:r>
              <a:rPr lang="en-US" sz="2800" dirty="0" smtClean="0"/>
              <a:t> </a:t>
            </a:r>
            <a:r>
              <a:rPr lang="en-US" sz="2800" dirty="0" err="1" smtClean="0"/>
              <a:t>keputusan</a:t>
            </a:r>
            <a:r>
              <a:rPr lang="en-US" sz="2800" dirty="0" smtClean="0"/>
              <a:t>.</a:t>
            </a:r>
          </a:p>
          <a:p>
            <a:pPr marL="609600" indent="-609600" eaLnBrk="1" hangingPunct="1"/>
            <a:r>
              <a:rPr lang="en-US" sz="2800" dirty="0" err="1" smtClean="0"/>
              <a:t>Penelitian</a:t>
            </a:r>
            <a:r>
              <a:rPr lang="en-US" sz="2800" dirty="0" smtClean="0"/>
              <a:t> </a:t>
            </a:r>
            <a:r>
              <a:rPr lang="en-US" sz="2800" dirty="0" err="1" smtClean="0"/>
              <a:t>diharapkan</a:t>
            </a:r>
            <a:r>
              <a:rPr lang="en-US" sz="2800" dirty="0" smtClean="0"/>
              <a:t> </a:t>
            </a:r>
            <a:r>
              <a:rPr lang="en-US" sz="2800" dirty="0" err="1" smtClean="0"/>
              <a:t>dapat</a:t>
            </a:r>
            <a:r>
              <a:rPr lang="en-US" sz="2800" dirty="0" smtClean="0"/>
              <a:t> </a:t>
            </a:r>
            <a:r>
              <a:rPr lang="en-US" sz="2800" dirty="0" err="1" smtClean="0"/>
              <a:t>meningkatkan</a:t>
            </a:r>
            <a:r>
              <a:rPr lang="en-US" sz="2800" dirty="0" smtClean="0"/>
              <a:t> </a:t>
            </a:r>
            <a:r>
              <a:rPr lang="en-US" sz="2800" dirty="0" err="1" smtClean="0"/>
              <a:t>kualitas</a:t>
            </a:r>
            <a:r>
              <a:rPr lang="en-US" sz="2800" dirty="0" smtClean="0"/>
              <a:t> </a:t>
            </a:r>
            <a:r>
              <a:rPr lang="en-US" sz="2800" dirty="0" err="1" smtClean="0"/>
              <a:t>pengambilan</a:t>
            </a:r>
            <a:r>
              <a:rPr lang="en-US" sz="2800" dirty="0" smtClean="0"/>
              <a:t> </a:t>
            </a:r>
            <a:r>
              <a:rPr lang="en-US" sz="2800" dirty="0" err="1" smtClean="0"/>
              <a:t>keputusan</a:t>
            </a:r>
            <a:r>
              <a:rPr lang="en-US" sz="2800" dirty="0" smtClean="0"/>
              <a:t>.</a:t>
            </a:r>
          </a:p>
          <a:p>
            <a:pPr marL="609600" indent="-609600" eaLnBrk="1" hangingPunct="1"/>
            <a:r>
              <a:rPr lang="en-US" sz="2800" dirty="0" err="1" smtClean="0"/>
              <a:t>Penelitian</a:t>
            </a:r>
            <a:r>
              <a:rPr lang="en-US" sz="2800" dirty="0" smtClean="0"/>
              <a:t> </a:t>
            </a:r>
            <a:r>
              <a:rPr lang="en-US" sz="2800" dirty="0" err="1" smtClean="0"/>
              <a:t>berperan</a:t>
            </a:r>
            <a:r>
              <a:rPr lang="en-US" sz="2800" dirty="0" smtClean="0"/>
              <a:t> </a:t>
            </a:r>
            <a:r>
              <a:rPr lang="en-US" sz="2800" dirty="0" err="1" smtClean="0"/>
              <a:t>bagi</a:t>
            </a:r>
            <a:r>
              <a:rPr lang="en-US" sz="2800" dirty="0" smtClean="0"/>
              <a:t> : 1) </a:t>
            </a:r>
            <a:r>
              <a:rPr lang="en-US" sz="2800" dirty="0" err="1" smtClean="0"/>
              <a:t>Perorangan</a:t>
            </a:r>
            <a:r>
              <a:rPr lang="en-US" sz="2800" dirty="0" smtClean="0"/>
              <a:t>; 2) </a:t>
            </a:r>
            <a:r>
              <a:rPr lang="en-US" sz="2800" dirty="0" err="1" smtClean="0"/>
              <a:t>Perguruan</a:t>
            </a:r>
            <a:r>
              <a:rPr lang="en-US" sz="2800" dirty="0" smtClean="0"/>
              <a:t> </a:t>
            </a:r>
            <a:r>
              <a:rPr lang="en-US" sz="2800" dirty="0" err="1" smtClean="0"/>
              <a:t>Tinggi</a:t>
            </a:r>
            <a:r>
              <a:rPr lang="en-US" sz="2800" dirty="0" smtClean="0"/>
              <a:t> (Tri Dharma </a:t>
            </a:r>
            <a:r>
              <a:rPr lang="en-US" sz="2800" dirty="0" err="1" smtClean="0"/>
              <a:t>Perguruan</a:t>
            </a:r>
            <a:r>
              <a:rPr lang="en-US" sz="2800" dirty="0" smtClean="0"/>
              <a:t> </a:t>
            </a:r>
            <a:r>
              <a:rPr lang="en-US" sz="2800" dirty="0" err="1" smtClean="0"/>
              <a:t>Tinggi</a:t>
            </a:r>
            <a:r>
              <a:rPr lang="en-US" sz="2800" dirty="0" smtClean="0"/>
              <a:t>); 3) Perusahaan; 4) </a:t>
            </a:r>
            <a:r>
              <a:rPr lang="en-US" sz="2800" dirty="0" err="1" smtClean="0"/>
              <a:t>Pemerintah</a:t>
            </a:r>
            <a:r>
              <a:rPr lang="en-US" sz="2800" dirty="0" smtClean="0"/>
              <a:t>; 5) </a:t>
            </a:r>
            <a:r>
              <a:rPr lang="en-US" sz="2800" dirty="0" err="1" smtClean="0"/>
              <a:t>Lembaga-Lembaga</a:t>
            </a:r>
            <a:r>
              <a:rPr lang="en-US" sz="2800" dirty="0" smtClean="0"/>
              <a:t> </a:t>
            </a:r>
            <a:r>
              <a:rPr lang="en-US" sz="2800" dirty="0" err="1" smtClean="0"/>
              <a:t>Lainnya</a:t>
            </a:r>
            <a:r>
              <a:rPr lang="en-US" sz="2800" dirty="0" smtClean="0"/>
              <a:t> (biro </a:t>
            </a:r>
            <a:r>
              <a:rPr lang="en-US" sz="2800" dirty="0" err="1" smtClean="0"/>
              <a:t>konsultan</a:t>
            </a:r>
            <a:r>
              <a:rPr lang="en-US" sz="2800" dirty="0" smtClean="0"/>
              <a:t>, </a:t>
            </a:r>
            <a:r>
              <a:rPr lang="en-US" sz="2800" dirty="0" err="1" smtClean="0"/>
              <a:t>kantor</a:t>
            </a:r>
            <a:r>
              <a:rPr lang="en-US" sz="2800" dirty="0" smtClean="0"/>
              <a:t> </a:t>
            </a:r>
            <a:r>
              <a:rPr lang="en-US" sz="2800" dirty="0" err="1" smtClean="0"/>
              <a:t>akuntan</a:t>
            </a:r>
            <a:r>
              <a:rPr lang="en-US" sz="2800" dirty="0" smtClean="0"/>
              <a:t> </a:t>
            </a:r>
            <a:r>
              <a:rPr lang="en-US" sz="2800" dirty="0" err="1" smtClean="0"/>
              <a:t>dan</a:t>
            </a:r>
            <a:r>
              <a:rPr lang="en-US" sz="2800" dirty="0" smtClean="0"/>
              <a:t> </a:t>
            </a:r>
            <a:r>
              <a:rPr lang="en-US" sz="2800" dirty="0" err="1" smtClean="0"/>
              <a:t>sebagainya</a:t>
            </a:r>
            <a:r>
              <a:rPr lang="en-US" sz="2800" dirty="0" smtClean="0"/>
              <a:t>)</a:t>
            </a:r>
          </a:p>
        </p:txBody>
      </p:sp>
      <p:sp>
        <p:nvSpPr>
          <p:cNvPr id="4403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FB1059-0198-4AC2-A968-D874D2FD7422}" type="slidenum">
              <a:rPr lang="en-US" smtClean="0"/>
              <a:pPr/>
              <a:t>87</a:t>
            </a:fld>
            <a:endParaRPr lang="en-US" smtClean="0"/>
          </a:p>
        </p:txBody>
      </p:sp>
      <p:sp>
        <p:nvSpPr>
          <p:cNvPr id="23554" name="Rectangle 2"/>
          <p:cNvSpPr>
            <a:spLocks noGrp="1" noChangeArrowheads="1"/>
          </p:cNvSpPr>
          <p:nvPr>
            <p:ph type="title"/>
          </p:nvPr>
        </p:nvSpPr>
        <p:spPr/>
        <p:txBody>
          <a:bodyPr>
            <a:normAutofit/>
          </a:bodyPr>
          <a:lstStyle/>
          <a:p>
            <a:pPr eaLnBrk="1" fontAlgn="auto" hangingPunct="1">
              <a:spcAft>
                <a:spcPts val="0"/>
              </a:spcAft>
              <a:defRPr/>
            </a:pPr>
            <a:r>
              <a:rPr lang="en-US" sz="2800" dirty="0" err="1" smtClean="0"/>
              <a:t>Peranan</a:t>
            </a:r>
            <a:r>
              <a:rPr lang="en-US" sz="2800" dirty="0" smtClean="0"/>
              <a:t> </a:t>
            </a:r>
            <a:r>
              <a:rPr lang="en-US" sz="2800" dirty="0" err="1" smtClean="0"/>
              <a:t>Penelitian</a:t>
            </a:r>
            <a:r>
              <a:rPr lang="en-US" sz="2800" dirty="0" smtClean="0"/>
              <a:t> </a:t>
            </a:r>
            <a:r>
              <a:rPr lang="en-US" sz="2800" dirty="0" err="1" smtClean="0"/>
              <a:t>Dalam</a:t>
            </a:r>
            <a:r>
              <a:rPr lang="en-US" sz="2800" dirty="0" smtClean="0"/>
              <a:t> </a:t>
            </a:r>
            <a:r>
              <a:rPr lang="en-US" sz="2800" dirty="0" err="1" smtClean="0"/>
              <a:t>Pengambilan</a:t>
            </a:r>
            <a:r>
              <a:rPr lang="en-US" sz="2800" dirty="0" smtClean="0"/>
              <a:t> </a:t>
            </a:r>
            <a:r>
              <a:rPr lang="en-US" sz="2800" dirty="0" err="1" smtClean="0"/>
              <a:t>Keputusan</a:t>
            </a:r>
            <a:r>
              <a:rPr lang="en-US" sz="2800" dirty="0" smtClean="0"/>
              <a:t/>
            </a:r>
            <a:br>
              <a:rPr lang="en-US" sz="2800" dirty="0" smtClean="0"/>
            </a:br>
            <a:endParaRPr lang="en-US" sz="2800"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p:txBody>
          <a:bodyPr/>
          <a:lstStyle/>
          <a:p>
            <a:pPr marL="609600" indent="-609600" eaLnBrk="1" hangingPunct="1">
              <a:lnSpc>
                <a:spcPct val="80000"/>
              </a:lnSpc>
            </a:pPr>
            <a:r>
              <a:rPr lang="en-US" sz="2800" dirty="0" err="1" smtClean="0"/>
              <a:t>Metode</a:t>
            </a:r>
            <a:r>
              <a:rPr lang="en-US" sz="2800" dirty="0" smtClean="0"/>
              <a:t> </a:t>
            </a:r>
            <a:r>
              <a:rPr lang="en-US" sz="2800" dirty="0" err="1" smtClean="0"/>
              <a:t>Penelitian</a:t>
            </a:r>
            <a:r>
              <a:rPr lang="en-US" sz="2800" dirty="0" smtClean="0"/>
              <a:t> </a:t>
            </a:r>
            <a:r>
              <a:rPr lang="en-US" sz="2800" dirty="0" err="1" smtClean="0"/>
              <a:t>merupakan</a:t>
            </a:r>
            <a:r>
              <a:rPr lang="en-US" sz="2800" dirty="0" smtClean="0"/>
              <a:t> </a:t>
            </a:r>
            <a:r>
              <a:rPr lang="en-US" sz="2800" dirty="0" err="1" smtClean="0"/>
              <a:t>cara</a:t>
            </a:r>
            <a:r>
              <a:rPr lang="en-US" sz="2800" dirty="0" smtClean="0"/>
              <a:t> </a:t>
            </a:r>
            <a:r>
              <a:rPr lang="en-US" sz="2800" dirty="0" err="1" smtClean="0"/>
              <a:t>ilmiah</a:t>
            </a:r>
            <a:r>
              <a:rPr lang="en-US" sz="2800" dirty="0" smtClean="0"/>
              <a:t> </a:t>
            </a:r>
            <a:r>
              <a:rPr lang="en-US" sz="2800" dirty="0" err="1" smtClean="0"/>
              <a:t>untuk</a:t>
            </a:r>
            <a:r>
              <a:rPr lang="en-US" sz="2800" dirty="0" smtClean="0"/>
              <a:t> </a:t>
            </a:r>
            <a:r>
              <a:rPr lang="en-US" sz="2800" dirty="0" err="1" smtClean="0"/>
              <a:t>mendapatkan</a:t>
            </a:r>
            <a:r>
              <a:rPr lang="en-US" sz="2800" dirty="0" smtClean="0"/>
              <a:t> data </a:t>
            </a:r>
            <a:r>
              <a:rPr lang="en-US" sz="2800" dirty="0" err="1" smtClean="0"/>
              <a:t>dengan</a:t>
            </a:r>
            <a:r>
              <a:rPr lang="en-US" sz="2800" dirty="0" smtClean="0"/>
              <a:t> </a:t>
            </a:r>
            <a:r>
              <a:rPr lang="en-US" sz="2800" dirty="0" err="1" smtClean="0"/>
              <a:t>tujuan</a:t>
            </a:r>
            <a:r>
              <a:rPr lang="en-US" sz="2800" dirty="0" smtClean="0"/>
              <a:t> </a:t>
            </a:r>
            <a:r>
              <a:rPr lang="en-US" sz="2800" dirty="0" err="1" smtClean="0"/>
              <a:t>dan</a:t>
            </a:r>
            <a:r>
              <a:rPr lang="en-US" sz="2800" dirty="0" smtClean="0"/>
              <a:t> </a:t>
            </a:r>
            <a:r>
              <a:rPr lang="en-US" sz="2800" dirty="0" err="1" smtClean="0"/>
              <a:t>kegunaan</a:t>
            </a:r>
            <a:r>
              <a:rPr lang="en-US" sz="2800" dirty="0" smtClean="0"/>
              <a:t> </a:t>
            </a:r>
            <a:r>
              <a:rPr lang="en-US" sz="2800" dirty="0" err="1" smtClean="0"/>
              <a:t>tertentu.Ilmiah</a:t>
            </a:r>
            <a:r>
              <a:rPr lang="en-US" sz="2800" dirty="0" smtClean="0"/>
              <a:t> </a:t>
            </a:r>
            <a:r>
              <a:rPr lang="en-US" sz="2800" dirty="0" err="1" smtClean="0"/>
              <a:t>berarti</a:t>
            </a:r>
            <a:r>
              <a:rPr lang="en-US" sz="2800" dirty="0" smtClean="0"/>
              <a:t> </a:t>
            </a:r>
            <a:r>
              <a:rPr lang="en-US" sz="2800" dirty="0" err="1" smtClean="0"/>
              <a:t>didasarkan</a:t>
            </a:r>
            <a:r>
              <a:rPr lang="en-US" sz="2800" dirty="0" smtClean="0"/>
              <a:t> </a:t>
            </a:r>
            <a:r>
              <a:rPr lang="en-US" sz="2800" dirty="0" err="1" smtClean="0"/>
              <a:t>pada</a:t>
            </a:r>
            <a:r>
              <a:rPr lang="en-US" sz="2800" dirty="0" smtClean="0"/>
              <a:t> </a:t>
            </a:r>
            <a:r>
              <a:rPr lang="en-US" sz="2800" dirty="0" err="1" smtClean="0"/>
              <a:t>ciri-ciri</a:t>
            </a:r>
            <a:r>
              <a:rPr lang="en-US" sz="2800" dirty="0" smtClean="0"/>
              <a:t> </a:t>
            </a:r>
            <a:r>
              <a:rPr lang="en-US" sz="2800" dirty="0" err="1" smtClean="0"/>
              <a:t>keilmuan</a:t>
            </a:r>
            <a:r>
              <a:rPr lang="en-US" sz="2800" dirty="0" smtClean="0"/>
              <a:t>, </a:t>
            </a:r>
            <a:r>
              <a:rPr lang="en-US" sz="2800" dirty="0" err="1" smtClean="0"/>
              <a:t>yaitu</a:t>
            </a:r>
            <a:r>
              <a:rPr lang="en-US" sz="2800" dirty="0" smtClean="0"/>
              <a:t> </a:t>
            </a:r>
            <a:r>
              <a:rPr lang="en-US" sz="2800" dirty="0" err="1" smtClean="0"/>
              <a:t>rasional</a:t>
            </a:r>
            <a:r>
              <a:rPr lang="en-US" sz="2800" dirty="0" smtClean="0"/>
              <a:t>, </a:t>
            </a:r>
            <a:r>
              <a:rPr lang="en-US" sz="2800" dirty="0" err="1" smtClean="0"/>
              <a:t>empiris</a:t>
            </a:r>
            <a:r>
              <a:rPr lang="en-US" sz="2800" dirty="0" smtClean="0"/>
              <a:t> </a:t>
            </a:r>
            <a:r>
              <a:rPr lang="en-US" sz="2800" dirty="0" err="1" smtClean="0"/>
              <a:t>dan</a:t>
            </a:r>
            <a:r>
              <a:rPr lang="en-US" sz="2800" dirty="0" smtClean="0"/>
              <a:t> </a:t>
            </a:r>
            <a:r>
              <a:rPr lang="en-US" sz="2800" dirty="0" err="1" smtClean="0"/>
              <a:t>sistematis</a:t>
            </a:r>
            <a:r>
              <a:rPr lang="en-US" sz="2800" dirty="0" smtClean="0"/>
              <a:t>. Data yang </a:t>
            </a:r>
            <a:r>
              <a:rPr lang="en-US" sz="2800" dirty="0" err="1" smtClean="0"/>
              <a:t>diperoleh</a:t>
            </a:r>
            <a:r>
              <a:rPr lang="en-US" sz="2800" dirty="0" smtClean="0"/>
              <a:t> </a:t>
            </a:r>
            <a:r>
              <a:rPr lang="en-US" sz="2800" dirty="0" err="1" smtClean="0"/>
              <a:t>melalui</a:t>
            </a:r>
            <a:r>
              <a:rPr lang="en-US" sz="2800" dirty="0" smtClean="0"/>
              <a:t> </a:t>
            </a:r>
            <a:r>
              <a:rPr lang="en-US" sz="2800" dirty="0" err="1" smtClean="0"/>
              <a:t>penelitian</a:t>
            </a:r>
            <a:r>
              <a:rPr lang="en-US" sz="2800" dirty="0" smtClean="0"/>
              <a:t> </a:t>
            </a:r>
            <a:r>
              <a:rPr lang="en-US" sz="2800" dirty="0" err="1" smtClean="0"/>
              <a:t>adalah</a:t>
            </a:r>
            <a:r>
              <a:rPr lang="en-US" sz="2800" dirty="0" smtClean="0"/>
              <a:t> data </a:t>
            </a:r>
            <a:r>
              <a:rPr lang="en-US" sz="2800" dirty="0" err="1" smtClean="0"/>
              <a:t>empiris</a:t>
            </a:r>
            <a:r>
              <a:rPr lang="en-US" sz="2800" dirty="0" smtClean="0"/>
              <a:t> (</a:t>
            </a:r>
            <a:r>
              <a:rPr lang="en-US" sz="2800" dirty="0" err="1" smtClean="0"/>
              <a:t>teramati</a:t>
            </a:r>
            <a:r>
              <a:rPr lang="en-US" sz="2800" dirty="0" smtClean="0"/>
              <a:t>) </a:t>
            </a:r>
            <a:r>
              <a:rPr lang="en-US" sz="2800" dirty="0" err="1" smtClean="0"/>
              <a:t>dengan</a:t>
            </a:r>
            <a:r>
              <a:rPr lang="en-US" sz="2800" dirty="0" smtClean="0"/>
              <a:t> </a:t>
            </a:r>
            <a:r>
              <a:rPr lang="en-US" sz="2800" dirty="0" err="1" smtClean="0"/>
              <a:t>kriteria</a:t>
            </a:r>
            <a:r>
              <a:rPr lang="en-US" sz="2800" dirty="0" smtClean="0"/>
              <a:t> valid, </a:t>
            </a:r>
            <a:r>
              <a:rPr lang="en-US" sz="2800" dirty="0" err="1" smtClean="0"/>
              <a:t>realibel</a:t>
            </a:r>
            <a:r>
              <a:rPr lang="en-US" sz="2800" dirty="0" smtClean="0"/>
              <a:t> </a:t>
            </a:r>
            <a:r>
              <a:rPr lang="en-US" sz="2800" dirty="0" err="1" smtClean="0"/>
              <a:t>dan</a:t>
            </a:r>
            <a:r>
              <a:rPr lang="en-US" sz="2800" dirty="0" smtClean="0"/>
              <a:t> </a:t>
            </a:r>
            <a:r>
              <a:rPr lang="en-US" sz="2800" dirty="0" err="1" smtClean="0"/>
              <a:t>objektif</a:t>
            </a:r>
            <a:r>
              <a:rPr lang="en-US" sz="2800" dirty="0" smtClean="0"/>
              <a:t>.</a:t>
            </a:r>
          </a:p>
          <a:p>
            <a:pPr marL="609600" indent="-609600" eaLnBrk="1" hangingPunct="1">
              <a:lnSpc>
                <a:spcPct val="80000"/>
              </a:lnSpc>
            </a:pPr>
            <a:r>
              <a:rPr lang="en-US" sz="2800" dirty="0" err="1" smtClean="0"/>
              <a:t>Secara</a:t>
            </a:r>
            <a:r>
              <a:rPr lang="en-US" sz="2800" dirty="0" smtClean="0"/>
              <a:t> </a:t>
            </a:r>
            <a:r>
              <a:rPr lang="en-US" sz="2800" dirty="0" err="1" smtClean="0"/>
              <a:t>umum</a:t>
            </a:r>
            <a:r>
              <a:rPr lang="en-US" sz="2800" dirty="0" smtClean="0"/>
              <a:t> </a:t>
            </a:r>
            <a:r>
              <a:rPr lang="en-US" sz="2800" dirty="0" err="1" smtClean="0"/>
              <a:t>tujuan</a:t>
            </a:r>
            <a:r>
              <a:rPr lang="en-US" sz="2800" dirty="0" smtClean="0"/>
              <a:t> </a:t>
            </a:r>
            <a:r>
              <a:rPr lang="en-US" sz="2800" dirty="0" err="1" smtClean="0"/>
              <a:t>penelitian</a:t>
            </a:r>
            <a:r>
              <a:rPr lang="en-US" sz="2800" dirty="0" smtClean="0"/>
              <a:t> </a:t>
            </a:r>
            <a:r>
              <a:rPr lang="en-US" sz="2800" dirty="0" err="1" smtClean="0"/>
              <a:t>bersifat</a:t>
            </a:r>
            <a:r>
              <a:rPr lang="en-US" sz="2800" dirty="0" smtClean="0"/>
              <a:t> </a:t>
            </a:r>
            <a:r>
              <a:rPr lang="en-US" sz="2800" dirty="0" err="1" smtClean="0"/>
              <a:t>penemuan</a:t>
            </a:r>
            <a:r>
              <a:rPr lang="en-US" sz="2800" dirty="0" smtClean="0"/>
              <a:t>, </a:t>
            </a:r>
            <a:r>
              <a:rPr lang="en-US" sz="2800" dirty="0" err="1" smtClean="0"/>
              <a:t>pembuktian</a:t>
            </a:r>
            <a:r>
              <a:rPr lang="en-US" sz="2800" dirty="0" smtClean="0"/>
              <a:t> </a:t>
            </a:r>
            <a:r>
              <a:rPr lang="en-US" sz="2800" dirty="0" err="1" smtClean="0"/>
              <a:t>dan</a:t>
            </a:r>
            <a:r>
              <a:rPr lang="en-US" sz="2800" dirty="0" smtClean="0"/>
              <a:t> </a:t>
            </a:r>
            <a:r>
              <a:rPr lang="en-US" sz="2800" dirty="0" err="1" smtClean="0"/>
              <a:t>pengembangan</a:t>
            </a:r>
            <a:r>
              <a:rPr lang="en-US" sz="2800" dirty="0" smtClean="0"/>
              <a:t>.</a:t>
            </a:r>
          </a:p>
          <a:p>
            <a:pPr marL="609600" indent="-609600" eaLnBrk="1" hangingPunct="1">
              <a:lnSpc>
                <a:spcPct val="80000"/>
              </a:lnSpc>
            </a:pPr>
            <a:r>
              <a:rPr lang="en-US" sz="2800" dirty="0" smtClean="0"/>
              <a:t>Data </a:t>
            </a:r>
            <a:r>
              <a:rPr lang="en-US" sz="2800" dirty="0" err="1" smtClean="0"/>
              <a:t>dari</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berguna</a:t>
            </a:r>
            <a:r>
              <a:rPr lang="en-US" sz="2800" dirty="0" smtClean="0"/>
              <a:t> </a:t>
            </a:r>
            <a:r>
              <a:rPr lang="en-US" sz="2800" dirty="0" err="1" smtClean="0"/>
              <a:t>untuk</a:t>
            </a:r>
            <a:r>
              <a:rPr lang="en-US" sz="2800" dirty="0" smtClean="0"/>
              <a:t> </a:t>
            </a:r>
            <a:r>
              <a:rPr lang="en-US" sz="2800" dirty="0" err="1" smtClean="0"/>
              <a:t>memahami</a:t>
            </a:r>
            <a:r>
              <a:rPr lang="en-US" sz="2800" dirty="0" smtClean="0"/>
              <a:t>, </a:t>
            </a:r>
            <a:r>
              <a:rPr lang="en-US" sz="2800" dirty="0" err="1" smtClean="0"/>
              <a:t>memecahkan</a:t>
            </a:r>
            <a:r>
              <a:rPr lang="en-US" sz="2800" dirty="0" smtClean="0"/>
              <a:t> </a:t>
            </a:r>
            <a:r>
              <a:rPr lang="en-US" sz="2800" dirty="0" err="1" smtClean="0"/>
              <a:t>dan</a:t>
            </a:r>
            <a:r>
              <a:rPr lang="en-US" sz="2800" dirty="0" smtClean="0"/>
              <a:t> </a:t>
            </a:r>
            <a:r>
              <a:rPr lang="en-US" sz="2800" dirty="0" err="1" smtClean="0"/>
              <a:t>mengantisipasi</a:t>
            </a:r>
            <a:r>
              <a:rPr lang="en-US" sz="2800" dirty="0" smtClean="0"/>
              <a:t> </a:t>
            </a:r>
            <a:r>
              <a:rPr lang="en-US" sz="2800" dirty="0" err="1" smtClean="0"/>
              <a:t>masalah</a:t>
            </a:r>
            <a:r>
              <a:rPr lang="en-US" sz="2800" dirty="0" smtClean="0"/>
              <a:t>.</a:t>
            </a:r>
          </a:p>
        </p:txBody>
      </p:sp>
      <p:sp>
        <p:nvSpPr>
          <p:cNvPr id="4505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9473F05-991D-4BEA-BF86-BD33300C1268}" type="slidenum">
              <a:rPr lang="en-US" smtClean="0"/>
              <a:pPr/>
              <a:t>88</a:t>
            </a:fld>
            <a:endParaRPr lang="en-US" smtClean="0"/>
          </a:p>
        </p:txBody>
      </p:sp>
      <p:sp>
        <p:nvSpPr>
          <p:cNvPr id="24578" name="Rectangle 2"/>
          <p:cNvSpPr>
            <a:spLocks noGrp="1" noChangeArrowheads="1"/>
          </p:cNvSpPr>
          <p:nvPr>
            <p:ph type="title"/>
          </p:nvPr>
        </p:nvSpPr>
        <p:spPr/>
        <p:txBody>
          <a:bodyPr/>
          <a:lstStyle/>
          <a:p>
            <a:pPr eaLnBrk="1" fontAlgn="auto" hangingPunct="1">
              <a:spcAft>
                <a:spcPts val="0"/>
              </a:spcAft>
              <a:defRPr/>
            </a:pPr>
            <a:r>
              <a:rPr lang="en-US" sz="4000" dirty="0" smtClean="0"/>
              <a:t>Closing</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p:txBody>
          <a:bodyPr/>
          <a:lstStyle/>
          <a:p>
            <a:pPr eaLnBrk="1" hangingPunct="1"/>
            <a:r>
              <a:rPr lang="en-US" dirty="0" err="1" smtClean="0"/>
              <a:t>Buatlah</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tentang</a:t>
            </a:r>
            <a:r>
              <a:rPr lang="en-US" dirty="0" smtClean="0"/>
              <a:t> </a:t>
            </a:r>
            <a:r>
              <a:rPr lang="en-US" dirty="0" err="1" smtClean="0"/>
              <a:t>Penelitian</a:t>
            </a:r>
            <a:r>
              <a:rPr lang="en-US" dirty="0" smtClean="0"/>
              <a:t> </a:t>
            </a:r>
          </a:p>
          <a:p>
            <a:pPr eaLnBrk="1" hangingPunct="1"/>
            <a:endParaRPr lang="en-US" dirty="0" smtClean="0"/>
          </a:p>
          <a:p>
            <a:pPr eaLnBrk="1" hangingPunct="1">
              <a:buFont typeface="Wingdings 3" pitchFamily="18" charset="2"/>
              <a:buNone/>
            </a:pPr>
            <a:r>
              <a:rPr lang="en-US" dirty="0" smtClean="0"/>
              <a:t>BLOG </a:t>
            </a:r>
            <a:r>
              <a:rPr lang="en-US" dirty="0" err="1" smtClean="0"/>
              <a:t>Sebagai</a:t>
            </a:r>
            <a:r>
              <a:rPr lang="en-US" dirty="0" smtClean="0"/>
              <a:t> </a:t>
            </a:r>
            <a:r>
              <a:rPr lang="en-US" dirty="0" err="1" smtClean="0"/>
              <a:t>Sarana</a:t>
            </a:r>
            <a:r>
              <a:rPr lang="en-US" dirty="0" smtClean="0"/>
              <a:t> </a:t>
            </a:r>
            <a:r>
              <a:rPr lang="en-US" dirty="0" err="1" smtClean="0"/>
              <a:t>Penunjang</a:t>
            </a:r>
            <a:r>
              <a:rPr lang="en-US" dirty="0" smtClean="0"/>
              <a:t> </a:t>
            </a:r>
            <a:r>
              <a:rPr lang="en-US" dirty="0" err="1" smtClean="0"/>
              <a:t>Pembelajaran</a:t>
            </a:r>
            <a:endParaRPr lang="en-US" dirty="0" smtClean="0"/>
          </a:p>
          <a:p>
            <a:pPr eaLnBrk="1" hangingPunct="1">
              <a:buFont typeface="Wingdings 3" pitchFamily="18" charset="2"/>
              <a:buNone/>
            </a:pPr>
            <a:endParaRPr lang="en-US" dirty="0" smtClean="0"/>
          </a:p>
        </p:txBody>
      </p:sp>
      <p:sp>
        <p:nvSpPr>
          <p:cNvPr id="4608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15B1C4-19F4-4CDD-9203-54F80E34215B}" type="slidenum">
              <a:rPr lang="en-US" smtClean="0"/>
              <a:pPr/>
              <a:t>89</a:t>
            </a:fld>
            <a:endParaRPr lang="en-US" smtClean="0"/>
          </a:p>
        </p:txBody>
      </p:sp>
      <p:sp>
        <p:nvSpPr>
          <p:cNvPr id="4" name="Title 3"/>
          <p:cNvSpPr>
            <a:spLocks noGrp="1"/>
          </p:cNvSpPr>
          <p:nvPr>
            <p:ph type="title"/>
          </p:nvPr>
        </p:nvSpPr>
        <p:spPr/>
        <p:txBody>
          <a:bodyPr/>
          <a:lstStyle/>
          <a:p>
            <a:pPr eaLnBrk="1" fontAlgn="auto" hangingPunct="1">
              <a:spcAft>
                <a:spcPts val="0"/>
              </a:spcAft>
              <a:defRPr/>
            </a:pPr>
            <a:r>
              <a:rPr lang="en-US" dirty="0" err="1" smtClean="0"/>
              <a:t>Tugas</a:t>
            </a: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dirty="0"/>
          </a:p>
        </p:txBody>
      </p:sp>
      <p:sp>
        <p:nvSpPr>
          <p:cNvPr id="8195" name="Rectangle 3"/>
          <p:cNvSpPr>
            <a:spLocks noGrp="1" noChangeArrowheads="1"/>
          </p:cNvSpPr>
          <p:nvPr>
            <p:ph type="body" idx="1"/>
          </p:nvPr>
        </p:nvSpPr>
        <p:spPr/>
        <p:txBody>
          <a:bodyPr/>
          <a:lstStyle/>
          <a:p>
            <a:pPr marL="609600" indent="-609600">
              <a:lnSpc>
                <a:spcPct val="80000"/>
              </a:lnSpc>
            </a:pPr>
            <a:r>
              <a:rPr lang="en-US" sz="2400" dirty="0" err="1"/>
              <a:t>Pengamatan</a:t>
            </a:r>
            <a:r>
              <a:rPr lang="en-US" sz="2400" dirty="0"/>
              <a:t>, </a:t>
            </a:r>
            <a:r>
              <a:rPr lang="en-US" sz="2400" dirty="0" err="1"/>
              <a:t>yaitu</a:t>
            </a:r>
            <a:r>
              <a:rPr lang="en-US" sz="2400" dirty="0"/>
              <a:t> </a:t>
            </a:r>
            <a:r>
              <a:rPr lang="en-US" sz="2400" dirty="0" err="1"/>
              <a:t>menunjukkan</a:t>
            </a:r>
            <a:r>
              <a:rPr lang="en-US" sz="2400" dirty="0"/>
              <a:t> </a:t>
            </a:r>
            <a:r>
              <a:rPr lang="en-US" sz="2400" dirty="0" err="1"/>
              <a:t>bahwa</a:t>
            </a:r>
            <a:r>
              <a:rPr lang="en-US" sz="2400" dirty="0"/>
              <a:t> </a:t>
            </a:r>
            <a:r>
              <a:rPr lang="en-US" sz="2400" dirty="0" err="1"/>
              <a:t>teori</a:t>
            </a:r>
            <a:r>
              <a:rPr lang="en-US" sz="2400" dirty="0"/>
              <a:t> </a:t>
            </a:r>
            <a:r>
              <a:rPr lang="en-US" sz="2400" dirty="0" err="1"/>
              <a:t>tidak</a:t>
            </a:r>
            <a:r>
              <a:rPr lang="en-US" sz="2400" dirty="0"/>
              <a:t> </a:t>
            </a:r>
            <a:r>
              <a:rPr lang="en-US" sz="2400" dirty="0" err="1"/>
              <a:t>saja</a:t>
            </a:r>
            <a:r>
              <a:rPr lang="en-US" sz="2400" dirty="0"/>
              <a:t> </a:t>
            </a:r>
            <a:r>
              <a:rPr lang="en-US" sz="2400" dirty="0" err="1"/>
              <a:t>menjelaskan</a:t>
            </a:r>
            <a:r>
              <a:rPr lang="en-US" sz="2400" dirty="0"/>
              <a:t> </a:t>
            </a:r>
            <a:r>
              <a:rPr lang="en-US" sz="2400" dirty="0" err="1"/>
              <a:t>tentang</a:t>
            </a:r>
            <a:r>
              <a:rPr lang="en-US" sz="2400" dirty="0"/>
              <a:t> </a:t>
            </a:r>
            <a:r>
              <a:rPr lang="en-US" sz="2400" dirty="0" err="1"/>
              <a:t>apa</a:t>
            </a:r>
            <a:r>
              <a:rPr lang="en-US" sz="2400" dirty="0"/>
              <a:t> </a:t>
            </a:r>
            <a:r>
              <a:rPr lang="en-US" sz="2400" dirty="0" err="1"/>
              <a:t>sebaiknya</a:t>
            </a:r>
            <a:r>
              <a:rPr lang="en-US" sz="2400" dirty="0"/>
              <a:t> </a:t>
            </a:r>
            <a:r>
              <a:rPr lang="en-US" sz="2400" dirty="0" err="1"/>
              <a:t>diamati</a:t>
            </a:r>
            <a:r>
              <a:rPr lang="en-US" sz="2400" dirty="0"/>
              <a:t>; </a:t>
            </a:r>
            <a:r>
              <a:rPr lang="en-US" sz="2400" dirty="0" err="1"/>
              <a:t>tapi</a:t>
            </a:r>
            <a:r>
              <a:rPr lang="en-US" sz="2400" dirty="0"/>
              <a:t> </a:t>
            </a:r>
            <a:r>
              <a:rPr lang="en-US" sz="2400" dirty="0" err="1"/>
              <a:t>juga</a:t>
            </a:r>
            <a:r>
              <a:rPr lang="en-US" sz="2400" dirty="0"/>
              <a:t> </a:t>
            </a:r>
            <a:r>
              <a:rPr lang="en-US" sz="2400" dirty="0" err="1"/>
              <a:t>memberikan</a:t>
            </a:r>
            <a:r>
              <a:rPr lang="en-US" sz="2400" dirty="0"/>
              <a:t> </a:t>
            </a:r>
            <a:r>
              <a:rPr lang="en-US" sz="2400" dirty="0" err="1"/>
              <a:t>petunjuk</a:t>
            </a:r>
            <a:r>
              <a:rPr lang="en-US" sz="2400" dirty="0"/>
              <a:t> </a:t>
            </a:r>
            <a:r>
              <a:rPr lang="en-US" sz="2400" dirty="0" err="1"/>
              <a:t>bagaimana</a:t>
            </a:r>
            <a:r>
              <a:rPr lang="en-US" sz="2400" dirty="0"/>
              <a:t> </a:t>
            </a:r>
            <a:r>
              <a:rPr lang="en-US" sz="2400" dirty="0" err="1"/>
              <a:t>cara</a:t>
            </a:r>
            <a:r>
              <a:rPr lang="en-US" sz="2400" dirty="0"/>
              <a:t> </a:t>
            </a:r>
            <a:r>
              <a:rPr lang="en-US" sz="2400" dirty="0" err="1"/>
              <a:t>mengamatinya</a:t>
            </a:r>
            <a:r>
              <a:rPr lang="en-US" sz="2400" dirty="0"/>
              <a:t>. </a:t>
            </a:r>
          </a:p>
          <a:p>
            <a:pPr marL="609600" indent="-609600">
              <a:lnSpc>
                <a:spcPct val="80000"/>
              </a:lnSpc>
            </a:pPr>
            <a:r>
              <a:rPr lang="en-US" sz="2400" dirty="0" err="1"/>
              <a:t>Membuat</a:t>
            </a:r>
            <a:r>
              <a:rPr lang="en-US" sz="2400" dirty="0"/>
              <a:t> </a:t>
            </a:r>
            <a:r>
              <a:rPr lang="en-US" sz="2400" dirty="0" err="1"/>
              <a:t>prediksi</a:t>
            </a:r>
            <a:r>
              <a:rPr lang="en-US" sz="2400" dirty="0"/>
              <a:t> </a:t>
            </a:r>
            <a:r>
              <a:rPr lang="en-US" sz="2400" dirty="0" err="1"/>
              <a:t>yaitu</a:t>
            </a:r>
            <a:r>
              <a:rPr lang="en-US" sz="2400" dirty="0"/>
              <a:t> </a:t>
            </a:r>
            <a:r>
              <a:rPr lang="en-US" sz="2400" dirty="0" err="1"/>
              <a:t>meskipun</a:t>
            </a:r>
            <a:r>
              <a:rPr lang="en-US" sz="2400" dirty="0"/>
              <a:t> </a:t>
            </a:r>
            <a:r>
              <a:rPr lang="en-US" sz="2400" dirty="0" err="1"/>
              <a:t>kejadian</a:t>
            </a:r>
            <a:r>
              <a:rPr lang="en-US" sz="2400" dirty="0"/>
              <a:t> yang </a:t>
            </a:r>
            <a:r>
              <a:rPr lang="en-US" sz="2400" dirty="0" err="1"/>
              <a:t>diamati</a:t>
            </a:r>
            <a:r>
              <a:rPr lang="en-US" sz="2400" dirty="0"/>
              <a:t> </a:t>
            </a:r>
            <a:r>
              <a:rPr lang="en-US" sz="2400" dirty="0" err="1"/>
              <a:t>berlaku</a:t>
            </a:r>
            <a:r>
              <a:rPr lang="en-US" sz="2400" dirty="0"/>
              <a:t> </a:t>
            </a:r>
            <a:r>
              <a:rPr lang="en-US" sz="2400" dirty="0" err="1"/>
              <a:t>pada</a:t>
            </a:r>
            <a:r>
              <a:rPr lang="en-US" sz="2400" dirty="0"/>
              <a:t> </a:t>
            </a:r>
            <a:r>
              <a:rPr lang="en-US" sz="2400" dirty="0" err="1"/>
              <a:t>masa</a:t>
            </a:r>
            <a:r>
              <a:rPr lang="en-US" sz="2400" dirty="0"/>
              <a:t> </a:t>
            </a:r>
            <a:r>
              <a:rPr lang="en-US" sz="2400" dirty="0" err="1"/>
              <a:t>lalu</a:t>
            </a:r>
            <a:r>
              <a:rPr lang="en-US" sz="2400" dirty="0"/>
              <a:t>, </a:t>
            </a:r>
            <a:r>
              <a:rPr lang="en-US" sz="2400" dirty="0" err="1"/>
              <a:t>namun</a:t>
            </a:r>
            <a:r>
              <a:rPr lang="en-US" sz="2400" dirty="0"/>
              <a:t> </a:t>
            </a:r>
            <a:r>
              <a:rPr lang="en-US" sz="2400" dirty="0" err="1"/>
              <a:t>berdasarkan</a:t>
            </a:r>
            <a:r>
              <a:rPr lang="en-US" sz="2400" dirty="0"/>
              <a:t> data </a:t>
            </a:r>
            <a:r>
              <a:rPr lang="en-US" sz="2400" dirty="0" err="1"/>
              <a:t>dan</a:t>
            </a:r>
            <a:r>
              <a:rPr lang="en-US" sz="2400" dirty="0"/>
              <a:t> </a:t>
            </a:r>
            <a:r>
              <a:rPr lang="en-US" sz="2400" dirty="0" err="1"/>
              <a:t>hasil</a:t>
            </a:r>
            <a:r>
              <a:rPr lang="en-US" sz="2400" dirty="0"/>
              <a:t> </a:t>
            </a:r>
            <a:r>
              <a:rPr lang="en-US" sz="2400" dirty="0" err="1"/>
              <a:t>pengamatan</a:t>
            </a:r>
            <a:r>
              <a:rPr lang="en-US" sz="2400" dirty="0"/>
              <a:t> </a:t>
            </a:r>
            <a:r>
              <a:rPr lang="en-US" sz="2400" dirty="0" err="1"/>
              <a:t>ini</a:t>
            </a:r>
            <a:r>
              <a:rPr lang="en-US" sz="2400" dirty="0"/>
              <a:t> </a:t>
            </a:r>
            <a:r>
              <a:rPr lang="en-US" sz="2400" dirty="0" err="1"/>
              <a:t>dapat</a:t>
            </a:r>
            <a:r>
              <a:rPr lang="en-US" sz="2400" dirty="0"/>
              <a:t> </a:t>
            </a:r>
            <a:r>
              <a:rPr lang="en-US" sz="2400" dirty="0" err="1"/>
              <a:t>dibuat</a:t>
            </a:r>
            <a:r>
              <a:rPr lang="en-US" sz="2400" dirty="0"/>
              <a:t> </a:t>
            </a:r>
            <a:r>
              <a:rPr lang="en-US" sz="2400" dirty="0" err="1"/>
              <a:t>suatu</a:t>
            </a:r>
            <a:r>
              <a:rPr lang="en-US" sz="2400" dirty="0"/>
              <a:t> </a:t>
            </a:r>
            <a:r>
              <a:rPr lang="en-US" sz="2400" dirty="0" err="1"/>
              <a:t>perkiraan</a:t>
            </a:r>
            <a:r>
              <a:rPr lang="en-US" sz="2400" dirty="0"/>
              <a:t> </a:t>
            </a:r>
            <a:r>
              <a:rPr lang="en-US" sz="2400" dirty="0" err="1"/>
              <a:t>tentang</a:t>
            </a:r>
            <a:r>
              <a:rPr lang="en-US" sz="2400" dirty="0"/>
              <a:t> </a:t>
            </a:r>
            <a:r>
              <a:rPr lang="en-US" sz="2400" dirty="0" err="1"/>
              <a:t>keadaan</a:t>
            </a:r>
            <a:r>
              <a:rPr lang="en-US" sz="2400" dirty="0"/>
              <a:t> yang </a:t>
            </a:r>
            <a:r>
              <a:rPr lang="en-US" sz="2400" dirty="0" err="1"/>
              <a:t>bakal</a:t>
            </a:r>
            <a:r>
              <a:rPr lang="en-US" sz="2400" dirty="0"/>
              <a:t> </a:t>
            </a:r>
            <a:r>
              <a:rPr lang="en-US" sz="2400" dirty="0" err="1"/>
              <a:t>terjadi</a:t>
            </a:r>
            <a:r>
              <a:rPr lang="en-US" sz="2400" dirty="0"/>
              <a:t> </a:t>
            </a:r>
            <a:r>
              <a:rPr lang="en-US" sz="2400" dirty="0" err="1"/>
              <a:t>dalam</a:t>
            </a:r>
            <a:r>
              <a:rPr lang="en-US" sz="2400" dirty="0"/>
              <a:t> </a:t>
            </a:r>
            <a:r>
              <a:rPr lang="en-US" sz="2400" dirty="0" err="1"/>
              <a:t>kehidupan</a:t>
            </a:r>
            <a:r>
              <a:rPr lang="en-US" sz="2400" dirty="0"/>
              <a:t> </a:t>
            </a:r>
            <a:r>
              <a:rPr lang="en-US" sz="2400" dirty="0" err="1"/>
              <a:t>di</a:t>
            </a:r>
            <a:r>
              <a:rPr lang="en-US" sz="2400" dirty="0"/>
              <a:t> </a:t>
            </a:r>
            <a:r>
              <a:rPr lang="en-US" sz="2400" dirty="0" err="1"/>
              <a:t>masa</a:t>
            </a:r>
            <a:r>
              <a:rPr lang="en-US" sz="2400" dirty="0"/>
              <a:t> </a:t>
            </a:r>
            <a:r>
              <a:rPr lang="en-US" sz="2400" dirty="0" err="1"/>
              <a:t>sekarang</a:t>
            </a:r>
            <a:r>
              <a:rPr lang="en-US" sz="2400" dirty="0"/>
              <a:t>. </a:t>
            </a:r>
            <a:r>
              <a:rPr lang="en-US" sz="2400" dirty="0" err="1"/>
              <a:t>Fungsi</a:t>
            </a:r>
            <a:r>
              <a:rPr lang="en-US" sz="2400" dirty="0"/>
              <a:t> </a:t>
            </a:r>
            <a:r>
              <a:rPr lang="en-US" sz="2400" dirty="0" err="1"/>
              <a:t>prediksi</a:t>
            </a:r>
            <a:r>
              <a:rPr lang="en-US" sz="2400" dirty="0"/>
              <a:t> </a:t>
            </a:r>
            <a:r>
              <a:rPr lang="en-US" sz="2400" dirty="0" err="1"/>
              <a:t>ini</a:t>
            </a:r>
            <a:r>
              <a:rPr lang="en-US" sz="2400" dirty="0"/>
              <a:t> </a:t>
            </a:r>
            <a:r>
              <a:rPr lang="en-US" sz="2400" dirty="0" err="1"/>
              <a:t>terutama</a:t>
            </a:r>
            <a:r>
              <a:rPr lang="en-US" sz="2400" dirty="0"/>
              <a:t> </a:t>
            </a:r>
            <a:r>
              <a:rPr lang="en-US" sz="2400" dirty="0" err="1"/>
              <a:t>sekali</a:t>
            </a:r>
            <a:r>
              <a:rPr lang="en-US" sz="2400" dirty="0"/>
              <a:t> </a:t>
            </a:r>
            <a:r>
              <a:rPr lang="en-US" sz="2400" dirty="0" err="1"/>
              <a:t>penting</a:t>
            </a:r>
            <a:r>
              <a:rPr lang="en-US" sz="2400" dirty="0"/>
              <a:t> </a:t>
            </a:r>
            <a:r>
              <a:rPr lang="en-US" sz="2400" dirty="0" err="1"/>
              <a:t>bagi</a:t>
            </a:r>
            <a:r>
              <a:rPr lang="en-US" sz="2400" dirty="0"/>
              <a:t> </a:t>
            </a:r>
            <a:r>
              <a:rPr lang="en-US" sz="2400" dirty="0" err="1"/>
              <a:t>bidang-bidang</a:t>
            </a:r>
            <a:r>
              <a:rPr lang="en-US" sz="2400" dirty="0"/>
              <a:t> </a:t>
            </a:r>
            <a:r>
              <a:rPr lang="en-US" sz="2400" dirty="0" err="1"/>
              <a:t>kajian</a:t>
            </a:r>
            <a:r>
              <a:rPr lang="en-US" sz="2400" dirty="0"/>
              <a:t> </a:t>
            </a:r>
            <a:r>
              <a:rPr lang="en-US" sz="2400" dirty="0" err="1"/>
              <a:t>komunikasi</a:t>
            </a:r>
            <a:r>
              <a:rPr lang="en-US" sz="2400" dirty="0"/>
              <a:t> </a:t>
            </a:r>
            <a:r>
              <a:rPr lang="en-US" sz="2400" dirty="0" err="1"/>
              <a:t>terapan</a:t>
            </a:r>
            <a:r>
              <a:rPr lang="en-US" sz="2400" dirty="0"/>
              <a:t> </a:t>
            </a:r>
            <a:r>
              <a:rPr lang="en-US" sz="2400" dirty="0" err="1"/>
              <a:t>seperti</a:t>
            </a:r>
            <a:r>
              <a:rPr lang="en-US" sz="2400" dirty="0"/>
              <a:t> </a:t>
            </a:r>
            <a:r>
              <a:rPr lang="en-US" sz="2400" dirty="0" err="1"/>
              <a:t>persuasi</a:t>
            </a:r>
            <a:r>
              <a:rPr lang="en-US" sz="2400" dirty="0"/>
              <a:t> </a:t>
            </a:r>
            <a:r>
              <a:rPr lang="en-US" sz="2400" dirty="0" err="1"/>
              <a:t>dan</a:t>
            </a:r>
            <a:r>
              <a:rPr lang="en-US" sz="2400" dirty="0"/>
              <a:t> </a:t>
            </a:r>
            <a:r>
              <a:rPr lang="en-US" sz="2400" dirty="0" err="1"/>
              <a:t>perubahan</a:t>
            </a:r>
            <a:r>
              <a:rPr lang="en-US" sz="2400" dirty="0"/>
              <a:t> </a:t>
            </a:r>
            <a:r>
              <a:rPr lang="en-US" sz="2400" dirty="0" err="1"/>
              <a:t>sikap</a:t>
            </a:r>
            <a:r>
              <a:rPr lang="en-US" sz="2400" dirty="0"/>
              <a:t>, </a:t>
            </a:r>
            <a:r>
              <a:rPr lang="en-US" sz="2400" dirty="0" err="1"/>
              <a:t>komunikasi</a:t>
            </a:r>
            <a:r>
              <a:rPr lang="en-US" sz="2400" dirty="0"/>
              <a:t> </a:t>
            </a:r>
            <a:r>
              <a:rPr lang="en-US" sz="2400" dirty="0" err="1"/>
              <a:t>dalam</a:t>
            </a:r>
            <a:r>
              <a:rPr lang="en-US" sz="2400" dirty="0"/>
              <a:t> </a:t>
            </a:r>
            <a:r>
              <a:rPr lang="en-US" sz="2400" dirty="0" err="1"/>
              <a:t>organisasi</a:t>
            </a:r>
            <a:r>
              <a:rPr lang="en-US" sz="2400" dirty="0"/>
              <a:t>, </a:t>
            </a:r>
            <a:r>
              <a:rPr lang="en-US" sz="2400" dirty="0" err="1"/>
              <a:t>dinamika</a:t>
            </a:r>
            <a:r>
              <a:rPr lang="en-US" sz="2400" dirty="0"/>
              <a:t> </a:t>
            </a:r>
            <a:r>
              <a:rPr lang="en-US" sz="2400" dirty="0" err="1"/>
              <a:t>kelompok</a:t>
            </a:r>
            <a:r>
              <a:rPr lang="en-US" sz="2400" dirty="0"/>
              <a:t> </a:t>
            </a:r>
            <a:r>
              <a:rPr lang="en-US" sz="2400" dirty="0" err="1"/>
              <a:t>kecil</a:t>
            </a:r>
            <a:r>
              <a:rPr lang="en-US" sz="2400" dirty="0"/>
              <a:t>, </a:t>
            </a:r>
            <a:r>
              <a:rPr lang="en-US" sz="2400" dirty="0" err="1"/>
              <a:t>periklanan</a:t>
            </a:r>
            <a:r>
              <a:rPr lang="en-US" sz="2400" dirty="0"/>
              <a:t>, </a:t>
            </a:r>
            <a:r>
              <a:rPr lang="en-US" sz="2400" dirty="0" err="1"/>
              <a:t>hubungan</a:t>
            </a:r>
            <a:r>
              <a:rPr lang="en-US" sz="2400" dirty="0"/>
              <a:t> </a:t>
            </a:r>
            <a:r>
              <a:rPr lang="en-US" sz="2400" dirty="0" err="1"/>
              <a:t>masyarakat</a:t>
            </a:r>
            <a:r>
              <a:rPr lang="en-US" sz="2400" dirty="0"/>
              <a:t> </a:t>
            </a:r>
            <a:r>
              <a:rPr lang="en-US" sz="2400" dirty="0" err="1"/>
              <a:t>dan</a:t>
            </a:r>
            <a:r>
              <a:rPr lang="en-US" sz="2400" dirty="0"/>
              <a:t> media </a:t>
            </a:r>
            <a:r>
              <a:rPr lang="en-US" sz="2400" dirty="0" err="1"/>
              <a:t>massa</a:t>
            </a:r>
            <a:r>
              <a:rPr lang="en-US" sz="2400" dirty="0"/>
              <a:t>.</a:t>
            </a:r>
          </a:p>
          <a:p>
            <a:pPr marL="609600" indent="-609600">
              <a:lnSpc>
                <a:spcPct val="80000"/>
              </a:lnSpc>
            </a:pPr>
            <a:r>
              <a:rPr lang="en-US" sz="2400" dirty="0" err="1"/>
              <a:t>Fungsi</a:t>
            </a:r>
            <a:r>
              <a:rPr lang="en-US" sz="2400" dirty="0"/>
              <a:t> </a:t>
            </a:r>
            <a:r>
              <a:rPr lang="en-US" sz="2400" dirty="0" err="1"/>
              <a:t>Heuristik</a:t>
            </a:r>
            <a:r>
              <a:rPr lang="en-US" sz="2400" dirty="0"/>
              <a:t>/</a:t>
            </a:r>
            <a:r>
              <a:rPr lang="en-US" sz="2400" dirty="0" err="1"/>
              <a:t>Heurisme</a:t>
            </a:r>
            <a:r>
              <a:rPr lang="en-US" sz="2400" dirty="0"/>
              <a:t>, </a:t>
            </a:r>
            <a:r>
              <a:rPr lang="en-US" sz="2400" dirty="0" err="1"/>
              <a:t>mampu</a:t>
            </a:r>
            <a:r>
              <a:rPr lang="en-US" sz="2400" dirty="0"/>
              <a:t> </a:t>
            </a:r>
            <a:r>
              <a:rPr lang="en-US" sz="2400" dirty="0" err="1"/>
              <a:t>merangsang</a:t>
            </a:r>
            <a:r>
              <a:rPr lang="en-US" sz="2400" dirty="0"/>
              <a:t> </a:t>
            </a:r>
            <a:r>
              <a:rPr lang="en-US" sz="2400" dirty="0" err="1"/>
              <a:t>penelitian</a:t>
            </a:r>
            <a:r>
              <a:rPr lang="en-US" sz="2400" dirty="0"/>
              <a:t> </a:t>
            </a:r>
            <a:r>
              <a:rPr lang="en-US" sz="2400" dirty="0" err="1"/>
              <a:t>dan</a:t>
            </a:r>
            <a:r>
              <a:rPr lang="en-US" sz="2400" dirty="0"/>
              <a:t> </a:t>
            </a:r>
            <a:r>
              <a:rPr lang="en-US" sz="2400" dirty="0" err="1"/>
              <a:t>upaya-upaya</a:t>
            </a:r>
            <a:r>
              <a:rPr lang="en-US" sz="2400" dirty="0"/>
              <a:t> </a:t>
            </a:r>
            <a:r>
              <a:rPr lang="en-US" sz="2400" dirty="0" err="1"/>
              <a:t>penelitian</a:t>
            </a:r>
            <a:r>
              <a:rPr lang="en-US" sz="2400" dirty="0"/>
              <a:t> </a:t>
            </a:r>
            <a:r>
              <a:rPr lang="en-US" sz="2400" dirty="0" err="1"/>
              <a:t>selanjutnya</a:t>
            </a:r>
            <a:r>
              <a:rPr lang="en-US" sz="2400" dirty="0"/>
              <a: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p:cNvSpPr>
            <a:spLocks noGrp="1"/>
          </p:cNvSpPr>
          <p:nvPr>
            <p:ph idx="1"/>
          </p:nvPr>
        </p:nvSpPr>
        <p:spPr/>
        <p:txBody>
          <a:bodyPr>
            <a:normAutofit lnSpcReduction="10000"/>
          </a:bodyPr>
          <a:lstStyle/>
          <a:p>
            <a:pPr eaLnBrk="1" hangingPunct="1"/>
            <a:r>
              <a:rPr lang="en-US" dirty="0" err="1" smtClean="0"/>
              <a:t>Pahami</a:t>
            </a:r>
            <a:r>
              <a:rPr lang="en-US" dirty="0" smtClean="0"/>
              <a:t> </a:t>
            </a:r>
            <a:r>
              <a:rPr lang="en-US" dirty="0" err="1" smtClean="0"/>
              <a:t>Apa</a:t>
            </a:r>
            <a:r>
              <a:rPr lang="en-US" dirty="0" smtClean="0"/>
              <a:t> </a:t>
            </a:r>
            <a:r>
              <a:rPr lang="en-US" dirty="0" err="1" smtClean="0"/>
              <a:t>Itu</a:t>
            </a:r>
            <a:r>
              <a:rPr lang="en-US" dirty="0" smtClean="0"/>
              <a:t> </a:t>
            </a:r>
            <a:r>
              <a:rPr lang="en-US" dirty="0" err="1" smtClean="0"/>
              <a:t>Latar</a:t>
            </a:r>
            <a:r>
              <a:rPr lang="en-US" dirty="0" smtClean="0"/>
              <a:t> </a:t>
            </a:r>
            <a:r>
              <a:rPr lang="en-US" dirty="0" err="1" smtClean="0"/>
              <a:t>Belakang</a:t>
            </a:r>
            <a:endParaRPr lang="en-US" dirty="0" smtClean="0"/>
          </a:p>
          <a:p>
            <a:pPr eaLnBrk="1" hangingPunct="1">
              <a:buFont typeface="Wingdings 3" pitchFamily="18" charset="2"/>
              <a:buNone/>
            </a:pPr>
            <a:r>
              <a:rPr lang="en-US" dirty="0" smtClean="0"/>
              <a:t>	</a:t>
            </a:r>
            <a:r>
              <a:rPr lang="en-US" dirty="0" err="1" smtClean="0"/>
              <a:t>Semua</a:t>
            </a:r>
            <a:r>
              <a:rPr lang="en-US" dirty="0" smtClean="0"/>
              <a:t> </a:t>
            </a:r>
            <a:r>
              <a:rPr lang="en-US" dirty="0" err="1" smtClean="0"/>
              <a:t>tindakan</a:t>
            </a:r>
            <a:r>
              <a:rPr lang="en-US" dirty="0" smtClean="0"/>
              <a:t> yang </a:t>
            </a:r>
            <a:r>
              <a:rPr lang="en-US" dirty="0" err="1" smtClean="0"/>
              <a:t>pernah</a:t>
            </a:r>
            <a:r>
              <a:rPr lang="en-US" dirty="0" smtClean="0"/>
              <a:t> </a:t>
            </a:r>
            <a:r>
              <a:rPr lang="en-US" dirty="0" err="1" smtClean="0"/>
              <a:t>dilakukan</a:t>
            </a:r>
            <a:r>
              <a:rPr lang="en-US" dirty="0" smtClean="0"/>
              <a:t> </a:t>
            </a:r>
            <a:r>
              <a:rPr lang="en-US" dirty="0" err="1" smtClean="0"/>
              <a:t>pasti</a:t>
            </a:r>
            <a:r>
              <a:rPr lang="en-US" dirty="0" smtClean="0"/>
              <a:t> </a:t>
            </a:r>
            <a:r>
              <a:rPr lang="en-US" dirty="0" err="1" smtClean="0"/>
              <a:t>memiliki</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sebagai</a:t>
            </a:r>
            <a:r>
              <a:rPr lang="en-US" dirty="0" smtClean="0"/>
              <a:t> </a:t>
            </a:r>
            <a:r>
              <a:rPr lang="en-US" dirty="0" err="1" smtClean="0"/>
              <a:t>contoh</a:t>
            </a:r>
            <a:r>
              <a:rPr lang="en-US" dirty="0" smtClean="0"/>
              <a:t> </a:t>
            </a:r>
            <a:r>
              <a:rPr lang="en-US" dirty="0" err="1" smtClean="0"/>
              <a:t>Jika</a:t>
            </a:r>
            <a:r>
              <a:rPr lang="en-US" dirty="0" smtClean="0"/>
              <a:t> </a:t>
            </a:r>
            <a:r>
              <a:rPr lang="en-US" dirty="0" err="1" smtClean="0"/>
              <a:t>kita</a:t>
            </a:r>
            <a:r>
              <a:rPr lang="en-US" dirty="0" smtClean="0"/>
              <a:t> </a:t>
            </a:r>
            <a:r>
              <a:rPr lang="en-US" dirty="0" err="1" smtClean="0"/>
              <a:t>membeli</a:t>
            </a:r>
            <a:r>
              <a:rPr lang="en-US" dirty="0" smtClean="0"/>
              <a:t> </a:t>
            </a:r>
            <a:r>
              <a:rPr lang="en-US" dirty="0" err="1" smtClean="0"/>
              <a:t>sebuah</a:t>
            </a:r>
            <a:r>
              <a:rPr lang="en-US" dirty="0" smtClean="0"/>
              <a:t> gadget </a:t>
            </a:r>
            <a:r>
              <a:rPr lang="en-US" dirty="0" err="1" smtClean="0"/>
              <a:t>dan</a:t>
            </a:r>
            <a:r>
              <a:rPr lang="en-US" dirty="0" smtClean="0"/>
              <a:t> </a:t>
            </a:r>
            <a:r>
              <a:rPr lang="en-US" dirty="0" err="1" smtClean="0"/>
              <a:t>teman</a:t>
            </a:r>
            <a:r>
              <a:rPr lang="en-US" dirty="0" smtClean="0"/>
              <a:t> </a:t>
            </a:r>
            <a:r>
              <a:rPr lang="en-US" dirty="0" err="1" smtClean="0"/>
              <a:t>menyayangkan</a:t>
            </a:r>
            <a:r>
              <a:rPr lang="en-US" dirty="0" smtClean="0"/>
              <a:t> </a:t>
            </a:r>
            <a:r>
              <a:rPr lang="en-US" dirty="0" err="1" smtClean="0"/>
              <a:t>tindakan</a:t>
            </a:r>
            <a:r>
              <a:rPr lang="en-US" dirty="0" smtClean="0"/>
              <a:t> </a:t>
            </a:r>
            <a:r>
              <a:rPr lang="en-US" dirty="0" err="1" smtClean="0"/>
              <a:t>kita</a:t>
            </a:r>
            <a:r>
              <a:rPr lang="en-US" dirty="0" smtClean="0"/>
              <a:t>, </a:t>
            </a:r>
            <a:r>
              <a:rPr lang="en-US" dirty="0" err="1" smtClean="0"/>
              <a:t>maka</a:t>
            </a:r>
            <a:r>
              <a:rPr lang="en-US" dirty="0" smtClean="0"/>
              <a:t> </a:t>
            </a:r>
            <a:r>
              <a:rPr lang="en-US" dirty="0" err="1" smtClean="0"/>
              <a:t>dengan</a:t>
            </a:r>
            <a:r>
              <a:rPr lang="en-US" dirty="0" smtClean="0"/>
              <a:t> </a:t>
            </a:r>
            <a:r>
              <a:rPr lang="en-US" dirty="0" err="1" smtClean="0"/>
              <a:t>kita</a:t>
            </a:r>
            <a:r>
              <a:rPr lang="en-US" dirty="0" smtClean="0"/>
              <a:t> </a:t>
            </a:r>
            <a:r>
              <a:rPr lang="en-US" dirty="0" err="1" smtClean="0"/>
              <a:t>akan</a:t>
            </a:r>
            <a:r>
              <a:rPr lang="en-US" dirty="0" smtClean="0"/>
              <a:t> </a:t>
            </a:r>
            <a:r>
              <a:rPr lang="en-US" dirty="0" err="1" smtClean="0"/>
              <a:t>mencari</a:t>
            </a:r>
            <a:r>
              <a:rPr lang="en-US" dirty="0" smtClean="0"/>
              <a:t> </a:t>
            </a:r>
            <a:r>
              <a:rPr lang="en-US" dirty="0" err="1" smtClean="0"/>
              <a:t>pembenaran</a:t>
            </a:r>
            <a:r>
              <a:rPr lang="en-US" dirty="0" smtClean="0"/>
              <a:t> </a:t>
            </a:r>
            <a:r>
              <a:rPr lang="en-US" dirty="0" err="1" smtClean="0"/>
              <a:t>dengan</a:t>
            </a:r>
            <a:r>
              <a:rPr lang="en-US" dirty="0" smtClean="0"/>
              <a:t> </a:t>
            </a:r>
            <a:r>
              <a:rPr lang="en-US" dirty="0" err="1" smtClean="0"/>
              <a:t>argumen</a:t>
            </a:r>
            <a:r>
              <a:rPr lang="en-US" dirty="0" smtClean="0"/>
              <a:t> </a:t>
            </a:r>
            <a:r>
              <a:rPr lang="en-US" dirty="0" err="1" smtClean="0"/>
              <a:t>dan</a:t>
            </a:r>
            <a:r>
              <a:rPr lang="en-US" dirty="0" smtClean="0"/>
              <a:t> </a:t>
            </a:r>
            <a:r>
              <a:rPr lang="en-US" dirty="0" err="1" smtClean="0"/>
              <a:t>bukti</a:t>
            </a:r>
            <a:r>
              <a:rPr lang="en-US" dirty="0" smtClean="0"/>
              <a:t> </a:t>
            </a:r>
            <a:r>
              <a:rPr lang="en-US" dirty="0" err="1" smtClean="0"/>
              <a:t>untuk</a:t>
            </a:r>
            <a:r>
              <a:rPr lang="en-US" dirty="0" smtClean="0"/>
              <a:t> </a:t>
            </a:r>
            <a:r>
              <a:rPr lang="en-US" dirty="0" err="1" smtClean="0"/>
              <a:t>meyakinkan</a:t>
            </a:r>
            <a:r>
              <a:rPr lang="en-US" dirty="0" smtClean="0"/>
              <a:t> </a:t>
            </a:r>
            <a:r>
              <a:rPr lang="en-US" dirty="0" err="1" smtClean="0"/>
              <a:t>orang</a:t>
            </a:r>
            <a:r>
              <a:rPr lang="en-US" dirty="0" smtClean="0"/>
              <a:t> </a:t>
            </a:r>
            <a:r>
              <a:rPr lang="en-US" dirty="0" err="1" smtClean="0"/>
              <a:t>tersebut</a:t>
            </a:r>
            <a:r>
              <a:rPr lang="en-US" dirty="0" smtClean="0"/>
              <a:t>. </a:t>
            </a:r>
            <a:r>
              <a:rPr lang="en-US" dirty="0" err="1" smtClean="0"/>
              <a:t>Jadi</a:t>
            </a:r>
            <a:r>
              <a:rPr lang="en-US" dirty="0" smtClean="0"/>
              <a:t> </a:t>
            </a:r>
            <a:r>
              <a:rPr lang="en-US" dirty="0" err="1" smtClean="0"/>
              <a:t>untuk</a:t>
            </a:r>
            <a:r>
              <a:rPr lang="en-US" dirty="0" smtClean="0"/>
              <a:t> </a:t>
            </a:r>
            <a:r>
              <a:rPr lang="en-US" dirty="0" err="1" smtClean="0"/>
              <a:t>penelitian</a:t>
            </a:r>
            <a:r>
              <a:rPr lang="en-US" dirty="0" smtClean="0"/>
              <a:t> </a:t>
            </a:r>
            <a:r>
              <a:rPr lang="en-US" dirty="0" err="1" smtClean="0"/>
              <a:t>pembenaran</a:t>
            </a:r>
            <a:r>
              <a:rPr lang="en-US" dirty="0" smtClean="0"/>
              <a:t> </a:t>
            </a:r>
            <a:r>
              <a:rPr lang="en-US" dirty="0" err="1" smtClean="0"/>
              <a:t>tersebut</a:t>
            </a:r>
            <a:r>
              <a:rPr lang="en-US" dirty="0" smtClean="0"/>
              <a:t> </a:t>
            </a:r>
            <a:r>
              <a:rPr lang="en-US" dirty="0" err="1" smtClean="0"/>
              <a:t>terletak</a:t>
            </a:r>
            <a:r>
              <a:rPr lang="en-US" dirty="0" smtClean="0"/>
              <a:t> </a:t>
            </a:r>
            <a:r>
              <a:rPr lang="en-US" dirty="0" err="1" smtClean="0"/>
              <a:t>di</a:t>
            </a:r>
            <a:r>
              <a:rPr lang="en-US" dirty="0" smtClean="0"/>
              <a:t> </a:t>
            </a:r>
            <a:r>
              <a:rPr lang="en-US" dirty="0" err="1" smtClean="0"/>
              <a:t>latar</a:t>
            </a:r>
            <a:r>
              <a:rPr lang="en-US" dirty="0" smtClean="0"/>
              <a:t> </a:t>
            </a:r>
            <a:r>
              <a:rPr lang="en-US" dirty="0" err="1" smtClean="0"/>
              <a:t>belakang</a:t>
            </a:r>
            <a:r>
              <a:rPr lang="en-US" dirty="0" smtClean="0"/>
              <a:t> .</a:t>
            </a:r>
          </a:p>
        </p:txBody>
      </p:sp>
      <p:sp>
        <p:nvSpPr>
          <p:cNvPr id="4710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8B7DAF-16BB-46BA-A40D-297C224A6836}" type="slidenum">
              <a:rPr lang="en-US" smtClean="0"/>
              <a:pPr/>
              <a:t>90</a:t>
            </a:fld>
            <a:endParaRPr lang="en-US" smtClean="0"/>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err="1" smtClean="0"/>
              <a:t>Bagaimana</a:t>
            </a:r>
            <a:r>
              <a:rPr lang="en-US" dirty="0" smtClean="0"/>
              <a:t> </a:t>
            </a:r>
            <a:r>
              <a:rPr lang="en-US" dirty="0" err="1" smtClean="0"/>
              <a:t>Membuat</a:t>
            </a:r>
            <a:r>
              <a:rPr lang="en-US" dirty="0" smtClean="0"/>
              <a:t> </a:t>
            </a:r>
            <a:r>
              <a:rPr lang="en-US" dirty="0" err="1" smtClean="0"/>
              <a:t>Latar</a:t>
            </a:r>
            <a:r>
              <a:rPr lang="en-US" dirty="0" smtClean="0"/>
              <a:t> </a:t>
            </a:r>
            <a:r>
              <a:rPr lang="en-US" dirty="0" err="1" smtClean="0"/>
              <a:t>Belakang</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None/>
              <a:defRPr/>
            </a:pPr>
            <a:r>
              <a:rPr lang="en-US" dirty="0" smtClean="0"/>
              <a:t>	</a:t>
            </a:r>
            <a:r>
              <a:rPr lang="en-US" dirty="0" err="1" smtClean="0"/>
              <a:t>Dalam</a:t>
            </a:r>
            <a:r>
              <a:rPr lang="en-US" dirty="0" smtClean="0"/>
              <a:t> </a:t>
            </a:r>
            <a:r>
              <a:rPr lang="en-US" dirty="0" err="1" smtClean="0"/>
              <a:t>membuat</a:t>
            </a:r>
            <a:r>
              <a:rPr lang="en-US" dirty="0" smtClean="0"/>
              <a:t> </a:t>
            </a:r>
            <a:r>
              <a:rPr lang="en-US" dirty="0" err="1" smtClean="0"/>
              <a:t>latar</a:t>
            </a:r>
            <a:r>
              <a:rPr lang="en-US" dirty="0" smtClean="0"/>
              <a:t> </a:t>
            </a:r>
            <a:r>
              <a:rPr lang="en-US" dirty="0" err="1" smtClean="0"/>
              <a:t>belakang</a:t>
            </a:r>
            <a:r>
              <a:rPr lang="en-US" dirty="0" smtClean="0"/>
              <a:t>, </a:t>
            </a:r>
            <a:r>
              <a:rPr lang="en-US" dirty="0" err="1" smtClean="0"/>
              <a:t>tentunya</a:t>
            </a:r>
            <a:r>
              <a:rPr lang="en-US" dirty="0" smtClean="0"/>
              <a:t> </a:t>
            </a:r>
            <a:r>
              <a:rPr lang="en-US" dirty="0" err="1" smtClean="0"/>
              <a:t>harus</a:t>
            </a:r>
            <a:r>
              <a:rPr lang="en-US" dirty="0" smtClean="0"/>
              <a:t> </a:t>
            </a:r>
            <a:r>
              <a:rPr lang="en-US" dirty="0" err="1" smtClean="0"/>
              <a:t>ada</a:t>
            </a:r>
            <a:r>
              <a:rPr lang="en-US" dirty="0" smtClean="0"/>
              <a:t> </a:t>
            </a:r>
            <a:r>
              <a:rPr lang="en-US" dirty="0" err="1" smtClean="0"/>
              <a:t>penjelasan</a:t>
            </a:r>
            <a:r>
              <a:rPr lang="en-US" dirty="0" smtClean="0"/>
              <a:t> </a:t>
            </a:r>
            <a:r>
              <a:rPr lang="en-US" dirty="0" err="1" smtClean="0"/>
              <a:t>bahwa</a:t>
            </a:r>
            <a:r>
              <a:rPr lang="en-US" dirty="0" smtClean="0"/>
              <a:t> </a:t>
            </a:r>
            <a:r>
              <a:rPr lang="en-US" dirty="0" err="1" smtClean="0"/>
              <a:t>masalah</a:t>
            </a:r>
            <a:r>
              <a:rPr lang="en-US" dirty="0" smtClean="0"/>
              <a:t> </a:t>
            </a:r>
            <a:r>
              <a:rPr lang="en-US" dirty="0" err="1" smtClean="0"/>
              <a:t>penelitian</a:t>
            </a:r>
            <a:r>
              <a:rPr lang="en-US" dirty="0" smtClean="0"/>
              <a:t> yang </a:t>
            </a:r>
            <a:r>
              <a:rPr lang="en-US" dirty="0" err="1" smtClean="0"/>
              <a:t>diambil</a:t>
            </a:r>
            <a:r>
              <a:rPr lang="en-US" dirty="0" smtClean="0"/>
              <a:t> </a:t>
            </a:r>
            <a:r>
              <a:rPr lang="en-US" dirty="0" err="1" smtClean="0"/>
              <a:t>sudah</a:t>
            </a:r>
            <a:r>
              <a:rPr lang="en-US" dirty="0" smtClean="0"/>
              <a:t> </a:t>
            </a:r>
            <a:r>
              <a:rPr lang="en-US" dirty="0" err="1" smtClean="0"/>
              <a:t>benar</a:t>
            </a:r>
            <a:r>
              <a:rPr lang="en-US" dirty="0" smtClean="0"/>
              <a:t>. </a:t>
            </a:r>
            <a:r>
              <a:rPr lang="en-US" dirty="0" err="1" smtClean="0"/>
              <a:t>Maksudnya</a:t>
            </a:r>
            <a:r>
              <a:rPr lang="en-US" dirty="0" smtClean="0"/>
              <a:t>, </a:t>
            </a:r>
            <a:r>
              <a:rPr lang="en-US" dirty="0" err="1" smtClean="0"/>
              <a:t>masalah</a:t>
            </a:r>
            <a:r>
              <a:rPr lang="en-US" dirty="0" smtClean="0"/>
              <a:t> yang </a:t>
            </a:r>
            <a:r>
              <a:rPr lang="en-US" dirty="0" err="1" smtClean="0"/>
              <a:t>di</a:t>
            </a:r>
            <a:r>
              <a:rPr lang="en-US" dirty="0" smtClean="0"/>
              <a:t> </a:t>
            </a:r>
            <a:r>
              <a:rPr lang="en-US" dirty="0" err="1" smtClean="0"/>
              <a:t>pilih</a:t>
            </a:r>
            <a:r>
              <a:rPr lang="en-US" dirty="0" smtClean="0"/>
              <a:t> </a:t>
            </a:r>
            <a:r>
              <a:rPr lang="en-US" dirty="0" err="1" smtClean="0"/>
              <a:t>benar-benar</a:t>
            </a:r>
            <a:r>
              <a:rPr lang="en-US" dirty="0" smtClean="0"/>
              <a:t> </a:t>
            </a:r>
            <a:r>
              <a:rPr lang="en-US" dirty="0" err="1" smtClean="0"/>
              <a:t>membutuhkan</a:t>
            </a:r>
            <a:r>
              <a:rPr lang="en-US" dirty="0" smtClean="0"/>
              <a:t> </a:t>
            </a:r>
            <a:r>
              <a:rPr lang="en-US" dirty="0" err="1" smtClean="0"/>
              <a:t>sebuah</a:t>
            </a:r>
            <a:r>
              <a:rPr lang="en-US" dirty="0" smtClean="0"/>
              <a:t> </a:t>
            </a:r>
            <a:r>
              <a:rPr lang="en-US" dirty="0" err="1" smtClean="0"/>
              <a:t>penelitian</a:t>
            </a:r>
            <a:r>
              <a:rPr lang="en-US" dirty="0" smtClean="0"/>
              <a:t>.</a:t>
            </a:r>
          </a:p>
          <a:p>
            <a:pPr marL="365760" indent="-256032" eaLnBrk="1" fontAlgn="auto" hangingPunct="1">
              <a:spcAft>
                <a:spcPts val="0"/>
              </a:spcAft>
              <a:buFont typeface="Wingdings 3"/>
              <a:buNone/>
              <a:defRPr/>
            </a:pPr>
            <a:r>
              <a:rPr lang="en-US" dirty="0" smtClean="0"/>
              <a:t>	</a:t>
            </a:r>
          </a:p>
          <a:p>
            <a:pPr marL="624078" indent="-514350" eaLnBrk="1" fontAlgn="auto" hangingPunct="1">
              <a:spcAft>
                <a:spcPts val="0"/>
              </a:spcAft>
              <a:buFont typeface="Wingdings 3"/>
              <a:buAutoNum type="arabicPeriod"/>
              <a:defRPr/>
            </a:pPr>
            <a:r>
              <a:rPr lang="en-US" dirty="0" err="1" smtClean="0"/>
              <a:t>Mengapa</a:t>
            </a:r>
            <a:r>
              <a:rPr lang="en-US" dirty="0" smtClean="0"/>
              <a:t> </a:t>
            </a:r>
            <a:r>
              <a:rPr lang="en-US" dirty="0" err="1" smtClean="0"/>
              <a:t>penelitian</a:t>
            </a:r>
            <a:r>
              <a:rPr lang="en-US" dirty="0" smtClean="0"/>
              <a:t> </a:t>
            </a:r>
            <a:r>
              <a:rPr lang="en-US" dirty="0" err="1" smtClean="0"/>
              <a:t>tersebut</a:t>
            </a:r>
            <a:r>
              <a:rPr lang="en-US" dirty="0" smtClean="0"/>
              <a:t> </a:t>
            </a:r>
            <a:r>
              <a:rPr lang="en-US" dirty="0" err="1" smtClean="0"/>
              <a:t>dilakukan</a:t>
            </a:r>
            <a:endParaRPr lang="en-US" dirty="0" smtClean="0"/>
          </a:p>
          <a:p>
            <a:pPr marL="624078" indent="-514350" eaLnBrk="1" fontAlgn="auto" hangingPunct="1">
              <a:spcAft>
                <a:spcPts val="0"/>
              </a:spcAft>
              <a:buFont typeface="Wingdings 3"/>
              <a:buAutoNum type="arabicPeriod"/>
              <a:defRPr/>
            </a:pPr>
            <a:r>
              <a:rPr lang="en-US" dirty="0" err="1" smtClean="0"/>
              <a:t>Seberapa</a:t>
            </a:r>
            <a:r>
              <a:rPr lang="en-US" dirty="0" smtClean="0"/>
              <a:t> </a:t>
            </a:r>
            <a:r>
              <a:rPr lang="en-US" dirty="0" err="1" smtClean="0"/>
              <a:t>penting</a:t>
            </a:r>
            <a:r>
              <a:rPr lang="en-US" dirty="0" smtClean="0"/>
              <a:t> </a:t>
            </a:r>
            <a:r>
              <a:rPr lang="en-US" dirty="0" err="1" smtClean="0"/>
              <a:t>penelitian</a:t>
            </a:r>
            <a:r>
              <a:rPr lang="en-US" dirty="0" smtClean="0"/>
              <a:t> </a:t>
            </a:r>
            <a:r>
              <a:rPr lang="en-US" dirty="0" err="1" smtClean="0"/>
              <a:t>itu</a:t>
            </a:r>
            <a:r>
              <a:rPr lang="en-US" dirty="0" smtClean="0"/>
              <a:t> </a:t>
            </a:r>
            <a:r>
              <a:rPr lang="en-US" dirty="0" err="1" smtClean="0"/>
              <a:t>hingga</a:t>
            </a:r>
            <a:r>
              <a:rPr lang="en-US" dirty="0" smtClean="0"/>
              <a:t> </a:t>
            </a:r>
            <a:r>
              <a:rPr lang="en-US" dirty="0" err="1" smtClean="0"/>
              <a:t>harus</a:t>
            </a:r>
            <a:r>
              <a:rPr lang="en-US" dirty="0" smtClean="0"/>
              <a:t> </a:t>
            </a:r>
            <a:r>
              <a:rPr lang="en-US" dirty="0" err="1" smtClean="0"/>
              <a:t>dilakukan</a:t>
            </a:r>
            <a:endParaRPr lang="en-US" dirty="0" smtClean="0"/>
          </a:p>
          <a:p>
            <a:pPr marL="624078" indent="-514350" eaLnBrk="1" fontAlgn="auto" hangingPunct="1">
              <a:spcAft>
                <a:spcPts val="0"/>
              </a:spcAft>
              <a:buFont typeface="Wingdings 3"/>
              <a:buAutoNum type="arabicPeriod"/>
              <a:defRPr/>
            </a:pPr>
            <a:r>
              <a:rPr lang="en-US" dirty="0" err="1" smtClean="0"/>
              <a:t>Bagaimana</a:t>
            </a:r>
            <a:r>
              <a:rPr lang="en-US" dirty="0" smtClean="0"/>
              <a:t> </a:t>
            </a:r>
            <a:r>
              <a:rPr lang="en-US" dirty="0" err="1" smtClean="0"/>
              <a:t>jika</a:t>
            </a:r>
            <a:r>
              <a:rPr lang="en-US" dirty="0" smtClean="0"/>
              <a:t> </a:t>
            </a:r>
            <a:r>
              <a:rPr lang="en-US" dirty="0" err="1" smtClean="0"/>
              <a:t>penelitian</a:t>
            </a:r>
            <a:r>
              <a:rPr lang="en-US" dirty="0" smtClean="0"/>
              <a:t> </a:t>
            </a:r>
            <a:r>
              <a:rPr lang="en-US" dirty="0" err="1" smtClean="0"/>
              <a:t>itu</a:t>
            </a:r>
            <a:r>
              <a:rPr lang="en-US" dirty="0" smtClean="0"/>
              <a:t> </a:t>
            </a:r>
            <a:r>
              <a:rPr lang="en-US" dirty="0" err="1" smtClean="0"/>
              <a:t>tidak</a:t>
            </a:r>
            <a:r>
              <a:rPr lang="en-US" dirty="0" smtClean="0"/>
              <a:t> </a:t>
            </a:r>
            <a:r>
              <a:rPr lang="en-US" dirty="0" err="1" smtClean="0"/>
              <a:t>dilakukan</a:t>
            </a:r>
            <a:endParaRPr lang="en-US" dirty="0" smtClean="0"/>
          </a:p>
          <a:p>
            <a:pPr marL="624078" indent="-514350" eaLnBrk="1" fontAlgn="auto" hangingPunct="1">
              <a:spcAft>
                <a:spcPts val="0"/>
              </a:spcAft>
              <a:buFont typeface="Wingdings 3"/>
              <a:buAutoNum type="arabicPeriod"/>
              <a:defRPr/>
            </a:pPr>
            <a:r>
              <a:rPr lang="en-US" dirty="0" err="1" smtClean="0"/>
              <a:t>Jika</a:t>
            </a:r>
            <a:r>
              <a:rPr lang="en-US" dirty="0" smtClean="0"/>
              <a:t> </a:t>
            </a:r>
            <a:r>
              <a:rPr lang="en-US" dirty="0" err="1" smtClean="0"/>
              <a:t>penelitian</a:t>
            </a:r>
            <a:r>
              <a:rPr lang="en-US" dirty="0" smtClean="0"/>
              <a:t> </a:t>
            </a:r>
            <a:r>
              <a:rPr lang="en-US" dirty="0" err="1" smtClean="0"/>
              <a:t>dilakukan</a:t>
            </a:r>
            <a:r>
              <a:rPr lang="en-US" dirty="0" smtClean="0"/>
              <a:t>, </a:t>
            </a:r>
            <a:r>
              <a:rPr lang="en-US" dirty="0" err="1" smtClean="0"/>
              <a:t>apa</a:t>
            </a:r>
            <a:r>
              <a:rPr lang="en-US" dirty="0" smtClean="0"/>
              <a:t> </a:t>
            </a:r>
            <a:r>
              <a:rPr lang="en-US" dirty="0" err="1" smtClean="0"/>
              <a:t>keuntungan</a:t>
            </a:r>
            <a:r>
              <a:rPr lang="en-US" dirty="0" smtClean="0"/>
              <a:t> </a:t>
            </a:r>
            <a:r>
              <a:rPr lang="en-US" dirty="0" err="1" smtClean="0"/>
              <a:t>penelitian</a:t>
            </a:r>
            <a:r>
              <a:rPr lang="en-US" dirty="0" smtClean="0"/>
              <a:t> </a:t>
            </a:r>
            <a:r>
              <a:rPr lang="en-US" dirty="0" err="1" smtClean="0"/>
              <a:t>tsb</a:t>
            </a:r>
            <a:r>
              <a:rPr lang="en-US" dirty="0" smtClean="0"/>
              <a:t>.</a:t>
            </a:r>
          </a:p>
          <a:p>
            <a:pPr marL="365760" indent="-256032" eaLnBrk="1" fontAlgn="auto" hangingPunct="1">
              <a:spcAft>
                <a:spcPts val="0"/>
              </a:spcAft>
              <a:buFont typeface="Wingdings 3"/>
              <a:buNone/>
              <a:defRPr/>
            </a:pPr>
            <a:endParaRPr lang="en-US" dirty="0"/>
          </a:p>
        </p:txBody>
      </p:sp>
      <p:sp>
        <p:nvSpPr>
          <p:cNvPr id="4813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3AE30A3-A8CB-4B66-AF26-3019F54078B1}" type="slidenum">
              <a:rPr lang="en-US" smtClean="0"/>
              <a:pPr/>
              <a:t>91</a:t>
            </a:fld>
            <a:endParaRPr lang="en-US" smtClean="0"/>
          </a:p>
        </p:txBody>
      </p:sp>
      <p:sp>
        <p:nvSpPr>
          <p:cNvPr id="4" name="Title 3"/>
          <p:cNvSpPr>
            <a:spLocks noGrp="1"/>
          </p:cNvSpPr>
          <p:nvPr>
            <p:ph type="title"/>
          </p:nvPr>
        </p:nvSpPr>
        <p:spPr/>
        <p:txBody>
          <a:bodyPr>
            <a:normAutofit fontScale="90000"/>
          </a:bodyPr>
          <a:lstStyle/>
          <a:p>
            <a:pPr eaLnBrk="1" fontAlgn="auto" hangingPunct="1">
              <a:spcAft>
                <a:spcPts val="0"/>
              </a:spcAft>
              <a:defRPr/>
            </a:pPr>
            <a:r>
              <a:rPr lang="en-US" dirty="0" err="1" smtClean="0"/>
              <a:t>Apa</a:t>
            </a:r>
            <a:r>
              <a:rPr lang="en-US" dirty="0" smtClean="0"/>
              <a:t> yang </a:t>
            </a:r>
            <a:r>
              <a:rPr lang="en-US" dirty="0" err="1" smtClean="0"/>
              <a:t>harus</a:t>
            </a:r>
            <a:r>
              <a:rPr lang="en-US" dirty="0" smtClean="0"/>
              <a:t> </a:t>
            </a:r>
            <a:r>
              <a:rPr lang="en-US" dirty="0" err="1" smtClean="0"/>
              <a:t>ada</a:t>
            </a:r>
            <a:r>
              <a:rPr lang="en-US" dirty="0" smtClean="0"/>
              <a:t> </a:t>
            </a:r>
            <a:r>
              <a:rPr lang="en-US" dirty="0" err="1" smtClean="0"/>
              <a:t>di</a:t>
            </a:r>
            <a:r>
              <a:rPr lang="en-US" dirty="0" smtClean="0"/>
              <a:t> </a:t>
            </a:r>
            <a:r>
              <a:rPr lang="en-US" dirty="0" err="1" smtClean="0"/>
              <a:t>latar</a:t>
            </a:r>
            <a:r>
              <a:rPr lang="en-US" dirty="0" smtClean="0"/>
              <a:t> </a:t>
            </a:r>
            <a:r>
              <a:rPr lang="en-US" dirty="0" err="1" smtClean="0"/>
              <a:t>belakang</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457200" y="1143000"/>
            <a:ext cx="8229600" cy="4864100"/>
          </a:xfrm>
        </p:spPr>
        <p:txBody>
          <a:bodyPr/>
          <a:lstStyle/>
          <a:p>
            <a:pPr marL="623888" indent="-514350" eaLnBrk="1" hangingPunct="1">
              <a:buFont typeface="Wingdings 3" pitchFamily="18" charset="2"/>
              <a:buNone/>
            </a:pPr>
            <a:r>
              <a:rPr lang="en-US" sz="1200" b="1" dirty="0" smtClean="0"/>
              <a:t>	</a:t>
            </a:r>
            <a:r>
              <a:rPr lang="en-US" sz="1200" b="1" dirty="0" err="1" smtClean="0"/>
              <a:t>Fenomena</a:t>
            </a:r>
            <a:r>
              <a:rPr lang="en-US" sz="1200" b="1" dirty="0" smtClean="0"/>
              <a:t> / Issue </a:t>
            </a:r>
            <a:r>
              <a:rPr lang="en-US" sz="1200" b="1" dirty="0" err="1" smtClean="0"/>
              <a:t>terbaru</a:t>
            </a:r>
            <a:r>
              <a:rPr lang="en-US" sz="1200" dirty="0" smtClean="0"/>
              <a:t/>
            </a:r>
            <a:br>
              <a:rPr lang="en-US" sz="1200" dirty="0" smtClean="0"/>
            </a:br>
            <a:r>
              <a:rPr lang="en-US" sz="1200" dirty="0" err="1" smtClean="0"/>
              <a:t>Mengemukakan</a:t>
            </a:r>
            <a:r>
              <a:rPr lang="en-US" sz="1200" dirty="0" smtClean="0"/>
              <a:t> </a:t>
            </a:r>
            <a:r>
              <a:rPr lang="en-US" sz="1200" dirty="0" err="1" smtClean="0"/>
              <a:t>berbagai</a:t>
            </a:r>
            <a:r>
              <a:rPr lang="en-US" sz="1200" dirty="0" smtClean="0"/>
              <a:t> </a:t>
            </a:r>
            <a:r>
              <a:rPr lang="en-US" sz="1200" dirty="0" err="1" smtClean="0"/>
              <a:t>keadaan</a:t>
            </a:r>
            <a:r>
              <a:rPr lang="en-US" sz="1200" dirty="0" smtClean="0"/>
              <a:t> </a:t>
            </a:r>
            <a:r>
              <a:rPr lang="en-US" sz="1200" dirty="0" err="1" smtClean="0"/>
              <a:t>di</a:t>
            </a:r>
            <a:r>
              <a:rPr lang="en-US" sz="1200" dirty="0" smtClean="0"/>
              <a:t> </a:t>
            </a:r>
            <a:r>
              <a:rPr lang="en-US" sz="1200" dirty="0" err="1" smtClean="0"/>
              <a:t>masyarakat</a:t>
            </a:r>
            <a:r>
              <a:rPr lang="en-US" sz="1200" dirty="0" smtClean="0"/>
              <a:t> </a:t>
            </a:r>
            <a:r>
              <a:rPr lang="en-US" sz="1200" dirty="0" err="1" smtClean="0"/>
              <a:t>atau</a:t>
            </a:r>
            <a:r>
              <a:rPr lang="en-US" sz="1200" dirty="0" smtClean="0"/>
              <a:t> </a:t>
            </a:r>
            <a:r>
              <a:rPr lang="en-US" sz="1200" dirty="0" err="1" smtClean="0"/>
              <a:t>di</a:t>
            </a:r>
            <a:r>
              <a:rPr lang="en-US" sz="1200" dirty="0" smtClean="0"/>
              <a:t> </a:t>
            </a:r>
            <a:r>
              <a:rPr lang="en-US" sz="1200" dirty="0" err="1" smtClean="0"/>
              <a:t>kalangan</a:t>
            </a:r>
            <a:r>
              <a:rPr lang="en-US" sz="1200" dirty="0" smtClean="0"/>
              <a:t> </a:t>
            </a:r>
            <a:r>
              <a:rPr lang="en-US" sz="1200" dirty="0" err="1" smtClean="0"/>
              <a:t>tertentu</a:t>
            </a:r>
            <a:r>
              <a:rPr lang="en-US" sz="1200" dirty="0" smtClean="0"/>
              <a:t> yang </a:t>
            </a:r>
            <a:r>
              <a:rPr lang="en-US" sz="1200" dirty="0" err="1" smtClean="0"/>
              <a:t>berhubungan</a:t>
            </a:r>
            <a:r>
              <a:rPr lang="en-US" sz="1200" dirty="0" smtClean="0"/>
              <a:t> </a:t>
            </a:r>
            <a:r>
              <a:rPr lang="en-US" sz="1200" dirty="0" err="1" smtClean="0"/>
              <a:t>dengan</a:t>
            </a:r>
            <a:r>
              <a:rPr lang="en-US" sz="1200" dirty="0" smtClean="0"/>
              <a:t> </a:t>
            </a:r>
            <a:r>
              <a:rPr lang="en-US" sz="1200" dirty="0" err="1" smtClean="0"/>
              <a:t>masalah</a:t>
            </a:r>
            <a:r>
              <a:rPr lang="en-US" sz="1200" dirty="0" smtClean="0"/>
              <a:t> yang </a:t>
            </a:r>
            <a:r>
              <a:rPr lang="en-US" sz="1200" dirty="0" err="1" smtClean="0"/>
              <a:t>akan</a:t>
            </a:r>
            <a:r>
              <a:rPr lang="en-US" sz="1200" dirty="0" smtClean="0"/>
              <a:t> </a:t>
            </a:r>
            <a:r>
              <a:rPr lang="en-US" sz="1200" dirty="0" err="1" smtClean="0"/>
              <a:t>di</a:t>
            </a:r>
            <a:r>
              <a:rPr lang="en-US" sz="1200" dirty="0" smtClean="0"/>
              <a:t> </a:t>
            </a:r>
            <a:r>
              <a:rPr lang="en-US" sz="1200" dirty="0" err="1" smtClean="0"/>
              <a:t>teliti</a:t>
            </a:r>
            <a:r>
              <a:rPr lang="en-US" sz="1200" dirty="0" smtClean="0"/>
              <a:t>. </a:t>
            </a:r>
            <a:r>
              <a:rPr lang="en-US" sz="1200" dirty="0" err="1" smtClean="0"/>
              <a:t>misalnya</a:t>
            </a:r>
            <a:r>
              <a:rPr lang="en-US" sz="1200" dirty="0" smtClean="0"/>
              <a:t> </a:t>
            </a:r>
            <a:r>
              <a:rPr lang="en-US" sz="1200" dirty="0" err="1" smtClean="0"/>
              <a:t>berbagai</a:t>
            </a:r>
            <a:r>
              <a:rPr lang="en-US" sz="1200" dirty="0" smtClean="0"/>
              <a:t> </a:t>
            </a:r>
            <a:r>
              <a:rPr lang="en-US" sz="1200" dirty="0" err="1" smtClean="0"/>
              <a:t>kebijakan</a:t>
            </a:r>
            <a:r>
              <a:rPr lang="en-US" sz="1200" dirty="0" smtClean="0"/>
              <a:t> </a:t>
            </a:r>
            <a:r>
              <a:rPr lang="en-US" sz="1200" dirty="0" err="1" smtClean="0"/>
              <a:t>pemerintah</a:t>
            </a:r>
            <a:r>
              <a:rPr lang="en-US" sz="1200" dirty="0" smtClean="0"/>
              <a:t>, issue </a:t>
            </a:r>
            <a:r>
              <a:rPr lang="en-US" sz="1200" dirty="0" err="1" smtClean="0"/>
              <a:t>pendidikan</a:t>
            </a:r>
            <a:r>
              <a:rPr lang="en-US" sz="1200" dirty="0" smtClean="0"/>
              <a:t>, </a:t>
            </a:r>
            <a:r>
              <a:rPr lang="en-US" sz="1200" dirty="0" err="1" smtClean="0"/>
              <a:t>kenakalan</a:t>
            </a:r>
            <a:r>
              <a:rPr lang="en-US" sz="1200" dirty="0" smtClean="0"/>
              <a:t> </a:t>
            </a:r>
            <a:r>
              <a:rPr lang="en-US" sz="1200" dirty="0" err="1" smtClean="0"/>
              <a:t>remaja</a:t>
            </a:r>
            <a:r>
              <a:rPr lang="en-US" sz="1200" dirty="0" smtClean="0"/>
              <a:t>, </a:t>
            </a:r>
            <a:r>
              <a:rPr lang="en-US" sz="1200" dirty="0" err="1" smtClean="0"/>
              <a:t>prestasi</a:t>
            </a:r>
            <a:r>
              <a:rPr lang="en-US" sz="1200" dirty="0" smtClean="0"/>
              <a:t> </a:t>
            </a:r>
            <a:r>
              <a:rPr lang="en-US" sz="1200" dirty="0" err="1" smtClean="0"/>
              <a:t>siswa</a:t>
            </a:r>
            <a:r>
              <a:rPr lang="en-US" sz="1200" dirty="0" smtClean="0"/>
              <a:t> </a:t>
            </a:r>
            <a:r>
              <a:rPr lang="en-US" sz="1200" dirty="0" err="1" smtClean="0"/>
              <a:t>dll</a:t>
            </a:r>
            <a:endParaRPr lang="en-US" sz="1200" dirty="0" smtClean="0"/>
          </a:p>
          <a:p>
            <a:pPr marL="623888" indent="-514350" eaLnBrk="1" hangingPunct="1">
              <a:buFont typeface="Lucida Sans Unicode" pitchFamily="34" charset="0"/>
              <a:buAutoNum type="arabicPeriod"/>
            </a:pPr>
            <a:endParaRPr lang="en-US" sz="1200" dirty="0" smtClean="0"/>
          </a:p>
          <a:p>
            <a:pPr marL="623888" indent="-514350" eaLnBrk="1" hangingPunct="1">
              <a:buFont typeface="Wingdings 3" pitchFamily="18" charset="2"/>
              <a:buNone/>
            </a:pPr>
            <a:r>
              <a:rPr lang="en-US" sz="1200" b="1" dirty="0" smtClean="0"/>
              <a:t>	</a:t>
            </a:r>
            <a:r>
              <a:rPr lang="en-US" sz="1200" b="1" dirty="0" err="1" smtClean="0"/>
              <a:t>Kondisi</a:t>
            </a:r>
            <a:r>
              <a:rPr lang="en-US" sz="1200" b="1" dirty="0" smtClean="0"/>
              <a:t> Ideal </a:t>
            </a:r>
            <a:r>
              <a:rPr lang="en-US" sz="1200" b="1" dirty="0" err="1" smtClean="0"/>
              <a:t>didukung</a:t>
            </a:r>
            <a:r>
              <a:rPr lang="en-US" sz="1200" b="1" dirty="0" smtClean="0"/>
              <a:t> </a:t>
            </a:r>
            <a:r>
              <a:rPr lang="en-US" sz="1200" b="1" dirty="0" err="1" smtClean="0"/>
              <a:t>Teori-teori</a:t>
            </a:r>
            <a:r>
              <a:rPr lang="en-US" sz="1200" b="1" dirty="0" smtClean="0"/>
              <a:t> </a:t>
            </a:r>
            <a:r>
              <a:rPr lang="en-US" sz="1200" b="1" dirty="0" err="1" smtClean="0"/>
              <a:t>terbaru</a:t>
            </a:r>
            <a:endParaRPr lang="en-US" sz="1200" dirty="0" smtClean="0"/>
          </a:p>
          <a:p>
            <a:pPr marL="623888" indent="-514350" eaLnBrk="1" hangingPunct="1">
              <a:buFont typeface="Wingdings 3" pitchFamily="18" charset="2"/>
              <a:buNone/>
            </a:pPr>
            <a:r>
              <a:rPr lang="en-US" sz="1200" dirty="0" smtClean="0"/>
              <a:t>	</a:t>
            </a:r>
            <a:r>
              <a:rPr lang="en-US" sz="1200" dirty="0" err="1" smtClean="0"/>
              <a:t>Mengemukakan</a:t>
            </a:r>
            <a:r>
              <a:rPr lang="en-US" sz="1200" dirty="0" smtClean="0"/>
              <a:t> </a:t>
            </a:r>
            <a:r>
              <a:rPr lang="en-US" sz="1200" dirty="0" err="1" smtClean="0"/>
              <a:t>kondisi</a:t>
            </a:r>
            <a:r>
              <a:rPr lang="en-US" sz="1200" dirty="0" smtClean="0"/>
              <a:t> yang </a:t>
            </a:r>
            <a:r>
              <a:rPr lang="en-US" sz="1200" dirty="0" err="1" smtClean="0"/>
              <a:t>diharapkan</a:t>
            </a:r>
            <a:r>
              <a:rPr lang="en-US" sz="1200" dirty="0" smtClean="0"/>
              <a:t> </a:t>
            </a:r>
            <a:r>
              <a:rPr lang="en-US" sz="1200" dirty="0" err="1" smtClean="0"/>
              <a:t>oleh</a:t>
            </a:r>
            <a:r>
              <a:rPr lang="en-US" sz="1200" dirty="0" smtClean="0"/>
              <a:t> </a:t>
            </a:r>
            <a:r>
              <a:rPr lang="en-US" sz="1200" dirty="0" err="1" smtClean="0"/>
              <a:t>siswa</a:t>
            </a:r>
            <a:r>
              <a:rPr lang="en-US" sz="1200" dirty="0" smtClean="0"/>
              <a:t>, </a:t>
            </a:r>
            <a:r>
              <a:rPr lang="en-US" sz="1200" dirty="0" err="1" smtClean="0"/>
              <a:t>masyarakat</a:t>
            </a:r>
            <a:r>
              <a:rPr lang="en-US" sz="1200" dirty="0" smtClean="0"/>
              <a:t> </a:t>
            </a:r>
            <a:r>
              <a:rPr lang="en-US" sz="1200" dirty="0" err="1" smtClean="0"/>
              <a:t>atau</a:t>
            </a:r>
            <a:r>
              <a:rPr lang="en-US" sz="1200" dirty="0" smtClean="0"/>
              <a:t> </a:t>
            </a:r>
            <a:r>
              <a:rPr lang="en-US" sz="1200" dirty="0" err="1" smtClean="0"/>
              <a:t>pemerintah</a:t>
            </a:r>
            <a:r>
              <a:rPr lang="en-US" sz="1200" dirty="0" smtClean="0"/>
              <a:t> </a:t>
            </a:r>
            <a:r>
              <a:rPr lang="en-US" sz="1200" dirty="0" err="1" smtClean="0"/>
              <a:t>didukung</a:t>
            </a:r>
            <a:r>
              <a:rPr lang="en-US" sz="1200" dirty="0" smtClean="0"/>
              <a:t> </a:t>
            </a:r>
            <a:r>
              <a:rPr lang="en-US" sz="1200" dirty="0" err="1" smtClean="0"/>
              <a:t>oleh</a:t>
            </a:r>
            <a:r>
              <a:rPr lang="en-US" sz="1200" dirty="0" smtClean="0"/>
              <a:t> </a:t>
            </a:r>
            <a:r>
              <a:rPr lang="en-US" sz="1200" dirty="0" err="1" smtClean="0"/>
              <a:t>pemaparan</a:t>
            </a:r>
            <a:r>
              <a:rPr lang="en-US" sz="1200" dirty="0" smtClean="0"/>
              <a:t> </a:t>
            </a:r>
            <a:r>
              <a:rPr lang="en-US" sz="1200" dirty="0" err="1" smtClean="0"/>
              <a:t>berbagai</a:t>
            </a:r>
            <a:r>
              <a:rPr lang="en-US" sz="1200" dirty="0" smtClean="0"/>
              <a:t> </a:t>
            </a:r>
            <a:r>
              <a:rPr lang="en-US" sz="1200" dirty="0" err="1" smtClean="0"/>
              <a:t>kajian</a:t>
            </a:r>
            <a:r>
              <a:rPr lang="en-US" sz="1200" dirty="0" smtClean="0"/>
              <a:t> </a:t>
            </a:r>
            <a:r>
              <a:rPr lang="en-US" sz="1200" dirty="0" err="1" smtClean="0"/>
              <a:t>teori</a:t>
            </a:r>
            <a:r>
              <a:rPr lang="en-US" sz="1200" dirty="0" smtClean="0"/>
              <a:t> yang </a:t>
            </a:r>
            <a:r>
              <a:rPr lang="en-US" sz="1200" dirty="0" err="1" smtClean="0"/>
              <a:t>merujuk</a:t>
            </a:r>
            <a:r>
              <a:rPr lang="en-US" sz="1200" dirty="0" smtClean="0"/>
              <a:t> </a:t>
            </a:r>
            <a:r>
              <a:rPr lang="en-US" sz="1200" dirty="0" err="1" smtClean="0"/>
              <a:t>kondisi</a:t>
            </a:r>
            <a:r>
              <a:rPr lang="en-US" sz="1200" dirty="0" smtClean="0"/>
              <a:t> yang </a:t>
            </a:r>
            <a:r>
              <a:rPr lang="en-US" sz="1200" dirty="0" err="1" smtClean="0"/>
              <a:t>diinginkan</a:t>
            </a:r>
            <a:r>
              <a:rPr lang="en-US" sz="1200" dirty="0" smtClean="0"/>
              <a:t> </a:t>
            </a:r>
            <a:r>
              <a:rPr lang="en-US" sz="1200" dirty="0" err="1" smtClean="0"/>
              <a:t>atau</a:t>
            </a:r>
            <a:r>
              <a:rPr lang="en-US" sz="1200" dirty="0" smtClean="0"/>
              <a:t> </a:t>
            </a:r>
            <a:r>
              <a:rPr lang="en-US" sz="1200" dirty="0" err="1" smtClean="0"/>
              <a:t>kondisi</a:t>
            </a:r>
            <a:r>
              <a:rPr lang="en-US" sz="1200" dirty="0" smtClean="0"/>
              <a:t> yang </a:t>
            </a:r>
            <a:r>
              <a:rPr lang="en-US" sz="1200" dirty="0" err="1" smtClean="0"/>
              <a:t>seharusnya</a:t>
            </a:r>
            <a:r>
              <a:rPr lang="en-US" sz="1200" dirty="0" smtClean="0"/>
              <a:t>.</a:t>
            </a:r>
          </a:p>
          <a:p>
            <a:pPr marL="623888" indent="-514350" eaLnBrk="1" hangingPunct="1">
              <a:buFont typeface="Lucida Sans Unicode" pitchFamily="34" charset="0"/>
              <a:buAutoNum type="arabicPeriod"/>
            </a:pPr>
            <a:endParaRPr lang="en-US" sz="1200" dirty="0" smtClean="0"/>
          </a:p>
          <a:p>
            <a:pPr marL="623888" indent="-514350" eaLnBrk="1" hangingPunct="1">
              <a:buFont typeface="Wingdings 3" pitchFamily="18" charset="2"/>
              <a:buNone/>
            </a:pPr>
            <a:r>
              <a:rPr lang="en-US" sz="1200" b="1" dirty="0" smtClean="0"/>
              <a:t>	</a:t>
            </a:r>
            <a:r>
              <a:rPr lang="en-US" sz="1200" b="1" dirty="0" err="1" smtClean="0"/>
              <a:t>Kondisi</a:t>
            </a:r>
            <a:r>
              <a:rPr lang="en-US" sz="1200" b="1" dirty="0" smtClean="0"/>
              <a:t> </a:t>
            </a:r>
            <a:r>
              <a:rPr lang="en-US" sz="1200" b="1" dirty="0" err="1" smtClean="0"/>
              <a:t>Empiris</a:t>
            </a:r>
            <a:endParaRPr lang="en-US" sz="1200" dirty="0" smtClean="0"/>
          </a:p>
          <a:p>
            <a:pPr marL="623888" indent="-514350" eaLnBrk="1" hangingPunct="1">
              <a:buFont typeface="Wingdings 3" pitchFamily="18" charset="2"/>
              <a:buNone/>
            </a:pPr>
            <a:r>
              <a:rPr lang="en-US" sz="1200" dirty="0" smtClean="0"/>
              <a:t>	</a:t>
            </a:r>
            <a:r>
              <a:rPr lang="en-US" sz="1200" dirty="0" err="1" smtClean="0"/>
              <a:t>Mengemukakan</a:t>
            </a:r>
            <a:r>
              <a:rPr lang="en-US" sz="1200" dirty="0" smtClean="0"/>
              <a:t> </a:t>
            </a:r>
            <a:r>
              <a:rPr lang="en-US" sz="1200" dirty="0" err="1" smtClean="0"/>
              <a:t>kondisi</a:t>
            </a:r>
            <a:r>
              <a:rPr lang="en-US" sz="1200" dirty="0" smtClean="0"/>
              <a:t> yang </a:t>
            </a:r>
            <a:r>
              <a:rPr lang="en-US" sz="1200" dirty="0" err="1" smtClean="0"/>
              <a:t>terjadi</a:t>
            </a:r>
            <a:r>
              <a:rPr lang="en-US" sz="1200" dirty="0" smtClean="0"/>
              <a:t> </a:t>
            </a:r>
            <a:r>
              <a:rPr lang="en-US" sz="1200" dirty="0" err="1" smtClean="0"/>
              <a:t>terhadap</a:t>
            </a:r>
            <a:r>
              <a:rPr lang="en-US" sz="1200" dirty="0" smtClean="0"/>
              <a:t> </a:t>
            </a:r>
            <a:r>
              <a:rPr lang="en-US" sz="1200" dirty="0" err="1" smtClean="0"/>
              <a:t>obyek</a:t>
            </a:r>
            <a:r>
              <a:rPr lang="en-US" sz="1200" dirty="0" smtClean="0"/>
              <a:t> yang </a:t>
            </a:r>
            <a:r>
              <a:rPr lang="en-US" sz="1200" dirty="0" err="1" smtClean="0"/>
              <a:t>akan</a:t>
            </a:r>
            <a:r>
              <a:rPr lang="en-US" sz="1200" dirty="0" smtClean="0"/>
              <a:t> </a:t>
            </a:r>
            <a:r>
              <a:rPr lang="en-US" sz="1200" dirty="0" err="1" smtClean="0"/>
              <a:t>di</a:t>
            </a:r>
            <a:r>
              <a:rPr lang="en-US" sz="1200" dirty="0" smtClean="0"/>
              <a:t> </a:t>
            </a:r>
            <a:r>
              <a:rPr lang="en-US" sz="1200" dirty="0" err="1" smtClean="0"/>
              <a:t>teliti</a:t>
            </a:r>
            <a:r>
              <a:rPr lang="en-US" sz="1200" dirty="0" smtClean="0"/>
              <a:t> </a:t>
            </a:r>
            <a:r>
              <a:rPr lang="en-US" sz="1200" dirty="0" err="1" smtClean="0"/>
              <a:t>disertai</a:t>
            </a:r>
            <a:r>
              <a:rPr lang="en-US" sz="1200" dirty="0" smtClean="0"/>
              <a:t> </a:t>
            </a:r>
            <a:r>
              <a:rPr lang="en-US" sz="1200" dirty="0" err="1" smtClean="0"/>
              <a:t>berbagai</a:t>
            </a:r>
            <a:r>
              <a:rPr lang="en-US" sz="1200" dirty="0" smtClean="0"/>
              <a:t> </a:t>
            </a:r>
            <a:r>
              <a:rPr lang="en-US" sz="1200" dirty="0" err="1" smtClean="0"/>
              <a:t>bukti</a:t>
            </a:r>
            <a:r>
              <a:rPr lang="en-US" sz="1200" dirty="0" smtClean="0"/>
              <a:t> yang </a:t>
            </a:r>
            <a:r>
              <a:rPr lang="en-US" sz="1200" dirty="0" err="1" smtClean="0"/>
              <a:t>mendukung</a:t>
            </a:r>
            <a:r>
              <a:rPr lang="en-US" sz="1200" dirty="0" smtClean="0"/>
              <a:t> </a:t>
            </a:r>
            <a:r>
              <a:rPr lang="en-US" sz="1200" dirty="0" err="1" smtClean="0"/>
              <a:t>terhadap</a:t>
            </a:r>
            <a:r>
              <a:rPr lang="en-US" sz="1200" dirty="0" smtClean="0"/>
              <a:t> </a:t>
            </a:r>
            <a:r>
              <a:rPr lang="en-US" sz="1200" dirty="0" err="1" smtClean="0"/>
              <a:t>pengungkapan</a:t>
            </a:r>
            <a:r>
              <a:rPr lang="en-US" sz="1200" dirty="0" smtClean="0"/>
              <a:t> </a:t>
            </a:r>
            <a:r>
              <a:rPr lang="en-US" sz="1200" dirty="0" err="1" smtClean="0"/>
              <a:t>kondisi</a:t>
            </a:r>
            <a:r>
              <a:rPr lang="en-US" sz="1200" dirty="0" smtClean="0"/>
              <a:t> </a:t>
            </a:r>
            <a:r>
              <a:rPr lang="en-US" sz="1200" dirty="0" err="1" smtClean="0"/>
              <a:t>tersebut</a:t>
            </a:r>
            <a:r>
              <a:rPr lang="en-US" sz="1200" dirty="0" smtClean="0"/>
              <a:t>.</a:t>
            </a:r>
          </a:p>
          <a:p>
            <a:pPr marL="623888" indent="-514350" eaLnBrk="1" hangingPunct="1">
              <a:buFont typeface="Wingdings 3" pitchFamily="18" charset="2"/>
              <a:buNone/>
            </a:pPr>
            <a:endParaRPr lang="en-US" sz="1200" dirty="0" smtClean="0"/>
          </a:p>
          <a:p>
            <a:pPr marL="623888" indent="-514350" eaLnBrk="1" hangingPunct="1">
              <a:buFont typeface="Wingdings 3" pitchFamily="18" charset="2"/>
              <a:buNone/>
            </a:pPr>
            <a:r>
              <a:rPr lang="en-US" sz="1200" b="1" dirty="0" smtClean="0"/>
              <a:t>	</a:t>
            </a:r>
            <a:r>
              <a:rPr lang="en-US" sz="1200" b="1" dirty="0" err="1" smtClean="0"/>
              <a:t>Penemuan</a:t>
            </a:r>
            <a:r>
              <a:rPr lang="en-US" sz="1200" b="1" dirty="0" smtClean="0"/>
              <a:t> </a:t>
            </a:r>
            <a:r>
              <a:rPr lang="en-US" sz="1200" b="1" dirty="0" err="1" smtClean="0"/>
              <a:t>Masalah</a:t>
            </a:r>
            <a:endParaRPr lang="en-US" sz="1200" dirty="0" smtClean="0"/>
          </a:p>
          <a:p>
            <a:pPr marL="623888" indent="-514350" eaLnBrk="1" hangingPunct="1">
              <a:buFont typeface="Wingdings 3" pitchFamily="18" charset="2"/>
              <a:buNone/>
            </a:pPr>
            <a:r>
              <a:rPr lang="en-US" sz="1200" dirty="0" smtClean="0"/>
              <a:t>	</a:t>
            </a:r>
            <a:r>
              <a:rPr lang="en-US" sz="1200" dirty="0" err="1" smtClean="0"/>
              <a:t>Berdasarkan</a:t>
            </a:r>
            <a:r>
              <a:rPr lang="en-US" sz="1200" dirty="0" smtClean="0"/>
              <a:t> </a:t>
            </a:r>
            <a:r>
              <a:rPr lang="en-US" sz="1200" dirty="0" err="1" smtClean="0"/>
              <a:t>pengungkapan</a:t>
            </a:r>
            <a:r>
              <a:rPr lang="en-US" sz="1200" dirty="0" smtClean="0"/>
              <a:t> </a:t>
            </a:r>
            <a:r>
              <a:rPr lang="en-US" sz="1200" dirty="0" err="1" smtClean="0"/>
              <a:t>kondisi</a:t>
            </a:r>
            <a:r>
              <a:rPr lang="en-US" sz="1200" dirty="0" smtClean="0"/>
              <a:t> ideal </a:t>
            </a:r>
            <a:r>
              <a:rPr lang="en-US" sz="1200" dirty="0" err="1" smtClean="0"/>
              <a:t>dan</a:t>
            </a:r>
            <a:r>
              <a:rPr lang="en-US" sz="1200" dirty="0" smtClean="0"/>
              <a:t> </a:t>
            </a:r>
            <a:r>
              <a:rPr lang="en-US" sz="1200" dirty="0" err="1" smtClean="0"/>
              <a:t>kondisi</a:t>
            </a:r>
            <a:r>
              <a:rPr lang="en-US" sz="1200" dirty="0" smtClean="0"/>
              <a:t> </a:t>
            </a:r>
            <a:r>
              <a:rPr lang="en-US" sz="1200" dirty="0" err="1" smtClean="0"/>
              <a:t>empiris</a:t>
            </a:r>
            <a:r>
              <a:rPr lang="en-US" sz="1200" dirty="0" smtClean="0"/>
              <a:t> (No. 2 </a:t>
            </a:r>
            <a:r>
              <a:rPr lang="en-US" sz="1200" dirty="0" err="1" smtClean="0"/>
              <a:t>dan</a:t>
            </a:r>
            <a:r>
              <a:rPr lang="en-US" sz="1200" dirty="0" smtClean="0"/>
              <a:t> No. 3) </a:t>
            </a:r>
            <a:r>
              <a:rPr lang="en-US" sz="1200" dirty="0" err="1" smtClean="0"/>
              <a:t>di</a:t>
            </a:r>
            <a:r>
              <a:rPr lang="en-US" sz="1200" dirty="0" smtClean="0"/>
              <a:t> </a:t>
            </a:r>
            <a:r>
              <a:rPr lang="en-US" sz="1200" dirty="0" err="1" smtClean="0"/>
              <a:t>atas</a:t>
            </a:r>
            <a:r>
              <a:rPr lang="en-US" sz="1200" dirty="0" smtClean="0"/>
              <a:t> </a:t>
            </a:r>
            <a:r>
              <a:rPr lang="en-US" sz="1200" dirty="0" err="1" smtClean="0"/>
              <a:t>maka</a:t>
            </a:r>
            <a:r>
              <a:rPr lang="en-US" sz="1200" dirty="0" smtClean="0"/>
              <a:t> </a:t>
            </a:r>
            <a:r>
              <a:rPr lang="en-US" sz="1200" dirty="0" err="1" smtClean="0"/>
              <a:t>akan</a:t>
            </a:r>
            <a:r>
              <a:rPr lang="en-US" sz="1200" dirty="0" smtClean="0"/>
              <a:t> </a:t>
            </a:r>
            <a:r>
              <a:rPr lang="en-US" sz="1200" dirty="0" err="1" smtClean="0"/>
              <a:t>muncul</a:t>
            </a:r>
            <a:r>
              <a:rPr lang="en-US" sz="1200" dirty="0" smtClean="0"/>
              <a:t> </a:t>
            </a:r>
            <a:r>
              <a:rPr lang="en-US" sz="1200" dirty="0" err="1" smtClean="0"/>
              <a:t>ketimpangan</a:t>
            </a:r>
            <a:r>
              <a:rPr lang="en-US" sz="1200" dirty="0" smtClean="0"/>
              <a:t> </a:t>
            </a:r>
            <a:r>
              <a:rPr lang="en-US" sz="1200" dirty="0" err="1" smtClean="0"/>
              <a:t>antara</a:t>
            </a:r>
            <a:r>
              <a:rPr lang="en-US" sz="1200" dirty="0" smtClean="0"/>
              <a:t> </a:t>
            </a:r>
            <a:r>
              <a:rPr lang="en-US" sz="1200" dirty="0" err="1" smtClean="0"/>
              <a:t>keduanya</a:t>
            </a:r>
            <a:r>
              <a:rPr lang="en-US" sz="1200" dirty="0" smtClean="0"/>
              <a:t> yang </a:t>
            </a:r>
            <a:r>
              <a:rPr lang="en-US" sz="1200" dirty="0" err="1" smtClean="0"/>
              <a:t>kemudian</a:t>
            </a:r>
            <a:r>
              <a:rPr lang="en-US" sz="1200" dirty="0" smtClean="0"/>
              <a:t> </a:t>
            </a:r>
            <a:r>
              <a:rPr lang="en-US" sz="1200" dirty="0" err="1" smtClean="0"/>
              <a:t>akan</a:t>
            </a:r>
            <a:r>
              <a:rPr lang="en-US" sz="1200" dirty="0" smtClean="0"/>
              <a:t> </a:t>
            </a:r>
            <a:r>
              <a:rPr lang="en-US" sz="1200" dirty="0" err="1" smtClean="0"/>
              <a:t>di</a:t>
            </a:r>
            <a:r>
              <a:rPr lang="en-US" sz="1200" dirty="0" smtClean="0"/>
              <a:t> </a:t>
            </a:r>
            <a:r>
              <a:rPr lang="en-US" sz="1200" dirty="0" err="1" smtClean="0"/>
              <a:t>analisis</a:t>
            </a:r>
            <a:r>
              <a:rPr lang="en-US" sz="1200" dirty="0" smtClean="0"/>
              <a:t> </a:t>
            </a:r>
            <a:r>
              <a:rPr lang="en-US" sz="1200" dirty="0" err="1" smtClean="0"/>
              <a:t>dan</a:t>
            </a:r>
            <a:r>
              <a:rPr lang="en-US" sz="1200" dirty="0" smtClean="0"/>
              <a:t> </a:t>
            </a:r>
            <a:r>
              <a:rPr lang="en-US" sz="1200" dirty="0" err="1" smtClean="0"/>
              <a:t>di</a:t>
            </a:r>
            <a:r>
              <a:rPr lang="en-US" sz="1200" dirty="0" smtClean="0"/>
              <a:t> </a:t>
            </a:r>
            <a:r>
              <a:rPr lang="en-US" sz="1200" dirty="0" err="1" smtClean="0"/>
              <a:t>teliti</a:t>
            </a:r>
            <a:r>
              <a:rPr lang="en-US" sz="1200" dirty="0" smtClean="0"/>
              <a:t>.</a:t>
            </a:r>
          </a:p>
          <a:p>
            <a:pPr marL="623888" indent="-514350" eaLnBrk="1" hangingPunct="1">
              <a:buFont typeface="Wingdings 3" pitchFamily="18" charset="2"/>
              <a:buNone/>
            </a:pPr>
            <a:r>
              <a:rPr lang="en-US" sz="1200" b="1" dirty="0" smtClean="0"/>
              <a:t>	</a:t>
            </a:r>
            <a:br>
              <a:rPr lang="en-US" sz="1200" b="1" dirty="0" smtClean="0"/>
            </a:br>
            <a:endParaRPr lang="en-US" sz="1200" dirty="0" smtClean="0"/>
          </a:p>
          <a:p>
            <a:pPr marL="623888" indent="-514350" eaLnBrk="1" hangingPunct="1">
              <a:buFont typeface="Wingdings 3" pitchFamily="18" charset="2"/>
              <a:buNone/>
            </a:pPr>
            <a:r>
              <a:rPr lang="en-US" sz="1200" b="1" dirty="0" smtClean="0"/>
              <a:t>	</a:t>
            </a:r>
            <a:r>
              <a:rPr lang="en-US" sz="1200" b="1" dirty="0" err="1" smtClean="0"/>
              <a:t>Alasan</a:t>
            </a:r>
            <a:r>
              <a:rPr lang="en-US" sz="1200" b="1" dirty="0" smtClean="0"/>
              <a:t> </a:t>
            </a:r>
            <a:r>
              <a:rPr lang="en-US" sz="1200" b="1" dirty="0" err="1" smtClean="0"/>
              <a:t>Penelitian</a:t>
            </a:r>
            <a:endParaRPr lang="en-US" sz="1200" dirty="0" smtClean="0"/>
          </a:p>
          <a:p>
            <a:pPr marL="623888" indent="-514350" eaLnBrk="1" hangingPunct="1">
              <a:buFont typeface="Wingdings 3" pitchFamily="18" charset="2"/>
              <a:buNone/>
            </a:pPr>
            <a:r>
              <a:rPr lang="en-US" sz="1200" dirty="0" smtClean="0"/>
              <a:t>	</a:t>
            </a:r>
            <a:r>
              <a:rPr lang="en-US" sz="1200" dirty="0" err="1" smtClean="0"/>
              <a:t>Pada</a:t>
            </a:r>
            <a:r>
              <a:rPr lang="en-US" sz="1200" dirty="0" smtClean="0"/>
              <a:t> </a:t>
            </a:r>
            <a:r>
              <a:rPr lang="en-US" sz="1200" dirty="0" err="1" smtClean="0"/>
              <a:t>bagian</a:t>
            </a:r>
            <a:r>
              <a:rPr lang="en-US" sz="1200" dirty="0" smtClean="0"/>
              <a:t> </a:t>
            </a:r>
            <a:r>
              <a:rPr lang="en-US" sz="1200" dirty="0" err="1" smtClean="0"/>
              <a:t>akhir</a:t>
            </a:r>
            <a:r>
              <a:rPr lang="en-US" sz="1200" dirty="0" smtClean="0"/>
              <a:t> </a:t>
            </a:r>
            <a:r>
              <a:rPr lang="en-US" sz="1200" dirty="0" err="1" smtClean="0"/>
              <a:t>penulisan</a:t>
            </a:r>
            <a:r>
              <a:rPr lang="en-US" sz="1200" dirty="0" smtClean="0"/>
              <a:t> </a:t>
            </a:r>
            <a:r>
              <a:rPr lang="en-US" sz="1200" i="1" dirty="0" err="1" smtClean="0"/>
              <a:t>Latar</a:t>
            </a:r>
            <a:r>
              <a:rPr lang="en-US" sz="1200" i="1" dirty="0" smtClean="0"/>
              <a:t> </a:t>
            </a:r>
            <a:r>
              <a:rPr lang="en-US" sz="1200" i="1" dirty="0" err="1" smtClean="0"/>
              <a:t>Belakang</a:t>
            </a:r>
            <a:r>
              <a:rPr lang="en-US" sz="1200" i="1" dirty="0" smtClean="0"/>
              <a:t> </a:t>
            </a:r>
            <a:r>
              <a:rPr lang="en-US" sz="1200" dirty="0" err="1" smtClean="0"/>
              <a:t>kemukakan</a:t>
            </a:r>
            <a:r>
              <a:rPr lang="en-US" sz="1200" dirty="0" smtClean="0"/>
              <a:t> </a:t>
            </a:r>
            <a:r>
              <a:rPr lang="en-US" sz="1200" dirty="0" err="1" smtClean="0"/>
              <a:t>pentingnya</a:t>
            </a:r>
            <a:r>
              <a:rPr lang="en-US" sz="1200" dirty="0" smtClean="0"/>
              <a:t> </a:t>
            </a:r>
            <a:r>
              <a:rPr lang="en-US" sz="1200" dirty="0" err="1" smtClean="0"/>
              <a:t>penulisan</a:t>
            </a:r>
            <a:r>
              <a:rPr lang="en-US" sz="1200" dirty="0" smtClean="0"/>
              <a:t> </a:t>
            </a:r>
            <a:r>
              <a:rPr lang="en-US" sz="1200" dirty="0" err="1" smtClean="0"/>
              <a:t>dan</a:t>
            </a:r>
            <a:r>
              <a:rPr lang="en-US" sz="1200" dirty="0" smtClean="0"/>
              <a:t> </a:t>
            </a:r>
            <a:r>
              <a:rPr lang="en-US" sz="1200" dirty="0" err="1" smtClean="0"/>
              <a:t>pentingnya</a:t>
            </a:r>
            <a:r>
              <a:rPr lang="en-US" sz="1200" dirty="0" smtClean="0"/>
              <a:t> </a:t>
            </a:r>
            <a:r>
              <a:rPr lang="en-US" sz="1200" dirty="0" err="1" smtClean="0"/>
              <a:t>pemilihan</a:t>
            </a:r>
            <a:r>
              <a:rPr lang="en-US" sz="1200" dirty="0" smtClean="0"/>
              <a:t> </a:t>
            </a:r>
            <a:r>
              <a:rPr lang="en-US" sz="1200" dirty="0" err="1" smtClean="0"/>
              <a:t>permasalahan</a:t>
            </a:r>
            <a:r>
              <a:rPr lang="en-US" sz="1200" dirty="0" smtClean="0"/>
              <a:t> yang </a:t>
            </a:r>
            <a:r>
              <a:rPr lang="en-US" sz="1200" dirty="0" err="1" smtClean="0"/>
              <a:t>di</a:t>
            </a:r>
            <a:r>
              <a:rPr lang="en-US" sz="1200" dirty="0" smtClean="0"/>
              <a:t> </a:t>
            </a:r>
            <a:r>
              <a:rPr lang="en-US" sz="1200" dirty="0" err="1" smtClean="0"/>
              <a:t>teliti</a:t>
            </a:r>
            <a:r>
              <a:rPr lang="en-US" sz="1200" dirty="0" smtClean="0"/>
              <a:t> </a:t>
            </a:r>
            <a:r>
              <a:rPr lang="en-US" sz="1200" dirty="0" err="1" smtClean="0"/>
              <a:t>serta</a:t>
            </a:r>
            <a:r>
              <a:rPr lang="en-US" sz="1200" dirty="0" smtClean="0"/>
              <a:t>  </a:t>
            </a:r>
          </a:p>
          <a:p>
            <a:pPr marL="623888" indent="-514350" eaLnBrk="1" hangingPunct="1">
              <a:buFont typeface="Wingdings 3" pitchFamily="18" charset="2"/>
              <a:buNone/>
            </a:pPr>
            <a:r>
              <a:rPr lang="en-US" sz="1200" dirty="0" smtClean="0"/>
              <a:t/>
            </a:r>
            <a:br>
              <a:rPr lang="en-US" sz="1200" dirty="0" smtClean="0"/>
            </a:br>
            <a:endParaRPr lang="en-US" sz="1200" dirty="0" smtClean="0"/>
          </a:p>
        </p:txBody>
      </p:sp>
      <p:sp>
        <p:nvSpPr>
          <p:cNvPr id="4915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9B2FFB-B649-4103-98FC-9966FE3A54BC}" type="slidenum">
              <a:rPr lang="en-US" smtClean="0"/>
              <a:pPr/>
              <a:t>92</a:t>
            </a:fld>
            <a:endParaRPr lang="en-US" smtClean="0"/>
          </a:p>
        </p:txBody>
      </p:sp>
      <p:sp>
        <p:nvSpPr>
          <p:cNvPr id="4" name="Title 3"/>
          <p:cNvSpPr>
            <a:spLocks noGrp="1"/>
          </p:cNvSpPr>
          <p:nvPr>
            <p:ph type="title"/>
          </p:nvPr>
        </p:nvSpPr>
        <p:spPr>
          <a:xfrm>
            <a:off x="457200" y="274638"/>
            <a:ext cx="8229600" cy="715962"/>
          </a:xfrm>
        </p:spPr>
        <p:txBody>
          <a:bodyPr/>
          <a:lstStyle/>
          <a:p>
            <a:pPr eaLnBrk="1" fontAlgn="auto" hangingPunct="1">
              <a:spcAft>
                <a:spcPts val="0"/>
              </a:spcAft>
              <a:defRPr/>
            </a:pPr>
            <a:r>
              <a:rPr lang="en-US" sz="2400" dirty="0" err="1" smtClean="0"/>
              <a:t>Latar</a:t>
            </a:r>
            <a:r>
              <a:rPr lang="en-US" sz="2400" dirty="0" smtClean="0"/>
              <a:t> </a:t>
            </a:r>
            <a:r>
              <a:rPr lang="en-US" sz="2400" dirty="0" err="1" smtClean="0"/>
              <a:t>Belakang</a:t>
            </a:r>
            <a:r>
              <a:rPr lang="en-US" sz="2400" dirty="0" smtClean="0"/>
              <a:t> </a:t>
            </a:r>
            <a:r>
              <a:rPr lang="en-US" sz="2400" dirty="0" err="1" smtClean="0"/>
              <a:t>sekurang-kurangnya</a:t>
            </a:r>
            <a:r>
              <a:rPr lang="en-US" sz="2400" dirty="0" smtClean="0"/>
              <a:t> </a:t>
            </a:r>
            <a:r>
              <a:rPr lang="en-US" sz="2400" dirty="0" err="1" smtClean="0"/>
              <a:t>menggambarkan</a:t>
            </a:r>
            <a:endParaRPr lang="en-US" sz="2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500"/>
          </a:xfrm>
        </p:spPr>
        <p:txBody>
          <a:bodyPr>
            <a:normAutofit fontScale="47500" lnSpcReduction="20000"/>
          </a:bodyPr>
          <a:lstStyle/>
          <a:p>
            <a:pPr marL="624078" indent="-514350" eaLnBrk="1" fontAlgn="auto" hangingPunct="1">
              <a:spcAft>
                <a:spcPts val="0"/>
              </a:spcAft>
              <a:buFont typeface="+mj-lt"/>
              <a:buAutoNum type="arabicPeriod"/>
              <a:defRPr/>
            </a:pPr>
            <a:r>
              <a:rPr lang="en-US" b="1" dirty="0" err="1" smtClean="0"/>
              <a:t>Identifikasikan</a:t>
            </a:r>
            <a:r>
              <a:rPr lang="en-US" b="1" dirty="0" smtClean="0"/>
              <a:t> </a:t>
            </a:r>
            <a:r>
              <a:rPr lang="en-US" b="1" dirty="0" err="1" smtClean="0"/>
              <a:t>mengenai</a:t>
            </a:r>
            <a:r>
              <a:rPr lang="en-US" b="1" dirty="0" smtClean="0"/>
              <a:t> </a:t>
            </a:r>
            <a:r>
              <a:rPr lang="en-US" b="1" dirty="0" err="1" smtClean="0"/>
              <a:t>fenomena</a:t>
            </a:r>
            <a:r>
              <a:rPr lang="en-US" b="1" dirty="0" smtClean="0"/>
              <a:t> </a:t>
            </a:r>
            <a:r>
              <a:rPr lang="en-US" b="1" dirty="0" err="1" smtClean="0"/>
              <a:t>atau</a:t>
            </a:r>
            <a:r>
              <a:rPr lang="en-US" b="1" dirty="0" smtClean="0"/>
              <a:t> </a:t>
            </a:r>
            <a:r>
              <a:rPr lang="en-US" b="1" dirty="0" err="1" smtClean="0"/>
              <a:t>gejala</a:t>
            </a:r>
            <a:r>
              <a:rPr lang="en-US" b="1" dirty="0" smtClean="0"/>
              <a:t> </a:t>
            </a:r>
            <a:r>
              <a:rPr lang="en-US" b="1" dirty="0" err="1" smtClean="0"/>
              <a:t>obyek</a:t>
            </a:r>
            <a:r>
              <a:rPr lang="en-US" b="1" dirty="0" smtClean="0"/>
              <a:t> yang </a:t>
            </a:r>
            <a:r>
              <a:rPr lang="en-US" b="1" dirty="0" err="1" smtClean="0"/>
              <a:t>akan</a:t>
            </a:r>
            <a:r>
              <a:rPr lang="en-US" b="1" dirty="0" smtClean="0"/>
              <a:t> </a:t>
            </a:r>
            <a:r>
              <a:rPr lang="en-US" b="1" dirty="0" err="1" smtClean="0"/>
              <a:t>diteliti</a:t>
            </a:r>
            <a:r>
              <a:rPr lang="en-US" b="1" dirty="0" smtClean="0"/>
              <a:t> </a:t>
            </a:r>
            <a:r>
              <a:rPr lang="en-US" dirty="0" smtClean="0"/>
              <a:t/>
            </a:r>
            <a:br>
              <a:rPr lang="en-US" dirty="0" smtClean="0"/>
            </a:br>
            <a:r>
              <a:rPr lang="en-US" dirty="0" err="1" smtClean="0"/>
              <a:t>Misal</a:t>
            </a:r>
            <a:r>
              <a:rPr lang="en-US" dirty="0" smtClean="0"/>
              <a:t> </a:t>
            </a:r>
            <a:r>
              <a:rPr lang="en-US" dirty="0" err="1" smtClean="0"/>
              <a:t>penelitian</a:t>
            </a:r>
            <a:r>
              <a:rPr lang="en-US" dirty="0" smtClean="0"/>
              <a:t> </a:t>
            </a:r>
            <a:r>
              <a:rPr lang="en-US" dirty="0" err="1" smtClean="0"/>
              <a:t>tentang</a:t>
            </a:r>
            <a:r>
              <a:rPr lang="en-US" dirty="0" smtClean="0"/>
              <a:t> </a:t>
            </a:r>
            <a:r>
              <a:rPr lang="en-US" dirty="0" err="1" smtClean="0"/>
              <a:t>pelayanan</a:t>
            </a:r>
            <a:r>
              <a:rPr lang="en-US" dirty="0" smtClean="0"/>
              <a:t> </a:t>
            </a:r>
            <a:r>
              <a:rPr lang="en-US" dirty="0" err="1" smtClean="0"/>
              <a:t>publik</a:t>
            </a:r>
            <a:r>
              <a:rPr lang="en-US" dirty="0" smtClean="0"/>
              <a:t> : </a:t>
            </a:r>
            <a:r>
              <a:rPr lang="en-US" dirty="0" err="1" smtClean="0"/>
              <a:t>fenomenanya</a:t>
            </a:r>
            <a:r>
              <a:rPr lang="en-US" dirty="0" smtClean="0"/>
              <a:t> : </a:t>
            </a:r>
            <a:r>
              <a:rPr lang="en-US" dirty="0" err="1" smtClean="0"/>
              <a:t>adanya</a:t>
            </a:r>
            <a:r>
              <a:rPr lang="en-US" dirty="0" smtClean="0"/>
              <a:t> </a:t>
            </a:r>
            <a:r>
              <a:rPr lang="en-US" dirty="0" err="1" smtClean="0"/>
              <a:t>keluhan</a:t>
            </a:r>
            <a:r>
              <a:rPr lang="en-US" dirty="0" smtClean="0"/>
              <a:t> </a:t>
            </a:r>
            <a:r>
              <a:rPr lang="en-US" dirty="0" err="1" smtClean="0"/>
              <a:t>masyarakat</a:t>
            </a:r>
            <a:r>
              <a:rPr lang="en-US" dirty="0" smtClean="0"/>
              <a:t> </a:t>
            </a:r>
            <a:r>
              <a:rPr lang="en-US" dirty="0" err="1" smtClean="0"/>
              <a:t>tentang</a:t>
            </a:r>
            <a:r>
              <a:rPr lang="en-US" dirty="0" smtClean="0"/>
              <a:t> </a:t>
            </a:r>
            <a:r>
              <a:rPr lang="en-US" dirty="0" err="1" smtClean="0"/>
              <a:t>lamanya</a:t>
            </a:r>
            <a:r>
              <a:rPr lang="en-US" dirty="0" smtClean="0"/>
              <a:t> </a:t>
            </a:r>
            <a:r>
              <a:rPr lang="en-US" dirty="0" err="1" smtClean="0"/>
              <a:t>pengurusan</a:t>
            </a:r>
            <a:r>
              <a:rPr lang="en-US" dirty="0" smtClean="0"/>
              <a:t> </a:t>
            </a:r>
            <a:r>
              <a:rPr lang="en-US" dirty="0" err="1" smtClean="0"/>
              <a:t>izin</a:t>
            </a:r>
            <a:r>
              <a:rPr lang="en-US" dirty="0" smtClean="0"/>
              <a:t>, </a:t>
            </a:r>
            <a:r>
              <a:rPr lang="en-US" dirty="0" err="1" smtClean="0"/>
              <a:t>maraknya</a:t>
            </a:r>
            <a:r>
              <a:rPr lang="en-US" dirty="0" smtClean="0"/>
              <a:t> </a:t>
            </a:r>
            <a:r>
              <a:rPr lang="en-US" dirty="0" err="1" smtClean="0"/>
              <a:t>pemberitaan</a:t>
            </a:r>
            <a:r>
              <a:rPr lang="en-US" dirty="0" smtClean="0"/>
              <a:t> </a:t>
            </a:r>
            <a:r>
              <a:rPr lang="en-US" dirty="0" err="1" smtClean="0"/>
              <a:t>tentang</a:t>
            </a:r>
            <a:r>
              <a:rPr lang="en-US" dirty="0" smtClean="0"/>
              <a:t> </a:t>
            </a:r>
            <a:r>
              <a:rPr lang="en-US" dirty="0" err="1" smtClean="0"/>
              <a:t>adanya</a:t>
            </a:r>
            <a:r>
              <a:rPr lang="en-US" dirty="0" smtClean="0"/>
              <a:t> </a:t>
            </a:r>
            <a:r>
              <a:rPr lang="en-US" dirty="0" err="1" smtClean="0"/>
              <a:t>pungli</a:t>
            </a:r>
            <a:r>
              <a:rPr lang="en-US" dirty="0" smtClean="0"/>
              <a:t> </a:t>
            </a:r>
            <a:r>
              <a:rPr lang="en-US" dirty="0" err="1" smtClean="0"/>
              <a:t>di</a:t>
            </a:r>
            <a:r>
              <a:rPr lang="en-US" dirty="0" smtClean="0"/>
              <a:t> </a:t>
            </a:r>
            <a:r>
              <a:rPr lang="en-US" dirty="0" err="1" smtClean="0"/>
              <a:t>badan</a:t>
            </a:r>
            <a:r>
              <a:rPr lang="en-US" dirty="0" smtClean="0"/>
              <a:t> </a:t>
            </a:r>
            <a:r>
              <a:rPr lang="en-US" dirty="0" err="1" smtClean="0"/>
              <a:t>pelayanan</a:t>
            </a:r>
            <a:r>
              <a:rPr lang="en-US" dirty="0" smtClean="0"/>
              <a:t> </a:t>
            </a:r>
            <a:r>
              <a:rPr lang="en-US" dirty="0" err="1" smtClean="0"/>
              <a:t>publik</a:t>
            </a:r>
            <a:endParaRPr lang="en-US" dirty="0" smtClean="0"/>
          </a:p>
          <a:p>
            <a:pPr marL="624078" indent="-514350" eaLnBrk="1" fontAlgn="auto" hangingPunct="1">
              <a:spcAft>
                <a:spcPts val="0"/>
              </a:spcAft>
              <a:buFont typeface="+mj-lt"/>
              <a:buAutoNum type="arabicPeriod"/>
              <a:defRPr/>
            </a:pPr>
            <a:endParaRPr lang="en-US" dirty="0" smtClean="0"/>
          </a:p>
          <a:p>
            <a:pPr marL="624078" indent="-514350" eaLnBrk="1" fontAlgn="auto" hangingPunct="1">
              <a:spcAft>
                <a:spcPts val="0"/>
              </a:spcAft>
              <a:buFont typeface="+mj-lt"/>
              <a:buAutoNum type="arabicPeriod"/>
              <a:defRPr/>
            </a:pPr>
            <a:r>
              <a:rPr lang="en-US" b="1" dirty="0" err="1" smtClean="0"/>
              <a:t>Lakukan</a:t>
            </a:r>
            <a:r>
              <a:rPr lang="en-US" b="1" dirty="0" smtClean="0"/>
              <a:t> </a:t>
            </a:r>
            <a:r>
              <a:rPr lang="en-US" b="1" dirty="0" err="1" smtClean="0"/>
              <a:t>analisis</a:t>
            </a:r>
            <a:r>
              <a:rPr lang="en-US" b="1" dirty="0" smtClean="0"/>
              <a:t> </a:t>
            </a:r>
            <a:r>
              <a:rPr lang="en-US" b="1" dirty="0" err="1" smtClean="0"/>
              <a:t>secara</a:t>
            </a:r>
            <a:r>
              <a:rPr lang="en-US" b="1" dirty="0" smtClean="0"/>
              <a:t> </a:t>
            </a:r>
            <a:r>
              <a:rPr lang="en-US" b="1" dirty="0" err="1" smtClean="0"/>
              <a:t>teoritis</a:t>
            </a:r>
            <a:r>
              <a:rPr lang="en-US" dirty="0" smtClean="0"/>
              <a:t> </a:t>
            </a:r>
            <a:br>
              <a:rPr lang="en-US" dirty="0" smtClean="0"/>
            </a:br>
            <a:r>
              <a:rPr lang="en-US" dirty="0" err="1" smtClean="0"/>
              <a:t>Misal</a:t>
            </a:r>
            <a:r>
              <a:rPr lang="en-US" dirty="0" smtClean="0"/>
              <a:t> : </a:t>
            </a:r>
            <a:r>
              <a:rPr lang="en-US" dirty="0" err="1" smtClean="0"/>
              <a:t>pelayanan</a:t>
            </a:r>
            <a:r>
              <a:rPr lang="en-US" dirty="0" smtClean="0"/>
              <a:t> </a:t>
            </a:r>
            <a:r>
              <a:rPr lang="en-US" dirty="0" err="1" smtClean="0"/>
              <a:t>publik</a:t>
            </a:r>
            <a:r>
              <a:rPr lang="en-US" dirty="0" smtClean="0"/>
              <a:t> </a:t>
            </a:r>
            <a:r>
              <a:rPr lang="en-US" dirty="0" err="1" smtClean="0"/>
              <a:t>menurut</a:t>
            </a:r>
            <a:r>
              <a:rPr lang="en-US" dirty="0" smtClean="0"/>
              <a:t> .... </a:t>
            </a:r>
            <a:r>
              <a:rPr lang="en-US" dirty="0" err="1" smtClean="0"/>
              <a:t>adalah</a:t>
            </a:r>
            <a:r>
              <a:rPr lang="en-US" dirty="0" smtClean="0"/>
              <a:t> ....</a:t>
            </a:r>
            <a:r>
              <a:rPr lang="en-US" dirty="0" err="1" smtClean="0"/>
              <a:t>harus</a:t>
            </a:r>
            <a:r>
              <a:rPr lang="en-US" dirty="0" smtClean="0"/>
              <a:t> </a:t>
            </a:r>
            <a:r>
              <a:rPr lang="en-US" dirty="0" err="1" smtClean="0"/>
              <a:t>transparan</a:t>
            </a:r>
            <a:r>
              <a:rPr lang="en-US" dirty="0" smtClean="0"/>
              <a:t>, </a:t>
            </a:r>
            <a:r>
              <a:rPr lang="en-US" dirty="0" err="1" smtClean="0"/>
              <a:t>tepat</a:t>
            </a:r>
            <a:r>
              <a:rPr lang="en-US" dirty="0" smtClean="0"/>
              <a:t> </a:t>
            </a:r>
            <a:r>
              <a:rPr lang="en-US" dirty="0" err="1" smtClean="0"/>
              <a:t>waktu</a:t>
            </a:r>
            <a:r>
              <a:rPr lang="en-US" dirty="0" smtClean="0"/>
              <a:t>, </a:t>
            </a:r>
            <a:r>
              <a:rPr lang="en-US" dirty="0" err="1" smtClean="0"/>
              <a:t>dst</a:t>
            </a:r>
            <a:r>
              <a:rPr lang="en-US" dirty="0" smtClean="0"/>
              <a:t>....</a:t>
            </a:r>
          </a:p>
          <a:p>
            <a:pPr marL="624078" indent="-514350" eaLnBrk="1" fontAlgn="auto" hangingPunct="1">
              <a:spcAft>
                <a:spcPts val="0"/>
              </a:spcAft>
              <a:buFont typeface="+mj-lt"/>
              <a:buAutoNum type="arabicPeriod"/>
              <a:defRPr/>
            </a:pPr>
            <a:endParaRPr lang="en-US" dirty="0" smtClean="0"/>
          </a:p>
          <a:p>
            <a:pPr marL="624078" indent="-514350" eaLnBrk="1" fontAlgn="auto" hangingPunct="1">
              <a:spcAft>
                <a:spcPts val="0"/>
              </a:spcAft>
              <a:buFont typeface="+mj-lt"/>
              <a:buAutoNum type="arabicPeriod"/>
              <a:defRPr/>
            </a:pPr>
            <a:r>
              <a:rPr lang="en-US" b="1" dirty="0" err="1" smtClean="0"/>
              <a:t>Lakukan</a:t>
            </a:r>
            <a:r>
              <a:rPr lang="en-US" b="1" dirty="0" smtClean="0"/>
              <a:t> </a:t>
            </a:r>
            <a:r>
              <a:rPr lang="en-US" b="1" dirty="0" err="1" smtClean="0"/>
              <a:t>analisis</a:t>
            </a:r>
            <a:r>
              <a:rPr lang="en-US" b="1" dirty="0" smtClean="0"/>
              <a:t> </a:t>
            </a:r>
            <a:r>
              <a:rPr lang="en-US" b="1" dirty="0" err="1" smtClean="0"/>
              <a:t>empiris</a:t>
            </a:r>
            <a:r>
              <a:rPr lang="en-US" b="1" dirty="0" smtClean="0"/>
              <a:t> </a:t>
            </a:r>
            <a:r>
              <a:rPr lang="en-US" b="1" dirty="0" err="1" smtClean="0"/>
              <a:t>terhadap</a:t>
            </a:r>
            <a:r>
              <a:rPr lang="en-US" b="1" dirty="0" smtClean="0"/>
              <a:t> </a:t>
            </a:r>
            <a:r>
              <a:rPr lang="en-US" b="1" dirty="0" err="1" smtClean="0"/>
              <a:t>oyek</a:t>
            </a:r>
            <a:r>
              <a:rPr lang="en-US" dirty="0" smtClean="0"/>
              <a:t> </a:t>
            </a:r>
            <a:br>
              <a:rPr lang="en-US" dirty="0" smtClean="0"/>
            </a:br>
            <a:r>
              <a:rPr lang="en-US" dirty="0" err="1" smtClean="0"/>
              <a:t>jika</a:t>
            </a:r>
            <a:r>
              <a:rPr lang="en-US" dirty="0" smtClean="0"/>
              <a:t> </a:t>
            </a:r>
            <a:r>
              <a:rPr lang="en-US" dirty="0" err="1" smtClean="0"/>
              <a:t>secara</a:t>
            </a:r>
            <a:r>
              <a:rPr lang="en-US" dirty="0" smtClean="0"/>
              <a:t> </a:t>
            </a:r>
            <a:r>
              <a:rPr lang="en-US" dirty="0" err="1" smtClean="0"/>
              <a:t>teorinya</a:t>
            </a:r>
            <a:r>
              <a:rPr lang="en-US" dirty="0" smtClean="0"/>
              <a:t> </a:t>
            </a:r>
            <a:r>
              <a:rPr lang="en-US" dirty="0" err="1" smtClean="0"/>
              <a:t>seperti</a:t>
            </a:r>
            <a:r>
              <a:rPr lang="en-US" dirty="0" smtClean="0"/>
              <a:t> </a:t>
            </a:r>
            <a:r>
              <a:rPr lang="en-US" dirty="0" err="1" smtClean="0"/>
              <a:t>tersebut</a:t>
            </a:r>
            <a:r>
              <a:rPr lang="en-US" dirty="0" smtClean="0"/>
              <a:t> </a:t>
            </a:r>
            <a:r>
              <a:rPr lang="en-US" dirty="0" err="1" smtClean="0"/>
              <a:t>diatas</a:t>
            </a:r>
            <a:r>
              <a:rPr lang="en-US" dirty="0" smtClean="0"/>
              <a:t>, </a:t>
            </a:r>
            <a:r>
              <a:rPr lang="en-US" dirty="0" err="1" smtClean="0"/>
              <a:t>maka</a:t>
            </a:r>
            <a:r>
              <a:rPr lang="en-US" dirty="0" smtClean="0"/>
              <a:t> </a:t>
            </a:r>
            <a:r>
              <a:rPr lang="en-US" dirty="0" err="1" smtClean="0"/>
              <a:t>benar</a:t>
            </a:r>
            <a:r>
              <a:rPr lang="en-US" dirty="0" smtClean="0"/>
              <a:t> </a:t>
            </a:r>
            <a:r>
              <a:rPr lang="en-US" dirty="0" err="1" smtClean="0"/>
              <a:t>tidak</a:t>
            </a:r>
            <a:r>
              <a:rPr lang="en-US" dirty="0" smtClean="0"/>
              <a:t> </a:t>
            </a:r>
            <a:r>
              <a:rPr lang="en-US" dirty="0" err="1" smtClean="0"/>
              <a:t>kondisi</a:t>
            </a:r>
            <a:r>
              <a:rPr lang="en-US" dirty="0" smtClean="0"/>
              <a:t> </a:t>
            </a:r>
            <a:r>
              <a:rPr lang="en-US" dirty="0" err="1" smtClean="0"/>
              <a:t>dilapangan</a:t>
            </a:r>
            <a:r>
              <a:rPr lang="en-US" dirty="0" smtClean="0"/>
              <a:t>? </a:t>
            </a:r>
            <a:r>
              <a:rPr lang="en-US" dirty="0" err="1" smtClean="0"/>
              <a:t>jelaskan</a:t>
            </a:r>
            <a:r>
              <a:rPr lang="en-US" dirty="0" smtClean="0"/>
              <a:t> </a:t>
            </a:r>
            <a:r>
              <a:rPr lang="en-US" dirty="0" err="1" smtClean="0"/>
              <a:t>kondisi</a:t>
            </a:r>
            <a:r>
              <a:rPr lang="en-US" dirty="0" smtClean="0"/>
              <a:t> </a:t>
            </a:r>
            <a:r>
              <a:rPr lang="en-US" dirty="0" err="1" smtClean="0"/>
              <a:t>pelayanan</a:t>
            </a:r>
            <a:r>
              <a:rPr lang="en-US" dirty="0" smtClean="0"/>
              <a:t> </a:t>
            </a:r>
            <a:r>
              <a:rPr lang="en-US" dirty="0" err="1" smtClean="0"/>
              <a:t>di</a:t>
            </a:r>
            <a:r>
              <a:rPr lang="en-US" dirty="0" smtClean="0"/>
              <a:t> </a:t>
            </a:r>
            <a:r>
              <a:rPr lang="en-US" dirty="0" err="1" smtClean="0"/>
              <a:t>badan</a:t>
            </a:r>
            <a:r>
              <a:rPr lang="en-US" dirty="0" smtClean="0"/>
              <a:t> </a:t>
            </a:r>
            <a:r>
              <a:rPr lang="en-US" dirty="0" err="1" smtClean="0"/>
              <a:t>pelayanan</a:t>
            </a:r>
            <a:r>
              <a:rPr lang="en-US" dirty="0" smtClean="0"/>
              <a:t> </a:t>
            </a:r>
            <a:r>
              <a:rPr lang="en-US" dirty="0" err="1" smtClean="0"/>
              <a:t>publik</a:t>
            </a:r>
            <a:r>
              <a:rPr lang="en-US" dirty="0" smtClean="0"/>
              <a:t> yang </a:t>
            </a:r>
            <a:r>
              <a:rPr lang="en-US" dirty="0" err="1" smtClean="0"/>
              <a:t>mau</a:t>
            </a:r>
            <a:r>
              <a:rPr lang="en-US" dirty="0" smtClean="0"/>
              <a:t> </a:t>
            </a:r>
            <a:r>
              <a:rPr lang="en-US" dirty="0" err="1" smtClean="0"/>
              <a:t>diteliti</a:t>
            </a:r>
            <a:r>
              <a:rPr lang="en-US" dirty="0" smtClean="0"/>
              <a:t> </a:t>
            </a:r>
            <a:r>
              <a:rPr lang="en-US" dirty="0" err="1" smtClean="0"/>
              <a:t>seperti</a:t>
            </a:r>
            <a:r>
              <a:rPr lang="en-US" dirty="0" smtClean="0"/>
              <a:t> </a:t>
            </a:r>
            <a:r>
              <a:rPr lang="en-US" dirty="0" err="1" smtClean="0"/>
              <a:t>apa</a:t>
            </a:r>
            <a:r>
              <a:rPr lang="en-US" dirty="0" smtClean="0"/>
              <a:t>?</a:t>
            </a:r>
          </a:p>
          <a:p>
            <a:pPr marL="624078" indent="-514350" eaLnBrk="1" fontAlgn="auto" hangingPunct="1">
              <a:spcAft>
                <a:spcPts val="0"/>
              </a:spcAft>
              <a:buFont typeface="+mj-lt"/>
              <a:buAutoNum type="arabicPeriod"/>
              <a:defRPr/>
            </a:pPr>
            <a:endParaRPr lang="en-US" dirty="0" smtClean="0"/>
          </a:p>
          <a:p>
            <a:pPr marL="624078" indent="-514350" eaLnBrk="1" fontAlgn="auto" hangingPunct="1">
              <a:spcAft>
                <a:spcPts val="0"/>
              </a:spcAft>
              <a:buFont typeface="+mj-lt"/>
              <a:buAutoNum type="arabicPeriod"/>
              <a:defRPr/>
            </a:pPr>
            <a:r>
              <a:rPr lang="en-US" b="1" dirty="0" err="1" smtClean="0"/>
              <a:t>Temukan</a:t>
            </a:r>
            <a:r>
              <a:rPr lang="en-US" b="1" dirty="0" smtClean="0"/>
              <a:t> </a:t>
            </a:r>
            <a:r>
              <a:rPr lang="en-US" b="1" dirty="0" err="1" smtClean="0"/>
              <a:t>masalahnya</a:t>
            </a:r>
            <a:r>
              <a:rPr lang="en-US" dirty="0" smtClean="0"/>
              <a:t/>
            </a:r>
            <a:br>
              <a:rPr lang="en-US" dirty="0" smtClean="0"/>
            </a:br>
            <a:r>
              <a:rPr lang="en-US" dirty="0" err="1" smtClean="0"/>
              <a:t>Misal</a:t>
            </a:r>
            <a:r>
              <a:rPr lang="en-US" dirty="0" smtClean="0"/>
              <a:t> : </a:t>
            </a:r>
            <a:r>
              <a:rPr lang="en-US" dirty="0" err="1" smtClean="0"/>
              <a:t>masalahnya</a:t>
            </a:r>
            <a:r>
              <a:rPr lang="en-US" dirty="0" smtClean="0"/>
              <a:t> </a:t>
            </a:r>
            <a:r>
              <a:rPr lang="en-US" dirty="0" err="1" smtClean="0"/>
              <a:t>adalah</a:t>
            </a:r>
            <a:r>
              <a:rPr lang="en-US" dirty="0" smtClean="0"/>
              <a:t> </a:t>
            </a:r>
            <a:r>
              <a:rPr lang="en-US" dirty="0" err="1" smtClean="0"/>
              <a:t>kinerja</a:t>
            </a:r>
            <a:r>
              <a:rPr lang="en-US" dirty="0" smtClean="0"/>
              <a:t> </a:t>
            </a:r>
            <a:r>
              <a:rPr lang="en-US" dirty="0" err="1" smtClean="0"/>
              <a:t>pelayanan</a:t>
            </a:r>
            <a:r>
              <a:rPr lang="en-US" dirty="0" smtClean="0"/>
              <a:t> </a:t>
            </a:r>
            <a:r>
              <a:rPr lang="en-US" dirty="0" err="1" smtClean="0"/>
              <a:t>kurang</a:t>
            </a:r>
            <a:r>
              <a:rPr lang="en-US" dirty="0" smtClean="0"/>
              <a:t> </a:t>
            </a:r>
            <a:r>
              <a:rPr lang="en-US" dirty="0" err="1" smtClean="0"/>
              <a:t>baik</a:t>
            </a:r>
            <a:endParaRPr lang="en-US" dirty="0" smtClean="0"/>
          </a:p>
          <a:p>
            <a:pPr marL="624078" indent="-514350" eaLnBrk="1" fontAlgn="auto" hangingPunct="1">
              <a:spcAft>
                <a:spcPts val="0"/>
              </a:spcAft>
              <a:buFont typeface="+mj-lt"/>
              <a:buAutoNum type="arabicPeriod"/>
              <a:defRPr/>
            </a:pPr>
            <a:endParaRPr lang="en-US" dirty="0" smtClean="0"/>
          </a:p>
          <a:p>
            <a:pPr marL="624078" indent="-514350" eaLnBrk="1" fontAlgn="auto" hangingPunct="1">
              <a:spcAft>
                <a:spcPts val="0"/>
              </a:spcAft>
              <a:buFont typeface="+mj-lt"/>
              <a:buAutoNum type="arabicPeriod"/>
              <a:defRPr/>
            </a:pPr>
            <a:r>
              <a:rPr lang="en-US" b="1" dirty="0" err="1" smtClean="0"/>
              <a:t>Uraikan</a:t>
            </a:r>
            <a:r>
              <a:rPr lang="en-US" b="1" dirty="0" smtClean="0"/>
              <a:t> </a:t>
            </a:r>
            <a:r>
              <a:rPr lang="en-US" b="1" dirty="0" err="1" smtClean="0"/>
              <a:t>kenapa</a:t>
            </a:r>
            <a:r>
              <a:rPr lang="en-US" b="1" dirty="0" smtClean="0"/>
              <a:t> </a:t>
            </a:r>
            <a:r>
              <a:rPr lang="en-US" b="1" dirty="0" err="1" smtClean="0"/>
              <a:t>perlu</a:t>
            </a:r>
            <a:r>
              <a:rPr lang="en-US" b="1" dirty="0" smtClean="0"/>
              <a:t> </a:t>
            </a:r>
            <a:r>
              <a:rPr lang="en-US" b="1" dirty="0" err="1" smtClean="0"/>
              <a:t>untuk</a:t>
            </a:r>
            <a:r>
              <a:rPr lang="en-US" b="1" dirty="0" smtClean="0"/>
              <a:t> </a:t>
            </a:r>
            <a:r>
              <a:rPr lang="en-US" b="1" dirty="0" err="1" smtClean="0"/>
              <a:t>diteliti</a:t>
            </a:r>
            <a:r>
              <a:rPr lang="en-US" b="1" dirty="0" smtClean="0"/>
              <a:t> </a:t>
            </a:r>
            <a:r>
              <a:rPr lang="en-US" b="1" dirty="0" err="1" smtClean="0"/>
              <a:t>dan</a:t>
            </a:r>
            <a:r>
              <a:rPr lang="en-US" b="1" dirty="0" smtClean="0"/>
              <a:t> </a:t>
            </a:r>
            <a:r>
              <a:rPr lang="en-US" b="1" dirty="0" err="1" smtClean="0"/>
              <a:t>seberapa</a:t>
            </a:r>
            <a:r>
              <a:rPr lang="en-US" b="1" dirty="0" smtClean="0"/>
              <a:t> </a:t>
            </a:r>
            <a:r>
              <a:rPr lang="en-US" b="1" dirty="0" err="1" smtClean="0"/>
              <a:t>penting</a:t>
            </a:r>
            <a:r>
              <a:rPr lang="en-US" b="1" dirty="0" smtClean="0"/>
              <a:t> </a:t>
            </a:r>
            <a:r>
              <a:rPr lang="en-US" b="1" dirty="0" err="1" smtClean="0"/>
              <a:t>untuk</a:t>
            </a:r>
            <a:r>
              <a:rPr lang="en-US" b="1" dirty="0" smtClean="0"/>
              <a:t> </a:t>
            </a:r>
            <a:r>
              <a:rPr lang="en-US" b="1" dirty="0" err="1" smtClean="0"/>
              <a:t>diteliti</a:t>
            </a:r>
            <a:r>
              <a:rPr lang="en-US" b="1" dirty="0" smtClean="0"/>
              <a:t> </a:t>
            </a:r>
            <a:r>
              <a:rPr lang="en-US" dirty="0" smtClean="0"/>
              <a:t/>
            </a:r>
            <a:br>
              <a:rPr lang="en-US" dirty="0" smtClean="0"/>
            </a:br>
            <a:r>
              <a:rPr lang="en-US" dirty="0" err="1" smtClean="0"/>
              <a:t>Misal</a:t>
            </a:r>
            <a:r>
              <a:rPr lang="en-US" dirty="0" smtClean="0"/>
              <a:t> : </a:t>
            </a:r>
            <a:r>
              <a:rPr lang="en-US" dirty="0" err="1" smtClean="0"/>
              <a:t>perlu</a:t>
            </a:r>
            <a:r>
              <a:rPr lang="en-US" dirty="0" smtClean="0"/>
              <a:t> </a:t>
            </a:r>
            <a:r>
              <a:rPr lang="en-US" dirty="0" err="1" smtClean="0"/>
              <a:t>diteliti</a:t>
            </a:r>
            <a:r>
              <a:rPr lang="en-US" dirty="0" smtClean="0"/>
              <a:t> </a:t>
            </a:r>
            <a:r>
              <a:rPr lang="en-US" dirty="0" err="1" smtClean="0"/>
              <a:t>untuk</a:t>
            </a:r>
            <a:r>
              <a:rPr lang="en-US" dirty="0" smtClean="0"/>
              <a:t> </a:t>
            </a:r>
            <a:r>
              <a:rPr lang="en-US" dirty="0" err="1" smtClean="0"/>
              <a:t>memperbaiki</a:t>
            </a:r>
            <a:r>
              <a:rPr lang="en-US" dirty="0" smtClean="0"/>
              <a:t> </a:t>
            </a:r>
            <a:r>
              <a:rPr lang="en-US" dirty="0" err="1" smtClean="0"/>
              <a:t>kinerja</a:t>
            </a:r>
            <a:r>
              <a:rPr lang="en-US" dirty="0" smtClean="0"/>
              <a:t> </a:t>
            </a:r>
            <a:r>
              <a:rPr lang="en-US" dirty="0" err="1" smtClean="0"/>
              <a:t>pelayanan</a:t>
            </a:r>
            <a:r>
              <a:rPr lang="en-US" dirty="0" smtClean="0"/>
              <a:t> </a:t>
            </a:r>
            <a:r>
              <a:rPr lang="en-US" dirty="0" err="1" smtClean="0"/>
              <a:t>publik</a:t>
            </a:r>
            <a:r>
              <a:rPr lang="en-US" dirty="0" smtClean="0"/>
              <a:t/>
            </a:r>
            <a:br>
              <a:rPr lang="en-US" dirty="0" smtClean="0"/>
            </a:br>
            <a:endParaRPr lang="en-US" dirty="0"/>
          </a:p>
        </p:txBody>
      </p:sp>
      <p:sp>
        <p:nvSpPr>
          <p:cNvPr id="5017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38AC5EC-B225-46BE-B9B0-387652A320C1}" type="slidenum">
              <a:rPr lang="en-US" smtClean="0"/>
              <a:pPr/>
              <a:t>93</a:t>
            </a:fld>
            <a:endParaRPr lang="en-US" smtClean="0"/>
          </a:p>
        </p:txBody>
      </p:sp>
      <p:sp>
        <p:nvSpPr>
          <p:cNvPr id="4" name="Title 3"/>
          <p:cNvSpPr>
            <a:spLocks noGrp="1"/>
          </p:cNvSpPr>
          <p:nvPr>
            <p:ph type="title"/>
          </p:nvPr>
        </p:nvSpPr>
        <p:spPr>
          <a:xfrm>
            <a:off x="457200" y="274638"/>
            <a:ext cx="8229600" cy="868362"/>
          </a:xfrm>
        </p:spPr>
        <p:txBody>
          <a:bodyPr/>
          <a:lstStyle/>
          <a:p>
            <a:pPr eaLnBrk="1" fontAlgn="auto" hangingPunct="1">
              <a:spcAft>
                <a:spcPts val="0"/>
              </a:spcAft>
              <a:defRPr/>
            </a:pPr>
            <a:r>
              <a:rPr lang="en-US" dirty="0" smtClean="0"/>
              <a:t>Tips </a:t>
            </a:r>
            <a:r>
              <a:rPr lang="en-US" dirty="0" err="1" smtClean="0"/>
              <a:t>Menulis</a:t>
            </a:r>
            <a:r>
              <a:rPr lang="en-US" dirty="0" smtClean="0"/>
              <a:t> LB</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en-US" sz="4000" b="0" dirty="0" err="1"/>
              <a:t>Pertemuan</a:t>
            </a:r>
            <a:r>
              <a:rPr lang="en-US" sz="4000" b="0" dirty="0"/>
              <a:t>  6</a:t>
            </a:r>
          </a:p>
        </p:txBody>
      </p:sp>
      <p:sp>
        <p:nvSpPr>
          <p:cNvPr id="5123" name="Rectangle 3"/>
          <p:cNvSpPr>
            <a:spLocks noGrp="1" noChangeArrowheads="1"/>
          </p:cNvSpPr>
          <p:nvPr>
            <p:ph type="subTitle" idx="1"/>
          </p:nvPr>
        </p:nvSpPr>
        <p:spPr/>
        <p:txBody>
          <a:bodyPr/>
          <a:lstStyle/>
          <a:p>
            <a:r>
              <a:rPr lang="en-US" sz="4000" b="1" dirty="0" err="1"/>
              <a:t>Pemilihan</a:t>
            </a:r>
            <a:r>
              <a:rPr lang="en-US" sz="4000" b="1" dirty="0"/>
              <a:t> </a:t>
            </a:r>
            <a:r>
              <a:rPr lang="en-US" sz="4000" b="1" dirty="0" err="1"/>
              <a:t>Sampel</a:t>
            </a:r>
            <a:endParaRPr lang="en-US" sz="4000" b="1"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sz="2800" dirty="0"/>
              <a:t>Learning Outcomes</a:t>
            </a:r>
          </a:p>
        </p:txBody>
      </p:sp>
      <p:sp>
        <p:nvSpPr>
          <p:cNvPr id="17411" name="Rectangle 3"/>
          <p:cNvSpPr>
            <a:spLocks noGrp="1" noRot="1" noChangeArrowheads="1"/>
          </p:cNvSpPr>
          <p:nvPr>
            <p:ph type="body" idx="1"/>
          </p:nvPr>
        </p:nvSpPr>
        <p:spPr/>
        <p:txBody>
          <a:bodyPr/>
          <a:lstStyle/>
          <a:p>
            <a:pPr>
              <a:buFont typeface="Wingdings" pitchFamily="2" charset="2"/>
              <a:buNone/>
            </a:pPr>
            <a:r>
              <a:rPr lang="en-US" sz="2800" b="1" dirty="0" err="1"/>
              <a:t>Pada</a:t>
            </a:r>
            <a:r>
              <a:rPr lang="en-US" sz="2800" b="1" dirty="0"/>
              <a:t> </a:t>
            </a:r>
            <a:r>
              <a:rPr lang="en-US" sz="2800" b="1" dirty="0" err="1"/>
              <a:t>akhir</a:t>
            </a:r>
            <a:r>
              <a:rPr lang="en-US" sz="2800" b="1" dirty="0"/>
              <a:t> </a:t>
            </a:r>
            <a:r>
              <a:rPr lang="en-US" sz="2800" b="1" dirty="0" err="1"/>
              <a:t>pertemuan</a:t>
            </a:r>
            <a:r>
              <a:rPr lang="en-US" sz="2800" b="1" dirty="0"/>
              <a:t> </a:t>
            </a:r>
            <a:r>
              <a:rPr lang="en-US" sz="2800" b="1" dirty="0" err="1"/>
              <a:t>ini</a:t>
            </a:r>
            <a:r>
              <a:rPr lang="en-US" sz="2800" b="1" dirty="0"/>
              <a:t>, </a:t>
            </a:r>
            <a:r>
              <a:rPr lang="en-US" sz="2800" b="1" dirty="0" err="1"/>
              <a:t>diharapkan</a:t>
            </a:r>
            <a:r>
              <a:rPr lang="en-US" sz="2800" b="1" dirty="0"/>
              <a:t> </a:t>
            </a:r>
            <a:r>
              <a:rPr lang="en-US" sz="2800" b="1" dirty="0" err="1"/>
              <a:t>mahasiswa</a:t>
            </a:r>
            <a:r>
              <a:rPr lang="en-US" sz="2800" b="1" dirty="0"/>
              <a:t> </a:t>
            </a:r>
            <a:r>
              <a:rPr lang="en-US" sz="2800" b="1" dirty="0" err="1"/>
              <a:t>akan</a:t>
            </a:r>
            <a:r>
              <a:rPr lang="en-US" sz="2800" b="1" dirty="0"/>
              <a:t> </a:t>
            </a:r>
            <a:r>
              <a:rPr lang="en-US" sz="2800" b="1" dirty="0" err="1"/>
              <a:t>mampu</a:t>
            </a:r>
            <a:r>
              <a:rPr lang="en-US" sz="2800" b="1" dirty="0"/>
              <a:t> :</a:t>
            </a:r>
          </a:p>
          <a:p>
            <a:r>
              <a:rPr lang="en-US" sz="2800" b="1" dirty="0" err="1"/>
              <a:t>Menjelaskan</a:t>
            </a:r>
            <a:r>
              <a:rPr lang="en-US" sz="2800" b="1" dirty="0"/>
              <a:t> </a:t>
            </a:r>
            <a:r>
              <a:rPr lang="en-US" sz="2800" b="1" dirty="0" err="1"/>
              <a:t>tentang</a:t>
            </a:r>
            <a:r>
              <a:rPr lang="en-US" sz="2800" b="1" dirty="0"/>
              <a:t> </a:t>
            </a:r>
            <a:r>
              <a:rPr lang="en-US" sz="2800" b="1" dirty="0" err="1"/>
              <a:t>Teknik-teknik</a:t>
            </a:r>
            <a:r>
              <a:rPr lang="en-US" sz="2800" b="1" dirty="0"/>
              <a:t> Sampling</a:t>
            </a:r>
          </a:p>
          <a:p>
            <a:r>
              <a:rPr lang="en-US" sz="2800" b="1" dirty="0" err="1"/>
              <a:t>Menentukan</a:t>
            </a:r>
            <a:r>
              <a:rPr lang="en-US" sz="2800" b="1" dirty="0"/>
              <a:t> </a:t>
            </a:r>
            <a:r>
              <a:rPr lang="en-US" sz="2800" b="1" dirty="0" err="1"/>
              <a:t>Ukuran</a:t>
            </a:r>
            <a:r>
              <a:rPr lang="en-US" sz="2800" b="1" dirty="0"/>
              <a:t> </a:t>
            </a:r>
            <a:r>
              <a:rPr lang="en-US" sz="2800" b="1" dirty="0" err="1"/>
              <a:t>dan</a:t>
            </a:r>
            <a:r>
              <a:rPr lang="en-US" sz="2800" b="1" dirty="0"/>
              <a:t> </a:t>
            </a:r>
            <a:r>
              <a:rPr lang="en-US" sz="2800" b="1" dirty="0" err="1"/>
              <a:t>Anggota</a:t>
            </a:r>
            <a:r>
              <a:rPr lang="en-US" sz="2800" b="1" dirty="0"/>
              <a:t> </a:t>
            </a:r>
            <a:r>
              <a:rPr lang="en-US" sz="2800" b="1" dirty="0" err="1"/>
              <a:t>Sampel</a:t>
            </a:r>
            <a:endParaRPr lang="en-US" sz="2800"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sz="3600" dirty="0"/>
              <a:t>Outline </a:t>
            </a:r>
            <a:r>
              <a:rPr lang="en-US" sz="3600" dirty="0" err="1"/>
              <a:t>Materi</a:t>
            </a:r>
            <a:r>
              <a:rPr lang="en-US" sz="3600" dirty="0"/>
              <a:t> </a:t>
            </a:r>
          </a:p>
        </p:txBody>
      </p:sp>
      <p:sp>
        <p:nvSpPr>
          <p:cNvPr id="18435" name="Rectangle 3"/>
          <p:cNvSpPr>
            <a:spLocks noGrp="1" noRot="1" noChangeArrowheads="1"/>
          </p:cNvSpPr>
          <p:nvPr>
            <p:ph type="body" idx="1"/>
          </p:nvPr>
        </p:nvSpPr>
        <p:spPr/>
        <p:txBody>
          <a:bodyPr/>
          <a:lstStyle/>
          <a:p>
            <a:endParaRPr lang="en-US" sz="2800" dirty="0"/>
          </a:p>
          <a:p>
            <a:r>
              <a:rPr lang="en-US" b="1" dirty="0" err="1"/>
              <a:t>Populasi</a:t>
            </a:r>
            <a:r>
              <a:rPr lang="en-US" b="1" dirty="0"/>
              <a:t> </a:t>
            </a:r>
            <a:r>
              <a:rPr lang="en-US" b="1" dirty="0" err="1"/>
              <a:t>dan</a:t>
            </a:r>
            <a:r>
              <a:rPr lang="en-US" b="1" dirty="0"/>
              <a:t> </a:t>
            </a:r>
            <a:r>
              <a:rPr lang="en-US" b="1" dirty="0" err="1"/>
              <a:t>Sampel</a:t>
            </a:r>
            <a:endParaRPr lang="en-US" b="1" dirty="0"/>
          </a:p>
          <a:p>
            <a:r>
              <a:rPr lang="en-US" b="1" dirty="0" err="1"/>
              <a:t>Teknik</a:t>
            </a:r>
            <a:r>
              <a:rPr lang="en-US" b="1" dirty="0"/>
              <a:t> Sampling</a:t>
            </a:r>
          </a:p>
          <a:p>
            <a:r>
              <a:rPr lang="en-US" b="1" dirty="0" err="1"/>
              <a:t>Menentukan</a:t>
            </a:r>
            <a:r>
              <a:rPr lang="en-US" b="1" dirty="0"/>
              <a:t> </a:t>
            </a:r>
            <a:r>
              <a:rPr lang="en-US" b="1" dirty="0" err="1"/>
              <a:t>Ukuran</a:t>
            </a:r>
            <a:r>
              <a:rPr lang="en-US" b="1" dirty="0"/>
              <a:t> </a:t>
            </a:r>
            <a:r>
              <a:rPr lang="en-US" b="1" dirty="0" err="1"/>
              <a:t>Sampel</a:t>
            </a:r>
            <a:endParaRPr lang="en-US" b="1" dirty="0"/>
          </a:p>
          <a:p>
            <a:r>
              <a:rPr lang="en-US" b="1" dirty="0" err="1"/>
              <a:t>Menentukan</a:t>
            </a:r>
            <a:r>
              <a:rPr lang="en-US" b="1" dirty="0"/>
              <a:t> </a:t>
            </a:r>
            <a:r>
              <a:rPr lang="en-US" b="1" dirty="0" err="1"/>
              <a:t>Anggota</a:t>
            </a:r>
            <a:r>
              <a:rPr lang="en-US" b="1" dirty="0"/>
              <a:t> </a:t>
            </a:r>
            <a:r>
              <a:rPr lang="en-US" b="1" dirty="0" err="1"/>
              <a:t>Sampel</a:t>
            </a:r>
            <a:endParaRPr lang="en-US"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en-US" sz="4000" dirty="0" err="1"/>
              <a:t>Populasi</a:t>
            </a:r>
            <a:r>
              <a:rPr lang="en-US" sz="4000" dirty="0"/>
              <a:t> </a:t>
            </a:r>
            <a:r>
              <a:rPr lang="en-US" sz="4000" dirty="0" err="1"/>
              <a:t>dan</a:t>
            </a:r>
            <a:r>
              <a:rPr lang="en-US" sz="4000" dirty="0"/>
              <a:t> </a:t>
            </a:r>
            <a:r>
              <a:rPr lang="en-US" sz="4000" dirty="0" err="1"/>
              <a:t>Sampel</a:t>
            </a:r>
            <a:endParaRPr lang="en-US" sz="4000" dirty="0"/>
          </a:p>
        </p:txBody>
      </p:sp>
      <p:sp>
        <p:nvSpPr>
          <p:cNvPr id="19459" name="Rectangle 3"/>
          <p:cNvSpPr>
            <a:spLocks noGrp="1" noRot="1" noChangeArrowheads="1"/>
          </p:cNvSpPr>
          <p:nvPr>
            <p:ph type="body" idx="1"/>
          </p:nvPr>
        </p:nvSpPr>
        <p:spPr/>
        <p:txBody>
          <a:bodyPr/>
          <a:lstStyle/>
          <a:p>
            <a:pPr>
              <a:lnSpc>
                <a:spcPct val="80000"/>
              </a:lnSpc>
            </a:pPr>
            <a:endParaRPr lang="en-US" sz="1600" dirty="0"/>
          </a:p>
          <a:p>
            <a:pPr>
              <a:lnSpc>
                <a:spcPct val="80000"/>
              </a:lnSpc>
            </a:pPr>
            <a:r>
              <a:rPr lang="en-US" sz="1600" b="1" dirty="0" err="1"/>
              <a:t>Elemen</a:t>
            </a:r>
            <a:r>
              <a:rPr lang="en-US" sz="1600" dirty="0"/>
              <a:t> : </a:t>
            </a:r>
            <a:r>
              <a:rPr lang="en-US" sz="1600" dirty="0" err="1"/>
              <a:t>adalah</a:t>
            </a:r>
            <a:r>
              <a:rPr lang="en-US" sz="1600" dirty="0"/>
              <a:t> unit / </a:t>
            </a:r>
            <a:r>
              <a:rPr lang="en-US" sz="1600" dirty="0" err="1"/>
              <a:t>satuan</a:t>
            </a:r>
            <a:r>
              <a:rPr lang="en-US" sz="1600" dirty="0"/>
              <a:t> </a:t>
            </a:r>
            <a:r>
              <a:rPr lang="en-US" sz="1600" dirty="0" err="1"/>
              <a:t>terkecil</a:t>
            </a:r>
            <a:r>
              <a:rPr lang="en-US" sz="1600" dirty="0"/>
              <a:t> yang </a:t>
            </a:r>
            <a:r>
              <a:rPr lang="en-US" sz="1600" dirty="0" err="1"/>
              <a:t>merupakan</a:t>
            </a:r>
            <a:r>
              <a:rPr lang="en-US" sz="1600" dirty="0"/>
              <a:t> </a:t>
            </a:r>
            <a:r>
              <a:rPr lang="en-US" sz="1600" dirty="0" err="1"/>
              <a:t>obyek</a:t>
            </a:r>
            <a:r>
              <a:rPr lang="en-US" sz="1600" dirty="0"/>
              <a:t> yang </a:t>
            </a:r>
            <a:r>
              <a:rPr lang="en-US" sz="1600" dirty="0" err="1"/>
              <a:t>akan</a:t>
            </a:r>
            <a:r>
              <a:rPr lang="en-US" sz="1600" dirty="0"/>
              <a:t> </a:t>
            </a:r>
            <a:r>
              <a:rPr lang="en-US" sz="1600" dirty="0" err="1"/>
              <a:t>diteliti</a:t>
            </a:r>
            <a:r>
              <a:rPr lang="en-US" sz="1600" dirty="0"/>
              <a:t>. </a:t>
            </a:r>
            <a:r>
              <a:rPr lang="en-US" sz="1600" dirty="0" err="1"/>
              <a:t>Elemen</a:t>
            </a:r>
            <a:r>
              <a:rPr lang="en-US" sz="1600" dirty="0"/>
              <a:t> </a:t>
            </a:r>
            <a:r>
              <a:rPr lang="en-US" sz="1600" dirty="0" err="1"/>
              <a:t>bisa</a:t>
            </a:r>
            <a:r>
              <a:rPr lang="en-US" sz="1600" dirty="0"/>
              <a:t> </a:t>
            </a:r>
            <a:r>
              <a:rPr lang="en-US" sz="1600" dirty="0" err="1"/>
              <a:t>berbentuk</a:t>
            </a:r>
            <a:r>
              <a:rPr lang="en-US" sz="1600" dirty="0"/>
              <a:t> : </a:t>
            </a:r>
            <a:r>
              <a:rPr lang="en-US" sz="1600" dirty="0" err="1"/>
              <a:t>orang</a:t>
            </a:r>
            <a:r>
              <a:rPr lang="en-US" sz="1600" dirty="0"/>
              <a:t>, </a:t>
            </a:r>
            <a:r>
              <a:rPr lang="en-US" sz="1600" dirty="0" err="1"/>
              <a:t>perusahaan</a:t>
            </a:r>
            <a:r>
              <a:rPr lang="en-US" sz="1600" dirty="0"/>
              <a:t>, </a:t>
            </a:r>
            <a:r>
              <a:rPr lang="en-US" sz="1600" dirty="0" err="1"/>
              <a:t>rumah</a:t>
            </a:r>
            <a:r>
              <a:rPr lang="en-US" sz="1600" dirty="0"/>
              <a:t> </a:t>
            </a:r>
            <a:r>
              <a:rPr lang="en-US" sz="1600" dirty="0" err="1"/>
              <a:t>tangga</a:t>
            </a:r>
            <a:r>
              <a:rPr lang="en-US" sz="1600" dirty="0"/>
              <a:t>.</a:t>
            </a:r>
          </a:p>
          <a:p>
            <a:pPr>
              <a:lnSpc>
                <a:spcPct val="80000"/>
              </a:lnSpc>
            </a:pPr>
            <a:r>
              <a:rPr lang="en-US" sz="1600" b="1" dirty="0" err="1"/>
              <a:t>Karakteristik</a:t>
            </a:r>
            <a:r>
              <a:rPr lang="en-US" sz="1600" dirty="0"/>
              <a:t> : </a:t>
            </a:r>
            <a:r>
              <a:rPr lang="en-US" sz="1600" dirty="0" err="1"/>
              <a:t>ialah</a:t>
            </a:r>
            <a:r>
              <a:rPr lang="en-US" sz="1600" dirty="0"/>
              <a:t> </a:t>
            </a:r>
            <a:r>
              <a:rPr lang="en-US" sz="1600" dirty="0" err="1"/>
              <a:t>sifat</a:t>
            </a:r>
            <a:r>
              <a:rPr lang="en-US" sz="1600" dirty="0"/>
              <a:t> </a:t>
            </a:r>
            <a:r>
              <a:rPr lang="en-US" sz="1600" dirty="0" err="1"/>
              <a:t>atau</a:t>
            </a:r>
            <a:r>
              <a:rPr lang="en-US" sz="1600" dirty="0"/>
              <a:t> </a:t>
            </a:r>
            <a:r>
              <a:rPr lang="en-US" sz="1600" dirty="0" err="1"/>
              <a:t>ciri-ciri</a:t>
            </a:r>
            <a:r>
              <a:rPr lang="en-US" sz="1600" dirty="0"/>
              <a:t> yang </a:t>
            </a:r>
            <a:r>
              <a:rPr lang="en-US" sz="1600" dirty="0" err="1"/>
              <a:t>dimiliki</a:t>
            </a:r>
            <a:r>
              <a:rPr lang="en-US" sz="1600" dirty="0"/>
              <a:t> </a:t>
            </a:r>
            <a:r>
              <a:rPr lang="en-US" sz="1600" dirty="0" err="1"/>
              <a:t>oleh</a:t>
            </a:r>
            <a:r>
              <a:rPr lang="en-US" sz="1600" dirty="0"/>
              <a:t> </a:t>
            </a:r>
            <a:r>
              <a:rPr lang="en-US" sz="1600" dirty="0" err="1"/>
              <a:t>elemen</a:t>
            </a:r>
            <a:r>
              <a:rPr lang="en-US" sz="1600" dirty="0"/>
              <a:t>. </a:t>
            </a:r>
            <a:r>
              <a:rPr lang="en-US" sz="1600" dirty="0" err="1"/>
              <a:t>Misalnya</a:t>
            </a:r>
            <a:r>
              <a:rPr lang="en-US" sz="1600" dirty="0"/>
              <a:t> -</a:t>
            </a:r>
            <a:r>
              <a:rPr lang="en-US" sz="1600" i="1" dirty="0" err="1"/>
              <a:t>elemen</a:t>
            </a:r>
            <a:r>
              <a:rPr lang="en-US" sz="1600" i="1" dirty="0"/>
              <a:t> : </a:t>
            </a:r>
            <a:r>
              <a:rPr lang="en-US" sz="1600" b="1" dirty="0" err="1"/>
              <a:t>orang</a:t>
            </a:r>
            <a:r>
              <a:rPr lang="en-US" sz="1600" b="1" dirty="0"/>
              <a:t> </a:t>
            </a:r>
            <a:r>
              <a:rPr lang="en-US" sz="1600" dirty="0">
                <a:sym typeface="Wingdings" pitchFamily="2" charset="2"/>
              </a:rPr>
              <a:t> </a:t>
            </a:r>
            <a:r>
              <a:rPr lang="en-US" sz="1600" i="1" dirty="0" err="1">
                <a:sym typeface="Wingdings" pitchFamily="2" charset="2"/>
              </a:rPr>
              <a:t>karakteristiknya</a:t>
            </a:r>
            <a:r>
              <a:rPr lang="en-US" sz="1600" i="1" dirty="0">
                <a:sym typeface="Wingdings" pitchFamily="2" charset="2"/>
              </a:rPr>
              <a:t> </a:t>
            </a:r>
            <a:r>
              <a:rPr lang="en-US" sz="1600" dirty="0">
                <a:sym typeface="Wingdings" pitchFamily="2" charset="2"/>
              </a:rPr>
              <a:t>: </a:t>
            </a:r>
            <a:r>
              <a:rPr lang="en-US" sz="1600" dirty="0" err="1">
                <a:sym typeface="Wingdings" pitchFamily="2" charset="2"/>
              </a:rPr>
              <a:t>usia</a:t>
            </a:r>
            <a:r>
              <a:rPr lang="en-US" sz="1600" dirty="0">
                <a:sym typeface="Wingdings" pitchFamily="2" charset="2"/>
              </a:rPr>
              <a:t>, </a:t>
            </a:r>
            <a:r>
              <a:rPr lang="en-US" sz="1600" dirty="0" err="1">
                <a:sym typeface="Wingdings" pitchFamily="2" charset="2"/>
              </a:rPr>
              <a:t>jenis</a:t>
            </a:r>
            <a:r>
              <a:rPr lang="en-US" sz="1600" dirty="0">
                <a:sym typeface="Wingdings" pitchFamily="2" charset="2"/>
              </a:rPr>
              <a:t> </a:t>
            </a:r>
            <a:r>
              <a:rPr lang="en-US" sz="1600" dirty="0" err="1">
                <a:sym typeface="Wingdings" pitchFamily="2" charset="2"/>
              </a:rPr>
              <a:t>kelamin</a:t>
            </a:r>
            <a:r>
              <a:rPr lang="en-US" sz="1600" dirty="0">
                <a:sym typeface="Wingdings" pitchFamily="2" charset="2"/>
              </a:rPr>
              <a:t>, </a:t>
            </a:r>
            <a:r>
              <a:rPr lang="en-US" sz="1600" dirty="0" err="1">
                <a:sym typeface="Wingdings" pitchFamily="2" charset="2"/>
              </a:rPr>
              <a:t>tinggi</a:t>
            </a:r>
            <a:r>
              <a:rPr lang="en-US" sz="1600" dirty="0">
                <a:sym typeface="Wingdings" pitchFamily="2" charset="2"/>
              </a:rPr>
              <a:t>/</a:t>
            </a:r>
            <a:r>
              <a:rPr lang="en-US" sz="1600" dirty="0" err="1">
                <a:sym typeface="Wingdings" pitchFamily="2" charset="2"/>
              </a:rPr>
              <a:t>berat</a:t>
            </a:r>
            <a:r>
              <a:rPr lang="en-US" sz="1600" dirty="0">
                <a:sym typeface="Wingdings" pitchFamily="2" charset="2"/>
              </a:rPr>
              <a:t> </a:t>
            </a:r>
            <a:r>
              <a:rPr lang="en-US" sz="1600" dirty="0" err="1">
                <a:sym typeface="Wingdings" pitchFamily="2" charset="2"/>
              </a:rPr>
              <a:t>badan</a:t>
            </a:r>
            <a:r>
              <a:rPr lang="en-US" sz="1600" dirty="0">
                <a:sym typeface="Wingdings" pitchFamily="2" charset="2"/>
              </a:rPr>
              <a:t>, </a:t>
            </a:r>
            <a:r>
              <a:rPr lang="en-US" sz="1600" dirty="0" err="1">
                <a:sym typeface="Wingdings" pitchFamily="2" charset="2"/>
              </a:rPr>
              <a:t>gaji</a:t>
            </a:r>
            <a:r>
              <a:rPr lang="en-US" sz="1600" dirty="0">
                <a:sym typeface="Wingdings" pitchFamily="2" charset="2"/>
              </a:rPr>
              <a:t>, </a:t>
            </a:r>
            <a:r>
              <a:rPr lang="en-US" sz="1600" dirty="0" err="1">
                <a:sym typeface="Wingdings" pitchFamily="2" charset="2"/>
              </a:rPr>
              <a:t>jabatan</a:t>
            </a:r>
            <a:r>
              <a:rPr lang="en-US" sz="1600" dirty="0">
                <a:sym typeface="Wingdings" pitchFamily="2" charset="2"/>
              </a:rPr>
              <a:t>, agama.</a:t>
            </a:r>
          </a:p>
          <a:p>
            <a:pPr>
              <a:lnSpc>
                <a:spcPct val="80000"/>
              </a:lnSpc>
              <a:buFont typeface="Wingdings" pitchFamily="2" charset="2"/>
              <a:buNone/>
            </a:pPr>
            <a:r>
              <a:rPr lang="en-US" sz="1600" dirty="0"/>
              <a:t>      -</a:t>
            </a:r>
            <a:r>
              <a:rPr lang="en-US" sz="1600" i="1" dirty="0" err="1"/>
              <a:t>elemen</a:t>
            </a:r>
            <a:r>
              <a:rPr lang="en-US" sz="1600" i="1" dirty="0"/>
              <a:t> : </a:t>
            </a:r>
            <a:r>
              <a:rPr lang="en-US" sz="1600" b="1" dirty="0" err="1"/>
              <a:t>perusahaan</a:t>
            </a:r>
            <a:r>
              <a:rPr lang="en-US" sz="1600" b="1" dirty="0"/>
              <a:t> </a:t>
            </a:r>
            <a:r>
              <a:rPr lang="en-US" sz="1600" dirty="0">
                <a:sym typeface="Wingdings" pitchFamily="2" charset="2"/>
              </a:rPr>
              <a:t> </a:t>
            </a:r>
            <a:r>
              <a:rPr lang="en-US" sz="1600" i="1" dirty="0" err="1">
                <a:sym typeface="Wingdings" pitchFamily="2" charset="2"/>
              </a:rPr>
              <a:t>karakteristiknya</a:t>
            </a:r>
            <a:r>
              <a:rPr lang="en-US" sz="1600" dirty="0">
                <a:sym typeface="Wingdings" pitchFamily="2" charset="2"/>
              </a:rPr>
              <a:t> : </a:t>
            </a:r>
            <a:r>
              <a:rPr lang="en-US" sz="1600" dirty="0" err="1">
                <a:sym typeface="Wingdings" pitchFamily="2" charset="2"/>
              </a:rPr>
              <a:t>jumlah</a:t>
            </a:r>
            <a:r>
              <a:rPr lang="en-US" sz="1600" dirty="0">
                <a:sym typeface="Wingdings" pitchFamily="2" charset="2"/>
              </a:rPr>
              <a:t> </a:t>
            </a:r>
            <a:r>
              <a:rPr lang="en-US" sz="1600" dirty="0" err="1">
                <a:sym typeface="Wingdings" pitchFamily="2" charset="2"/>
              </a:rPr>
              <a:t>karyawan</a:t>
            </a:r>
            <a:r>
              <a:rPr lang="en-US" sz="1600" dirty="0">
                <a:sym typeface="Wingdings" pitchFamily="2" charset="2"/>
              </a:rPr>
              <a:t>, </a:t>
            </a:r>
            <a:r>
              <a:rPr lang="en-US" sz="1600" dirty="0" err="1">
                <a:sym typeface="Wingdings" pitchFamily="2" charset="2"/>
              </a:rPr>
              <a:t>hasil</a:t>
            </a:r>
            <a:r>
              <a:rPr lang="en-US" sz="1600" dirty="0">
                <a:sym typeface="Wingdings" pitchFamily="2" charset="2"/>
              </a:rPr>
              <a:t> </a:t>
            </a:r>
            <a:r>
              <a:rPr lang="en-US" sz="1600" dirty="0" err="1">
                <a:sym typeface="Wingdings" pitchFamily="2" charset="2"/>
              </a:rPr>
              <a:t>produksi</a:t>
            </a:r>
            <a:r>
              <a:rPr lang="en-US" sz="1600" dirty="0">
                <a:sym typeface="Wingdings" pitchFamily="2" charset="2"/>
              </a:rPr>
              <a:t>, </a:t>
            </a:r>
            <a:r>
              <a:rPr lang="en-US" sz="1600" dirty="0" err="1">
                <a:sym typeface="Wingdings" pitchFamily="2" charset="2"/>
              </a:rPr>
              <a:t>hasil</a:t>
            </a:r>
            <a:r>
              <a:rPr lang="en-US" sz="1600" dirty="0">
                <a:sym typeface="Wingdings" pitchFamily="2" charset="2"/>
              </a:rPr>
              <a:t> </a:t>
            </a:r>
            <a:r>
              <a:rPr lang="en-US" sz="1600" dirty="0" err="1">
                <a:sym typeface="Wingdings" pitchFamily="2" charset="2"/>
              </a:rPr>
              <a:t>penjualan</a:t>
            </a:r>
            <a:r>
              <a:rPr lang="en-US" sz="1600" dirty="0">
                <a:sym typeface="Wingdings" pitchFamily="2" charset="2"/>
              </a:rPr>
              <a:t>, modal, assets, </a:t>
            </a:r>
            <a:r>
              <a:rPr lang="en-US" sz="1600" dirty="0" err="1">
                <a:sym typeface="Wingdings" pitchFamily="2" charset="2"/>
              </a:rPr>
              <a:t>hutang</a:t>
            </a:r>
            <a:r>
              <a:rPr lang="en-US" sz="1600" dirty="0">
                <a:sym typeface="Wingdings" pitchFamily="2" charset="2"/>
              </a:rPr>
              <a:t>.</a:t>
            </a:r>
            <a:endParaRPr lang="en-US" sz="1600" dirty="0"/>
          </a:p>
          <a:p>
            <a:pPr>
              <a:lnSpc>
                <a:spcPct val="80000"/>
              </a:lnSpc>
            </a:pPr>
            <a:r>
              <a:rPr lang="en-US" sz="1600" b="1" dirty="0" err="1"/>
              <a:t>Populasi</a:t>
            </a:r>
            <a:r>
              <a:rPr lang="en-US" sz="1600" dirty="0"/>
              <a:t> : </a:t>
            </a:r>
            <a:r>
              <a:rPr lang="en-US" sz="1600" dirty="0" err="1"/>
              <a:t>adalah</a:t>
            </a:r>
            <a:r>
              <a:rPr lang="en-US" sz="1600" dirty="0"/>
              <a:t> </a:t>
            </a:r>
            <a:r>
              <a:rPr lang="en-US" sz="1600" dirty="0" err="1"/>
              <a:t>kumpulan</a:t>
            </a:r>
            <a:r>
              <a:rPr lang="en-US" sz="1600" dirty="0"/>
              <a:t> yang </a:t>
            </a:r>
            <a:r>
              <a:rPr lang="en-US" sz="1600" dirty="0" err="1"/>
              <a:t>lengkap</a:t>
            </a:r>
            <a:r>
              <a:rPr lang="en-US" sz="1600" dirty="0"/>
              <a:t> </a:t>
            </a:r>
            <a:r>
              <a:rPr lang="en-US" sz="1600" dirty="0" err="1"/>
              <a:t>dari</a:t>
            </a:r>
            <a:r>
              <a:rPr lang="en-US" sz="1600" dirty="0"/>
              <a:t> </a:t>
            </a:r>
            <a:r>
              <a:rPr lang="en-US" sz="1600" dirty="0" err="1"/>
              <a:t>seluruh</a:t>
            </a:r>
            <a:r>
              <a:rPr lang="en-US" sz="1600" dirty="0"/>
              <a:t>  </a:t>
            </a:r>
            <a:r>
              <a:rPr lang="en-US" sz="1600" dirty="0" err="1"/>
              <a:t>elemen</a:t>
            </a:r>
            <a:r>
              <a:rPr lang="en-US" sz="1600" dirty="0"/>
              <a:t> </a:t>
            </a:r>
            <a:r>
              <a:rPr lang="en-US" sz="1600" dirty="0" err="1"/>
              <a:t>sejenis</a:t>
            </a:r>
            <a:r>
              <a:rPr lang="en-US" sz="1600" dirty="0"/>
              <a:t> yang </a:t>
            </a:r>
            <a:r>
              <a:rPr lang="en-US" sz="1600" dirty="0" err="1"/>
              <a:t>dapat</a:t>
            </a:r>
            <a:r>
              <a:rPr lang="en-US" sz="1600" dirty="0"/>
              <a:t> </a:t>
            </a:r>
            <a:r>
              <a:rPr lang="en-US" sz="1600" dirty="0" err="1"/>
              <a:t>dibedakan</a:t>
            </a:r>
            <a:r>
              <a:rPr lang="en-US" sz="1600" dirty="0"/>
              <a:t> </a:t>
            </a:r>
            <a:r>
              <a:rPr lang="en-US" sz="1600" dirty="0" err="1"/>
              <a:t>karakteristiknya</a:t>
            </a:r>
            <a:r>
              <a:rPr lang="en-US" sz="1600" dirty="0"/>
              <a:t>.</a:t>
            </a:r>
          </a:p>
          <a:p>
            <a:pPr>
              <a:lnSpc>
                <a:spcPct val="80000"/>
              </a:lnSpc>
            </a:pPr>
            <a:r>
              <a:rPr lang="en-US" sz="1600" b="1" dirty="0" err="1"/>
              <a:t>Sampel</a:t>
            </a:r>
            <a:r>
              <a:rPr lang="en-US" sz="1600" b="1" dirty="0"/>
              <a:t> (sample)</a:t>
            </a:r>
            <a:r>
              <a:rPr lang="en-US" sz="1600" dirty="0"/>
              <a:t> : </a:t>
            </a:r>
            <a:r>
              <a:rPr lang="en-US" sz="1600" dirty="0" err="1"/>
              <a:t>merupakan</a:t>
            </a:r>
            <a:r>
              <a:rPr lang="en-US" sz="1600" dirty="0"/>
              <a:t> </a:t>
            </a:r>
            <a:r>
              <a:rPr lang="en-US" sz="1600" dirty="0" err="1"/>
              <a:t>himpunan</a:t>
            </a:r>
            <a:r>
              <a:rPr lang="en-US" sz="1600" dirty="0"/>
              <a:t> </a:t>
            </a:r>
            <a:r>
              <a:rPr lang="en-US" sz="1600" dirty="0" err="1"/>
              <a:t>bagian</a:t>
            </a:r>
            <a:r>
              <a:rPr lang="en-US" sz="1600" dirty="0"/>
              <a:t> (subset) </a:t>
            </a:r>
            <a:r>
              <a:rPr lang="en-US" sz="1600" dirty="0" err="1"/>
              <a:t>dari</a:t>
            </a:r>
            <a:r>
              <a:rPr lang="en-US" sz="1600" dirty="0"/>
              <a:t> </a:t>
            </a:r>
            <a:r>
              <a:rPr lang="en-US" sz="1600" dirty="0" err="1"/>
              <a:t>populasi</a:t>
            </a:r>
            <a:r>
              <a:rPr lang="en-US" sz="1600" dirty="0"/>
              <a:t> yang </a:t>
            </a:r>
            <a:r>
              <a:rPr lang="en-US" sz="1600" dirty="0" err="1"/>
              <a:t>terdiri</a:t>
            </a:r>
            <a:r>
              <a:rPr lang="en-US" sz="1600" dirty="0"/>
              <a:t> </a:t>
            </a:r>
            <a:r>
              <a:rPr lang="en-US" sz="1600" dirty="0" err="1"/>
              <a:t>dari</a:t>
            </a:r>
            <a:r>
              <a:rPr lang="en-US" sz="1600" dirty="0"/>
              <a:t> </a:t>
            </a:r>
            <a:r>
              <a:rPr lang="en-US" sz="1600" dirty="0" err="1"/>
              <a:t>sejumlah</a:t>
            </a:r>
            <a:r>
              <a:rPr lang="en-US" sz="1600" dirty="0"/>
              <a:t> </a:t>
            </a:r>
            <a:r>
              <a:rPr lang="en-US" sz="1600" dirty="0" err="1"/>
              <a:t>elemen</a:t>
            </a:r>
            <a:r>
              <a:rPr lang="en-US" sz="1600" dirty="0"/>
              <a:t> yang </a:t>
            </a:r>
            <a:r>
              <a:rPr lang="en-US" sz="1600" dirty="0" err="1"/>
              <a:t>representatif</a:t>
            </a:r>
            <a:r>
              <a:rPr lang="en-US" sz="1600" dirty="0"/>
              <a:t> (</a:t>
            </a:r>
            <a:r>
              <a:rPr lang="en-US" sz="1600" dirty="0" err="1"/>
              <a:t>mewakili</a:t>
            </a:r>
            <a:r>
              <a:rPr lang="en-US" sz="1600" dirty="0"/>
              <a:t>).</a:t>
            </a:r>
          </a:p>
          <a:p>
            <a:pPr>
              <a:lnSpc>
                <a:spcPct val="80000"/>
              </a:lnSpc>
            </a:pPr>
            <a:r>
              <a:rPr lang="en-US" sz="1600" b="1" dirty="0"/>
              <a:t>Sampling </a:t>
            </a:r>
            <a:r>
              <a:rPr lang="en-US" sz="1600" dirty="0"/>
              <a:t>: </a:t>
            </a:r>
            <a:r>
              <a:rPr lang="en-US" sz="1600" dirty="0" err="1"/>
              <a:t>ialah</a:t>
            </a:r>
            <a:r>
              <a:rPr lang="en-US" sz="1600" dirty="0"/>
              <a:t> </a:t>
            </a:r>
            <a:r>
              <a:rPr lang="en-US" sz="1600" dirty="0" err="1"/>
              <a:t>proses</a:t>
            </a:r>
            <a:r>
              <a:rPr lang="en-US" sz="1600" dirty="0"/>
              <a:t> </a:t>
            </a:r>
            <a:r>
              <a:rPr lang="en-US" sz="1600" dirty="0" err="1"/>
              <a:t>memilih</a:t>
            </a:r>
            <a:r>
              <a:rPr lang="en-US" sz="1600" dirty="0"/>
              <a:t> </a:t>
            </a:r>
            <a:r>
              <a:rPr lang="en-US" sz="1600" dirty="0" err="1"/>
              <a:t>sejumlah</a:t>
            </a:r>
            <a:r>
              <a:rPr lang="en-US" sz="1600" dirty="0"/>
              <a:t> </a:t>
            </a:r>
            <a:r>
              <a:rPr lang="en-US" sz="1600" dirty="0" err="1"/>
              <a:t>elemen</a:t>
            </a:r>
            <a:r>
              <a:rPr lang="en-US" sz="1600" dirty="0"/>
              <a:t> </a:t>
            </a:r>
            <a:r>
              <a:rPr lang="en-US" sz="1600" dirty="0" err="1"/>
              <a:t>dari</a:t>
            </a:r>
            <a:r>
              <a:rPr lang="en-US" sz="1600" dirty="0"/>
              <a:t> </a:t>
            </a:r>
            <a:r>
              <a:rPr lang="en-US" sz="1600" dirty="0" err="1"/>
              <a:t>populasi</a:t>
            </a:r>
            <a:r>
              <a:rPr lang="en-US" sz="1600" dirty="0"/>
              <a:t> yang </a:t>
            </a:r>
            <a:r>
              <a:rPr lang="en-US" sz="1600" dirty="0" err="1"/>
              <a:t>cukup</a:t>
            </a:r>
            <a:r>
              <a:rPr lang="en-US" sz="1600" dirty="0"/>
              <a:t> </a:t>
            </a:r>
            <a:r>
              <a:rPr lang="en-US" sz="1600" dirty="0" err="1"/>
              <a:t>mewakili</a:t>
            </a:r>
            <a:r>
              <a:rPr lang="en-US" sz="1600" dirty="0"/>
              <a:t> (</a:t>
            </a:r>
            <a:r>
              <a:rPr lang="en-US" sz="1600" dirty="0" err="1"/>
              <a:t>representatif</a:t>
            </a:r>
            <a:r>
              <a:rPr lang="en-US" sz="1600" dirty="0"/>
              <a:t>) </a:t>
            </a:r>
            <a:r>
              <a:rPr lang="en-US" sz="1600" dirty="0" err="1"/>
              <a:t>untuk</a:t>
            </a:r>
            <a:r>
              <a:rPr lang="en-US" sz="1600" dirty="0"/>
              <a:t> </a:t>
            </a:r>
            <a:r>
              <a:rPr lang="en-US" sz="1600" dirty="0" err="1"/>
              <a:t>mempelajari</a:t>
            </a:r>
            <a:r>
              <a:rPr lang="en-US" sz="1600" dirty="0"/>
              <a:t> </a:t>
            </a:r>
            <a:r>
              <a:rPr lang="en-US" sz="1600" dirty="0" err="1"/>
              <a:t>sampel</a:t>
            </a:r>
            <a:r>
              <a:rPr lang="en-US" sz="1600" dirty="0"/>
              <a:t> </a:t>
            </a:r>
            <a:r>
              <a:rPr lang="en-US" sz="1600" dirty="0" err="1"/>
              <a:t>dan</a:t>
            </a:r>
            <a:r>
              <a:rPr lang="en-US" sz="1600" dirty="0"/>
              <a:t> </a:t>
            </a:r>
            <a:r>
              <a:rPr lang="en-US" sz="1600" dirty="0" err="1"/>
              <a:t>memahami</a:t>
            </a:r>
            <a:r>
              <a:rPr lang="en-US" sz="1600" dirty="0"/>
              <a:t> </a:t>
            </a:r>
            <a:r>
              <a:rPr lang="en-US" sz="1600" dirty="0" err="1"/>
              <a:t>karakteristik</a:t>
            </a:r>
            <a:r>
              <a:rPr lang="en-US" sz="1600" dirty="0"/>
              <a:t> </a:t>
            </a:r>
            <a:r>
              <a:rPr lang="en-US" sz="1600" dirty="0" err="1"/>
              <a:t>elemen</a:t>
            </a:r>
            <a:r>
              <a:rPr lang="en-US" sz="1600" dirty="0"/>
              <a:t> </a:t>
            </a:r>
            <a:r>
              <a:rPr lang="en-US" sz="1600" dirty="0" err="1"/>
              <a:t>populasinya</a:t>
            </a:r>
            <a:r>
              <a:rPr lang="en-US" sz="1600" dirty="0"/>
              <a:t>.</a:t>
            </a:r>
          </a:p>
          <a:p>
            <a:pPr>
              <a:lnSpc>
                <a:spcPct val="80000"/>
              </a:lnSpc>
            </a:pPr>
            <a:r>
              <a:rPr lang="en-US" sz="1600" b="1" dirty="0" err="1"/>
              <a:t>Alasan</a:t>
            </a:r>
            <a:r>
              <a:rPr lang="en-US" sz="1600" b="1" dirty="0"/>
              <a:t> </a:t>
            </a:r>
            <a:r>
              <a:rPr lang="en-US" sz="1600" b="1" dirty="0" err="1"/>
              <a:t>Pemilihan</a:t>
            </a:r>
            <a:r>
              <a:rPr lang="en-US" sz="1600" b="1" dirty="0"/>
              <a:t> </a:t>
            </a:r>
            <a:r>
              <a:rPr lang="en-US" sz="1600" b="1" dirty="0" err="1"/>
              <a:t>Sampel</a:t>
            </a:r>
            <a:r>
              <a:rPr lang="en-US" sz="1600" dirty="0"/>
              <a:t> : 1) </a:t>
            </a:r>
            <a:r>
              <a:rPr lang="en-US" sz="1600" i="1" dirty="0" err="1"/>
              <a:t>Kendala</a:t>
            </a:r>
            <a:r>
              <a:rPr lang="en-US" sz="1600" i="1" dirty="0"/>
              <a:t> </a:t>
            </a:r>
            <a:r>
              <a:rPr lang="en-US" sz="1600" i="1" dirty="0" err="1"/>
              <a:t>Sumberdaya</a:t>
            </a:r>
            <a:r>
              <a:rPr lang="en-US" sz="1600" dirty="0"/>
              <a:t> (</a:t>
            </a:r>
            <a:r>
              <a:rPr lang="en-US" sz="1600" dirty="0" err="1"/>
              <a:t>dana</a:t>
            </a:r>
            <a:r>
              <a:rPr lang="en-US" sz="1600" dirty="0"/>
              <a:t>, </a:t>
            </a:r>
            <a:r>
              <a:rPr lang="en-US" sz="1600" dirty="0" err="1"/>
              <a:t>tenaga</a:t>
            </a:r>
            <a:r>
              <a:rPr lang="en-US" sz="1600" dirty="0"/>
              <a:t> </a:t>
            </a:r>
            <a:r>
              <a:rPr lang="en-US" sz="1600" dirty="0" err="1"/>
              <a:t>dan</a:t>
            </a:r>
            <a:r>
              <a:rPr lang="en-US" sz="1600" dirty="0"/>
              <a:t> </a:t>
            </a:r>
            <a:r>
              <a:rPr lang="en-US" sz="1600" dirty="0" err="1"/>
              <a:t>waktu</a:t>
            </a:r>
            <a:r>
              <a:rPr lang="en-US" sz="1600" dirty="0"/>
              <a:t>); 2) </a:t>
            </a:r>
            <a:r>
              <a:rPr lang="en-US" sz="1600" i="1" dirty="0" err="1"/>
              <a:t>Ketepatan</a:t>
            </a:r>
            <a:r>
              <a:rPr lang="en-US" sz="1600" i="1" dirty="0"/>
              <a:t> </a:t>
            </a:r>
            <a:r>
              <a:rPr lang="en-US" sz="1600" dirty="0" err="1"/>
              <a:t>artinya</a:t>
            </a:r>
            <a:r>
              <a:rPr lang="en-US" sz="1600" dirty="0"/>
              <a:t> </a:t>
            </a:r>
            <a:r>
              <a:rPr lang="en-US" sz="1600" dirty="0" err="1"/>
              <a:t>dengan</a:t>
            </a:r>
            <a:r>
              <a:rPr lang="en-US" sz="1600" dirty="0"/>
              <a:t> </a:t>
            </a:r>
            <a:r>
              <a:rPr lang="en-US" sz="1600" dirty="0" err="1"/>
              <a:t>sampel</a:t>
            </a:r>
            <a:r>
              <a:rPr lang="en-US" sz="1600" dirty="0"/>
              <a:t> yang </a:t>
            </a:r>
            <a:r>
              <a:rPr lang="en-US" sz="1600" dirty="0" err="1"/>
              <a:t>representatif</a:t>
            </a:r>
            <a:r>
              <a:rPr lang="en-US" sz="1600" dirty="0"/>
              <a:t> </a:t>
            </a:r>
            <a:r>
              <a:rPr lang="en-US" sz="1600" dirty="0" err="1"/>
              <a:t>akan</a:t>
            </a:r>
            <a:r>
              <a:rPr lang="en-US" sz="1600" dirty="0"/>
              <a:t> </a:t>
            </a:r>
            <a:r>
              <a:rPr lang="en-US" sz="1600" dirty="0" err="1"/>
              <a:t>diperoleh</a:t>
            </a:r>
            <a:r>
              <a:rPr lang="en-US" sz="1600" dirty="0"/>
              <a:t> data yang </a:t>
            </a:r>
            <a:r>
              <a:rPr lang="en-US" sz="1600" dirty="0" err="1"/>
              <a:t>akurat</a:t>
            </a:r>
            <a:r>
              <a:rPr lang="en-US" sz="1600" dirty="0"/>
              <a:t> </a:t>
            </a:r>
            <a:r>
              <a:rPr lang="en-US" sz="1600" dirty="0" err="1"/>
              <a:t>dengan</a:t>
            </a:r>
            <a:r>
              <a:rPr lang="en-US" sz="1600" dirty="0"/>
              <a:t> </a:t>
            </a:r>
            <a:r>
              <a:rPr lang="en-US" sz="1600" dirty="0" err="1"/>
              <a:t>tingkat</a:t>
            </a:r>
            <a:r>
              <a:rPr lang="en-US" sz="1600" dirty="0"/>
              <a:t> </a:t>
            </a:r>
            <a:r>
              <a:rPr lang="en-US" sz="1600" dirty="0" err="1"/>
              <a:t>kesalahan</a:t>
            </a:r>
            <a:r>
              <a:rPr lang="en-US" sz="1600" dirty="0"/>
              <a:t> yang </a:t>
            </a:r>
            <a:r>
              <a:rPr lang="en-US" sz="1600" dirty="0" err="1"/>
              <a:t>relatif</a:t>
            </a:r>
            <a:r>
              <a:rPr lang="en-US" sz="1600" dirty="0"/>
              <a:t> </a:t>
            </a:r>
            <a:r>
              <a:rPr lang="en-US" sz="1600" dirty="0" err="1"/>
              <a:t>rendah</a:t>
            </a:r>
            <a:r>
              <a:rPr lang="en-US" sz="1600" dirty="0"/>
              <a:t>; 3) </a:t>
            </a:r>
            <a:r>
              <a:rPr lang="en-US" sz="1600" i="1" dirty="0" err="1"/>
              <a:t>Pengukuran</a:t>
            </a:r>
            <a:r>
              <a:rPr lang="en-US" sz="1600" i="1" dirty="0"/>
              <a:t> </a:t>
            </a:r>
            <a:r>
              <a:rPr lang="en-US" sz="1600" i="1" dirty="0" err="1"/>
              <a:t>Destruktif</a:t>
            </a:r>
            <a:r>
              <a:rPr lang="en-US" sz="1600" dirty="0"/>
              <a:t> : </a:t>
            </a:r>
            <a:r>
              <a:rPr lang="en-US" sz="1600" dirty="0" err="1"/>
              <a:t>artinya</a:t>
            </a:r>
            <a:r>
              <a:rPr lang="en-US" sz="1600" dirty="0"/>
              <a:t> </a:t>
            </a:r>
            <a:r>
              <a:rPr lang="en-US" sz="1600" dirty="0" err="1"/>
              <a:t>tidak</a:t>
            </a:r>
            <a:r>
              <a:rPr lang="en-US" sz="1600" dirty="0"/>
              <a:t> </a:t>
            </a:r>
            <a:r>
              <a:rPr lang="en-US" sz="1600" dirty="0" err="1"/>
              <a:t>merusak</a:t>
            </a:r>
            <a:r>
              <a:rPr lang="en-US" sz="1600" dirty="0"/>
              <a:t> </a:t>
            </a:r>
            <a:r>
              <a:rPr lang="en-US" sz="1600" dirty="0" err="1"/>
              <a:t>semua</a:t>
            </a:r>
            <a:r>
              <a:rPr lang="en-US" sz="1600" dirty="0"/>
              <a:t> </a:t>
            </a:r>
            <a:r>
              <a:rPr lang="en-US" sz="1600" dirty="0" err="1"/>
              <a:t>elemen</a:t>
            </a:r>
            <a:r>
              <a:rPr lang="en-US" sz="1600" dirty="0"/>
              <a:t> </a:t>
            </a:r>
            <a:r>
              <a:rPr lang="en-US" sz="1600" dirty="0" err="1"/>
              <a:t>populasi</a:t>
            </a:r>
            <a:r>
              <a:rPr lang="en-US" sz="1600" dirty="0"/>
              <a:t> yang </a:t>
            </a:r>
            <a:r>
              <a:rPr lang="en-US" sz="1600" dirty="0" err="1"/>
              <a:t>ada</a:t>
            </a:r>
            <a:r>
              <a:rPr lang="en-US" sz="1600" dirty="0"/>
              <a: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sz="2800" dirty="0" err="1"/>
              <a:t>Teknik</a:t>
            </a:r>
            <a:r>
              <a:rPr lang="en-US" sz="2800" dirty="0"/>
              <a:t> / </a:t>
            </a:r>
            <a:r>
              <a:rPr lang="en-US" sz="2800" dirty="0" err="1"/>
              <a:t>Desain</a:t>
            </a:r>
            <a:r>
              <a:rPr lang="en-US" sz="2800" dirty="0"/>
              <a:t> Sampling (1)</a:t>
            </a:r>
          </a:p>
        </p:txBody>
      </p:sp>
      <p:sp>
        <p:nvSpPr>
          <p:cNvPr id="20483" name="Rectangle 3"/>
          <p:cNvSpPr>
            <a:spLocks noGrp="1" noRot="1" noChangeArrowheads="1"/>
          </p:cNvSpPr>
          <p:nvPr>
            <p:ph type="body" idx="1"/>
          </p:nvPr>
        </p:nvSpPr>
        <p:spPr/>
        <p:txBody>
          <a:bodyPr>
            <a:normAutofit fontScale="85000" lnSpcReduction="20000"/>
          </a:bodyPr>
          <a:lstStyle/>
          <a:p>
            <a:r>
              <a:rPr lang="en-US" sz="1800" b="1" dirty="0" err="1"/>
              <a:t>Teknik</a:t>
            </a:r>
            <a:r>
              <a:rPr lang="en-US" sz="1800" b="1" dirty="0"/>
              <a:t> Sampling</a:t>
            </a:r>
            <a:r>
              <a:rPr lang="en-US" sz="1800" dirty="0"/>
              <a:t> : </a:t>
            </a:r>
            <a:r>
              <a:rPr lang="en-US" sz="1800" dirty="0" err="1"/>
              <a:t>adalah</a:t>
            </a:r>
            <a:r>
              <a:rPr lang="en-US" sz="1800" dirty="0"/>
              <a:t> </a:t>
            </a:r>
            <a:r>
              <a:rPr lang="en-US" sz="1800" dirty="0" err="1"/>
              <a:t>merupakan</a:t>
            </a:r>
            <a:r>
              <a:rPr lang="en-US" sz="1800" dirty="0"/>
              <a:t> </a:t>
            </a:r>
            <a:r>
              <a:rPr lang="en-US" sz="1800" dirty="0" err="1"/>
              <a:t>teknik</a:t>
            </a:r>
            <a:r>
              <a:rPr lang="en-US" sz="1800" dirty="0"/>
              <a:t> yang </a:t>
            </a:r>
            <a:r>
              <a:rPr lang="en-US" sz="1800" dirty="0" err="1"/>
              <a:t>digunakan</a:t>
            </a:r>
            <a:r>
              <a:rPr lang="en-US" sz="1800" dirty="0"/>
              <a:t> </a:t>
            </a:r>
            <a:r>
              <a:rPr lang="en-US" sz="1800" dirty="0" err="1"/>
              <a:t>dalam</a:t>
            </a:r>
            <a:r>
              <a:rPr lang="en-US" sz="1800" dirty="0"/>
              <a:t>  </a:t>
            </a:r>
            <a:r>
              <a:rPr lang="en-US" sz="1800" dirty="0" err="1"/>
              <a:t>pengambilan</a:t>
            </a:r>
            <a:r>
              <a:rPr lang="en-US" sz="1800" dirty="0"/>
              <a:t> </a:t>
            </a:r>
            <a:r>
              <a:rPr lang="en-US" sz="1800" dirty="0" err="1"/>
              <a:t>sampel</a:t>
            </a:r>
            <a:r>
              <a:rPr lang="en-US" sz="1800" dirty="0"/>
              <a:t>.</a:t>
            </a:r>
          </a:p>
          <a:p>
            <a:r>
              <a:rPr lang="en-US" sz="1800" dirty="0" err="1"/>
              <a:t>Pada</a:t>
            </a:r>
            <a:r>
              <a:rPr lang="en-US" sz="1800" dirty="0"/>
              <a:t> </a:t>
            </a:r>
            <a:r>
              <a:rPr lang="en-US" sz="1800" dirty="0" err="1"/>
              <a:t>dasarnya</a:t>
            </a:r>
            <a:r>
              <a:rPr lang="en-US" sz="1800" dirty="0"/>
              <a:t> </a:t>
            </a:r>
            <a:r>
              <a:rPr lang="en-US" sz="1800" dirty="0" err="1"/>
              <a:t>teknik</a:t>
            </a:r>
            <a:r>
              <a:rPr lang="en-US" sz="1800" dirty="0"/>
              <a:t> sampling </a:t>
            </a:r>
            <a:r>
              <a:rPr lang="en-US" sz="1800" dirty="0" err="1"/>
              <a:t>dikelompokkan</a:t>
            </a:r>
            <a:r>
              <a:rPr lang="en-US" sz="1800" dirty="0"/>
              <a:t> </a:t>
            </a:r>
            <a:r>
              <a:rPr lang="en-US" sz="1800" dirty="0" err="1"/>
              <a:t>menjadi</a:t>
            </a:r>
            <a:r>
              <a:rPr lang="en-US" sz="1800" dirty="0"/>
              <a:t> </a:t>
            </a:r>
            <a:r>
              <a:rPr lang="en-US" sz="1800" dirty="0" err="1"/>
              <a:t>dua</a:t>
            </a:r>
            <a:r>
              <a:rPr lang="en-US" sz="1800" dirty="0"/>
              <a:t>, </a:t>
            </a:r>
            <a:r>
              <a:rPr lang="en-US" sz="1800" dirty="0" err="1"/>
              <a:t>yaitu</a:t>
            </a:r>
            <a:r>
              <a:rPr lang="en-US" sz="1800" dirty="0"/>
              <a:t> :</a:t>
            </a:r>
          </a:p>
          <a:p>
            <a:pPr>
              <a:buFont typeface="Wingdings" pitchFamily="2" charset="2"/>
              <a:buNone/>
            </a:pPr>
            <a:r>
              <a:rPr lang="en-US" sz="1800" dirty="0"/>
              <a:t>     </a:t>
            </a:r>
            <a:r>
              <a:rPr lang="en-US" sz="1800" b="1" dirty="0"/>
              <a:t>1.</a:t>
            </a:r>
            <a:r>
              <a:rPr lang="en-US" sz="1800" dirty="0"/>
              <a:t> </a:t>
            </a:r>
            <a:r>
              <a:rPr lang="en-US" sz="1800" b="1" i="1" dirty="0"/>
              <a:t>Probability Sampling</a:t>
            </a:r>
          </a:p>
          <a:p>
            <a:pPr>
              <a:buFont typeface="Wingdings" pitchFamily="2" charset="2"/>
              <a:buNone/>
            </a:pPr>
            <a:r>
              <a:rPr lang="en-US" sz="1800" dirty="0"/>
              <a:t>     </a:t>
            </a:r>
            <a:r>
              <a:rPr lang="en-US" sz="1800" b="1" dirty="0"/>
              <a:t>2.</a:t>
            </a:r>
            <a:r>
              <a:rPr lang="en-US" sz="1800" dirty="0"/>
              <a:t> </a:t>
            </a:r>
            <a:r>
              <a:rPr lang="en-US" sz="1800" b="1" i="1" dirty="0"/>
              <a:t>Non Probability Sampling</a:t>
            </a:r>
          </a:p>
          <a:p>
            <a:r>
              <a:rPr lang="en-US" sz="1800" b="1" dirty="0"/>
              <a:t>Probability Sampling</a:t>
            </a:r>
            <a:r>
              <a:rPr lang="en-US" sz="1800" dirty="0"/>
              <a:t> : </a:t>
            </a:r>
            <a:r>
              <a:rPr lang="en-US" sz="1800" dirty="0" err="1"/>
              <a:t>yaitu</a:t>
            </a:r>
            <a:r>
              <a:rPr lang="en-US" sz="1800" dirty="0"/>
              <a:t> </a:t>
            </a:r>
            <a:r>
              <a:rPr lang="en-US" sz="1800" dirty="0" err="1"/>
              <a:t>pengambilan</a:t>
            </a:r>
            <a:r>
              <a:rPr lang="en-US" sz="1800" dirty="0"/>
              <a:t>/</a:t>
            </a:r>
            <a:r>
              <a:rPr lang="en-US" sz="1800" dirty="0" err="1"/>
              <a:t>penarikan</a:t>
            </a:r>
            <a:r>
              <a:rPr lang="en-US" sz="1800" dirty="0"/>
              <a:t> </a:t>
            </a:r>
            <a:r>
              <a:rPr lang="en-US" sz="1800" dirty="0" err="1"/>
              <a:t>sampel</a:t>
            </a:r>
            <a:r>
              <a:rPr lang="en-US" sz="1800" dirty="0"/>
              <a:t> </a:t>
            </a:r>
            <a:r>
              <a:rPr lang="en-US" sz="1800" dirty="0" err="1"/>
              <a:t>dalam</a:t>
            </a:r>
            <a:r>
              <a:rPr lang="en-US" sz="1800" dirty="0"/>
              <a:t> </a:t>
            </a:r>
            <a:r>
              <a:rPr lang="en-US" sz="1800" dirty="0" err="1"/>
              <a:t>populasi</a:t>
            </a:r>
            <a:r>
              <a:rPr lang="en-US" sz="1800" dirty="0"/>
              <a:t> </a:t>
            </a:r>
            <a:r>
              <a:rPr lang="en-US" sz="1800" dirty="0" err="1"/>
              <a:t>berdasarkan</a:t>
            </a:r>
            <a:r>
              <a:rPr lang="en-US" sz="1800" dirty="0"/>
              <a:t> </a:t>
            </a:r>
            <a:r>
              <a:rPr lang="en-US" sz="1800" dirty="0" err="1"/>
              <a:t>nilai</a:t>
            </a:r>
            <a:r>
              <a:rPr lang="en-US" sz="1800" dirty="0"/>
              <a:t> </a:t>
            </a:r>
            <a:r>
              <a:rPr lang="en-US" sz="1800" dirty="0" err="1"/>
              <a:t>probabilitas</a:t>
            </a:r>
            <a:r>
              <a:rPr lang="en-US" sz="1800" dirty="0"/>
              <a:t> (</a:t>
            </a:r>
            <a:r>
              <a:rPr lang="en-US" sz="1800" dirty="0" err="1"/>
              <a:t>peluang</a:t>
            </a:r>
            <a:r>
              <a:rPr lang="en-US" sz="1800" dirty="0"/>
              <a:t>) </a:t>
            </a:r>
            <a:r>
              <a:rPr lang="en-US" sz="1800" dirty="0" err="1"/>
              <a:t>atau</a:t>
            </a:r>
            <a:r>
              <a:rPr lang="en-US" sz="1800" dirty="0"/>
              <a:t> </a:t>
            </a:r>
            <a:r>
              <a:rPr lang="en-US" sz="1800" dirty="0" err="1"/>
              <a:t>setiap</a:t>
            </a:r>
            <a:r>
              <a:rPr lang="en-US" sz="1800" dirty="0"/>
              <a:t> </a:t>
            </a:r>
            <a:r>
              <a:rPr lang="en-US" sz="1800" dirty="0" err="1"/>
              <a:t>sampel</a:t>
            </a:r>
            <a:r>
              <a:rPr lang="en-US" sz="1800" dirty="0"/>
              <a:t> yang </a:t>
            </a:r>
            <a:r>
              <a:rPr lang="en-US" sz="1800" dirty="0" err="1"/>
              <a:t>dipilih</a:t>
            </a:r>
            <a:r>
              <a:rPr lang="en-US" sz="1800" dirty="0"/>
              <a:t> </a:t>
            </a:r>
            <a:r>
              <a:rPr lang="en-US" sz="1800" dirty="0" err="1"/>
              <a:t>berdasarkan</a:t>
            </a:r>
            <a:r>
              <a:rPr lang="en-US" sz="1800" dirty="0"/>
              <a:t> </a:t>
            </a:r>
            <a:r>
              <a:rPr lang="en-US" sz="1800" dirty="0" err="1"/>
              <a:t>prosedur</a:t>
            </a:r>
            <a:r>
              <a:rPr lang="en-US" sz="1800" dirty="0"/>
              <a:t> </a:t>
            </a:r>
            <a:r>
              <a:rPr lang="en-US" sz="1800" dirty="0" err="1"/>
              <a:t>seleksi</a:t>
            </a:r>
            <a:r>
              <a:rPr lang="en-US" sz="1800" dirty="0"/>
              <a:t> </a:t>
            </a:r>
            <a:r>
              <a:rPr lang="en-US" sz="1800" dirty="0" err="1"/>
              <a:t>tertentu</a:t>
            </a:r>
            <a:r>
              <a:rPr lang="en-US" sz="1800" dirty="0"/>
              <a:t> </a:t>
            </a:r>
            <a:r>
              <a:rPr lang="en-US" sz="1800" dirty="0" err="1"/>
              <a:t>dan</a:t>
            </a:r>
            <a:r>
              <a:rPr lang="en-US" sz="1800" dirty="0"/>
              <a:t> </a:t>
            </a:r>
            <a:r>
              <a:rPr lang="en-US" sz="1800" dirty="0" err="1"/>
              <a:t>memiliki</a:t>
            </a:r>
            <a:r>
              <a:rPr lang="en-US" sz="1800" dirty="0"/>
              <a:t> </a:t>
            </a:r>
            <a:r>
              <a:rPr lang="en-US" sz="1800" dirty="0" err="1"/>
              <a:t>peluang</a:t>
            </a:r>
            <a:r>
              <a:rPr lang="en-US" sz="1800" dirty="0"/>
              <a:t> yang </a:t>
            </a:r>
            <a:r>
              <a:rPr lang="en-US" sz="1800" dirty="0" err="1"/>
              <a:t>sama</a:t>
            </a:r>
            <a:r>
              <a:rPr lang="en-US" sz="1800" dirty="0"/>
              <a:t> </a:t>
            </a:r>
            <a:r>
              <a:rPr lang="en-US" sz="1800" dirty="0" err="1"/>
              <a:t>untuk</a:t>
            </a:r>
            <a:r>
              <a:rPr lang="en-US" sz="1800" dirty="0"/>
              <a:t> </a:t>
            </a:r>
            <a:r>
              <a:rPr lang="en-US" sz="1800" dirty="0" err="1"/>
              <a:t>dipilih</a:t>
            </a:r>
            <a:r>
              <a:rPr lang="en-US" sz="1800" dirty="0"/>
              <a:t>.  Probability Sampling </a:t>
            </a:r>
            <a:r>
              <a:rPr lang="en-US" sz="1800" dirty="0" err="1"/>
              <a:t>meliputi</a:t>
            </a:r>
            <a:r>
              <a:rPr lang="en-US" sz="1800" dirty="0"/>
              <a:t> :</a:t>
            </a:r>
          </a:p>
          <a:p>
            <a:pPr>
              <a:buFont typeface="Wingdings" pitchFamily="2" charset="2"/>
              <a:buNone/>
            </a:pPr>
            <a:r>
              <a:rPr lang="en-US" sz="1800" dirty="0"/>
              <a:t>     1. </a:t>
            </a:r>
            <a:r>
              <a:rPr lang="en-US" sz="1800" i="1" dirty="0"/>
              <a:t>Simple Random Sampling</a:t>
            </a:r>
            <a:r>
              <a:rPr lang="en-US" sz="1800" dirty="0"/>
              <a:t> : </a:t>
            </a:r>
            <a:r>
              <a:rPr lang="en-US" sz="1800" dirty="0" err="1"/>
              <a:t>tiap</a:t>
            </a:r>
            <a:r>
              <a:rPr lang="en-US" sz="1800" dirty="0"/>
              <a:t> unit / </a:t>
            </a:r>
            <a:r>
              <a:rPr lang="en-US" sz="1800" dirty="0" err="1"/>
              <a:t>elemen</a:t>
            </a:r>
            <a:r>
              <a:rPr lang="en-US" sz="1800" dirty="0"/>
              <a:t> </a:t>
            </a:r>
            <a:r>
              <a:rPr lang="en-US" sz="1800" dirty="0" err="1"/>
              <a:t>populasi</a:t>
            </a:r>
            <a:r>
              <a:rPr lang="en-US" sz="1800" dirty="0"/>
              <a:t> </a:t>
            </a:r>
            <a:r>
              <a:rPr lang="en-US" sz="1800" dirty="0" err="1"/>
              <a:t>diberi</a:t>
            </a:r>
            <a:r>
              <a:rPr lang="en-US" sz="1800" dirty="0"/>
              <a:t> </a:t>
            </a:r>
            <a:r>
              <a:rPr lang="en-US" sz="1800" dirty="0" err="1"/>
              <a:t>nomor</a:t>
            </a:r>
            <a:r>
              <a:rPr lang="en-US" sz="1800" dirty="0"/>
              <a:t>,</a:t>
            </a:r>
          </a:p>
          <a:p>
            <a:pPr>
              <a:buFont typeface="Wingdings" pitchFamily="2" charset="2"/>
              <a:buNone/>
            </a:pPr>
            <a:r>
              <a:rPr lang="en-US" sz="1800" dirty="0"/>
              <a:t>         </a:t>
            </a:r>
            <a:r>
              <a:rPr lang="en-US" sz="1800" dirty="0" err="1"/>
              <a:t>kemudian</a:t>
            </a:r>
            <a:r>
              <a:rPr lang="en-US" sz="1800" dirty="0"/>
              <a:t> </a:t>
            </a:r>
            <a:r>
              <a:rPr lang="en-US" sz="1800" dirty="0" err="1"/>
              <a:t>sampel</a:t>
            </a:r>
            <a:r>
              <a:rPr lang="en-US" sz="1800" dirty="0"/>
              <a:t> yang </a:t>
            </a:r>
            <a:r>
              <a:rPr lang="en-US" sz="1800" dirty="0" err="1"/>
              <a:t>diinginkan</a:t>
            </a:r>
            <a:r>
              <a:rPr lang="en-US" sz="1800" dirty="0"/>
              <a:t> </a:t>
            </a:r>
            <a:r>
              <a:rPr lang="en-US" sz="1800" dirty="0" err="1"/>
              <a:t>ditarik</a:t>
            </a:r>
            <a:r>
              <a:rPr lang="en-US" sz="1800" dirty="0"/>
              <a:t> </a:t>
            </a:r>
            <a:r>
              <a:rPr lang="en-US" sz="1800" dirty="0" err="1"/>
              <a:t>secara</a:t>
            </a:r>
            <a:r>
              <a:rPr lang="en-US" sz="1800" dirty="0"/>
              <a:t> random (</a:t>
            </a:r>
            <a:r>
              <a:rPr lang="en-US" sz="1800" dirty="0" err="1"/>
              <a:t>acak</a:t>
            </a:r>
            <a:r>
              <a:rPr lang="en-US" sz="1800" dirty="0"/>
              <a:t>) </a:t>
            </a:r>
            <a:r>
              <a:rPr lang="en-US" sz="1800" dirty="0" err="1"/>
              <a:t>melalui</a:t>
            </a:r>
            <a:r>
              <a:rPr lang="en-US" sz="1800" dirty="0"/>
              <a:t> </a:t>
            </a:r>
          </a:p>
          <a:p>
            <a:pPr>
              <a:buFont typeface="Wingdings" pitchFamily="2" charset="2"/>
              <a:buNone/>
            </a:pPr>
            <a:r>
              <a:rPr lang="en-US" sz="1800" dirty="0"/>
              <a:t>         </a:t>
            </a:r>
            <a:r>
              <a:rPr lang="en-US" sz="1800" dirty="0" err="1"/>
              <a:t>undian</a:t>
            </a:r>
            <a:r>
              <a:rPr lang="en-US" sz="1800" dirty="0"/>
              <a:t> </a:t>
            </a:r>
            <a:r>
              <a:rPr lang="en-US" sz="1800" dirty="0" err="1"/>
              <a:t>atau</a:t>
            </a:r>
            <a:r>
              <a:rPr lang="en-US" sz="1800" dirty="0"/>
              <a:t> </a:t>
            </a:r>
            <a:r>
              <a:rPr lang="en-US" sz="1800" dirty="0" err="1"/>
              <a:t>menggunakan</a:t>
            </a:r>
            <a:r>
              <a:rPr lang="en-US" sz="1800" dirty="0"/>
              <a:t> </a:t>
            </a:r>
            <a:r>
              <a:rPr lang="en-US" sz="1800" i="1" dirty="0"/>
              <a:t>random numbers (</a:t>
            </a:r>
            <a:r>
              <a:rPr lang="en-US" sz="1800" i="1" dirty="0" err="1"/>
              <a:t>Tabel</a:t>
            </a:r>
            <a:r>
              <a:rPr lang="en-US" sz="1800" i="1" dirty="0"/>
              <a:t> </a:t>
            </a:r>
            <a:r>
              <a:rPr lang="en-US" sz="1800" i="1" dirty="0" err="1"/>
              <a:t>Angka</a:t>
            </a:r>
            <a:r>
              <a:rPr lang="en-US" sz="1800" i="1" dirty="0"/>
              <a:t> Random).</a:t>
            </a:r>
          </a:p>
          <a:p>
            <a:pPr>
              <a:buFont typeface="Wingdings" pitchFamily="2" charset="2"/>
              <a:buNone/>
            </a:pPr>
            <a:r>
              <a:rPr lang="en-US" sz="1800" i="1" dirty="0"/>
              <a:t>     2. </a:t>
            </a:r>
            <a:r>
              <a:rPr lang="en-US" sz="1800" i="1" dirty="0" err="1"/>
              <a:t>Sistematic</a:t>
            </a:r>
            <a:r>
              <a:rPr lang="en-US" sz="1800" i="1" dirty="0"/>
              <a:t> Random Sampling </a:t>
            </a:r>
            <a:r>
              <a:rPr lang="en-US" sz="1800" dirty="0"/>
              <a:t>: unit/</a:t>
            </a:r>
            <a:r>
              <a:rPr lang="en-US" sz="1800" dirty="0" err="1"/>
              <a:t>elemen</a:t>
            </a:r>
            <a:r>
              <a:rPr lang="en-US" sz="1800" dirty="0"/>
              <a:t> </a:t>
            </a:r>
            <a:r>
              <a:rPr lang="en-US" sz="1800" dirty="0" err="1"/>
              <a:t>populasi</a:t>
            </a:r>
            <a:r>
              <a:rPr lang="en-US" sz="1800" dirty="0"/>
              <a:t> </a:t>
            </a:r>
            <a:r>
              <a:rPr lang="en-US" sz="1800" dirty="0" err="1"/>
              <a:t>diberi</a:t>
            </a:r>
            <a:r>
              <a:rPr lang="en-US" sz="1800" dirty="0"/>
              <a:t> </a:t>
            </a:r>
            <a:r>
              <a:rPr lang="en-US" sz="1800" dirty="0" err="1"/>
              <a:t>nomor</a:t>
            </a:r>
            <a:r>
              <a:rPr lang="en-US" sz="1800" dirty="0"/>
              <a:t> </a:t>
            </a:r>
            <a:r>
              <a:rPr lang="en-US" sz="1800" dirty="0" err="1"/>
              <a:t>dan</a:t>
            </a:r>
            <a:r>
              <a:rPr lang="en-US" sz="1800" dirty="0"/>
              <a:t> </a:t>
            </a:r>
          </a:p>
          <a:p>
            <a:pPr>
              <a:buFont typeface="Wingdings" pitchFamily="2" charset="2"/>
              <a:buNone/>
            </a:pPr>
            <a:r>
              <a:rPr lang="en-US" sz="1800" dirty="0"/>
              <a:t>         </a:t>
            </a:r>
            <a:r>
              <a:rPr lang="en-US" sz="1800" dirty="0" err="1"/>
              <a:t>diurutkan</a:t>
            </a:r>
            <a:r>
              <a:rPr lang="en-US" sz="1800" dirty="0"/>
              <a:t>. </a:t>
            </a:r>
            <a:r>
              <a:rPr lang="en-US" sz="1800" dirty="0" err="1"/>
              <a:t>Kemudian</a:t>
            </a:r>
            <a:r>
              <a:rPr lang="en-US" sz="1800" dirty="0"/>
              <a:t> </a:t>
            </a:r>
            <a:r>
              <a:rPr lang="en-US" sz="1800" dirty="0" err="1"/>
              <a:t>ditentukan</a:t>
            </a:r>
            <a:r>
              <a:rPr lang="en-US" sz="1800" dirty="0"/>
              <a:t> </a:t>
            </a:r>
            <a:r>
              <a:rPr lang="en-US" sz="1800" dirty="0" err="1"/>
              <a:t>satu</a:t>
            </a:r>
            <a:r>
              <a:rPr lang="en-US" sz="1800" dirty="0"/>
              <a:t> </a:t>
            </a:r>
            <a:r>
              <a:rPr lang="en-US" sz="1800" dirty="0" err="1"/>
              <a:t>nomor</a:t>
            </a:r>
            <a:r>
              <a:rPr lang="en-US" sz="1800" dirty="0"/>
              <a:t> </a:t>
            </a:r>
            <a:r>
              <a:rPr lang="en-US" sz="1800" dirty="0" err="1"/>
              <a:t>sebagai</a:t>
            </a:r>
            <a:r>
              <a:rPr lang="en-US" sz="1800" dirty="0"/>
              <a:t> </a:t>
            </a:r>
            <a:r>
              <a:rPr lang="en-US" sz="1800" dirty="0" err="1"/>
              <a:t>titik</a:t>
            </a:r>
            <a:r>
              <a:rPr lang="en-US" sz="1800" dirty="0"/>
              <a:t> </a:t>
            </a:r>
            <a:r>
              <a:rPr lang="en-US" sz="1800" dirty="0" err="1"/>
              <a:t>tolak</a:t>
            </a:r>
            <a:r>
              <a:rPr lang="en-US" sz="1800" dirty="0"/>
              <a:t> </a:t>
            </a:r>
            <a:r>
              <a:rPr lang="en-US" sz="1800" dirty="0" err="1"/>
              <a:t>menarik</a:t>
            </a:r>
            <a:endParaRPr lang="en-US" sz="1800" dirty="0"/>
          </a:p>
          <a:p>
            <a:pPr>
              <a:buFont typeface="Wingdings" pitchFamily="2" charset="2"/>
              <a:buNone/>
            </a:pPr>
            <a:r>
              <a:rPr lang="en-US" sz="1800" dirty="0"/>
              <a:t>         </a:t>
            </a:r>
            <a:r>
              <a:rPr lang="en-US" sz="1800" dirty="0" err="1"/>
              <a:t>sampel</a:t>
            </a:r>
            <a:r>
              <a:rPr lang="en-US" sz="1800" dirty="0"/>
              <a:t>, </a:t>
            </a:r>
            <a:r>
              <a:rPr lang="en-US" sz="1800" dirty="0" err="1"/>
              <a:t>selanjutnya</a:t>
            </a:r>
            <a:r>
              <a:rPr lang="en-US" sz="1800" dirty="0"/>
              <a:t> </a:t>
            </a:r>
            <a:r>
              <a:rPr lang="en-US" sz="1800" dirty="0" err="1"/>
              <a:t>anggota</a:t>
            </a:r>
            <a:r>
              <a:rPr lang="en-US" sz="1800" dirty="0"/>
              <a:t> </a:t>
            </a:r>
            <a:r>
              <a:rPr lang="en-US" sz="1800" dirty="0" err="1"/>
              <a:t>sampel</a:t>
            </a:r>
            <a:r>
              <a:rPr lang="en-US" sz="1800" dirty="0"/>
              <a:t> yang </a:t>
            </a:r>
            <a:r>
              <a:rPr lang="en-US" sz="1800" dirty="0" err="1"/>
              <a:t>ingin</a:t>
            </a:r>
            <a:r>
              <a:rPr lang="en-US" sz="1800" dirty="0"/>
              <a:t> </a:t>
            </a:r>
            <a:r>
              <a:rPr lang="en-US" sz="1800" dirty="0" err="1"/>
              <a:t>dipilih</a:t>
            </a:r>
            <a:r>
              <a:rPr lang="en-US" sz="1800" dirty="0"/>
              <a:t> </a:t>
            </a:r>
            <a:r>
              <a:rPr lang="en-US" sz="1800" dirty="0" err="1"/>
              <a:t>ditentukan</a:t>
            </a:r>
            <a:r>
              <a:rPr lang="en-US" sz="1800" dirty="0"/>
              <a:t> </a:t>
            </a:r>
          </a:p>
          <a:p>
            <a:pPr>
              <a:buFont typeface="Wingdings" pitchFamily="2" charset="2"/>
              <a:buNone/>
            </a:pPr>
            <a:r>
              <a:rPr lang="en-US" sz="1800" dirty="0"/>
              <a:t>         </a:t>
            </a:r>
            <a:r>
              <a:rPr lang="en-US" sz="1800" dirty="0" err="1"/>
              <a:t>sistematika</a:t>
            </a:r>
            <a:r>
              <a:rPr lang="en-US" sz="1800" dirty="0"/>
              <a:t> </a:t>
            </a:r>
            <a:r>
              <a:rPr lang="en-US" sz="1800" dirty="0" err="1"/>
              <a:t>tertentu</a:t>
            </a:r>
            <a:r>
              <a:rPr lang="en-US" sz="1800" dirty="0"/>
              <a:t>.</a:t>
            </a:r>
          </a:p>
          <a:p>
            <a:pPr>
              <a:buFont typeface="Wingdings" pitchFamily="2" charset="2"/>
              <a:buNone/>
            </a:pPr>
            <a:r>
              <a:rPr lang="en-US" sz="1800" dirty="0"/>
              <a:t>     3. </a:t>
            </a:r>
            <a:r>
              <a:rPr lang="en-US" sz="1800" i="1" dirty="0"/>
              <a:t>Restricted Sampling</a:t>
            </a:r>
            <a:r>
              <a:rPr lang="en-US" sz="1800" dirty="0"/>
              <a:t> : </a:t>
            </a:r>
            <a:r>
              <a:rPr lang="en-US" sz="1800" dirty="0" err="1"/>
              <a:t>sampel</a:t>
            </a:r>
            <a:r>
              <a:rPr lang="en-US" sz="1800" dirty="0"/>
              <a:t> yang </a:t>
            </a:r>
            <a:r>
              <a:rPr lang="en-US" sz="1800" dirty="0" err="1"/>
              <a:t>ditarik</a:t>
            </a:r>
            <a:r>
              <a:rPr lang="en-US" sz="1800" dirty="0"/>
              <a:t> </a:t>
            </a:r>
            <a:r>
              <a:rPr lang="en-US" sz="1800" dirty="0" err="1"/>
              <a:t>dari</a:t>
            </a:r>
            <a:r>
              <a:rPr lang="en-US" sz="1800" dirty="0"/>
              <a:t> </a:t>
            </a:r>
            <a:r>
              <a:rPr lang="en-US" sz="1800" dirty="0" err="1"/>
              <a:t>populasi</a:t>
            </a:r>
            <a:r>
              <a:rPr lang="en-US" sz="1800" dirty="0"/>
              <a:t> yang </a:t>
            </a:r>
            <a:r>
              <a:rPr lang="en-US" sz="1800" dirty="0" err="1"/>
              <a:t>telah</a:t>
            </a:r>
            <a:endParaRPr lang="en-US" sz="1800" dirty="0"/>
          </a:p>
          <a:p>
            <a:pPr>
              <a:buFont typeface="Wingdings" pitchFamily="2" charset="2"/>
              <a:buNone/>
            </a:pPr>
            <a:r>
              <a:rPr lang="en-US" sz="1800" dirty="0"/>
              <a:t>         </a:t>
            </a:r>
            <a:r>
              <a:rPr lang="en-US" sz="1800" dirty="0" err="1"/>
              <a:t>dikelompokkan</a:t>
            </a:r>
            <a:r>
              <a:rPr lang="en-US" sz="1800" dirty="0"/>
              <a:t> </a:t>
            </a:r>
            <a:r>
              <a:rPr lang="en-US" sz="1800" dirty="0" err="1"/>
              <a:t>terlebih</a:t>
            </a:r>
            <a:r>
              <a:rPr lang="en-US" sz="1800" dirty="0"/>
              <a:t> </a:t>
            </a:r>
            <a:r>
              <a:rPr lang="en-US" sz="1800" dirty="0" err="1"/>
              <a:t>dahulu</a:t>
            </a:r>
            <a:r>
              <a:rPr lang="en-US" sz="1800" dirty="0"/>
              <a:t>. Restricted Sampling </a:t>
            </a:r>
            <a:r>
              <a:rPr lang="en-US" sz="1800" dirty="0" err="1"/>
              <a:t>dapat</a:t>
            </a:r>
            <a:r>
              <a:rPr lang="en-US" sz="1800" dirty="0"/>
              <a:t> </a:t>
            </a:r>
            <a:r>
              <a:rPr lang="en-US" sz="1800" dirty="0" err="1"/>
              <a:t>dibagai</a:t>
            </a:r>
            <a:r>
              <a:rPr lang="en-US" sz="1800" dirty="0"/>
              <a:t> </a:t>
            </a:r>
            <a:r>
              <a:rPr lang="en-US" sz="1800" dirty="0" err="1"/>
              <a:t>lagi</a:t>
            </a:r>
            <a:r>
              <a:rPr lang="en-US" sz="1800" dirty="0"/>
              <a:t> </a:t>
            </a:r>
          </a:p>
          <a:p>
            <a:pPr>
              <a:buFont typeface="Wingdings" pitchFamily="2" charset="2"/>
              <a:buNone/>
            </a:pPr>
            <a:r>
              <a:rPr lang="en-US" sz="1800" dirty="0"/>
              <a:t>         </a:t>
            </a:r>
            <a:r>
              <a:rPr lang="en-US" sz="1800" dirty="0" err="1"/>
              <a:t>atas</a:t>
            </a:r>
            <a:r>
              <a:rPr lang="en-US" sz="1800" dirty="0"/>
              <a:t> : </a:t>
            </a:r>
            <a:r>
              <a:rPr lang="en-US" sz="1800" i="1" dirty="0"/>
              <a:t>1) Stratified Random Sampling; 2) Cluster (Area) Random</a:t>
            </a:r>
            <a:r>
              <a:rPr lang="en-US" sz="1800" dirty="0"/>
              <a:t> </a:t>
            </a:r>
          </a:p>
          <a:p>
            <a:pPr>
              <a:buFont typeface="Wingdings" pitchFamily="2" charset="2"/>
              <a:buNone/>
            </a:pPr>
            <a:r>
              <a:rPr lang="en-US" sz="1800" dirty="0"/>
              <a:t>         </a:t>
            </a:r>
            <a:r>
              <a:rPr lang="en-US" sz="1800" i="1" dirty="0"/>
              <a:t>Sampling; 3) Multistage Random Sampling</a:t>
            </a:r>
            <a:r>
              <a:rPr lang="en-US" sz="1800" dirty="0"/>
              <a:t>.</a:t>
            </a:r>
          </a:p>
          <a:p>
            <a:pPr>
              <a:buFont typeface="Wingdings" pitchFamily="2" charset="2"/>
              <a:buNone/>
            </a:pPr>
            <a:r>
              <a:rPr lang="en-US" sz="1800" dirty="0"/>
              <a:t>         </a:t>
            </a:r>
            <a:endParaRPr lang="en-US" sz="1800" i="1"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sz="3600" dirty="0" err="1"/>
              <a:t>Teknik</a:t>
            </a:r>
            <a:r>
              <a:rPr lang="en-US" sz="3600" dirty="0"/>
              <a:t> Sampling (2)</a:t>
            </a:r>
          </a:p>
        </p:txBody>
      </p:sp>
      <p:sp>
        <p:nvSpPr>
          <p:cNvPr id="21507" name="Rectangle 3"/>
          <p:cNvSpPr>
            <a:spLocks noGrp="1" noRot="1" noChangeArrowheads="1"/>
          </p:cNvSpPr>
          <p:nvPr>
            <p:ph type="body" idx="1"/>
          </p:nvPr>
        </p:nvSpPr>
        <p:spPr/>
        <p:txBody>
          <a:bodyPr/>
          <a:lstStyle/>
          <a:p>
            <a:pPr>
              <a:lnSpc>
                <a:spcPct val="90000"/>
              </a:lnSpc>
            </a:pPr>
            <a:r>
              <a:rPr lang="en-US" sz="1600" b="1" dirty="0"/>
              <a:t>Non Probability Sampling : </a:t>
            </a:r>
            <a:r>
              <a:rPr lang="en-US" sz="1600" dirty="0" err="1"/>
              <a:t>yaitu</a:t>
            </a:r>
            <a:r>
              <a:rPr lang="en-US" sz="1600" dirty="0"/>
              <a:t> </a:t>
            </a:r>
            <a:r>
              <a:rPr lang="en-US" sz="1600" dirty="0" err="1"/>
              <a:t>pengambilan</a:t>
            </a:r>
            <a:r>
              <a:rPr lang="en-US" sz="1600" dirty="0"/>
              <a:t>/</a:t>
            </a:r>
            <a:r>
              <a:rPr lang="en-US" sz="1600" dirty="0" err="1"/>
              <a:t>penarikan</a:t>
            </a:r>
            <a:r>
              <a:rPr lang="en-US" sz="1600" dirty="0"/>
              <a:t> </a:t>
            </a:r>
            <a:r>
              <a:rPr lang="en-US" sz="1600" dirty="0" err="1"/>
              <a:t>sampel</a:t>
            </a:r>
            <a:r>
              <a:rPr lang="en-US" sz="1600" b="1" dirty="0"/>
              <a:t> </a:t>
            </a:r>
            <a:r>
              <a:rPr lang="en-US" sz="1600" dirty="0" err="1"/>
              <a:t>dalam</a:t>
            </a:r>
            <a:r>
              <a:rPr lang="en-US" sz="1600" dirty="0"/>
              <a:t> </a:t>
            </a:r>
            <a:r>
              <a:rPr lang="en-US" sz="1600" dirty="0" err="1"/>
              <a:t>populasi</a:t>
            </a:r>
            <a:r>
              <a:rPr lang="en-US" sz="1600" dirty="0"/>
              <a:t> </a:t>
            </a:r>
            <a:r>
              <a:rPr lang="en-US" sz="1600" dirty="0" err="1"/>
              <a:t>berdasarkan</a:t>
            </a:r>
            <a:r>
              <a:rPr lang="en-US" sz="1600" dirty="0"/>
              <a:t> </a:t>
            </a:r>
            <a:r>
              <a:rPr lang="en-US" sz="1600" dirty="0" err="1"/>
              <a:t>pertimbangan</a:t>
            </a:r>
            <a:r>
              <a:rPr lang="en-US" sz="1600" dirty="0"/>
              <a:t> </a:t>
            </a:r>
            <a:r>
              <a:rPr lang="en-US" sz="1600" dirty="0" err="1"/>
              <a:t>pribadi</a:t>
            </a:r>
            <a:r>
              <a:rPr lang="en-US" sz="1600" dirty="0"/>
              <a:t> (</a:t>
            </a:r>
            <a:r>
              <a:rPr lang="en-US" sz="1600" dirty="0" err="1"/>
              <a:t>subyektif</a:t>
            </a:r>
            <a:r>
              <a:rPr lang="en-US" sz="1600" dirty="0"/>
              <a:t>)  </a:t>
            </a:r>
            <a:r>
              <a:rPr lang="en-US" sz="1600" dirty="0" err="1"/>
              <a:t>atau</a:t>
            </a:r>
            <a:r>
              <a:rPr lang="en-US" sz="1600" dirty="0"/>
              <a:t> </a:t>
            </a:r>
            <a:r>
              <a:rPr lang="en-US" sz="1600" dirty="0" err="1"/>
              <a:t>tidak</a:t>
            </a:r>
            <a:r>
              <a:rPr lang="en-US" sz="1600" dirty="0"/>
              <a:t> </a:t>
            </a:r>
            <a:r>
              <a:rPr lang="en-US" sz="1600" dirty="0" err="1"/>
              <a:t>memberi</a:t>
            </a:r>
            <a:r>
              <a:rPr lang="en-US" sz="1600" dirty="0"/>
              <a:t> </a:t>
            </a:r>
            <a:r>
              <a:rPr lang="en-US" sz="1600" dirty="0" err="1"/>
              <a:t>peluang</a:t>
            </a:r>
            <a:r>
              <a:rPr lang="en-US" sz="1600" dirty="0"/>
              <a:t>/</a:t>
            </a:r>
            <a:r>
              <a:rPr lang="en-US" sz="1600" dirty="0" err="1"/>
              <a:t>kesempatan</a:t>
            </a:r>
            <a:r>
              <a:rPr lang="en-US" sz="1600" dirty="0"/>
              <a:t> </a:t>
            </a:r>
            <a:r>
              <a:rPr lang="en-US" sz="1600" dirty="0" err="1"/>
              <a:t>sama</a:t>
            </a:r>
            <a:r>
              <a:rPr lang="en-US" sz="1600" dirty="0"/>
              <a:t> </a:t>
            </a:r>
            <a:r>
              <a:rPr lang="en-US" sz="1600" dirty="0" err="1"/>
              <a:t>bagi</a:t>
            </a:r>
            <a:r>
              <a:rPr lang="en-US" sz="1600" dirty="0"/>
              <a:t> </a:t>
            </a:r>
            <a:r>
              <a:rPr lang="en-US" sz="1600" dirty="0" err="1"/>
              <a:t>setiap</a:t>
            </a:r>
            <a:r>
              <a:rPr lang="en-US" sz="1600" dirty="0"/>
              <a:t> </a:t>
            </a:r>
            <a:r>
              <a:rPr lang="en-US" sz="1600" dirty="0" err="1"/>
              <a:t>elemen</a:t>
            </a:r>
            <a:r>
              <a:rPr lang="en-US" sz="1600" dirty="0"/>
              <a:t> </a:t>
            </a:r>
            <a:r>
              <a:rPr lang="en-US" sz="1600" dirty="0" err="1"/>
              <a:t>atau</a:t>
            </a:r>
            <a:r>
              <a:rPr lang="en-US" sz="1600" dirty="0"/>
              <a:t> </a:t>
            </a:r>
            <a:r>
              <a:rPr lang="en-US" sz="1600" dirty="0" err="1"/>
              <a:t>anggota</a:t>
            </a:r>
            <a:r>
              <a:rPr lang="en-US" sz="1600" dirty="0"/>
              <a:t> </a:t>
            </a:r>
            <a:r>
              <a:rPr lang="en-US" sz="1600" dirty="0" err="1"/>
              <a:t>populasi</a:t>
            </a:r>
            <a:r>
              <a:rPr lang="en-US" sz="1600" dirty="0"/>
              <a:t> </a:t>
            </a:r>
            <a:r>
              <a:rPr lang="en-US" sz="1600" dirty="0" err="1"/>
              <a:t>untuk</a:t>
            </a:r>
            <a:r>
              <a:rPr lang="en-US" sz="1600" dirty="0"/>
              <a:t> </a:t>
            </a:r>
            <a:r>
              <a:rPr lang="en-US" sz="1600" dirty="0" err="1"/>
              <a:t>dipilih</a:t>
            </a:r>
            <a:r>
              <a:rPr lang="en-US" sz="1600" dirty="0"/>
              <a:t> </a:t>
            </a:r>
            <a:r>
              <a:rPr lang="en-US" sz="1600" dirty="0" err="1"/>
              <a:t>menjadi</a:t>
            </a:r>
            <a:r>
              <a:rPr lang="en-US" sz="1600" dirty="0"/>
              <a:t> </a:t>
            </a:r>
            <a:r>
              <a:rPr lang="en-US" sz="1600" dirty="0" err="1"/>
              <a:t>sampel</a:t>
            </a:r>
            <a:r>
              <a:rPr lang="en-US" sz="1600" dirty="0"/>
              <a:t>. Non Probability Sampling </a:t>
            </a:r>
            <a:r>
              <a:rPr lang="en-US" sz="1600" dirty="0" err="1"/>
              <a:t>meliputi</a:t>
            </a:r>
            <a:r>
              <a:rPr lang="en-US" sz="1600" dirty="0"/>
              <a:t> :</a:t>
            </a:r>
          </a:p>
          <a:p>
            <a:pPr>
              <a:lnSpc>
                <a:spcPct val="90000"/>
              </a:lnSpc>
              <a:buFont typeface="Wingdings" pitchFamily="2" charset="2"/>
              <a:buNone/>
            </a:pPr>
            <a:r>
              <a:rPr lang="en-US" sz="1600" dirty="0"/>
              <a:t>     1. </a:t>
            </a:r>
            <a:r>
              <a:rPr lang="en-US" sz="1600" i="1" dirty="0"/>
              <a:t>Convenience Sampling</a:t>
            </a:r>
            <a:r>
              <a:rPr lang="en-US" sz="1600" dirty="0"/>
              <a:t> : </a:t>
            </a:r>
            <a:r>
              <a:rPr lang="en-US" sz="1600" dirty="0" err="1"/>
              <a:t>adalah</a:t>
            </a:r>
            <a:r>
              <a:rPr lang="en-US" sz="1600" dirty="0"/>
              <a:t> </a:t>
            </a:r>
            <a:r>
              <a:rPr lang="en-US" sz="1600" dirty="0" err="1"/>
              <a:t>penarikan</a:t>
            </a:r>
            <a:r>
              <a:rPr lang="en-US" sz="1600" dirty="0"/>
              <a:t>/</a:t>
            </a:r>
            <a:r>
              <a:rPr lang="en-US" sz="1600" dirty="0" err="1"/>
              <a:t>pengambilan</a:t>
            </a:r>
            <a:r>
              <a:rPr lang="en-US" sz="1600" dirty="0"/>
              <a:t> </a:t>
            </a:r>
            <a:r>
              <a:rPr lang="en-US" sz="1600" dirty="0" err="1"/>
              <a:t>sampel</a:t>
            </a:r>
            <a:r>
              <a:rPr lang="en-US" sz="1600" dirty="0"/>
              <a:t> </a:t>
            </a:r>
          </a:p>
          <a:p>
            <a:pPr>
              <a:lnSpc>
                <a:spcPct val="90000"/>
              </a:lnSpc>
              <a:buFont typeface="Wingdings" pitchFamily="2" charset="2"/>
              <a:buNone/>
            </a:pPr>
            <a:r>
              <a:rPr lang="en-US" sz="1600" dirty="0"/>
              <a:t>         </a:t>
            </a:r>
            <a:r>
              <a:rPr lang="en-US" sz="1600" dirty="0" err="1"/>
              <a:t>menurut</a:t>
            </a:r>
            <a:r>
              <a:rPr lang="en-US" sz="1600" dirty="0"/>
              <a:t> </a:t>
            </a:r>
            <a:r>
              <a:rPr lang="en-US" sz="1600" dirty="0" err="1"/>
              <a:t>keinginan</a:t>
            </a:r>
            <a:r>
              <a:rPr lang="en-US" sz="1600" dirty="0"/>
              <a:t> </a:t>
            </a:r>
            <a:r>
              <a:rPr lang="en-US" sz="1600" dirty="0" err="1"/>
              <a:t>si</a:t>
            </a:r>
            <a:r>
              <a:rPr lang="en-US" sz="1600" dirty="0"/>
              <a:t> </a:t>
            </a:r>
            <a:r>
              <a:rPr lang="en-US" sz="1600" dirty="0" err="1"/>
              <a:t>Peneliti</a:t>
            </a:r>
            <a:r>
              <a:rPr lang="en-US" sz="1600" dirty="0"/>
              <a:t>.</a:t>
            </a:r>
          </a:p>
          <a:p>
            <a:pPr>
              <a:lnSpc>
                <a:spcPct val="90000"/>
              </a:lnSpc>
              <a:buFont typeface="Wingdings" pitchFamily="2" charset="2"/>
              <a:buNone/>
            </a:pPr>
            <a:r>
              <a:rPr lang="en-US" sz="1600" dirty="0"/>
              <a:t>     2. </a:t>
            </a:r>
            <a:r>
              <a:rPr lang="en-US" sz="1600" i="1" dirty="0"/>
              <a:t>Judgment Sampling</a:t>
            </a:r>
            <a:r>
              <a:rPr lang="en-US" sz="1600" dirty="0"/>
              <a:t> : </a:t>
            </a:r>
            <a:r>
              <a:rPr lang="en-US" sz="1600" dirty="0" err="1"/>
              <a:t>pemilihan</a:t>
            </a:r>
            <a:r>
              <a:rPr lang="en-US" sz="1600" dirty="0"/>
              <a:t>/</a:t>
            </a:r>
            <a:r>
              <a:rPr lang="en-US" sz="1600" dirty="0" err="1"/>
              <a:t>penarikan</a:t>
            </a:r>
            <a:r>
              <a:rPr lang="en-US" sz="1600" dirty="0"/>
              <a:t> </a:t>
            </a:r>
            <a:r>
              <a:rPr lang="en-US" sz="1600" dirty="0" err="1"/>
              <a:t>sampel</a:t>
            </a:r>
            <a:r>
              <a:rPr lang="en-US" sz="1600" dirty="0"/>
              <a:t> </a:t>
            </a:r>
            <a:r>
              <a:rPr lang="en-US" sz="1600" dirty="0" err="1"/>
              <a:t>berdasarkan</a:t>
            </a:r>
            <a:r>
              <a:rPr lang="en-US" sz="1600" dirty="0"/>
              <a:t> </a:t>
            </a:r>
          </a:p>
          <a:p>
            <a:pPr>
              <a:lnSpc>
                <a:spcPct val="90000"/>
              </a:lnSpc>
              <a:buFont typeface="Wingdings" pitchFamily="2" charset="2"/>
              <a:buNone/>
            </a:pPr>
            <a:r>
              <a:rPr lang="en-US" sz="1600" dirty="0"/>
              <a:t>         </a:t>
            </a:r>
            <a:r>
              <a:rPr lang="en-US" sz="1600" dirty="0" err="1"/>
              <a:t>penilaian</a:t>
            </a:r>
            <a:r>
              <a:rPr lang="en-US" sz="1600" dirty="0"/>
              <a:t> </a:t>
            </a:r>
            <a:r>
              <a:rPr lang="en-US" sz="1600" dirty="0" err="1"/>
              <a:t>terhadap</a:t>
            </a:r>
            <a:r>
              <a:rPr lang="en-US" sz="1600" dirty="0"/>
              <a:t> </a:t>
            </a:r>
            <a:r>
              <a:rPr lang="en-US" sz="1600" dirty="0" err="1"/>
              <a:t>beberapa</a:t>
            </a:r>
            <a:r>
              <a:rPr lang="en-US" sz="1600" dirty="0"/>
              <a:t> </a:t>
            </a:r>
            <a:r>
              <a:rPr lang="en-US" sz="1600" dirty="0" err="1"/>
              <a:t>karakteristik</a:t>
            </a:r>
            <a:r>
              <a:rPr lang="en-US" sz="1600" dirty="0"/>
              <a:t> </a:t>
            </a:r>
            <a:r>
              <a:rPr lang="en-US" sz="1600" dirty="0" err="1"/>
              <a:t>anggota</a:t>
            </a:r>
            <a:r>
              <a:rPr lang="en-US" sz="1600" dirty="0"/>
              <a:t> </a:t>
            </a:r>
            <a:r>
              <a:rPr lang="en-US" sz="1600" dirty="0" err="1"/>
              <a:t>sampel</a:t>
            </a:r>
            <a:r>
              <a:rPr lang="en-US" sz="1600" dirty="0"/>
              <a:t> yang </a:t>
            </a:r>
          </a:p>
          <a:p>
            <a:pPr>
              <a:lnSpc>
                <a:spcPct val="90000"/>
              </a:lnSpc>
              <a:buFont typeface="Wingdings" pitchFamily="2" charset="2"/>
              <a:buNone/>
            </a:pPr>
            <a:r>
              <a:rPr lang="en-US" sz="1600" dirty="0"/>
              <a:t>         </a:t>
            </a:r>
            <a:r>
              <a:rPr lang="en-US" sz="1600" dirty="0" err="1"/>
              <a:t>disesuaikan</a:t>
            </a:r>
            <a:r>
              <a:rPr lang="en-US" sz="1600" dirty="0"/>
              <a:t> </a:t>
            </a:r>
            <a:r>
              <a:rPr lang="en-US" sz="1600" dirty="0" err="1"/>
              <a:t>dengan</a:t>
            </a:r>
            <a:r>
              <a:rPr lang="en-US" sz="1600" dirty="0"/>
              <a:t> </a:t>
            </a:r>
            <a:r>
              <a:rPr lang="en-US" sz="1600" dirty="0" err="1"/>
              <a:t>maksud</a:t>
            </a:r>
            <a:r>
              <a:rPr lang="en-US" sz="1600" dirty="0"/>
              <a:t>/</a:t>
            </a:r>
            <a:r>
              <a:rPr lang="en-US" sz="1600" dirty="0" err="1"/>
              <a:t>tujuan</a:t>
            </a:r>
            <a:r>
              <a:rPr lang="en-US" sz="1600" dirty="0"/>
              <a:t> </a:t>
            </a:r>
            <a:r>
              <a:rPr lang="en-US" sz="1600" dirty="0" err="1"/>
              <a:t>penelitian</a:t>
            </a:r>
            <a:r>
              <a:rPr lang="en-US" sz="1600" dirty="0"/>
              <a:t>.</a:t>
            </a:r>
          </a:p>
          <a:p>
            <a:pPr>
              <a:lnSpc>
                <a:spcPct val="90000"/>
              </a:lnSpc>
              <a:buFont typeface="Wingdings" pitchFamily="2" charset="2"/>
              <a:buNone/>
            </a:pPr>
            <a:r>
              <a:rPr lang="en-US" sz="1600" dirty="0"/>
              <a:t>     3. </a:t>
            </a:r>
            <a:r>
              <a:rPr lang="en-US" sz="1600" i="1" dirty="0"/>
              <a:t>Quota Sampling</a:t>
            </a:r>
            <a:r>
              <a:rPr lang="en-US" sz="1600" dirty="0"/>
              <a:t> : </a:t>
            </a:r>
            <a:r>
              <a:rPr lang="en-US" sz="1600" dirty="0" err="1"/>
              <a:t>pemilihan</a:t>
            </a:r>
            <a:r>
              <a:rPr lang="en-US" sz="1600" dirty="0"/>
              <a:t>/</a:t>
            </a:r>
            <a:r>
              <a:rPr lang="en-US" sz="1600" dirty="0" err="1"/>
              <a:t>penarikan</a:t>
            </a:r>
            <a:r>
              <a:rPr lang="en-US" sz="1600" dirty="0"/>
              <a:t> </a:t>
            </a:r>
            <a:r>
              <a:rPr lang="en-US" sz="1600" dirty="0" err="1"/>
              <a:t>sampel</a:t>
            </a:r>
            <a:r>
              <a:rPr lang="en-US" sz="1600" dirty="0"/>
              <a:t> </a:t>
            </a:r>
            <a:r>
              <a:rPr lang="en-US" sz="1600" dirty="0" err="1"/>
              <a:t>berdasarkan</a:t>
            </a:r>
            <a:r>
              <a:rPr lang="en-US" sz="1600" dirty="0"/>
              <a:t> </a:t>
            </a:r>
            <a:r>
              <a:rPr lang="en-US" sz="1600" dirty="0" err="1"/>
              <a:t>jatah</a:t>
            </a:r>
            <a:r>
              <a:rPr lang="en-US" sz="1600" dirty="0"/>
              <a:t> </a:t>
            </a:r>
          </a:p>
          <a:p>
            <a:pPr>
              <a:lnSpc>
                <a:spcPct val="90000"/>
              </a:lnSpc>
              <a:buFont typeface="Wingdings" pitchFamily="2" charset="2"/>
              <a:buNone/>
            </a:pPr>
            <a:r>
              <a:rPr lang="en-US" sz="1600" dirty="0"/>
              <a:t>         (</a:t>
            </a:r>
            <a:r>
              <a:rPr lang="en-US" sz="1600" dirty="0" err="1"/>
              <a:t>kuota</a:t>
            </a:r>
            <a:r>
              <a:rPr lang="en-US" sz="1600" dirty="0"/>
              <a:t>) yang </a:t>
            </a:r>
            <a:r>
              <a:rPr lang="en-US" sz="1600" dirty="0" err="1"/>
              <a:t>diinginkan</a:t>
            </a:r>
            <a:r>
              <a:rPr lang="en-US" sz="1600" dirty="0"/>
              <a:t>.</a:t>
            </a:r>
          </a:p>
          <a:p>
            <a:pPr>
              <a:lnSpc>
                <a:spcPct val="90000"/>
              </a:lnSpc>
              <a:buFont typeface="Wingdings" pitchFamily="2" charset="2"/>
              <a:buNone/>
            </a:pPr>
            <a:r>
              <a:rPr lang="en-US" sz="1600" dirty="0"/>
              <a:t>     4. </a:t>
            </a:r>
            <a:r>
              <a:rPr lang="en-US" sz="1600" i="1" dirty="0"/>
              <a:t>Snowball Sampling</a:t>
            </a:r>
            <a:r>
              <a:rPr lang="en-US" sz="1600" dirty="0"/>
              <a:t> : </a:t>
            </a:r>
            <a:r>
              <a:rPr lang="en-US" sz="1600" dirty="0" err="1"/>
              <a:t>pemilihan</a:t>
            </a:r>
            <a:r>
              <a:rPr lang="en-US" sz="1600" dirty="0"/>
              <a:t>/</a:t>
            </a:r>
            <a:r>
              <a:rPr lang="en-US" sz="1600" dirty="0" err="1"/>
              <a:t>penarikan</a:t>
            </a:r>
            <a:r>
              <a:rPr lang="en-US" sz="1600" dirty="0"/>
              <a:t> </a:t>
            </a:r>
            <a:r>
              <a:rPr lang="en-US" sz="1600" dirty="0" err="1"/>
              <a:t>sampel</a:t>
            </a:r>
            <a:r>
              <a:rPr lang="en-US" sz="1600" dirty="0"/>
              <a:t> </a:t>
            </a:r>
            <a:r>
              <a:rPr lang="en-US" sz="1600" dirty="0" err="1"/>
              <a:t>dimana</a:t>
            </a:r>
            <a:r>
              <a:rPr lang="en-US" sz="1600" dirty="0"/>
              <a:t> </a:t>
            </a:r>
            <a:r>
              <a:rPr lang="en-US" sz="1600" dirty="0" err="1"/>
              <a:t>responden</a:t>
            </a:r>
            <a:r>
              <a:rPr lang="en-US" sz="1600" dirty="0"/>
              <a:t> </a:t>
            </a:r>
          </a:p>
          <a:p>
            <a:pPr>
              <a:lnSpc>
                <a:spcPct val="90000"/>
              </a:lnSpc>
              <a:buFont typeface="Wingdings" pitchFamily="2" charset="2"/>
              <a:buNone/>
            </a:pPr>
            <a:r>
              <a:rPr lang="en-US" sz="1600" dirty="0"/>
              <a:t>         </a:t>
            </a:r>
            <a:r>
              <a:rPr lang="en-US" sz="1600" dirty="0" err="1"/>
              <a:t>pertama</a:t>
            </a:r>
            <a:r>
              <a:rPr lang="en-US" sz="1600" dirty="0"/>
              <a:t> </a:t>
            </a:r>
            <a:r>
              <a:rPr lang="en-US" sz="1600" dirty="0" err="1"/>
              <a:t>dipilih</a:t>
            </a:r>
            <a:r>
              <a:rPr lang="en-US" sz="1600" dirty="0"/>
              <a:t> </a:t>
            </a:r>
            <a:r>
              <a:rPr lang="en-US" sz="1600" dirty="0" err="1"/>
              <a:t>dengan</a:t>
            </a:r>
            <a:r>
              <a:rPr lang="en-US" sz="1600" dirty="0"/>
              <a:t> </a:t>
            </a:r>
            <a:r>
              <a:rPr lang="en-US" sz="1600" dirty="0" err="1"/>
              <a:t>metode</a:t>
            </a:r>
            <a:r>
              <a:rPr lang="en-US" sz="1600" dirty="0"/>
              <a:t> </a:t>
            </a:r>
            <a:r>
              <a:rPr lang="en-US" sz="1600" dirty="0" err="1"/>
              <a:t>probabilitas</a:t>
            </a:r>
            <a:r>
              <a:rPr lang="en-US" sz="1600" dirty="0"/>
              <a:t>, </a:t>
            </a:r>
            <a:r>
              <a:rPr lang="en-US" sz="1600" dirty="0" err="1"/>
              <a:t>dan</a:t>
            </a:r>
            <a:r>
              <a:rPr lang="en-US" sz="1600" dirty="0"/>
              <a:t> </a:t>
            </a:r>
            <a:r>
              <a:rPr lang="en-US" sz="1600" dirty="0" err="1"/>
              <a:t>kemudian</a:t>
            </a:r>
            <a:r>
              <a:rPr lang="en-US" sz="1600" dirty="0"/>
              <a:t> </a:t>
            </a:r>
          </a:p>
          <a:p>
            <a:pPr>
              <a:lnSpc>
                <a:spcPct val="90000"/>
              </a:lnSpc>
              <a:buFont typeface="Wingdings" pitchFamily="2" charset="2"/>
              <a:buNone/>
            </a:pPr>
            <a:r>
              <a:rPr lang="en-US" sz="1600" dirty="0"/>
              <a:t>         </a:t>
            </a:r>
            <a:r>
              <a:rPr lang="en-US" sz="1600" dirty="0" err="1"/>
              <a:t>responden</a:t>
            </a:r>
            <a:r>
              <a:rPr lang="en-US" sz="1600" dirty="0"/>
              <a:t> </a:t>
            </a:r>
            <a:r>
              <a:rPr lang="en-US" sz="1600" dirty="0" err="1"/>
              <a:t>berikutnya</a:t>
            </a:r>
            <a:r>
              <a:rPr lang="en-US" sz="1600" dirty="0"/>
              <a:t> </a:t>
            </a:r>
            <a:r>
              <a:rPr lang="en-US" sz="1600" dirty="0" err="1"/>
              <a:t>diperoleh</a:t>
            </a:r>
            <a:r>
              <a:rPr lang="en-US" sz="1600" dirty="0"/>
              <a:t> </a:t>
            </a:r>
            <a:r>
              <a:rPr lang="en-US" sz="1600" dirty="0" err="1"/>
              <a:t>dari</a:t>
            </a:r>
            <a:r>
              <a:rPr lang="en-US" sz="1600" dirty="0"/>
              <a:t> </a:t>
            </a:r>
            <a:r>
              <a:rPr lang="en-US" sz="1600" dirty="0" err="1"/>
              <a:t>informasi</a:t>
            </a:r>
            <a:r>
              <a:rPr lang="en-US" sz="1600" dirty="0"/>
              <a:t> yang </a:t>
            </a:r>
            <a:r>
              <a:rPr lang="en-US" sz="1600" dirty="0" err="1"/>
              <a:t>diberikan</a:t>
            </a:r>
            <a:r>
              <a:rPr lang="en-US" sz="1600" dirty="0"/>
              <a:t> </a:t>
            </a:r>
            <a:r>
              <a:rPr lang="en-US" sz="1600" dirty="0" err="1"/>
              <a:t>oleh</a:t>
            </a:r>
            <a:r>
              <a:rPr lang="en-US" sz="1600" dirty="0"/>
              <a:t> </a:t>
            </a:r>
            <a:r>
              <a:rPr lang="en-US" sz="1600" dirty="0" err="1"/>
              <a:t>responden</a:t>
            </a:r>
            <a:r>
              <a:rPr lang="en-US" sz="1600" dirty="0"/>
              <a:t> </a:t>
            </a:r>
          </a:p>
          <a:p>
            <a:pPr>
              <a:lnSpc>
                <a:spcPct val="90000"/>
              </a:lnSpc>
              <a:buFont typeface="Wingdings" pitchFamily="2" charset="2"/>
              <a:buNone/>
            </a:pPr>
            <a:r>
              <a:rPr lang="en-US" sz="1600" dirty="0"/>
              <a:t>         yang </a:t>
            </a:r>
            <a:r>
              <a:rPr lang="en-US" sz="1600" dirty="0" err="1"/>
              <a:t>pertama</a:t>
            </a:r>
            <a:r>
              <a:rPr lang="en-US" sz="1600" dirty="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6894</Words>
  <Application>Microsoft Office PowerPoint</Application>
  <PresentationFormat>On-screen Show (4:3)</PresentationFormat>
  <Paragraphs>860</Paragraphs>
  <Slides>133</Slides>
  <Notes>11</Notes>
  <HiddenSlides>0</HiddenSlides>
  <MMClips>0</MMClips>
  <ScaleCrop>false</ScaleCrop>
  <HeadingPairs>
    <vt:vector size="4" baseType="variant">
      <vt:variant>
        <vt:lpstr>Theme</vt:lpstr>
      </vt:variant>
      <vt:variant>
        <vt:i4>1</vt:i4>
      </vt:variant>
      <vt:variant>
        <vt:lpstr>Slide Titles</vt:lpstr>
      </vt:variant>
      <vt:variant>
        <vt:i4>133</vt:i4>
      </vt:variant>
    </vt:vector>
  </HeadingPairs>
  <TitlesOfParts>
    <vt:vector size="134" baseType="lpstr">
      <vt:lpstr>Office Theme</vt:lpstr>
      <vt:lpstr>METODE PENELITIAN KOMUNIKASI</vt:lpstr>
      <vt:lpstr>KLASISIFIKASI  ILMU KOMUNIKASI</vt:lpstr>
      <vt:lpstr>KONSEPTUAL TEORI KOMUNIKASI</vt:lpstr>
      <vt:lpstr>Pengantar</vt:lpstr>
      <vt:lpstr>Konseptual teori</vt:lpstr>
      <vt:lpstr>Slide 6</vt:lpstr>
      <vt:lpstr>Ciri umum teori</vt:lpstr>
      <vt:lpstr>Fungsi Teori</vt:lpstr>
      <vt:lpstr>Slide 9</vt:lpstr>
      <vt:lpstr>Slide 10</vt:lpstr>
      <vt:lpstr>Teori komunikasi berdasar  level komunikasi</vt:lpstr>
      <vt:lpstr>Slide 12</vt:lpstr>
      <vt:lpstr>Slide 13</vt:lpstr>
      <vt:lpstr>Evaluasi teori</vt:lpstr>
      <vt:lpstr>Slide 15</vt:lpstr>
      <vt:lpstr>Slide 16</vt:lpstr>
      <vt:lpstr>Pertemuan ke-3</vt:lpstr>
      <vt:lpstr>Slide 18</vt:lpstr>
      <vt:lpstr>Slide 19</vt:lpstr>
      <vt:lpstr>Metode  digunakan dalam penelitian </vt:lpstr>
      <vt:lpstr>Lanjutan…(metode penelitian dalam ilkom)</vt:lpstr>
      <vt:lpstr>Slide 22</vt:lpstr>
      <vt:lpstr>1. Tradisi Semiotika</vt:lpstr>
      <vt:lpstr>Slide 24</vt:lpstr>
      <vt:lpstr>Variasi tradisi Semiotika</vt:lpstr>
      <vt:lpstr>Contoh teori kom. Yang beraliran Semiotika</vt:lpstr>
      <vt:lpstr>2. Fenomenologi</vt:lpstr>
      <vt:lpstr>Slide 28</vt:lpstr>
      <vt:lpstr>Varian-varian fenomenologi</vt:lpstr>
      <vt:lpstr>Contoh teori kom yg fenomenologi</vt:lpstr>
      <vt:lpstr>3. Sibernetika</vt:lpstr>
      <vt:lpstr>sibernetika </vt:lpstr>
      <vt:lpstr>Contoh teori kom sibernetika</vt:lpstr>
      <vt:lpstr>Tradisi Sosiopsikologis</vt:lpstr>
      <vt:lpstr>Varian tradisi sosiopsikologi</vt:lpstr>
      <vt:lpstr>Contoh teori kom sosiopsikologi</vt:lpstr>
      <vt:lpstr>Teori Tentang Media, Budaya dan Masyarakat  Pertemuan 19 &amp; 20</vt:lpstr>
      <vt:lpstr>Teori tentang Media, Budaya dan Masyarakat</vt:lpstr>
      <vt:lpstr>Teori-teori tentang Proses dan Efek Media</vt:lpstr>
      <vt:lpstr>Perkembangan penelitian efek media</vt:lpstr>
      <vt:lpstr>Teori Peluru dan Jarum Suntik</vt:lpstr>
      <vt:lpstr>Slide 42</vt:lpstr>
      <vt:lpstr>Teori Sosial Kognitif</vt:lpstr>
      <vt:lpstr>Teori Kegunaan dan Gratifikasi</vt:lpstr>
      <vt:lpstr>Paradigma Uses and Gratification Model (Elihu Katz, 1959; dalam Effendy, 2000: 291</vt:lpstr>
      <vt:lpstr>Teori Sistem Ketergantungan Media</vt:lpstr>
      <vt:lpstr>The Tripartite Media Dependency Relationship</vt:lpstr>
      <vt:lpstr>Teori-Teori tentang Media dan Masyarakat</vt:lpstr>
      <vt:lpstr>Teori Agenda Setting</vt:lpstr>
      <vt:lpstr>Slide 50</vt:lpstr>
      <vt:lpstr>Ruang lingkup teori Agenda Setting</vt:lpstr>
      <vt:lpstr>Teori Spiral Kebisuan</vt:lpstr>
      <vt:lpstr>Slide 53</vt:lpstr>
      <vt:lpstr>Teori Kultivasi</vt:lpstr>
      <vt:lpstr>Slide 55</vt:lpstr>
      <vt:lpstr>Slide 56</vt:lpstr>
      <vt:lpstr>Teori-Teori Budaya dan Komunikasi</vt:lpstr>
      <vt:lpstr>Speech Codes Theory</vt:lpstr>
      <vt:lpstr>Theories of Face and Culture</vt:lpstr>
      <vt:lpstr>Theories of Co-Cultural Groups</vt:lpstr>
      <vt:lpstr>Standpoint Theory</vt:lpstr>
      <vt:lpstr>Slide 62</vt:lpstr>
      <vt:lpstr>Muted Group Theory</vt:lpstr>
      <vt:lpstr>Slide 64</vt:lpstr>
      <vt:lpstr>Hipotesis yang berhubungan dengan Muted Group Theory:</vt:lpstr>
      <vt:lpstr>Slide 66</vt:lpstr>
      <vt:lpstr>Definisi Penelitian</vt:lpstr>
      <vt:lpstr>Tujuan Dari Penelitian</vt:lpstr>
      <vt:lpstr>Description</vt:lpstr>
      <vt:lpstr>Prediction</vt:lpstr>
      <vt:lpstr>Explain</vt:lpstr>
      <vt:lpstr>Interpretation</vt:lpstr>
      <vt:lpstr>Jenis-jenis Penelitian</vt:lpstr>
      <vt:lpstr>Jenis-jenis Penelitian</vt:lpstr>
      <vt:lpstr>Types of Research</vt:lpstr>
      <vt:lpstr>Metodologi Riset</vt:lpstr>
      <vt:lpstr>General Research Process</vt:lpstr>
      <vt:lpstr>Basic Methodological Approaches</vt:lpstr>
      <vt:lpstr>Experiments</vt:lpstr>
      <vt:lpstr>Survey Research</vt:lpstr>
      <vt:lpstr>Field Research</vt:lpstr>
      <vt:lpstr>Research from available data</vt:lpstr>
      <vt:lpstr>Research Ethics</vt:lpstr>
      <vt:lpstr>Metode Ilmiah</vt:lpstr>
      <vt:lpstr>Langkah-Langkah Dalam Metode Ilmiah</vt:lpstr>
      <vt:lpstr>Karakteristik Penelitian Yang Baik</vt:lpstr>
      <vt:lpstr>Peranan Penelitian Dalam Pengambilan Keputusan </vt:lpstr>
      <vt:lpstr>Closing</vt:lpstr>
      <vt:lpstr>Tugas </vt:lpstr>
      <vt:lpstr>Bagaimana Membuat Latar Belakang</vt:lpstr>
      <vt:lpstr>Apa yang harus ada di latar belakang</vt:lpstr>
      <vt:lpstr>Latar Belakang sekurang-kurangnya menggambarkan</vt:lpstr>
      <vt:lpstr>Tips Menulis LB</vt:lpstr>
      <vt:lpstr>Pertemuan  6</vt:lpstr>
      <vt:lpstr>Learning Outcomes</vt:lpstr>
      <vt:lpstr>Outline Materi </vt:lpstr>
      <vt:lpstr>Populasi dan Sampel</vt:lpstr>
      <vt:lpstr>Teknik / Desain Sampling (1)</vt:lpstr>
      <vt:lpstr>Teknik Sampling (2)</vt:lpstr>
      <vt:lpstr> Tahap Pemilihan Sampel</vt:lpstr>
      <vt:lpstr>Menentukan Ukuran Sampel</vt:lpstr>
      <vt:lpstr>Menentukan Anggota Sampel</vt:lpstr>
      <vt:lpstr>BERPUSAT PADA AUDIENS</vt:lpstr>
      <vt:lpstr>Uses &amp; Gratifications</vt:lpstr>
      <vt:lpstr>Uses &amp; Gratifications Asumsi Dasar </vt:lpstr>
      <vt:lpstr>Uses &amp; Gratifications Filosofi Dasar</vt:lpstr>
      <vt:lpstr>Slide 107</vt:lpstr>
      <vt:lpstr>Uses &amp; Gratifications (Katz dkk, 1974) </vt:lpstr>
      <vt:lpstr>Uses &amp; Effect</vt:lpstr>
      <vt:lpstr>Uses &amp; Effect</vt:lpstr>
      <vt:lpstr>Uses &amp; Efek</vt:lpstr>
      <vt:lpstr>Uses &amp; Effect </vt:lpstr>
      <vt:lpstr>RINGKASAN UMUM</vt:lpstr>
      <vt:lpstr>Perspektif dan Teori Komunikasi Politik</vt:lpstr>
      <vt:lpstr>Perspektif dan Model Komunikasi Politik</vt:lpstr>
      <vt:lpstr>Slide 116</vt:lpstr>
      <vt:lpstr>Perspektif Model Mekanistis</vt:lpstr>
      <vt:lpstr>Slide 118</vt:lpstr>
      <vt:lpstr>Slide 119</vt:lpstr>
      <vt:lpstr>Slide 120</vt:lpstr>
      <vt:lpstr>Perspektif Interaksional</vt:lpstr>
      <vt:lpstr>Perspektif Pragmatis</vt:lpstr>
      <vt:lpstr>Teori Jarum Hipodermik</vt:lpstr>
      <vt:lpstr>Slide 124</vt:lpstr>
      <vt:lpstr>Teori Khalayak Kepala Batu </vt:lpstr>
      <vt:lpstr>Slide 126</vt:lpstr>
      <vt:lpstr>Slide 127</vt:lpstr>
      <vt:lpstr>Teori Empati dan Hemofili</vt:lpstr>
      <vt:lpstr>Slide 129</vt:lpstr>
      <vt:lpstr>Slide 130</vt:lpstr>
      <vt:lpstr>Slide 131</vt:lpstr>
      <vt:lpstr>Slide 132</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KOMUNIKASI</dc:title>
  <dc:creator>Dessy</dc:creator>
  <cp:lastModifiedBy>Dessy</cp:lastModifiedBy>
  <cp:revision>3</cp:revision>
  <dcterms:created xsi:type="dcterms:W3CDTF">2017-10-21T17:00:30Z</dcterms:created>
  <dcterms:modified xsi:type="dcterms:W3CDTF">2017-11-01T10:13:38Z</dcterms:modified>
</cp:coreProperties>
</file>