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74" r:id="rId3"/>
    <p:sldId id="275" r:id="rId4"/>
    <p:sldId id="276" r:id="rId5"/>
    <p:sldId id="277" r:id="rId6"/>
    <p:sldId id="278" r:id="rId7"/>
    <p:sldId id="2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08F6A8-0BF0-4D81-AC57-6B6042808A53}" type="datetimeFigureOut">
              <a:rPr lang="en-US" smtClean="0"/>
              <a:pPr/>
              <a:t>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C1A247-2926-4517-8578-4AEE670AC57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4F8F10-69FD-4E4C-BF9C-3AA0324B2549}"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8F10-69FD-4E4C-BF9C-3AA0324B2549}"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8F10-69FD-4E4C-BF9C-3AA0324B2549}"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3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33900"/>
          </a:xfrm>
        </p:spPr>
        <p:txBody>
          <a:bodyPr/>
          <a:lstStyle/>
          <a:p>
            <a:endParaRPr lang="en-US"/>
          </a:p>
        </p:txBody>
      </p:sp>
      <p:sp>
        <p:nvSpPr>
          <p:cNvPr id="5" name="Slide Number Placeholder 4"/>
          <p:cNvSpPr>
            <a:spLocks noGrp="1"/>
          </p:cNvSpPr>
          <p:nvPr>
            <p:ph type="sldNum" sz="quarter" idx="10"/>
          </p:nvPr>
        </p:nvSpPr>
        <p:spPr>
          <a:xfrm>
            <a:off x="6553200" y="6243638"/>
            <a:ext cx="2133600" cy="457200"/>
          </a:xfrm>
        </p:spPr>
        <p:txBody>
          <a:bodyPr/>
          <a:lstStyle>
            <a:lvl1pPr>
              <a:defRPr/>
            </a:lvl1pPr>
          </a:lstStyle>
          <a:p>
            <a:fld id="{705CED8F-E70E-406C-801E-9EE2E35F6664}" type="slidenum">
              <a:rPr lang="en-US"/>
              <a:pPr/>
              <a:t>‹#›</a:t>
            </a:fld>
            <a:endParaRPr lang="en-US"/>
          </a:p>
        </p:txBody>
      </p:sp>
      <p:sp>
        <p:nvSpPr>
          <p:cNvPr id="6" name="Date Placeholder 5"/>
          <p:cNvSpPr>
            <a:spLocks noGrp="1"/>
          </p:cNvSpPr>
          <p:nvPr>
            <p:ph type="dt" sz="half" idx="11"/>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F8F10-69FD-4E4C-BF9C-3AA0324B2549}"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4F8F10-69FD-4E4C-BF9C-3AA0324B2549}" type="datetimeFigureOut">
              <a:rPr lang="en-US" smtClean="0"/>
              <a:pPr/>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4F8F10-69FD-4E4C-BF9C-3AA0324B2549}"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4F8F10-69FD-4E4C-BF9C-3AA0324B2549}" type="datetimeFigureOut">
              <a:rPr lang="en-US" smtClean="0"/>
              <a:pPr/>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4F8F10-69FD-4E4C-BF9C-3AA0324B2549}" type="datetimeFigureOut">
              <a:rPr lang="en-US" smtClean="0"/>
              <a:pPr/>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F8F10-69FD-4E4C-BF9C-3AA0324B2549}" type="datetimeFigureOut">
              <a:rPr lang="en-US" smtClean="0"/>
              <a:pPr/>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F8F10-69FD-4E4C-BF9C-3AA0324B2549}"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F8F10-69FD-4E4C-BF9C-3AA0324B2549}" type="datetimeFigureOut">
              <a:rPr lang="en-US" smtClean="0"/>
              <a:pPr/>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6699-0745-4616-B8AB-CD321354A0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4F8F10-69FD-4E4C-BF9C-3AA0324B2549}" type="datetimeFigureOut">
              <a:rPr lang="en-US" smtClean="0"/>
              <a:pPr/>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66699-0745-4616-B8AB-CD321354A0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65138"/>
            <a:ext cx="8229600" cy="1143000"/>
          </a:xfrm>
        </p:spPr>
        <p:txBody>
          <a:bodyPr/>
          <a:lstStyle/>
          <a:p>
            <a:r>
              <a:rPr lang="en-US" dirty="0"/>
              <a:t>Why do we need a database?</a:t>
            </a:r>
          </a:p>
        </p:txBody>
      </p:sp>
      <p:sp>
        <p:nvSpPr>
          <p:cNvPr id="13315" name="Rectangle 3"/>
          <p:cNvSpPr>
            <a:spLocks noGrp="1" noChangeArrowheads="1"/>
          </p:cNvSpPr>
          <p:nvPr>
            <p:ph type="body" sz="half" idx="1"/>
          </p:nvPr>
        </p:nvSpPr>
        <p:spPr>
          <a:xfrm>
            <a:off x="457200" y="1790700"/>
            <a:ext cx="6705600" cy="4533900"/>
          </a:xfrm>
        </p:spPr>
        <p:txBody>
          <a:bodyPr/>
          <a:lstStyle/>
          <a:p>
            <a:r>
              <a:rPr lang="en-US" sz="2800" dirty="0"/>
              <a:t>Keep records of our:</a:t>
            </a:r>
          </a:p>
          <a:p>
            <a:pPr lvl="1"/>
            <a:r>
              <a:rPr lang="en-US" dirty="0"/>
              <a:t>Clients</a:t>
            </a:r>
          </a:p>
          <a:p>
            <a:pPr lvl="1"/>
            <a:r>
              <a:rPr lang="en-US" dirty="0"/>
              <a:t>Staff</a:t>
            </a:r>
          </a:p>
          <a:p>
            <a:r>
              <a:rPr lang="en-US" sz="2800" dirty="0" smtClean="0"/>
              <a:t>To </a:t>
            </a:r>
            <a:r>
              <a:rPr lang="en-US" sz="2800" dirty="0"/>
              <a:t>keep a record of activities and interventions;</a:t>
            </a:r>
          </a:p>
          <a:p>
            <a:r>
              <a:rPr lang="en-US" sz="2800" dirty="0"/>
              <a:t>Keep sales records;</a:t>
            </a:r>
          </a:p>
          <a:p>
            <a:r>
              <a:rPr lang="en-US" sz="2800" dirty="0" smtClean="0"/>
              <a:t>Longitudinal </a:t>
            </a:r>
            <a:r>
              <a:rPr lang="en-US" sz="2800" dirty="0"/>
              <a:t>tracking</a:t>
            </a:r>
            <a:endParaRPr lang="en-US" sz="2000" dirty="0"/>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ChangeArrowheads="1"/>
          </p:cNvSpPr>
          <p:nvPr/>
        </p:nvSpPr>
        <p:spPr bwMode="auto">
          <a:xfrm>
            <a:off x="609600" y="760412"/>
            <a:ext cx="8534400" cy="838200"/>
          </a:xfrm>
          <a:prstGeom prst="rect">
            <a:avLst/>
          </a:prstGeom>
          <a:noFill/>
          <a:ln w="9525">
            <a:noFill/>
            <a:miter lim="800000"/>
            <a:headEnd/>
            <a:tailEnd/>
          </a:ln>
          <a:effectLst/>
        </p:spPr>
        <p:txBody>
          <a:bodyPr lIns="92075" tIns="46038" rIns="92075" bIns="46038" anchor="ctr"/>
          <a:lstStyle/>
          <a:p>
            <a:pPr algn="ctr"/>
            <a:r>
              <a:rPr lang="en-US" sz="3600" dirty="0">
                <a:effectLst>
                  <a:outerShdw blurRad="38100" dist="38100" dir="2700000" algn="tl">
                    <a:srgbClr val="C0C0C0"/>
                  </a:outerShdw>
                </a:effectLst>
                <a:latin typeface="Arial" pitchFamily="34" charset="0"/>
              </a:rPr>
              <a:t>Database        vs.     File System</a:t>
            </a:r>
          </a:p>
        </p:txBody>
      </p:sp>
      <p:sp>
        <p:nvSpPr>
          <p:cNvPr id="162821" name="Rectangle 5"/>
          <p:cNvSpPr>
            <a:spLocks noChangeArrowheads="1"/>
          </p:cNvSpPr>
          <p:nvPr/>
        </p:nvSpPr>
        <p:spPr bwMode="auto">
          <a:xfrm>
            <a:off x="609600" y="1827212"/>
            <a:ext cx="4191000" cy="5183188"/>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Font typeface="Wingdings" pitchFamily="2" charset="2"/>
              <a:buBlip>
                <a:blip r:embed="rId2"/>
              </a:buBlip>
            </a:pPr>
            <a:r>
              <a:rPr lang="en-US">
                <a:effectLst>
                  <a:outerShdw blurRad="38100" dist="38100" dir="2700000" algn="tl">
                    <a:srgbClr val="C0C0C0"/>
                  </a:outerShdw>
                </a:effectLst>
                <a:latin typeface="Arial" pitchFamily="34" charset="0"/>
              </a:rPr>
              <a:t>Coordinates Both Physical and Logical Access to the Data</a:t>
            </a:r>
          </a:p>
          <a:p>
            <a:pPr marL="342900" indent="-342900">
              <a:spcBef>
                <a:spcPct val="20000"/>
              </a:spcBef>
              <a:buClr>
                <a:schemeClr val="hlink"/>
              </a:buClr>
              <a:buFont typeface="Wingdings" pitchFamily="2" charset="2"/>
              <a:buBlip>
                <a:blip r:embed="rId2"/>
              </a:buBlip>
            </a:pPr>
            <a:r>
              <a:rPr lang="en-US">
                <a:effectLst>
                  <a:outerShdw blurRad="38100" dist="38100" dir="2700000" algn="tl">
                    <a:srgbClr val="C0C0C0"/>
                  </a:outerShdw>
                </a:effectLst>
                <a:latin typeface="Arial" pitchFamily="34" charset="0"/>
              </a:rPr>
              <a:t>Data are Shared by All Programs Authorized to Have Access to It</a:t>
            </a:r>
          </a:p>
          <a:p>
            <a:pPr marL="342900" indent="-342900">
              <a:spcBef>
                <a:spcPct val="20000"/>
              </a:spcBef>
              <a:buClr>
                <a:schemeClr val="hlink"/>
              </a:buClr>
              <a:buFont typeface="Wingdings" pitchFamily="2" charset="2"/>
              <a:buBlip>
                <a:blip r:embed="rId2"/>
              </a:buBlip>
            </a:pPr>
            <a:endParaRPr lang="en-US">
              <a:effectLst>
                <a:outerShdw blurRad="38100" dist="38100" dir="2700000" algn="tl">
                  <a:srgbClr val="C0C0C0"/>
                </a:outerShdw>
              </a:effectLst>
              <a:latin typeface="Arial" pitchFamily="34" charset="0"/>
            </a:endParaRPr>
          </a:p>
          <a:p>
            <a:pPr marL="342900" indent="-342900">
              <a:spcBef>
                <a:spcPct val="20000"/>
              </a:spcBef>
              <a:buClr>
                <a:schemeClr val="hlink"/>
              </a:buClr>
              <a:buFont typeface="Wingdings" pitchFamily="2" charset="2"/>
              <a:buBlip>
                <a:blip r:embed="rId2"/>
              </a:buBlip>
            </a:pPr>
            <a:r>
              <a:rPr lang="en-US">
                <a:effectLst>
                  <a:outerShdw blurRad="38100" dist="38100" dir="2700000" algn="tl">
                    <a:srgbClr val="C0C0C0"/>
                  </a:outerShdw>
                </a:effectLst>
                <a:latin typeface="Arial" pitchFamily="34" charset="0"/>
              </a:rPr>
              <a:t>Flexible Access to Data (i.e., Queries)</a:t>
            </a:r>
          </a:p>
          <a:p>
            <a:pPr marL="342900" indent="-342900">
              <a:spcBef>
                <a:spcPct val="20000"/>
              </a:spcBef>
              <a:buClr>
                <a:schemeClr val="hlink"/>
              </a:buClr>
              <a:buFont typeface="Wingdings" pitchFamily="2" charset="2"/>
              <a:buBlip>
                <a:blip r:embed="rId2"/>
              </a:buBlip>
            </a:pPr>
            <a:endParaRPr lang="en-US">
              <a:effectLst>
                <a:outerShdw blurRad="38100" dist="38100" dir="2700000" algn="tl">
                  <a:srgbClr val="C0C0C0"/>
                </a:outerShdw>
              </a:effectLst>
              <a:latin typeface="Arial" pitchFamily="34" charset="0"/>
            </a:endParaRPr>
          </a:p>
          <a:p>
            <a:pPr marL="342900" indent="-342900">
              <a:spcBef>
                <a:spcPct val="20000"/>
              </a:spcBef>
              <a:buClr>
                <a:schemeClr val="hlink"/>
              </a:buClr>
              <a:buFont typeface="Wingdings" pitchFamily="2" charset="2"/>
              <a:buBlip>
                <a:blip r:embed="rId2"/>
              </a:buBlip>
            </a:pPr>
            <a:r>
              <a:rPr lang="en-US">
                <a:effectLst>
                  <a:outerShdw blurRad="38100" dist="38100" dir="2700000" algn="tl">
                    <a:srgbClr val="C0C0C0"/>
                  </a:outerShdw>
                </a:effectLst>
                <a:latin typeface="Arial" pitchFamily="34" charset="0"/>
              </a:rPr>
              <a:t>Multiple Users Accessing the Same Data at Same Time</a:t>
            </a:r>
          </a:p>
          <a:p>
            <a:pPr marL="342900" indent="-342900">
              <a:spcBef>
                <a:spcPct val="20000"/>
              </a:spcBef>
              <a:buClr>
                <a:schemeClr val="hlink"/>
              </a:buClr>
              <a:buFont typeface="Wingdings" pitchFamily="2" charset="2"/>
              <a:buBlip>
                <a:blip r:embed="rId2"/>
              </a:buBlip>
            </a:pPr>
            <a:endParaRPr lang="en-US">
              <a:effectLst>
                <a:outerShdw blurRad="38100" dist="38100" dir="2700000" algn="tl">
                  <a:srgbClr val="C0C0C0"/>
                </a:outerShdw>
              </a:effectLst>
              <a:latin typeface="Arial" pitchFamily="34" charset="0"/>
            </a:endParaRPr>
          </a:p>
        </p:txBody>
      </p:sp>
      <p:sp>
        <p:nvSpPr>
          <p:cNvPr id="162822" name="Rectangle 6"/>
          <p:cNvSpPr>
            <a:spLocks noChangeArrowheads="1"/>
          </p:cNvSpPr>
          <p:nvPr/>
        </p:nvSpPr>
        <p:spPr bwMode="auto">
          <a:xfrm>
            <a:off x="4953000" y="1827212"/>
            <a:ext cx="4191000" cy="5183188"/>
          </a:xfrm>
          <a:prstGeom prst="rect">
            <a:avLst/>
          </a:prstGeom>
          <a:noFill/>
          <a:ln w="9525">
            <a:noFill/>
            <a:miter lim="800000"/>
            <a:headEnd/>
            <a:tailEnd/>
          </a:ln>
          <a:effectLst/>
        </p:spPr>
        <p:txBody>
          <a:bodyPr lIns="92075" tIns="46038" rIns="92075" bIns="46038"/>
          <a:lstStyle/>
          <a:p>
            <a:pPr marL="342900" indent="-342900">
              <a:spcBef>
                <a:spcPct val="20000"/>
              </a:spcBef>
              <a:buClr>
                <a:schemeClr val="hlink"/>
              </a:buClr>
              <a:buFont typeface="Wingdings" pitchFamily="2" charset="2"/>
              <a:buBlip>
                <a:blip r:embed="rId2"/>
              </a:buBlip>
            </a:pPr>
            <a:r>
              <a:rPr lang="en-US">
                <a:effectLst>
                  <a:outerShdw blurRad="38100" dist="38100" dir="2700000" algn="tl">
                    <a:srgbClr val="C0C0C0"/>
                  </a:outerShdw>
                </a:effectLst>
                <a:latin typeface="Arial" pitchFamily="34" charset="0"/>
              </a:rPr>
              <a:t>Coordinates Only the Physical Access to the Data</a:t>
            </a:r>
          </a:p>
          <a:p>
            <a:pPr marL="342900" indent="-342900">
              <a:spcBef>
                <a:spcPct val="20000"/>
              </a:spcBef>
              <a:buClr>
                <a:schemeClr val="hlink"/>
              </a:buClr>
              <a:buFont typeface="Wingdings" pitchFamily="2" charset="2"/>
              <a:buBlip>
                <a:blip r:embed="rId2"/>
              </a:buBlip>
            </a:pPr>
            <a:r>
              <a:rPr lang="en-US">
                <a:effectLst>
                  <a:outerShdw blurRad="38100" dist="38100" dir="2700000" algn="tl">
                    <a:srgbClr val="C0C0C0"/>
                  </a:outerShdw>
                </a:effectLst>
                <a:latin typeface="Arial" pitchFamily="34" charset="0"/>
              </a:rPr>
              <a:t>Data Written by One Program May Not Be Readable by Another Program</a:t>
            </a:r>
          </a:p>
          <a:p>
            <a:pPr marL="342900" indent="-342900">
              <a:spcBef>
                <a:spcPct val="20000"/>
              </a:spcBef>
              <a:buClr>
                <a:schemeClr val="hlink"/>
              </a:buClr>
              <a:buFont typeface="Wingdings" pitchFamily="2" charset="2"/>
              <a:buBlip>
                <a:blip r:embed="rId2"/>
              </a:buBlip>
            </a:pPr>
            <a:r>
              <a:rPr lang="en-US">
                <a:effectLst>
                  <a:outerShdw blurRad="38100" dist="38100" dir="2700000" algn="tl">
                    <a:srgbClr val="C0C0C0"/>
                  </a:outerShdw>
                </a:effectLst>
                <a:latin typeface="Arial" pitchFamily="34" charset="0"/>
              </a:rPr>
              <a:t>Pre-determined Access to Data (I.E., Compiled Programs)</a:t>
            </a:r>
          </a:p>
          <a:p>
            <a:pPr marL="342900" indent="-342900">
              <a:spcBef>
                <a:spcPct val="20000"/>
              </a:spcBef>
              <a:buClr>
                <a:schemeClr val="hlink"/>
              </a:buClr>
              <a:buFont typeface="Wingdings" pitchFamily="2" charset="2"/>
              <a:buBlip>
                <a:blip r:embed="rId2"/>
              </a:buBlip>
            </a:pPr>
            <a:r>
              <a:rPr lang="en-US">
                <a:effectLst>
                  <a:outerShdw blurRad="38100" dist="38100" dir="2700000" algn="tl">
                    <a:srgbClr val="C0C0C0"/>
                  </a:outerShdw>
                </a:effectLst>
                <a:latin typeface="Arial" pitchFamily="34" charset="0"/>
              </a:rPr>
              <a:t>No Two Programs Can Concurrently Access the Same File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DATABASE PURPOSES</a:t>
            </a:r>
            <a:endParaRPr lang="en-US" dirty="0"/>
          </a:p>
        </p:txBody>
      </p:sp>
      <p:sp>
        <p:nvSpPr>
          <p:cNvPr id="4" name="Text Box 3"/>
          <p:cNvSpPr txBox="1">
            <a:spLocks noChangeArrowheads="1"/>
          </p:cNvSpPr>
          <p:nvPr/>
        </p:nvSpPr>
        <p:spPr bwMode="auto">
          <a:xfrm>
            <a:off x="609600" y="1447800"/>
            <a:ext cx="7543800" cy="2123658"/>
          </a:xfrm>
          <a:prstGeom prst="rect">
            <a:avLst/>
          </a:prstGeom>
          <a:noFill/>
          <a:ln w="38100">
            <a:noFill/>
            <a:miter lim="800000"/>
            <a:headEnd/>
            <a:tailEnd type="none" w="lg" len="lg"/>
          </a:ln>
        </p:spPr>
        <p:txBody>
          <a:bodyPr wrap="square">
            <a:spAutoFit/>
          </a:bodyPr>
          <a:lstStyle/>
          <a:p>
            <a:pPr marL="457200" indent="-457200">
              <a:spcBef>
                <a:spcPct val="50000"/>
              </a:spcBef>
              <a:buAutoNum type="arabicPeriod"/>
            </a:pPr>
            <a:r>
              <a:rPr lang="en-US" sz="2400" dirty="0" smtClean="0"/>
              <a:t>Speed and simplicity</a:t>
            </a:r>
            <a:endParaRPr lang="en-US" sz="2400" b="1" dirty="0" smtClean="0">
              <a:latin typeface="Calibri" pitchFamily="34" charset="0"/>
              <a:cs typeface="Arial" charset="0"/>
            </a:endParaRPr>
          </a:p>
          <a:p>
            <a:pPr marL="457200" indent="-457200">
              <a:spcBef>
                <a:spcPct val="50000"/>
              </a:spcBef>
            </a:pPr>
            <a:r>
              <a:rPr lang="en-US" sz="2400" b="1" dirty="0" smtClean="0">
                <a:latin typeface="Calibri" pitchFamily="34" charset="0"/>
                <a:cs typeface="Arial" charset="0"/>
              </a:rPr>
              <a:t>	</a:t>
            </a:r>
            <a:r>
              <a:rPr lang="en-US" sz="2400" dirty="0" smtClean="0"/>
              <a:t> the database users can:</a:t>
            </a:r>
            <a:br>
              <a:rPr lang="en-US" sz="2400" dirty="0" smtClean="0"/>
            </a:br>
            <a:r>
              <a:rPr lang="en-US" sz="2400" dirty="0" smtClean="0"/>
              <a:t>store data ,make changes / manipulation of data</a:t>
            </a:r>
            <a:br>
              <a:rPr lang="en-US" sz="2400" dirty="0" smtClean="0"/>
            </a:br>
            <a:r>
              <a:rPr lang="en-US" sz="2400" dirty="0" smtClean="0"/>
              <a:t>displays the return data with faster and easier than in the normal way (either manually or electronically).</a:t>
            </a:r>
            <a:r>
              <a:rPr lang="en-US" sz="2400" b="1" dirty="0" smtClean="0">
                <a:latin typeface="Calibri" pitchFamily="34" charset="0"/>
                <a:cs typeface="Arial" charset="0"/>
              </a:rPr>
              <a:t> </a:t>
            </a:r>
            <a:endParaRPr lang="en-US" sz="2400" b="1" dirty="0">
              <a:latin typeface="Calibri" pitchFamily="34" charset="0"/>
              <a:cs typeface="Arial" charset="0"/>
            </a:endParaRPr>
          </a:p>
        </p:txBody>
      </p:sp>
      <p:sp>
        <p:nvSpPr>
          <p:cNvPr id="6" name="Text Box 5"/>
          <p:cNvSpPr txBox="1">
            <a:spLocks noChangeArrowheads="1"/>
          </p:cNvSpPr>
          <p:nvPr/>
        </p:nvSpPr>
        <p:spPr bwMode="auto">
          <a:xfrm>
            <a:off x="685800" y="3962400"/>
            <a:ext cx="7467600" cy="2123658"/>
          </a:xfrm>
          <a:prstGeom prst="rect">
            <a:avLst/>
          </a:prstGeom>
          <a:noFill/>
          <a:ln w="38100">
            <a:noFill/>
            <a:miter lim="800000"/>
            <a:headEnd/>
            <a:tailEnd type="none" w="lg" len="lg"/>
          </a:ln>
        </p:spPr>
        <p:txBody>
          <a:bodyPr wrap="square">
            <a:spAutoFit/>
          </a:bodyPr>
          <a:lstStyle/>
          <a:p>
            <a:pPr>
              <a:spcBef>
                <a:spcPct val="50000"/>
              </a:spcBef>
            </a:pPr>
            <a:r>
              <a:rPr lang="en-US" sz="2400" b="1" dirty="0">
                <a:latin typeface="Calibri" pitchFamily="34" charset="0"/>
                <a:cs typeface="Arial" charset="0"/>
              </a:rPr>
              <a:t>2. </a:t>
            </a:r>
            <a:r>
              <a:rPr lang="en-US" sz="2400" b="1" dirty="0" smtClean="0">
                <a:latin typeface="Calibri" pitchFamily="34" charset="0"/>
                <a:cs typeface="Arial" charset="0"/>
              </a:rPr>
              <a:t> </a:t>
            </a:r>
            <a:r>
              <a:rPr lang="en-US" sz="2400" dirty="0" smtClean="0"/>
              <a:t>Storage Space Efficiency</a:t>
            </a:r>
          </a:p>
          <a:p>
            <a:pPr>
              <a:spcBef>
                <a:spcPct val="50000"/>
              </a:spcBef>
            </a:pPr>
            <a:r>
              <a:rPr lang="en-US" sz="2400" dirty="0" smtClean="0"/>
              <a:t>data base capable of suppressing the amount of redundancy (repetition) of data, either by applying a number of coding or by creating relationships between groups of related data</a:t>
            </a:r>
            <a:r>
              <a:rPr lang="en-US" sz="2400" b="1" dirty="0" smtClean="0">
                <a:latin typeface="Calibri" pitchFamily="34" charset="0"/>
                <a:cs typeface="Arial" charset="0"/>
              </a:rPr>
              <a:t> </a:t>
            </a:r>
            <a:endParaRPr lang="en-US" sz="2400" b="1" dirty="0">
              <a:latin typeface="Calibri"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70" decel="100000"/>
                                        <p:tgtEl>
                                          <p:spTgt spid="4"/>
                                        </p:tgtEl>
                                      </p:cBhvr>
                                    </p:animEffect>
                                    <p:animScale>
                                      <p:cBhvr>
                                        <p:cTn id="8" dur="770" decel="100000"/>
                                        <p:tgtEl>
                                          <p:spTgt spid="4"/>
                                        </p:tgtEl>
                                      </p:cBhvr>
                                      <p:from x="10000" y="10000"/>
                                      <p:to x="200000" y="450000"/>
                                    </p:animScale>
                                    <p:animScale>
                                      <p:cBhvr>
                                        <p:cTn id="9" dur="1230" accel="100000" fill="hold">
                                          <p:stCondLst>
                                            <p:cond delay="770"/>
                                          </p:stCondLst>
                                        </p:cTn>
                                        <p:tgtEl>
                                          <p:spTgt spid="4"/>
                                        </p:tgtEl>
                                      </p:cBhvr>
                                      <p:from x="200000" y="450000"/>
                                      <p:to x="100000" y="100000"/>
                                    </p:animScale>
                                    <p:set>
                                      <p:cBhvr>
                                        <p:cTn id="10" dur="770" fill="hold"/>
                                        <p:tgtEl>
                                          <p:spTgt spid="4"/>
                                        </p:tgtEl>
                                        <p:attrNameLst>
                                          <p:attrName>ppt_x</p:attrName>
                                        </p:attrNameLst>
                                      </p:cBhvr>
                                      <p:to>
                                        <p:strVal val="(0.5)"/>
                                      </p:to>
                                    </p:set>
                                    <p:anim from="(0.5)" to="(#ppt_x)" calcmode="lin" valueType="num">
                                      <p:cBhvr>
                                        <p:cTn id="11" dur="1230" accel="100000" fill="hold">
                                          <p:stCondLst>
                                            <p:cond delay="770"/>
                                          </p:stCondLst>
                                        </p:cTn>
                                        <p:tgtEl>
                                          <p:spTgt spid="4"/>
                                        </p:tgtEl>
                                        <p:attrNameLst>
                                          <p:attrName>ppt_x</p:attrName>
                                        </p:attrNameLst>
                                      </p:cBhvr>
                                    </p:anim>
                                    <p:set>
                                      <p:cBhvr>
                                        <p:cTn id="12" dur="770" fill="hold"/>
                                        <p:tgtEl>
                                          <p:spTgt spid="4"/>
                                        </p:tgtEl>
                                        <p:attrNameLst>
                                          <p:attrName>ppt_y</p:attrName>
                                        </p:attrNameLst>
                                      </p:cBhvr>
                                      <p:to>
                                        <p:strVal val="(#ppt_y+0.4)"/>
                                      </p:to>
                                    </p:set>
                                    <p:anim from="(#ppt_y+0.4)" to="(#ppt_y)" calcmode="lin" valueType="num">
                                      <p:cBhvr>
                                        <p:cTn id="13" dur="1230" accel="100000" fill="hold">
                                          <p:stCondLst>
                                            <p:cond delay="770"/>
                                          </p:stCondLst>
                                        </p:cTn>
                                        <p:tgtEl>
                                          <p:spTgt spid="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770" decel="100000"/>
                                        <p:tgtEl>
                                          <p:spTgt spid="6"/>
                                        </p:tgtEl>
                                      </p:cBhvr>
                                    </p:animEffect>
                                    <p:animScale>
                                      <p:cBhvr>
                                        <p:cTn id="19" dur="770" decel="100000"/>
                                        <p:tgtEl>
                                          <p:spTgt spid="6"/>
                                        </p:tgtEl>
                                      </p:cBhvr>
                                      <p:from x="10000" y="10000"/>
                                      <p:to x="200000" y="450000"/>
                                    </p:animScale>
                                    <p:animScale>
                                      <p:cBhvr>
                                        <p:cTn id="20" dur="1230" accel="100000" fill="hold">
                                          <p:stCondLst>
                                            <p:cond delay="770"/>
                                          </p:stCondLst>
                                        </p:cTn>
                                        <p:tgtEl>
                                          <p:spTgt spid="6"/>
                                        </p:tgtEl>
                                      </p:cBhvr>
                                      <p:from x="200000" y="450000"/>
                                      <p:to x="100000" y="100000"/>
                                    </p:animScale>
                                    <p:set>
                                      <p:cBhvr>
                                        <p:cTn id="21" dur="770" fill="hold"/>
                                        <p:tgtEl>
                                          <p:spTgt spid="6"/>
                                        </p:tgtEl>
                                        <p:attrNameLst>
                                          <p:attrName>ppt_x</p:attrName>
                                        </p:attrNameLst>
                                      </p:cBhvr>
                                      <p:to>
                                        <p:strVal val="(0.5)"/>
                                      </p:to>
                                    </p:set>
                                    <p:anim from="(0.5)" to="(#ppt_x)" calcmode="lin" valueType="num">
                                      <p:cBhvr>
                                        <p:cTn id="22" dur="1230" accel="100000" fill="hold">
                                          <p:stCondLst>
                                            <p:cond delay="770"/>
                                          </p:stCondLst>
                                        </p:cTn>
                                        <p:tgtEl>
                                          <p:spTgt spid="6"/>
                                        </p:tgtEl>
                                        <p:attrNameLst>
                                          <p:attrName>ppt_x</p:attrName>
                                        </p:attrNameLst>
                                      </p:cBhvr>
                                    </p:anim>
                                    <p:set>
                                      <p:cBhvr>
                                        <p:cTn id="23" dur="770" fill="hold"/>
                                        <p:tgtEl>
                                          <p:spTgt spid="6"/>
                                        </p:tgtEl>
                                        <p:attrNameLst>
                                          <p:attrName>ppt_y</p:attrName>
                                        </p:attrNameLst>
                                      </p:cBhvr>
                                      <p:to>
                                        <p:strVal val="(#ppt_y+0.4)"/>
                                      </p:to>
                                    </p:set>
                                    <p:anim from="(#ppt_y+0.4)" to="(#ppt_y)" calcmode="lin" valueType="num">
                                      <p:cBhvr>
                                        <p:cTn id="24"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DATABASE PURPOSES</a:t>
            </a:r>
            <a:endParaRPr lang="en-US" dirty="0"/>
          </a:p>
        </p:txBody>
      </p:sp>
      <p:sp>
        <p:nvSpPr>
          <p:cNvPr id="5" name="Text Box 3"/>
          <p:cNvSpPr txBox="1">
            <a:spLocks noChangeArrowheads="1"/>
          </p:cNvSpPr>
          <p:nvPr/>
        </p:nvSpPr>
        <p:spPr bwMode="auto">
          <a:xfrm>
            <a:off x="762000" y="1447800"/>
            <a:ext cx="7924800" cy="2492990"/>
          </a:xfrm>
          <a:prstGeom prst="rect">
            <a:avLst/>
          </a:prstGeom>
          <a:noFill/>
          <a:ln w="38100">
            <a:noFill/>
            <a:miter lim="800000"/>
            <a:headEnd/>
            <a:tailEnd type="none" w="lg" len="lg"/>
          </a:ln>
        </p:spPr>
        <p:txBody>
          <a:bodyPr wrap="square">
            <a:spAutoFit/>
          </a:bodyPr>
          <a:lstStyle/>
          <a:p>
            <a:pPr eaLnBrk="1" hangingPunct="1">
              <a:spcBef>
                <a:spcPct val="50000"/>
              </a:spcBef>
            </a:pPr>
            <a:r>
              <a:rPr lang="en-US" sz="2400" b="1" dirty="0">
                <a:latin typeface="Calibri" pitchFamily="34" charset="0"/>
                <a:cs typeface="Arial" charset="0"/>
              </a:rPr>
              <a:t>3. </a:t>
            </a:r>
            <a:r>
              <a:rPr lang="en-US" sz="2400" b="1" dirty="0" smtClean="0">
                <a:latin typeface="Calibri" pitchFamily="34" charset="0"/>
                <a:cs typeface="Arial" charset="0"/>
              </a:rPr>
              <a:t>Accuracy</a:t>
            </a:r>
          </a:p>
          <a:p>
            <a:pPr>
              <a:spcBef>
                <a:spcPct val="50000"/>
              </a:spcBef>
            </a:pPr>
            <a:r>
              <a:rPr lang="en-US" sz="2400" dirty="0" smtClean="0"/>
              <a:t>For data in accordance with the rules and certain restrictions by utilizing the coding or the formation of relationships among the data along with the application of rules / constraints (constraint) data type, data domain, the uniqueness of the data etc.</a:t>
            </a:r>
            <a:endParaRPr lang="en-US" sz="2400" b="1" dirty="0">
              <a:latin typeface="Calibri" pitchFamily="34" charset="0"/>
              <a:cs typeface="Arial" charset="0"/>
            </a:endParaRPr>
          </a:p>
        </p:txBody>
      </p:sp>
      <p:sp>
        <p:nvSpPr>
          <p:cNvPr id="7" name="Text Box 5"/>
          <p:cNvSpPr txBox="1">
            <a:spLocks noChangeArrowheads="1"/>
          </p:cNvSpPr>
          <p:nvPr/>
        </p:nvSpPr>
        <p:spPr bwMode="auto">
          <a:xfrm>
            <a:off x="762000" y="3962400"/>
            <a:ext cx="7620000" cy="2123658"/>
          </a:xfrm>
          <a:prstGeom prst="rect">
            <a:avLst/>
          </a:prstGeom>
          <a:noFill/>
          <a:ln w="38100">
            <a:noFill/>
            <a:miter lim="800000"/>
            <a:headEnd/>
            <a:tailEnd type="none" w="lg" len="lg"/>
          </a:ln>
        </p:spPr>
        <p:txBody>
          <a:bodyPr wrap="square">
            <a:spAutoFit/>
          </a:bodyPr>
          <a:lstStyle/>
          <a:p>
            <a:pPr eaLnBrk="1" hangingPunct="1">
              <a:spcBef>
                <a:spcPct val="50000"/>
              </a:spcBef>
            </a:pPr>
            <a:r>
              <a:rPr lang="en-US" sz="2400" b="1" dirty="0">
                <a:latin typeface="Calibri" pitchFamily="34" charset="0"/>
                <a:cs typeface="Arial" charset="0"/>
              </a:rPr>
              <a:t>4. </a:t>
            </a:r>
            <a:r>
              <a:rPr lang="en-US" sz="2400" b="1" dirty="0" smtClean="0">
                <a:latin typeface="Calibri" pitchFamily="34" charset="0"/>
                <a:cs typeface="Arial" charset="0"/>
              </a:rPr>
              <a:t>Availability</a:t>
            </a:r>
          </a:p>
          <a:p>
            <a:pPr>
              <a:spcBef>
                <a:spcPct val="50000"/>
              </a:spcBef>
            </a:pPr>
            <a:r>
              <a:rPr lang="en-US" sz="2400" dirty="0" smtClean="0"/>
              <a:t>So that data can be accessed by any user in need, with the application of network technologies and to transfer / deletion of data that have not been used / expired to save storage space</a:t>
            </a:r>
            <a:endParaRPr lang="en-US" sz="2400" b="1" dirty="0">
              <a:latin typeface="Calibri"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770" decel="100000"/>
                                        <p:tgtEl>
                                          <p:spTgt spid="7"/>
                                        </p:tgtEl>
                                      </p:cBhvr>
                                    </p:animEffect>
                                    <p:animScale>
                                      <p:cBhvr>
                                        <p:cTn id="19" dur="770" decel="100000"/>
                                        <p:tgtEl>
                                          <p:spTgt spid="7"/>
                                        </p:tgtEl>
                                      </p:cBhvr>
                                      <p:from x="10000" y="10000"/>
                                      <p:to x="200000" y="450000"/>
                                    </p:animScale>
                                    <p:animScale>
                                      <p:cBhvr>
                                        <p:cTn id="20" dur="1230" accel="100000" fill="hold">
                                          <p:stCondLst>
                                            <p:cond delay="770"/>
                                          </p:stCondLst>
                                        </p:cTn>
                                        <p:tgtEl>
                                          <p:spTgt spid="7"/>
                                        </p:tgtEl>
                                      </p:cBhvr>
                                      <p:from x="200000" y="450000"/>
                                      <p:to x="100000" y="100000"/>
                                    </p:animScale>
                                    <p:set>
                                      <p:cBhvr>
                                        <p:cTn id="21" dur="770" fill="hold"/>
                                        <p:tgtEl>
                                          <p:spTgt spid="7"/>
                                        </p:tgtEl>
                                        <p:attrNameLst>
                                          <p:attrName>ppt_x</p:attrName>
                                        </p:attrNameLst>
                                      </p:cBhvr>
                                      <p:to>
                                        <p:strVal val="(0.5)"/>
                                      </p:to>
                                    </p:set>
                                    <p:anim from="(0.5)" to="(#ppt_x)" calcmode="lin" valueType="num">
                                      <p:cBhvr>
                                        <p:cTn id="22" dur="1230" accel="100000" fill="hold">
                                          <p:stCondLst>
                                            <p:cond delay="770"/>
                                          </p:stCondLst>
                                        </p:cTn>
                                        <p:tgtEl>
                                          <p:spTgt spid="7"/>
                                        </p:tgtEl>
                                        <p:attrNameLst>
                                          <p:attrName>ppt_x</p:attrName>
                                        </p:attrNameLst>
                                      </p:cBhvr>
                                    </p:anim>
                                    <p:set>
                                      <p:cBhvr>
                                        <p:cTn id="23" dur="770" fill="hold"/>
                                        <p:tgtEl>
                                          <p:spTgt spid="7"/>
                                        </p:tgtEl>
                                        <p:attrNameLst>
                                          <p:attrName>ppt_y</p:attrName>
                                        </p:attrNameLst>
                                      </p:cBhvr>
                                      <p:to>
                                        <p:strVal val="(#ppt_y+0.4)"/>
                                      </p:to>
                                    </p:set>
                                    <p:anim from="(#ppt_y+0.4)" to="(#ppt_y)" calcmode="lin" valueType="num">
                                      <p:cBhvr>
                                        <p:cTn id="24" dur="1230" accel="100000" fill="hold">
                                          <p:stCondLst>
                                            <p:cond delay="770"/>
                                          </p:stCondLst>
                                        </p:cTn>
                                        <p:tgtEl>
                                          <p:spTgt spid="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DATABASE PURPOSES</a:t>
            </a:r>
            <a:endParaRPr lang="en-US" dirty="0"/>
          </a:p>
        </p:txBody>
      </p:sp>
      <p:sp>
        <p:nvSpPr>
          <p:cNvPr id="6" name="Text Box 3"/>
          <p:cNvSpPr txBox="1">
            <a:spLocks noChangeArrowheads="1"/>
          </p:cNvSpPr>
          <p:nvPr/>
        </p:nvSpPr>
        <p:spPr bwMode="auto">
          <a:xfrm>
            <a:off x="609600" y="1295400"/>
            <a:ext cx="7772400" cy="2123658"/>
          </a:xfrm>
          <a:prstGeom prst="rect">
            <a:avLst/>
          </a:prstGeom>
          <a:noFill/>
          <a:ln w="38100">
            <a:noFill/>
            <a:miter lim="800000"/>
            <a:headEnd/>
            <a:tailEnd type="none" w="lg" len="lg"/>
          </a:ln>
        </p:spPr>
        <p:txBody>
          <a:bodyPr wrap="square">
            <a:spAutoFit/>
          </a:bodyPr>
          <a:lstStyle/>
          <a:p>
            <a:pPr eaLnBrk="1" hangingPunct="1">
              <a:spcBef>
                <a:spcPct val="50000"/>
              </a:spcBef>
            </a:pPr>
            <a:r>
              <a:rPr lang="en-US" sz="2400" b="1" dirty="0">
                <a:latin typeface="Calibri" pitchFamily="34" charset="0"/>
                <a:cs typeface="Arial" charset="0"/>
              </a:rPr>
              <a:t>5. </a:t>
            </a:r>
            <a:r>
              <a:rPr lang="en-US" sz="2400" b="1" dirty="0" smtClean="0">
                <a:latin typeface="Calibri" pitchFamily="34" charset="0"/>
                <a:cs typeface="Arial" charset="0"/>
              </a:rPr>
              <a:t>Completeness</a:t>
            </a:r>
          </a:p>
          <a:p>
            <a:pPr>
              <a:spcBef>
                <a:spcPct val="50000"/>
              </a:spcBef>
            </a:pPr>
            <a:r>
              <a:rPr lang="en-US" sz="2400" dirty="0" smtClean="0"/>
              <a:t>For complete data is always managed well relative to the needs of users as well as to time, by adding rows of data or make changes to the database structure, namely by adding a field in the table or add new table</a:t>
            </a:r>
            <a:endParaRPr lang="en-US" sz="2400" b="1" dirty="0">
              <a:latin typeface="Calibri" pitchFamily="34" charset="0"/>
              <a:cs typeface="Arial" charset="0"/>
            </a:endParaRPr>
          </a:p>
        </p:txBody>
      </p:sp>
      <p:sp>
        <p:nvSpPr>
          <p:cNvPr id="8" name="Text Box 5"/>
          <p:cNvSpPr txBox="1">
            <a:spLocks noChangeArrowheads="1"/>
          </p:cNvSpPr>
          <p:nvPr/>
        </p:nvSpPr>
        <p:spPr bwMode="auto">
          <a:xfrm>
            <a:off x="609600" y="3505200"/>
            <a:ext cx="7848600" cy="2492990"/>
          </a:xfrm>
          <a:prstGeom prst="rect">
            <a:avLst/>
          </a:prstGeom>
          <a:noFill/>
          <a:ln w="38100">
            <a:noFill/>
            <a:miter lim="800000"/>
            <a:headEnd/>
            <a:tailEnd type="none" w="lg" len="lg"/>
          </a:ln>
        </p:spPr>
        <p:txBody>
          <a:bodyPr wrap="square">
            <a:spAutoFit/>
          </a:bodyPr>
          <a:lstStyle/>
          <a:p>
            <a:pPr eaLnBrk="1" hangingPunct="1">
              <a:spcBef>
                <a:spcPct val="50000"/>
              </a:spcBef>
            </a:pPr>
            <a:r>
              <a:rPr lang="en-US" sz="2400" b="1" dirty="0">
                <a:latin typeface="Calibri" pitchFamily="34" charset="0"/>
                <a:cs typeface="Arial" charset="0"/>
              </a:rPr>
              <a:t>6. </a:t>
            </a:r>
            <a:r>
              <a:rPr lang="en-US" sz="2400" b="1" dirty="0" smtClean="0">
                <a:latin typeface="Calibri" pitchFamily="34" charset="0"/>
                <a:cs typeface="Arial" charset="0"/>
              </a:rPr>
              <a:t>Security</a:t>
            </a:r>
          </a:p>
          <a:p>
            <a:pPr>
              <a:spcBef>
                <a:spcPct val="50000"/>
              </a:spcBef>
            </a:pPr>
            <a:r>
              <a:rPr lang="en-US" sz="2400" dirty="0" smtClean="0"/>
              <a:t>For data that is confidential or vital process that does not fall into the people / users who are not entitled, by the use of your account (username and password) and apply the distinction of each user's access rights to data that can be read or process that can be done</a:t>
            </a:r>
            <a:endParaRPr lang="en-US" sz="2400" b="1" dirty="0">
              <a:latin typeface="Calibri"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770" decel="100000"/>
                                        <p:tgtEl>
                                          <p:spTgt spid="8"/>
                                        </p:tgtEl>
                                      </p:cBhvr>
                                    </p:animEffect>
                                    <p:animScale>
                                      <p:cBhvr>
                                        <p:cTn id="19" dur="770" decel="100000"/>
                                        <p:tgtEl>
                                          <p:spTgt spid="8"/>
                                        </p:tgtEl>
                                      </p:cBhvr>
                                      <p:from x="10000" y="10000"/>
                                      <p:to x="200000" y="450000"/>
                                    </p:animScale>
                                    <p:animScale>
                                      <p:cBhvr>
                                        <p:cTn id="20" dur="1230" accel="100000" fill="hold">
                                          <p:stCondLst>
                                            <p:cond delay="770"/>
                                          </p:stCondLst>
                                        </p:cTn>
                                        <p:tgtEl>
                                          <p:spTgt spid="8"/>
                                        </p:tgtEl>
                                      </p:cBhvr>
                                      <p:from x="200000" y="450000"/>
                                      <p:to x="100000" y="100000"/>
                                    </p:animScale>
                                    <p:set>
                                      <p:cBhvr>
                                        <p:cTn id="21" dur="770" fill="hold"/>
                                        <p:tgtEl>
                                          <p:spTgt spid="8"/>
                                        </p:tgtEl>
                                        <p:attrNameLst>
                                          <p:attrName>ppt_x</p:attrName>
                                        </p:attrNameLst>
                                      </p:cBhvr>
                                      <p:to>
                                        <p:strVal val="(0.5)"/>
                                      </p:to>
                                    </p:set>
                                    <p:anim from="(0.5)" to="(#ppt_x)" calcmode="lin" valueType="num">
                                      <p:cBhvr>
                                        <p:cTn id="22" dur="1230" accel="100000" fill="hold">
                                          <p:stCondLst>
                                            <p:cond delay="770"/>
                                          </p:stCondLst>
                                        </p:cTn>
                                        <p:tgtEl>
                                          <p:spTgt spid="8"/>
                                        </p:tgtEl>
                                        <p:attrNameLst>
                                          <p:attrName>ppt_x</p:attrName>
                                        </p:attrNameLst>
                                      </p:cBhvr>
                                    </p:anim>
                                    <p:set>
                                      <p:cBhvr>
                                        <p:cTn id="23" dur="770" fill="hold"/>
                                        <p:tgtEl>
                                          <p:spTgt spid="8"/>
                                        </p:tgtEl>
                                        <p:attrNameLst>
                                          <p:attrName>ppt_y</p:attrName>
                                        </p:attrNameLst>
                                      </p:cBhvr>
                                      <p:to>
                                        <p:strVal val="(#ppt_y+0.4)"/>
                                      </p:to>
                                    </p:set>
                                    <p:anim from="(#ppt_y+0.4)" to="(#ppt_y)" calcmode="lin" valueType="num">
                                      <p:cBhvr>
                                        <p:cTn id="24" dur="1230" accel="100000" fill="hold">
                                          <p:stCondLst>
                                            <p:cond delay="770"/>
                                          </p:stCondLst>
                                        </p:cTn>
                                        <p:tgtEl>
                                          <p:spTgt spid="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DATABASE PURPOSES</a:t>
            </a:r>
            <a:endParaRPr lang="en-US" dirty="0"/>
          </a:p>
        </p:txBody>
      </p:sp>
      <p:sp>
        <p:nvSpPr>
          <p:cNvPr id="5" name="Text Box 3"/>
          <p:cNvSpPr txBox="1">
            <a:spLocks noChangeArrowheads="1"/>
          </p:cNvSpPr>
          <p:nvPr/>
        </p:nvSpPr>
        <p:spPr bwMode="auto">
          <a:xfrm>
            <a:off x="685800" y="1447800"/>
            <a:ext cx="7848600" cy="2862322"/>
          </a:xfrm>
          <a:prstGeom prst="rect">
            <a:avLst/>
          </a:prstGeom>
          <a:noFill/>
          <a:ln w="38100">
            <a:noFill/>
            <a:miter lim="800000"/>
            <a:headEnd/>
            <a:tailEnd type="none" w="lg" len="lg"/>
          </a:ln>
        </p:spPr>
        <p:txBody>
          <a:bodyPr wrap="square">
            <a:spAutoFit/>
          </a:bodyPr>
          <a:lstStyle/>
          <a:p>
            <a:pPr eaLnBrk="1" hangingPunct="1">
              <a:spcBef>
                <a:spcPct val="50000"/>
              </a:spcBef>
            </a:pPr>
            <a:r>
              <a:rPr lang="en-US" sz="2400" b="1" dirty="0">
                <a:latin typeface="Calibri" pitchFamily="34" charset="0"/>
                <a:cs typeface="Arial" charset="0"/>
              </a:rPr>
              <a:t>6. </a:t>
            </a:r>
            <a:r>
              <a:rPr lang="en-US" sz="2400" b="1" dirty="0" err="1" smtClean="0">
                <a:latin typeface="Calibri" pitchFamily="34" charset="0"/>
                <a:cs typeface="Arial" charset="0"/>
              </a:rPr>
              <a:t>Sharebility</a:t>
            </a:r>
            <a:endParaRPr lang="en-US" sz="2400" b="1" dirty="0" smtClean="0">
              <a:latin typeface="Calibri" pitchFamily="34" charset="0"/>
              <a:cs typeface="Arial" charset="0"/>
            </a:endParaRPr>
          </a:p>
          <a:p>
            <a:pPr>
              <a:spcBef>
                <a:spcPct val="50000"/>
              </a:spcBef>
            </a:pPr>
            <a:r>
              <a:rPr lang="en-US" sz="2400" dirty="0" smtClean="0"/>
              <a:t>For data which is managed by the system supports multiuser environments (multiple users), with guard / avoid the emergence of new problems such as inconsistencies in the data (because data changes made by multiple users at the same time) or a deadlock condition (because there are many users waiting for each other to use the data)</a:t>
            </a:r>
            <a:endParaRPr lang="en-US" sz="2400" b="1" dirty="0">
              <a:latin typeface="Calibri"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898525"/>
          </a:xfrm>
        </p:spPr>
        <p:txBody>
          <a:bodyPr/>
          <a:lstStyle/>
          <a:p>
            <a:pPr algn="l"/>
            <a:r>
              <a:rPr lang="en-US" dirty="0" smtClean="0"/>
              <a:t>DATABASE APPLICATION</a:t>
            </a:r>
            <a:endParaRPr lang="en-US" dirty="0"/>
          </a:p>
        </p:txBody>
      </p:sp>
      <p:sp>
        <p:nvSpPr>
          <p:cNvPr id="4" name="Rectangle 3"/>
          <p:cNvSpPr txBox="1">
            <a:spLocks noChangeArrowheads="1"/>
          </p:cNvSpPr>
          <p:nvPr/>
        </p:nvSpPr>
        <p:spPr>
          <a:xfrm>
            <a:off x="457200" y="2027237"/>
            <a:ext cx="8229600" cy="4525963"/>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Blip>
                <a:blip r:embed="rId2"/>
              </a:buBlip>
              <a:tabLst/>
              <a:defRPr/>
            </a:pPr>
            <a:r>
              <a:rPr kumimoji="0" lang="en-US" sz="24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rPr>
              <a:t>Examples</a:t>
            </a: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Blip>
                <a:blip r:embed="rId2"/>
              </a:buBlip>
              <a:tabLst/>
              <a:defRPr/>
            </a:pPr>
            <a:endParaRPr kumimoji="0" lang="en-US" sz="24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Blip>
                <a:blip r:embed="rId2"/>
              </a:buBlip>
              <a:tabLst/>
              <a:defRPr/>
            </a:pPr>
            <a:endParaRPr kumimoji="0" lang="en-US" sz="28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Blip>
                <a:blip r:embed="rId2"/>
              </a:buBlip>
              <a:tabLst/>
              <a:defRPr/>
            </a:pPr>
            <a:endParaRPr kumimoji="0" lang="en-US" sz="28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Blip>
                <a:blip r:embed="rId2"/>
              </a:buBlip>
              <a:tabLst/>
              <a:defRPr/>
            </a:pPr>
            <a:endParaRPr kumimoji="0" lang="en-US" sz="28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endParaRP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Blip>
                <a:blip r:embed="rId2"/>
              </a:buBlip>
              <a:tabLst/>
              <a:defRPr/>
            </a:pPr>
            <a:r>
              <a:rPr kumimoji="0" lang="en-US" sz="24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rPr>
              <a:t>Typical Environment</a:t>
            </a:r>
          </a:p>
          <a:p>
            <a:pPr marL="742950" marR="0" lvl="1" indent="-285750" algn="l" defTabSz="914400" rtl="0" eaLnBrk="1" fontAlgn="auto" latinLnBrk="0" hangingPunct="1">
              <a:lnSpc>
                <a:spcPct val="90000"/>
              </a:lnSpc>
              <a:spcBef>
                <a:spcPct val="20000"/>
              </a:spcBef>
              <a:spcAft>
                <a:spcPts val="0"/>
              </a:spcAft>
              <a:buClr>
                <a:schemeClr val="folHlink"/>
              </a:buClr>
              <a:buSzPct val="5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rPr>
              <a:t>Corporate Enterprise</a:t>
            </a:r>
          </a:p>
          <a:p>
            <a:pPr marL="742950" marR="0" lvl="1" indent="-285750" algn="l" defTabSz="914400" rtl="0" eaLnBrk="1" fontAlgn="auto" latinLnBrk="0" hangingPunct="1">
              <a:lnSpc>
                <a:spcPct val="90000"/>
              </a:lnSpc>
              <a:spcBef>
                <a:spcPct val="20000"/>
              </a:spcBef>
              <a:spcAft>
                <a:spcPts val="0"/>
              </a:spcAft>
              <a:buClr>
                <a:schemeClr val="folHlink"/>
              </a:buClr>
              <a:buSzPct val="5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rPr>
              <a:t>Data With Large Homogenous Parts (e.g., Formatted Data)</a:t>
            </a:r>
          </a:p>
          <a:p>
            <a:pPr marL="742950" marR="0" lvl="1" indent="-285750" algn="l" defTabSz="914400" rtl="0" eaLnBrk="1" fontAlgn="auto" latinLnBrk="0" hangingPunct="1">
              <a:lnSpc>
                <a:spcPct val="90000"/>
              </a:lnSpc>
              <a:spcBef>
                <a:spcPct val="20000"/>
              </a:spcBef>
              <a:spcAft>
                <a:spcPts val="0"/>
              </a:spcAft>
              <a:buClr>
                <a:schemeClr val="folHlink"/>
              </a:buClr>
              <a:buSzPct val="5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rPr>
              <a:t>Data Relevant Over a Long Time</a:t>
            </a:r>
          </a:p>
          <a:p>
            <a:pPr marL="742950" marR="0" lvl="1" indent="-285750" algn="l" defTabSz="914400" rtl="0" eaLnBrk="1" fontAlgn="auto" latinLnBrk="0" hangingPunct="1">
              <a:lnSpc>
                <a:spcPct val="90000"/>
              </a:lnSpc>
              <a:spcBef>
                <a:spcPct val="20000"/>
              </a:spcBef>
              <a:spcAft>
                <a:spcPts val="0"/>
              </a:spcAft>
              <a:buClr>
                <a:schemeClr val="folHlink"/>
              </a:buClr>
              <a:buSzPct val="50000"/>
              <a:buFont typeface="Arial" pitchFamily="34" charset="0"/>
              <a:buChar char="–"/>
              <a:tabLst/>
              <a:defRPr/>
            </a:pPr>
            <a:r>
              <a:rPr kumimoji="0" lang="en-US" sz="2400" b="0"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pitchFamily="34" charset="0"/>
                <a:ea typeface="+mn-ea"/>
                <a:cs typeface="Arial" pitchFamily="34" charset="0"/>
              </a:rPr>
              <a:t>Data Used by Many Simultaneous Users (Batch and On-line Users) for Retrieval &amp; Update</a:t>
            </a:r>
          </a:p>
          <a:p>
            <a:pPr marL="342900" marR="0" lvl="0" indent="-342900" algn="l" defTabSz="914400" rtl="0" eaLnBrk="1" fontAlgn="auto" latinLnBrk="0" hangingPunct="1">
              <a:lnSpc>
                <a:spcPct val="90000"/>
              </a:lnSpc>
              <a:spcBef>
                <a:spcPct val="20000"/>
              </a:spcBef>
              <a:spcAft>
                <a:spcPts val="0"/>
              </a:spcAft>
              <a:buClr>
                <a:schemeClr val="hlink"/>
              </a:buClr>
              <a:buSzTx/>
              <a:buFont typeface="Wingdings" pitchFamily="2" charset="2"/>
              <a:buBlip>
                <a:blip r:embed="rId2"/>
              </a:buBlip>
              <a:tabLst/>
              <a:defRPr/>
            </a:pPr>
            <a:endParaRPr kumimoji="0" lang="en-GB"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pic>
        <p:nvPicPr>
          <p:cNvPr id="6" name="Picture 4"/>
          <p:cNvPicPr>
            <a:picLocks noChangeAspect="1" noChangeArrowheads="1"/>
          </p:cNvPicPr>
          <p:nvPr/>
        </p:nvPicPr>
        <p:blipFill>
          <a:blip r:embed="rId3"/>
          <a:srcRect/>
          <a:stretch>
            <a:fillRect/>
          </a:stretch>
        </p:blipFill>
        <p:spPr bwMode="auto">
          <a:xfrm>
            <a:off x="2590800" y="1655762"/>
            <a:ext cx="5791200" cy="2124075"/>
          </a:xfrm>
          <a:prstGeom prst="rect">
            <a:avLst/>
          </a:prstGeom>
          <a:noFill/>
          <a:ln w="12700">
            <a:noFill/>
            <a:miter lim="800000"/>
            <a:headEnd type="none" w="sm" len="sm"/>
            <a:tailEnd type="none" w="sm" len="sm"/>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456</Words>
  <Application>Microsoft Office PowerPoint</Application>
  <PresentationFormat>On-screen Show (4:3)</PresentationFormat>
  <Paragraphs>47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Why do we need a database?</vt:lpstr>
      <vt:lpstr>Slide 2</vt:lpstr>
      <vt:lpstr>DATABASE PURPOSES</vt:lpstr>
      <vt:lpstr>DATABASE PURPOSES</vt:lpstr>
      <vt:lpstr>DATABASE PURPOSES</vt:lpstr>
      <vt:lpstr>DATABASE PURPOSES</vt:lpstr>
      <vt:lpstr>DATABASE APPLICATION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susan</dc:creator>
  <cp:lastModifiedBy>susan dian</cp:lastModifiedBy>
  <cp:revision>33</cp:revision>
  <dcterms:created xsi:type="dcterms:W3CDTF">2010-09-27T15:34:51Z</dcterms:created>
  <dcterms:modified xsi:type="dcterms:W3CDTF">2013-11-07T03:57:25Z</dcterms:modified>
</cp:coreProperties>
</file>