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0" r:id="rId5"/>
    <p:sldId id="261" r:id="rId6"/>
    <p:sldId id="267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779" autoAdjust="0"/>
    <p:restoredTop sz="94660"/>
  </p:normalViewPr>
  <p:slideViewPr>
    <p:cSldViewPr>
      <p:cViewPr>
        <p:scale>
          <a:sx n="84" d="100"/>
          <a:sy n="84" d="100"/>
        </p:scale>
        <p:origin x="-73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88499-24DE-47FF-8C32-650900D92AC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E988E-FAE1-46EC-BF44-0BE35DCA1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Owner: </a:t>
            </a:r>
            <a:r>
              <a:rPr lang="en-US" sz="1200" dirty="0" err="1" smtClean="0">
                <a:solidFill>
                  <a:schemeClr val="tx1"/>
                </a:solidFill>
              </a:rPr>
              <a:t>Terkadang</a:t>
            </a:r>
            <a:r>
              <a:rPr lang="en-US" sz="1200" dirty="0" smtClean="0">
                <a:solidFill>
                  <a:schemeClr val="tx1"/>
                </a:solidFill>
              </a:rPr>
              <a:t> owner </a:t>
            </a:r>
            <a:r>
              <a:rPr lang="en-US" sz="1200" dirty="0" err="1" smtClean="0">
                <a:solidFill>
                  <a:schemeClr val="tx1"/>
                </a:solidFill>
              </a:rPr>
              <a:t>identik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dengan</a:t>
            </a:r>
            <a:r>
              <a:rPr lang="en-US" sz="1200" dirty="0" smtClean="0">
                <a:solidFill>
                  <a:schemeClr val="tx1"/>
                </a:solidFill>
              </a:rPr>
              <a:t> top </a:t>
            </a:r>
            <a:r>
              <a:rPr lang="en-US" sz="1200" dirty="0" err="1" smtClean="0">
                <a:solidFill>
                  <a:schemeClr val="tx1"/>
                </a:solidFill>
              </a:rPr>
              <a:t>manajer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baseline="0" dirty="0" err="1" smtClean="0">
                <a:solidFill>
                  <a:schemeClr val="tx1"/>
                </a:solidFill>
              </a:rPr>
              <a:t>Pemimpin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Umum</a:t>
            </a:r>
            <a:r>
              <a:rPr lang="en-US" sz="1200" baseline="0" dirty="0" smtClean="0">
                <a:solidFill>
                  <a:schemeClr val="tx1"/>
                </a:solidFill>
              </a:rPr>
              <a:t> :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B</a:t>
            </a:r>
            <a:r>
              <a:rPr lang="en-US" sz="1200" dirty="0" err="1" smtClean="0">
                <a:solidFill>
                  <a:schemeClr val="tx1"/>
                </a:solidFill>
              </a:rPr>
              <a:t>erhak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mengangkat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memecat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bawahannya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Terkadang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pemimpin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umum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</a:rPr>
              <a:t> top manager </a:t>
            </a:r>
            <a:r>
              <a:rPr lang="en-US" sz="1200" dirty="0" err="1" smtClean="0">
                <a:solidFill>
                  <a:schemeClr val="tx1"/>
                </a:solidFill>
              </a:rPr>
              <a:t>sekaligus</a:t>
            </a:r>
            <a:r>
              <a:rPr lang="en-US" sz="1200" dirty="0" smtClean="0">
                <a:solidFill>
                  <a:schemeClr val="tx1"/>
                </a:solidFill>
              </a:rPr>
              <a:t> owner.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E988E-FAE1-46EC-BF44-0BE35DCA10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A857-D6B2-42F9-BF35-39F6AE423664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655B-81F6-46EF-926C-5E601413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ooper Black" pitchFamily="18" charset="0"/>
              </a:rPr>
              <a:t>Manajemen</a:t>
            </a:r>
            <a:r>
              <a:rPr lang="en-US" dirty="0" smtClean="0">
                <a:latin typeface="Cooper Black" pitchFamily="18" charset="0"/>
              </a:rPr>
              <a:t> Media </a:t>
            </a:r>
            <a:r>
              <a:rPr lang="en-US" dirty="0" err="1" smtClean="0">
                <a:latin typeface="Cooper Black" pitchFamily="18" charset="0"/>
              </a:rPr>
              <a:t>Cetak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  <a:latin typeface="Cooper Black" pitchFamily="18" charset="0"/>
              </a:rPr>
              <a:t>Dwi</a:t>
            </a:r>
            <a:r>
              <a:rPr lang="en-US" b="1" dirty="0" smtClean="0">
                <a:solidFill>
                  <a:srgbClr val="92D050"/>
                </a:solidFill>
                <a:latin typeface="Cooper Black" pitchFamily="18" charset="0"/>
              </a:rPr>
              <a:t> Maharani, </a:t>
            </a:r>
            <a:r>
              <a:rPr lang="en-US" b="1" dirty="0" err="1" smtClean="0">
                <a:solidFill>
                  <a:srgbClr val="92D050"/>
                </a:solidFill>
                <a:latin typeface="Cooper Black" pitchFamily="18" charset="0"/>
              </a:rPr>
              <a:t>M.I.Kom</a:t>
            </a:r>
            <a:endParaRPr lang="en-US" b="1" dirty="0">
              <a:solidFill>
                <a:srgbClr val="92D05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534400" cy="3962399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+mn-lt"/>
              </a:rPr>
              <a:t>Manajemen</a:t>
            </a:r>
            <a:r>
              <a:rPr lang="en-US" sz="3600" dirty="0" smtClean="0">
                <a:latin typeface="+mn-lt"/>
              </a:rPr>
              <a:t> media </a:t>
            </a:r>
            <a:r>
              <a:rPr lang="en-US" sz="3600" dirty="0" err="1" smtClean="0">
                <a:latin typeface="+mn-lt"/>
              </a:rPr>
              <a:t>cetak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meliputi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tiga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bidang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utama</a:t>
            </a:r>
            <a:r>
              <a:rPr lang="en-US" sz="3600" dirty="0" smtClean="0">
                <a:latin typeface="+mn-lt"/>
              </a:rPr>
              <a:t>: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 </a:t>
            </a:r>
            <a:br>
              <a:rPr lang="en-US" sz="3600" dirty="0" smtClean="0">
                <a:latin typeface="+mn-lt"/>
              </a:rPr>
            </a:br>
            <a:r>
              <a:rPr lang="en-US" sz="3600" b="1" dirty="0" err="1" smtClean="0">
                <a:latin typeface="+mn-lt"/>
              </a:rPr>
              <a:t>R</a:t>
            </a:r>
            <a:r>
              <a:rPr lang="en-US" sz="3600" b="1" dirty="0" err="1" smtClean="0">
                <a:latin typeface="+mn-lt"/>
              </a:rPr>
              <a:t>edaksi</a:t>
            </a:r>
            <a:r>
              <a:rPr lang="en-US" sz="3600" b="1" dirty="0" smtClean="0">
                <a:latin typeface="+mn-lt"/>
              </a:rPr>
              <a:t>, </a:t>
            </a:r>
            <a:r>
              <a:rPr lang="en-US" sz="3600" b="1" dirty="0" err="1" smtClean="0">
                <a:latin typeface="+mn-lt"/>
              </a:rPr>
              <a:t>Iklan</a:t>
            </a:r>
            <a:r>
              <a:rPr lang="en-US" sz="3600" b="1" dirty="0" smtClean="0">
                <a:latin typeface="+mn-lt"/>
              </a:rPr>
              <a:t>, </a:t>
            </a:r>
            <a:r>
              <a:rPr lang="en-US" sz="3600" b="1" dirty="0" err="1" smtClean="0">
                <a:latin typeface="+mn-lt"/>
              </a:rPr>
              <a:t>dan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P</a:t>
            </a:r>
            <a:r>
              <a:rPr lang="en-US" sz="3600" b="1" dirty="0" err="1" smtClean="0">
                <a:latin typeface="+mn-lt"/>
              </a:rPr>
              <a:t>emasaran</a:t>
            </a:r>
            <a:endParaRPr lang="en-US" sz="28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38400" y="5638800"/>
            <a:ext cx="6400800" cy="99060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peluang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, </a:t>
            </a:r>
            <a:r>
              <a:rPr lang="en-US" b="1" dirty="0" err="1" smtClean="0"/>
              <a:t>kemampuan</a:t>
            </a:r>
            <a:r>
              <a:rPr lang="en-US" b="1" dirty="0" smtClean="0"/>
              <a:t> SDM, </a:t>
            </a:r>
            <a:r>
              <a:rPr lang="en-US" b="1" dirty="0" err="1" smtClean="0"/>
              <a:t>kapital</a:t>
            </a:r>
            <a:r>
              <a:rPr lang="en-US" b="1" dirty="0" smtClean="0"/>
              <a:t>, SWOT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kompetitor</a:t>
            </a:r>
            <a:r>
              <a:rPr lang="en-US" b="1" dirty="0" smtClean="0"/>
              <a:t>, </a:t>
            </a:r>
            <a:r>
              <a:rPr lang="en-US" b="1" dirty="0" err="1" smtClean="0"/>
              <a:t>keinginan</a:t>
            </a:r>
            <a:r>
              <a:rPr lang="en-US" b="1" dirty="0" smtClean="0"/>
              <a:t> </a:t>
            </a:r>
            <a:r>
              <a:rPr lang="en-US" b="1" dirty="0" err="1" smtClean="0"/>
              <a:t>pembaca</a:t>
            </a:r>
            <a:r>
              <a:rPr lang="en-US" b="1" dirty="0" smtClean="0"/>
              <a:t>,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berupa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, </a:t>
            </a:r>
            <a:r>
              <a:rPr lang="en-US" b="1" dirty="0" err="1" smtClean="0"/>
              <a:t>ekonomi</a:t>
            </a:r>
            <a:r>
              <a:rPr lang="en-US" b="1" dirty="0" smtClean="0"/>
              <a:t>, </a:t>
            </a:r>
            <a:r>
              <a:rPr lang="en-US" b="1" dirty="0" err="1" smtClean="0"/>
              <a:t>politik</a:t>
            </a:r>
            <a:r>
              <a:rPr lang="en-US" b="1" dirty="0" smtClean="0"/>
              <a:t>, </a:t>
            </a:r>
            <a:r>
              <a:rPr lang="en-US" b="1" dirty="0" err="1" smtClean="0"/>
              <a:t>budaya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162800" cy="1470025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ooper Black" pitchFamily="18" charset="0"/>
              </a:rPr>
              <a:t>Sumber</a:t>
            </a:r>
            <a:r>
              <a:rPr lang="en-US" sz="3200" b="1" dirty="0" smtClean="0">
                <a:latin typeface="Cooper Black" pitchFamily="18" charset="0"/>
              </a:rPr>
              <a:t> </a:t>
            </a:r>
            <a:r>
              <a:rPr lang="en-US" sz="3200" b="1" dirty="0" err="1" smtClean="0">
                <a:latin typeface="Cooper Black" pitchFamily="18" charset="0"/>
              </a:rPr>
              <a:t>Pendapatan</a:t>
            </a:r>
            <a:r>
              <a:rPr lang="en-US" sz="3200" b="1" dirty="0" smtClean="0">
                <a:latin typeface="Cooper Black" pitchFamily="18" charset="0"/>
              </a:rPr>
              <a:t> </a:t>
            </a:r>
            <a:r>
              <a:rPr lang="en-US" sz="3200" b="1" dirty="0" err="1" smtClean="0">
                <a:latin typeface="Cooper Black" pitchFamily="18" charset="0"/>
              </a:rPr>
              <a:t>pada</a:t>
            </a:r>
            <a:r>
              <a:rPr lang="en-US" sz="3200" b="1" dirty="0" smtClean="0">
                <a:latin typeface="Cooper Black" pitchFamily="18" charset="0"/>
              </a:rPr>
              <a:t> media </a:t>
            </a:r>
            <a:r>
              <a:rPr lang="en-US" sz="3200" b="1" dirty="0" err="1" smtClean="0">
                <a:latin typeface="Cooper Black" pitchFamily="18" charset="0"/>
              </a:rPr>
              <a:t>cetak</a:t>
            </a:r>
            <a:r>
              <a:rPr lang="en-US" sz="3200" b="1" dirty="0" smtClean="0">
                <a:latin typeface="Cooper Black" pitchFamily="18" charset="0"/>
              </a:rPr>
              <a:t>, </a:t>
            </a:r>
            <a:r>
              <a:rPr lang="en-US" sz="3200" b="1" dirty="0" err="1" smtClean="0">
                <a:latin typeface="Cooper Black" pitchFamily="18" charset="0"/>
              </a:rPr>
              <a:t>yaitu</a:t>
            </a:r>
            <a:r>
              <a:rPr lang="en-US" sz="3200" b="1" dirty="0" smtClean="0">
                <a:latin typeface="Cooper Black" pitchFamily="18" charset="0"/>
              </a:rPr>
              <a:t>:</a:t>
            </a:r>
            <a:endParaRPr lang="en-US" sz="3200" b="1" dirty="0">
              <a:latin typeface="Cooper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01000" cy="3581400"/>
          </a:xfrm>
        </p:spPr>
        <p:txBody>
          <a:bodyPr>
            <a:normAutofit/>
          </a:bodyPr>
          <a:lstStyle/>
          <a:p>
            <a:pPr marL="514350" indent="-514350" algn="l" fontAlgn="base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Penjualan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produk</a:t>
            </a:r>
            <a:r>
              <a:rPr lang="en-US" sz="2800" dirty="0" smtClean="0">
                <a:solidFill>
                  <a:schemeClr val="tx1"/>
                </a:solidFill>
              </a:rPr>
              <a:t> media </a:t>
            </a:r>
            <a:r>
              <a:rPr lang="en-US" sz="2800" dirty="0" err="1" smtClean="0">
                <a:solidFill>
                  <a:schemeClr val="tx1"/>
                </a:solidFill>
              </a:rPr>
              <a:t>cetak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eceran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langganan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barter </a:t>
            </a:r>
            <a:r>
              <a:rPr lang="en-US" sz="2800" dirty="0" err="1" smtClean="0">
                <a:solidFill>
                  <a:schemeClr val="tx1"/>
                </a:solidFill>
              </a:rPr>
              <a:t>dll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 fontAlgn="base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Penjualan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kolom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iklan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baris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duka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cita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dll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 fontAlgn="base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Penjualan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jasa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</a:rPr>
              <a:t> </a:t>
            </a:r>
            <a:r>
              <a:rPr lang="en-US" sz="2800" i="1" dirty="0" smtClean="0">
                <a:solidFill>
                  <a:schemeClr val="tx1"/>
                </a:solidFill>
              </a:rPr>
              <a:t>off print</a:t>
            </a:r>
            <a:r>
              <a:rPr lang="en-US" sz="2800" dirty="0" smtClean="0">
                <a:solidFill>
                  <a:schemeClr val="tx1"/>
                </a:solidFill>
              </a:rPr>
              <a:t> </a:t>
            </a:r>
            <a:r>
              <a:rPr lang="en-US" sz="2800" dirty="0" err="1" smtClean="0">
                <a:solidFill>
                  <a:schemeClr val="tx1"/>
                </a:solidFill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</a:rPr>
              <a:t> seminar, </a:t>
            </a:r>
            <a:r>
              <a:rPr lang="en-US" sz="2800" dirty="0" err="1" smtClean="0">
                <a:solidFill>
                  <a:schemeClr val="tx1"/>
                </a:solidFill>
              </a:rPr>
              <a:t>pameran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dll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membentuk</a:t>
            </a:r>
            <a:r>
              <a:rPr lang="en-US" sz="2800" dirty="0" smtClean="0">
                <a:solidFill>
                  <a:schemeClr val="tx1"/>
                </a:solidFill>
              </a:rPr>
              <a:t> image </a:t>
            </a:r>
            <a:r>
              <a:rPr lang="en-US" sz="2800" dirty="0" err="1" smtClean="0">
                <a:solidFill>
                  <a:schemeClr val="tx1"/>
                </a:solidFill>
              </a:rPr>
              <a:t>posistif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Djuroto</a:t>
            </a:r>
            <a:r>
              <a:rPr lang="en-US" sz="2800" dirty="0" smtClean="0">
                <a:solidFill>
                  <a:schemeClr val="tx1"/>
                </a:solidFill>
              </a:rPr>
              <a:t>, 2000).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772400" cy="1295400"/>
          </a:xfrm>
        </p:spPr>
        <p:txBody>
          <a:bodyPr>
            <a:normAutofit/>
          </a:bodyPr>
          <a:lstStyle/>
          <a:p>
            <a:pPr fontAlgn="base"/>
            <a:r>
              <a:rPr lang="en-US" sz="3200" b="1" dirty="0" err="1" smtClean="0"/>
              <a:t>Struktur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Oganisasi</a:t>
            </a:r>
            <a:r>
              <a:rPr lang="en-US" sz="3200" b="1" dirty="0" smtClean="0"/>
              <a:t> Media </a:t>
            </a:r>
            <a:r>
              <a:rPr lang="en-US" sz="3200" b="1" dirty="0" err="1" smtClean="0"/>
              <a:t>Cetak</a:t>
            </a:r>
            <a:endParaRPr lang="en-US" sz="3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8077200" cy="4343400"/>
          </a:xfrm>
        </p:spPr>
        <p:txBody>
          <a:bodyPr>
            <a:normAutofit/>
          </a:bodyPr>
          <a:lstStyle/>
          <a:p>
            <a:pPr marL="457200" indent="-457200" algn="l" fontAlgn="base"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Owner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pemilik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menerima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pertanggungjawaban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top manager.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 fontAlgn="base"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Top </a:t>
            </a:r>
            <a:r>
              <a:rPr lang="en-US" sz="2400" dirty="0" smtClean="0">
                <a:solidFill>
                  <a:srgbClr val="C00000"/>
                </a:solidFill>
              </a:rPr>
              <a:t>manager: </a:t>
            </a:r>
            <a:r>
              <a:rPr lang="en-US" sz="2400" dirty="0" err="1" smtClean="0">
                <a:solidFill>
                  <a:schemeClr val="tx1"/>
                </a:solidFill>
              </a:rPr>
              <a:t>pengambil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kebijakan</a:t>
            </a:r>
            <a:r>
              <a:rPr lang="en-US" sz="2400" dirty="0" smtClean="0">
                <a:solidFill>
                  <a:schemeClr val="tx1"/>
                </a:solidFill>
              </a:rPr>
              <a:t> internal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eksternal</a:t>
            </a:r>
            <a:r>
              <a:rPr lang="en-US" sz="2400" dirty="0" smtClean="0">
                <a:solidFill>
                  <a:schemeClr val="tx1"/>
                </a:solidFill>
              </a:rPr>
              <a:t>. Serta </a:t>
            </a:r>
            <a:r>
              <a:rPr lang="en-US" sz="2400" dirty="0" err="1" smtClean="0">
                <a:solidFill>
                  <a:schemeClr val="tx1"/>
                </a:solidFill>
              </a:rPr>
              <a:t>pengendali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redaksional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maupun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usaha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Juga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menerima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laporan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pemimpin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redaksi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pemimpin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 fontAlgn="base">
              <a:buAutoNum type="arabicPeriod"/>
            </a:pPr>
            <a:r>
              <a:rPr lang="en-US" sz="2400" dirty="0" err="1" smtClean="0">
                <a:solidFill>
                  <a:srgbClr val="C00000"/>
                </a:solidFill>
              </a:rPr>
              <a:t>Pemimpin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umum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orang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pertama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bertanggung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jawab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maju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mundurnya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institusi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pers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dipimpinnya</a:t>
            </a:r>
            <a:r>
              <a:rPr lang="en-US" sz="2400" dirty="0" smtClean="0">
                <a:solidFill>
                  <a:schemeClr val="tx1"/>
                </a:solidFill>
              </a:rPr>
              <a:t>. Serta </a:t>
            </a:r>
            <a:r>
              <a:rPr lang="en-US" sz="2400" dirty="0" err="1" smtClean="0">
                <a:solidFill>
                  <a:schemeClr val="tx1"/>
                </a:solidFill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penentu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kebijakan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arah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perkembangan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laba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rugi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perusahaan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Tingkatan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Manajemen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Keredaksian</a:t>
            </a:r>
            <a:r>
              <a:rPr lang="en-US" sz="3200" b="1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Pemimpin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Redaksi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Pemred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pPr fontAlgn="base"/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 </a:t>
            </a:r>
            <a:r>
              <a:rPr lang="en-US" sz="2400" dirty="0" err="1" smtClean="0"/>
              <a:t>Bertugas</a:t>
            </a:r>
            <a:r>
              <a:rPr lang="en-US" sz="2400" dirty="0" smtClean="0"/>
              <a:t> </a:t>
            </a:r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keredaksian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jalannya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redaksi</a:t>
            </a:r>
            <a:r>
              <a:rPr lang="en-US" sz="2400" dirty="0" smtClean="0"/>
              <a:t>.</a:t>
            </a:r>
          </a:p>
          <a:p>
            <a:pPr fontAlgn="base">
              <a:buNone/>
            </a:pPr>
            <a:endParaRPr lang="en-US" sz="2400" dirty="0" smtClean="0"/>
          </a:p>
          <a:p>
            <a:pPr fontAlgn="base"/>
            <a:r>
              <a:rPr lang="en-US" sz="2400" i="1" dirty="0" smtClean="0"/>
              <a:t>Middle management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menengah</a:t>
            </a:r>
            <a:r>
              <a:rPr lang="en-US" sz="2400" dirty="0" smtClean="0"/>
              <a:t> </a:t>
            </a:r>
            <a:r>
              <a:rPr lang="en-US" sz="2400" dirty="0" err="1" smtClean="0"/>
              <a:t>bertugas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penghubung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lini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Wakil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5410200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en-US" sz="2800" b="1" dirty="0" smtClean="0"/>
              <a:t>2. </a:t>
            </a:r>
            <a:r>
              <a:rPr lang="en-US" sz="2800" b="1" dirty="0" err="1" smtClean="0"/>
              <a:t>Redaktur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Pelaksana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Redpel</a:t>
            </a:r>
            <a:r>
              <a:rPr lang="en-US" sz="2800" b="1" dirty="0" smtClean="0"/>
              <a:t>), </a:t>
            </a:r>
            <a:r>
              <a:rPr lang="en-US" sz="2800" i="1" dirty="0" smtClean="0"/>
              <a:t>Lower </a:t>
            </a:r>
            <a:r>
              <a:rPr lang="en-US" sz="2800" i="1" dirty="0" smtClean="0"/>
              <a:t>management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manejemen</a:t>
            </a:r>
            <a:r>
              <a:rPr lang="en-US" sz="2800" dirty="0" smtClean="0"/>
              <a:t> </a:t>
            </a:r>
            <a:r>
              <a:rPr lang="en-US" sz="2800" dirty="0" err="1" smtClean="0"/>
              <a:t>lini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memimpin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mengawasi</a:t>
            </a:r>
            <a:r>
              <a:rPr lang="en-US" sz="2800" dirty="0" smtClean="0"/>
              <a:t> </a:t>
            </a:r>
            <a:r>
              <a:rPr lang="en-US" sz="2800" dirty="0" err="1" smtClean="0"/>
              <a:t>tenaga-tenaga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,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3</a:t>
            </a:r>
            <a:r>
              <a:rPr lang="en-US" sz="2800" dirty="0" smtClean="0"/>
              <a:t>. </a:t>
            </a:r>
            <a:r>
              <a:rPr lang="en-US" sz="2800" b="1" dirty="0" err="1" smtClean="0"/>
              <a:t>Redaktur</a:t>
            </a:r>
            <a:r>
              <a:rPr lang="en-US" sz="2800" b="1" dirty="0" smtClean="0"/>
              <a:t> </a:t>
            </a:r>
            <a:r>
              <a:rPr lang="en-US" sz="2800" b="1" dirty="0" smtClean="0"/>
              <a:t>(Editor)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redaktur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redaktur</a:t>
            </a:r>
            <a:r>
              <a:rPr lang="en-US" sz="2800" dirty="0" smtClean="0"/>
              <a:t> </a:t>
            </a:r>
            <a:r>
              <a:rPr lang="en-US" sz="2800" i="1" dirty="0" smtClean="0"/>
              <a:t>desk</a:t>
            </a:r>
            <a:r>
              <a:rPr lang="en-US" sz="2800" dirty="0" smtClean="0"/>
              <a:t>.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,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kriminal</a:t>
            </a:r>
            <a:r>
              <a:rPr lang="en-US" sz="2800" dirty="0" smtClean="0"/>
              <a:t>,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4. Reporter &amp; </a:t>
            </a:r>
            <a:r>
              <a:rPr lang="en-US" sz="2800" b="1" dirty="0" err="1" smtClean="0"/>
              <a:t>Fotografer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Wartawan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ujung</a:t>
            </a:r>
            <a:r>
              <a:rPr lang="en-US" sz="2800" dirty="0" smtClean="0"/>
              <a:t> </a:t>
            </a:r>
            <a:r>
              <a:rPr lang="en-US" sz="2800" dirty="0" err="1" smtClean="0"/>
              <a:t>tombak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peliputan</a:t>
            </a:r>
            <a:r>
              <a:rPr lang="en-US" sz="2800" dirty="0" smtClean="0"/>
              <a:t> </a:t>
            </a:r>
            <a:r>
              <a:rPr lang="en-US" sz="2800" dirty="0" err="1" smtClean="0"/>
              <a:t>berita</a:t>
            </a:r>
            <a:r>
              <a:rPr lang="en-US" sz="2800" dirty="0" smtClean="0"/>
              <a:t>, </a:t>
            </a:r>
            <a:r>
              <a:rPr lang="en-US" sz="2800" dirty="0" err="1" smtClean="0"/>
              <a:t>menulisan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berita</a:t>
            </a:r>
            <a:r>
              <a:rPr lang="en-US" sz="2800" dirty="0" smtClean="0"/>
              <a:t>, </a:t>
            </a:r>
            <a:r>
              <a:rPr lang="en-US" sz="2800" dirty="0" err="1" smtClean="0"/>
              <a:t>wawancara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267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Manajemen Media Cetak</vt:lpstr>
      <vt:lpstr>Manajemen media cetak meliputi tiga bidang utama:   Redaksi, Iklan, dan Pemasaran</vt:lpstr>
      <vt:lpstr>Slide 3</vt:lpstr>
      <vt:lpstr>Sumber Pendapatan pada media cetak, yaitu:</vt:lpstr>
      <vt:lpstr>Struktur Oganisasi Media Cetak</vt:lpstr>
      <vt:lpstr>Tingkatan Manajemen Keredaksian:</vt:lpstr>
      <vt:lpstr>2. Redaktur Pelaksana (Redpel), Lower management atau manejemen lini pertama adalah manajemen yang memimpin dan mengawasi tenaga-tenaga operasional, biasa dikenal sebagai manajemen operasional.  3. Redaktur (Editor) Umumnya para redaktur halaman atau redaktur desk. Ada khusus halaman ekonomi, politik, pendidikan, kriminal, hukum dll.  4. Reporter &amp; Fotografer Wartawan yang menjadi ujung tombak di bidang peliputan berita, menulisan berita, wawancara, dll.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kOMUNIKASI</dc:title>
  <dc:creator>lenovo</dc:creator>
  <cp:lastModifiedBy>DWI</cp:lastModifiedBy>
  <cp:revision>14</cp:revision>
  <dcterms:created xsi:type="dcterms:W3CDTF">2016-09-28T05:19:36Z</dcterms:created>
  <dcterms:modified xsi:type="dcterms:W3CDTF">2020-08-17T17:10:54Z</dcterms:modified>
</cp:coreProperties>
</file>