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2" autoAdjust="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6C0442-1524-4A57-8882-2F24295D932E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6C3F0E-6774-4055-8560-089B69283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1800" y="152400"/>
            <a:ext cx="55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cs typeface="Arial" pitchFamily="34" charset="0"/>
              </a:rPr>
              <a:t>141UK3207 – DATABASE SYSTEM</a:t>
            </a:r>
            <a:endParaRPr lang="en-US" b="1" dirty="0"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914400"/>
            <a:ext cx="543289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cs typeface="Arial" pitchFamily="34" charset="0"/>
              </a:rPr>
              <a:t>Susan Dian </a:t>
            </a:r>
            <a:r>
              <a:rPr lang="en-US" sz="2800" b="1" dirty="0" err="1" smtClean="0">
                <a:cs typeface="Arial" pitchFamily="34" charset="0"/>
              </a:rPr>
              <a:t>Purnamasari</a:t>
            </a:r>
            <a:r>
              <a:rPr lang="en-US" sz="2800" b="1" dirty="0" smtClean="0">
                <a:cs typeface="Arial" pitchFamily="34" charset="0"/>
              </a:rPr>
              <a:t>, </a:t>
            </a:r>
            <a:r>
              <a:rPr lang="en-US" sz="2800" b="1" dirty="0" err="1" smtClean="0">
                <a:cs typeface="Arial" pitchFamily="34" charset="0"/>
              </a:rPr>
              <a:t>M.Kom</a:t>
            </a:r>
            <a:r>
              <a:rPr lang="en-US" sz="2800" b="1" dirty="0" smtClean="0">
                <a:cs typeface="Arial" pitchFamily="34" charset="0"/>
              </a:rPr>
              <a:t>.</a:t>
            </a:r>
          </a:p>
          <a:p>
            <a:r>
              <a:rPr lang="en-US" sz="2800" b="1" dirty="0" smtClean="0">
                <a:cs typeface="Arial" pitchFamily="34" charset="0"/>
              </a:rPr>
              <a:t>M. </a:t>
            </a:r>
            <a:r>
              <a:rPr lang="en-US" sz="2800" b="1" dirty="0" err="1" smtClean="0">
                <a:cs typeface="Arial" pitchFamily="34" charset="0"/>
              </a:rPr>
              <a:t>Ariandi</a:t>
            </a:r>
            <a:r>
              <a:rPr lang="en-US" sz="2800" b="1" dirty="0" smtClean="0">
                <a:cs typeface="Arial" pitchFamily="34" charset="0"/>
              </a:rPr>
              <a:t>, </a:t>
            </a:r>
            <a:r>
              <a:rPr lang="en-US" sz="2800" b="1" dirty="0" err="1" smtClean="0">
                <a:cs typeface="Arial" pitchFamily="34" charset="0"/>
              </a:rPr>
              <a:t>M.Kom</a:t>
            </a:r>
            <a:r>
              <a:rPr lang="en-US" sz="2800" b="1" dirty="0" smtClean="0">
                <a:cs typeface="Arial" pitchFamily="34" charset="0"/>
              </a:rPr>
              <a:t>.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18288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Course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95600" y="1981200"/>
            <a:ext cx="6248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9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Provide a Practical Introduction to Database Models, Theory,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Systems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Focus on Both Theory and Practice</a:t>
            </a:r>
          </a:p>
          <a:p>
            <a:pPr marL="742950" lvl="1" indent="-285750">
              <a:lnSpc>
                <a:spcPct val="99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Theory Demonstrates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Databases (Relational Model and Concurrency Control)</a:t>
            </a:r>
          </a:p>
          <a:p>
            <a:pPr marL="742950" lvl="1" indent="-285750">
              <a:lnSpc>
                <a:spcPct val="99000"/>
              </a:lnSpc>
              <a:spcBef>
                <a:spcPct val="20000"/>
              </a:spcBef>
              <a:buFontTx/>
              <a:buChar char="–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Practice Provides Experimental Framework for Illustrating Theory (Actual Database Systems and their Usage)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</a:pPr>
            <a:endParaRPr lang="en-US" sz="2400" dirty="0">
              <a:solidFill>
                <a:srgbClr val="0000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381000"/>
            <a:ext cx="571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Textbooks and Class Materials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95400" y="1295400"/>
            <a:ext cx="6477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9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+mj-lt"/>
                <a:cs typeface="Arial" pitchFamily="34" charset="0"/>
              </a:rPr>
              <a:t>Required Text</a:t>
            </a:r>
          </a:p>
          <a:p>
            <a:pPr lvl="0"/>
            <a:r>
              <a:rPr lang="en-US" sz="2400" dirty="0" smtClean="0">
                <a:latin typeface="+mj-lt"/>
              </a:rPr>
              <a:t>Modern Database Management 6th Edition,   </a:t>
            </a:r>
          </a:p>
          <a:p>
            <a:pPr lvl="0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Jeffrey A. </a:t>
            </a:r>
            <a:r>
              <a:rPr lang="en-US" sz="2400" dirty="0" err="1" smtClean="0">
                <a:latin typeface="+mj-lt"/>
              </a:rPr>
              <a:t>Hoffer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0"/>
            <a:r>
              <a:rPr lang="en-US" sz="2400" dirty="0" err="1" smtClean="0">
                <a:latin typeface="+mj-lt"/>
              </a:rPr>
              <a:t>Behaviour</a:t>
            </a:r>
            <a:r>
              <a:rPr lang="en-US" sz="2400" dirty="0" smtClean="0">
                <a:latin typeface="+mj-lt"/>
              </a:rPr>
              <a:t> Model, Raymond </a:t>
            </a:r>
            <a:r>
              <a:rPr lang="en-US" sz="2400" dirty="0" err="1" smtClean="0">
                <a:latin typeface="+mj-lt"/>
              </a:rPr>
              <a:t>Mc.leod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Jr</a:t>
            </a:r>
            <a:endParaRPr lang="en-US" sz="2400" dirty="0" smtClean="0">
              <a:latin typeface="+mj-lt"/>
            </a:endParaRPr>
          </a:p>
          <a:p>
            <a:pPr lvl="0"/>
            <a:r>
              <a:rPr lang="en-US" sz="2400" dirty="0" err="1" smtClean="0">
                <a:latin typeface="+mj-lt"/>
              </a:rPr>
              <a:t>Manajemen</a:t>
            </a:r>
            <a:r>
              <a:rPr lang="en-US" sz="2400" dirty="0" smtClean="0">
                <a:latin typeface="+mj-lt"/>
              </a:rPr>
              <a:t> Database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SQL, </a:t>
            </a:r>
            <a:r>
              <a:rPr lang="en-US" sz="2400" dirty="0" err="1" smtClean="0">
                <a:latin typeface="+mj-lt"/>
              </a:rPr>
              <a:t>Martinus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0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</a:t>
            </a:r>
            <a:r>
              <a:rPr lang="en-US" sz="2400" dirty="0" err="1" smtClean="0">
                <a:latin typeface="+mj-lt"/>
              </a:rPr>
              <a:t>Joko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Susanto</a:t>
            </a:r>
            <a:r>
              <a:rPr lang="en-US" sz="2400" dirty="0" smtClean="0">
                <a:latin typeface="+mj-lt"/>
              </a:rPr>
              <a:t> </a:t>
            </a:r>
          </a:p>
          <a:p>
            <a:pPr lvl="0"/>
            <a:r>
              <a:rPr lang="en-US" sz="2400" dirty="0" err="1" smtClean="0">
                <a:latin typeface="+mj-lt"/>
              </a:rPr>
              <a:t>Konsep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Tuntunan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Praktis</a:t>
            </a:r>
            <a:r>
              <a:rPr lang="en-US" sz="2400" dirty="0" smtClean="0">
                <a:latin typeface="+mj-lt"/>
              </a:rPr>
              <a:t> Basis Data, Abdul </a:t>
            </a:r>
            <a:r>
              <a:rPr lang="en-US" sz="2400" dirty="0" err="1" smtClean="0">
                <a:latin typeface="+mj-lt"/>
              </a:rPr>
              <a:t>Kadir</a:t>
            </a:r>
            <a:r>
              <a:rPr lang="en-US" sz="2400" dirty="0" smtClean="0">
                <a:latin typeface="+mj-lt"/>
              </a:rPr>
              <a:t> </a:t>
            </a:r>
          </a:p>
          <a:p>
            <a:pPr marL="742950" lvl="1" indent="-285750">
              <a:lnSpc>
                <a:spcPct val="99000"/>
              </a:lnSpc>
              <a:spcBef>
                <a:spcPct val="20000"/>
              </a:spcBef>
              <a:buFontTx/>
              <a:buChar char="–"/>
            </a:pPr>
            <a:endParaRPr lang="en-US" sz="900" dirty="0">
              <a:latin typeface="+mj-lt"/>
              <a:cs typeface="Arial" pitchFamily="34" charset="0"/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Tx/>
              <a:buChar char="•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Course Web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Site and forum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marL="742950" lvl="1" indent="-285750">
              <a:lnSpc>
                <a:spcPct val="99000"/>
              </a:lnSpc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latin typeface="+mj-lt"/>
                <a:cs typeface="Arial" pitchFamily="34" charset="0"/>
              </a:rPr>
              <a:t>Elearning.binadarma.ac.id</a:t>
            </a:r>
            <a:endParaRPr lang="en-US" sz="28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381000"/>
            <a:ext cx="5181600" cy="85407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Topics &amp; Tentative Schedule</a:t>
            </a:r>
            <a:endParaRPr kumimoji="0" lang="en-US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Group 296"/>
          <p:cNvGraphicFramePr>
            <a:graphicFrameLocks/>
          </p:cNvGraphicFramePr>
          <p:nvPr/>
        </p:nvGraphicFramePr>
        <p:xfrm>
          <a:off x="685800" y="1447800"/>
          <a:ext cx="7391400" cy="4005072"/>
        </p:xfrm>
        <a:graphic>
          <a:graphicData uri="http://schemas.openxmlformats.org/drawingml/2006/table">
            <a:tbl>
              <a:tblPr/>
              <a:tblGrid>
                <a:gridCol w="1066800"/>
                <a:gridCol w="4495800"/>
                <a:gridCol w="1828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Topic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Reference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Intro to course and database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Database application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1 &amp;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Database System Component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 Abstraction &amp; Database Language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Overall System 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QUIZ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Ch 1-5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Relational Data Models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381000"/>
            <a:ext cx="5181600" cy="85407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Topics &amp; Tentative Schedule</a:t>
            </a:r>
            <a:endParaRPr kumimoji="0" lang="en-US" sz="2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oup 296"/>
          <p:cNvGraphicFramePr>
            <a:graphicFrameLocks/>
          </p:cNvGraphicFramePr>
          <p:nvPr/>
        </p:nvGraphicFramePr>
        <p:xfrm>
          <a:off x="762000" y="1524000"/>
          <a:ext cx="7391400" cy="5029200"/>
        </p:xfrm>
        <a:graphic>
          <a:graphicData uri="http://schemas.openxmlformats.org/drawingml/2006/table">
            <a:tbl>
              <a:tblPr/>
              <a:tblGrid>
                <a:gridCol w="1143000"/>
                <a:gridCol w="4419600"/>
                <a:gridCol w="1828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Topic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Reference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Entity Relationship Modeling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Entity Relationship Diagram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Degrees of relationship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MID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1- 9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Normalization Concept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Functional Dependencies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Data Models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Introduction to  SQL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More SQL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Final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</a:rPr>
                        <a:t>Ch 1-14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14400" y="609600"/>
            <a:ext cx="5832475" cy="78263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Grading (tentative)</a:t>
            </a:r>
            <a:endParaRPr kumimoji="0" lang="en-US" sz="4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28600" y="1981200"/>
            <a:ext cx="8229600" cy="304800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Group Project				15%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Quiz &amp;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Homeworks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			15%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Mid Test				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30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%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Final Test					4</a:t>
            </a: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0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%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</a:rPr>
              <a:t>Basis Data</a:t>
            </a:r>
          </a:p>
        </p:txBody>
      </p:sp>
      <p:pic>
        <p:nvPicPr>
          <p:cNvPr id="17411" name="Picture 8" descr="http://2.bp.blogspot.com/_FG2a5pJ02sw/TLe7Sng-nGI/AAAAAAAAAIA/JcPmr467nwU/s1600/lemari+arsip+dan+basis+data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81000" y="304800"/>
            <a:ext cx="8001000" cy="6324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1200" y="1524000"/>
            <a:ext cx="4191000" cy="4419600"/>
            <a:chOff x="5867400" y="609600"/>
            <a:chExt cx="2514600" cy="2819400"/>
          </a:xfrm>
        </p:grpSpPr>
        <p:sp>
          <p:nvSpPr>
            <p:cNvPr id="18459" name="AutoShape 25"/>
            <p:cNvSpPr>
              <a:spLocks noChangeArrowheads="1"/>
            </p:cNvSpPr>
            <p:nvPr/>
          </p:nvSpPr>
          <p:spPr bwMode="auto">
            <a:xfrm>
              <a:off x="5867400" y="609600"/>
              <a:ext cx="2514600" cy="2819400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6248400" y="838200"/>
              <a:ext cx="167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00"/>
                  </a:solidFill>
                </a:rPr>
                <a:t>Database</a:t>
              </a:r>
              <a:endParaRPr lang="id-ID" sz="2000" b="1">
                <a:solidFill>
                  <a:srgbClr val="000000"/>
                </a:solidFill>
              </a:endParaRPr>
            </a:p>
          </p:txBody>
        </p:sp>
        <p:sp>
          <p:nvSpPr>
            <p:cNvPr id="18461" name="Text Box 27"/>
            <p:cNvSpPr txBox="1">
              <a:spLocks noChangeArrowheads="1"/>
            </p:cNvSpPr>
            <p:nvPr/>
          </p:nvSpPr>
          <p:spPr bwMode="auto">
            <a:xfrm>
              <a:off x="6096000" y="2438401"/>
              <a:ext cx="1219200" cy="45158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rgbClr val="000000"/>
                  </a:solidFill>
                  <a:latin typeface="Comic Sans MS" pitchFamily="66" charset="0"/>
                </a:rPr>
                <a:t>File/Table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b="1" dirty="0">
                  <a:solidFill>
                    <a:srgbClr val="000000"/>
                  </a:solidFill>
                  <a:latin typeface="Comic Sans MS" pitchFamily="66" charset="0"/>
                </a:rPr>
                <a:t>Student</a:t>
              </a:r>
              <a:endParaRPr lang="id-ID" sz="1600" b="1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6096000" y="1752600"/>
              <a:ext cx="914400" cy="4123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Comic Sans MS" pitchFamily="66" charset="0"/>
                </a:rPr>
                <a:t>File / Table </a:t>
              </a:r>
              <a:r>
                <a:rPr lang="en-US" dirty="0" err="1" smtClean="0">
                  <a:solidFill>
                    <a:srgbClr val="000000"/>
                  </a:solidFill>
                  <a:latin typeface="Comic Sans MS" pitchFamily="66" charset="0"/>
                </a:rPr>
                <a:t>Dosen</a:t>
              </a:r>
              <a:endParaRPr lang="id-ID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463" name="Text Box 29"/>
            <p:cNvSpPr txBox="1">
              <a:spLocks noChangeArrowheads="1"/>
            </p:cNvSpPr>
            <p:nvPr/>
          </p:nvSpPr>
          <p:spPr bwMode="auto">
            <a:xfrm>
              <a:off x="7269480" y="1752600"/>
              <a:ext cx="838200" cy="4123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Comic Sans MS" pitchFamily="66" charset="0"/>
                </a:rPr>
                <a:t>File Mata </a:t>
              </a:r>
              <a:r>
                <a:rPr lang="en-US" dirty="0" err="1" smtClean="0">
                  <a:solidFill>
                    <a:srgbClr val="000000"/>
                  </a:solidFill>
                  <a:latin typeface="Comic Sans MS" pitchFamily="66" charset="0"/>
                </a:rPr>
                <a:t>Kuliah</a:t>
              </a:r>
              <a:endParaRPr lang="id-ID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18464" name="Text Box 30"/>
            <p:cNvSpPr txBox="1">
              <a:spLocks noChangeArrowheads="1"/>
            </p:cNvSpPr>
            <p:nvPr/>
          </p:nvSpPr>
          <p:spPr bwMode="auto">
            <a:xfrm>
              <a:off x="7543800" y="2362200"/>
              <a:ext cx="685800" cy="41231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Comic Sans MS" pitchFamily="66" charset="0"/>
                </a:rPr>
                <a:t>File  </a:t>
              </a:r>
              <a:r>
                <a:rPr lang="en-US" dirty="0" err="1" smtClean="0">
                  <a:solidFill>
                    <a:srgbClr val="000000"/>
                  </a:solidFill>
                  <a:latin typeface="Comic Sans MS" pitchFamily="66" charset="0"/>
                </a:rPr>
                <a:t>Nilai</a:t>
              </a:r>
              <a:endParaRPr lang="id-ID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922703" y="1764268"/>
            <a:ext cx="4999952" cy="4026932"/>
            <a:chOff x="1922703" y="1764268"/>
            <a:chExt cx="4999952" cy="4026932"/>
          </a:xfrm>
        </p:grpSpPr>
        <p:grpSp>
          <p:nvGrpSpPr>
            <p:cNvPr id="35" name="Group 34"/>
            <p:cNvGrpSpPr/>
            <p:nvPr/>
          </p:nvGrpSpPr>
          <p:grpSpPr>
            <a:xfrm>
              <a:off x="1922703" y="2499360"/>
              <a:ext cx="4999952" cy="3291840"/>
              <a:chOff x="1979613" y="4329113"/>
              <a:chExt cx="4419600" cy="2057400"/>
            </a:xfrm>
          </p:grpSpPr>
          <p:sp>
            <p:nvSpPr>
              <p:cNvPr id="16" name="Rectangle 2"/>
              <p:cNvSpPr>
                <a:spLocks noChangeArrowheads="1"/>
              </p:cNvSpPr>
              <p:nvPr/>
            </p:nvSpPr>
            <p:spPr bwMode="auto">
              <a:xfrm>
                <a:off x="1979613" y="4329113"/>
                <a:ext cx="4419600" cy="20574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3"/>
              <p:cNvSpPr txBox="1">
                <a:spLocks noChangeArrowheads="1"/>
              </p:cNvSpPr>
              <p:nvPr/>
            </p:nvSpPr>
            <p:spPr bwMode="auto">
              <a:xfrm>
                <a:off x="3352800" y="5029200"/>
                <a:ext cx="914400" cy="376238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Andi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" name="Text Box 5"/>
              <p:cNvSpPr txBox="1">
                <a:spLocks noChangeArrowheads="1"/>
              </p:cNvSpPr>
              <p:nvPr/>
            </p:nvSpPr>
            <p:spPr bwMode="auto">
              <a:xfrm>
                <a:off x="5181600" y="5029200"/>
                <a:ext cx="914400" cy="376238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000000"/>
                    </a:solidFill>
                    <a:latin typeface="Comic Sans MS" pitchFamily="66" charset="0"/>
                  </a:rPr>
                  <a:t>19</a:t>
                </a:r>
                <a:endParaRPr lang="id-ID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9" name="Text Box 9"/>
              <p:cNvSpPr txBox="1">
                <a:spLocks noChangeArrowheads="1"/>
              </p:cNvSpPr>
              <p:nvPr/>
            </p:nvSpPr>
            <p:spPr bwMode="auto">
              <a:xfrm>
                <a:off x="3352800" y="5410200"/>
                <a:ext cx="914400" cy="3762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Ina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" name="Text Box 10"/>
              <p:cNvSpPr txBox="1">
                <a:spLocks noChangeArrowheads="1"/>
              </p:cNvSpPr>
              <p:nvPr/>
            </p:nvSpPr>
            <p:spPr bwMode="auto">
              <a:xfrm>
                <a:off x="2438400" y="5410200"/>
                <a:ext cx="914400" cy="3762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002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4267200" y="5410200"/>
                <a:ext cx="914400" cy="3762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P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" name="Text Box 12"/>
              <p:cNvSpPr txBox="1">
                <a:spLocks noChangeArrowheads="1"/>
              </p:cNvSpPr>
              <p:nvPr/>
            </p:nvSpPr>
            <p:spPr bwMode="auto">
              <a:xfrm>
                <a:off x="2438400" y="5791200"/>
                <a:ext cx="914400" cy="376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rgbClr val="000000"/>
                    </a:solidFill>
                    <a:latin typeface="Comic Sans MS" pitchFamily="66" charset="0"/>
                  </a:rPr>
                  <a:t>003</a:t>
                </a:r>
                <a:endParaRPr lang="id-ID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3" name="Text Box 13"/>
              <p:cNvSpPr txBox="1">
                <a:spLocks noChangeArrowheads="1"/>
              </p:cNvSpPr>
              <p:nvPr/>
            </p:nvSpPr>
            <p:spPr bwMode="auto">
              <a:xfrm>
                <a:off x="5181600" y="5410200"/>
                <a:ext cx="914400" cy="37623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18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4" name="Text Box 14"/>
              <p:cNvSpPr txBox="1">
                <a:spLocks noChangeArrowheads="1"/>
              </p:cNvSpPr>
              <p:nvPr/>
            </p:nvSpPr>
            <p:spPr bwMode="auto">
              <a:xfrm>
                <a:off x="2438400" y="5029200"/>
                <a:ext cx="914400" cy="376238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chemeClr val="bg1"/>
                    </a:solidFill>
                    <a:latin typeface="Comic Sans MS" pitchFamily="66" charset="0"/>
                  </a:rPr>
                  <a:t>001</a:t>
                </a:r>
                <a:endParaRPr lang="id-ID" dirty="0">
                  <a:solidFill>
                    <a:schemeClr val="bg1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4267200" y="5029200"/>
                <a:ext cx="914400" cy="376238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L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>
                <a:off x="3352800" y="5791200"/>
                <a:ext cx="914400" cy="376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Udin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>
                <a:off x="4267200" y="5791200"/>
                <a:ext cx="914400" cy="376238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L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8" name="Text Box 18"/>
              <p:cNvSpPr txBox="1">
                <a:spLocks noChangeArrowheads="1"/>
              </p:cNvSpPr>
              <p:nvPr/>
            </p:nvSpPr>
            <p:spPr bwMode="auto">
              <a:xfrm>
                <a:off x="5184775" y="5784707"/>
                <a:ext cx="914400" cy="376237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20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" name="Oval 32"/>
              <p:cNvSpPr>
                <a:spLocks noChangeArrowheads="1"/>
              </p:cNvSpPr>
              <p:nvPr/>
            </p:nvSpPr>
            <p:spPr bwMode="auto">
              <a:xfrm>
                <a:off x="5616575" y="5013325"/>
                <a:ext cx="179388" cy="323850"/>
              </a:xfrm>
              <a:prstGeom prst="ellipse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33"/>
              <p:cNvSpPr>
                <a:spLocks noChangeArrowheads="1"/>
              </p:cNvSpPr>
              <p:nvPr/>
            </p:nvSpPr>
            <p:spPr bwMode="auto">
              <a:xfrm>
                <a:off x="5472113" y="5408613"/>
                <a:ext cx="360362" cy="358775"/>
              </a:xfrm>
              <a:prstGeom prst="ellipse">
                <a:avLst/>
              </a:prstGeom>
              <a:noFill/>
              <a:ln w="9525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Text Box 4"/>
              <p:cNvSpPr txBox="1">
                <a:spLocks noChangeArrowheads="1"/>
              </p:cNvSpPr>
              <p:nvPr/>
            </p:nvSpPr>
            <p:spPr bwMode="auto">
              <a:xfrm>
                <a:off x="3352800" y="4648200"/>
                <a:ext cx="914400" cy="36671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rgbClr val="000000"/>
                    </a:solidFill>
                    <a:latin typeface="Comic Sans MS" pitchFamily="66" charset="0"/>
                  </a:rPr>
                  <a:t>Name</a:t>
                </a:r>
                <a:endParaRPr lang="id-ID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2" name="Text Box 6"/>
              <p:cNvSpPr txBox="1">
                <a:spLocks noChangeArrowheads="1"/>
              </p:cNvSpPr>
              <p:nvPr/>
            </p:nvSpPr>
            <p:spPr bwMode="auto">
              <a:xfrm>
                <a:off x="5181600" y="4648200"/>
                <a:ext cx="914400" cy="36671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latin typeface="Comic Sans MS" pitchFamily="66" charset="0"/>
                  </a:rPr>
                  <a:t>Age</a:t>
                </a:r>
                <a:endParaRPr lang="id-ID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" name="Text Box 7"/>
              <p:cNvSpPr txBox="1">
                <a:spLocks noChangeArrowheads="1"/>
              </p:cNvSpPr>
              <p:nvPr/>
            </p:nvSpPr>
            <p:spPr bwMode="auto">
              <a:xfrm>
                <a:off x="4267200" y="4648200"/>
                <a:ext cx="914400" cy="36671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rgbClr val="000000"/>
                    </a:solidFill>
                    <a:latin typeface="Comic Sans MS" pitchFamily="66" charset="0"/>
                  </a:rPr>
                  <a:t>Sex</a:t>
                </a:r>
                <a:endParaRPr lang="id-ID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2438400" y="4648200"/>
                <a:ext cx="914400" cy="366713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rgbClr val="000000"/>
                    </a:solidFill>
                    <a:latin typeface="Comic Sans MS" pitchFamily="66" charset="0"/>
                  </a:rPr>
                  <a:t>ID</a:t>
                </a:r>
                <a:endParaRPr lang="id-ID" dirty="0">
                  <a:solidFill>
                    <a:srgbClr val="0000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3352800" y="1764268"/>
              <a:ext cx="1488594" cy="36933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Comic Sans MS" pitchFamily="66" charset="0"/>
                </a:rPr>
                <a:t>Field/Table</a:t>
              </a:r>
              <a:endParaRPr lang="id-ID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 flipV="1">
              <a:off x="3276600" y="2133600"/>
              <a:ext cx="762000" cy="914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1"/>
            <p:cNvSpPr>
              <a:spLocks noChangeShapeType="1"/>
            </p:cNvSpPr>
            <p:nvPr/>
          </p:nvSpPr>
          <p:spPr bwMode="auto">
            <a:xfrm flipH="1" flipV="1">
              <a:off x="4114799" y="2133600"/>
              <a:ext cx="609599" cy="838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1"/>
            <p:cNvSpPr>
              <a:spLocks noChangeShapeType="1"/>
            </p:cNvSpPr>
            <p:nvPr/>
          </p:nvSpPr>
          <p:spPr bwMode="auto">
            <a:xfrm flipH="1" flipV="1">
              <a:off x="4114800" y="2133600"/>
              <a:ext cx="1752600" cy="8382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Line 19"/>
          <p:cNvSpPr>
            <a:spLocks noChangeShapeType="1"/>
          </p:cNvSpPr>
          <p:nvPr/>
        </p:nvSpPr>
        <p:spPr bwMode="auto">
          <a:xfrm flipV="1">
            <a:off x="6136024" y="3520440"/>
            <a:ext cx="1303867" cy="345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7439891" y="3230880"/>
            <a:ext cx="1551709" cy="601979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Character</a:t>
            </a:r>
            <a:endParaRPr lang="id-ID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6" name="Line 21"/>
          <p:cNvSpPr>
            <a:spLocks noChangeShapeType="1"/>
          </p:cNvSpPr>
          <p:nvPr/>
        </p:nvSpPr>
        <p:spPr bwMode="auto">
          <a:xfrm flipV="1">
            <a:off x="4077855" y="2133600"/>
            <a:ext cx="0" cy="853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23"/>
          <p:cNvSpPr>
            <a:spLocks noChangeShapeType="1"/>
          </p:cNvSpPr>
          <p:nvPr/>
        </p:nvSpPr>
        <p:spPr bwMode="auto">
          <a:xfrm>
            <a:off x="1719759" y="3642360"/>
            <a:ext cx="817162" cy="28701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457200" y="3352800"/>
            <a:ext cx="1293091" cy="601979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Record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10" name="Line 34"/>
          <p:cNvSpPr>
            <a:spLocks noChangeShapeType="1"/>
          </p:cNvSpPr>
          <p:nvPr/>
        </p:nvSpPr>
        <p:spPr bwMode="auto">
          <a:xfrm>
            <a:off x="6177331" y="4556760"/>
            <a:ext cx="1057821" cy="2311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7276458" y="4498339"/>
            <a:ext cx="1551709" cy="601981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Comic Sans MS" pitchFamily="66" charset="0"/>
              </a:rPr>
              <a:t>Item Data</a:t>
            </a:r>
            <a:endParaRPr lang="id-ID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V="1">
            <a:off x="1762862" y="4480560"/>
            <a:ext cx="77585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457200" y="4160520"/>
            <a:ext cx="1293091" cy="601979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Record</a:t>
            </a:r>
            <a:endParaRPr lang="id-ID">
              <a:latin typeface="Comic Sans MS" pitchFamily="66" charset="0"/>
            </a:endParaRPr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V="1">
            <a:off x="1804170" y="5082539"/>
            <a:ext cx="689648" cy="26162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498507" y="5024120"/>
            <a:ext cx="1293091" cy="601979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Record</a:t>
            </a:r>
            <a:endParaRPr lang="id-ID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_0Ktolg3sY8Y/TJfor1CSsrI/AAAAAAAAAH0/3wI0Y1wjy_Y/s1600/urutan+dat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0"/>
            <a:ext cx="5105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262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Slide 1</vt:lpstr>
      <vt:lpstr>Slide 2</vt:lpstr>
      <vt:lpstr>Slide 3</vt:lpstr>
      <vt:lpstr>Slide 4</vt:lpstr>
      <vt:lpstr>Slide 5</vt:lpstr>
      <vt:lpstr>Basis Data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susan dian</cp:lastModifiedBy>
  <cp:revision>28</cp:revision>
  <dcterms:created xsi:type="dcterms:W3CDTF">2012-09-11T02:50:15Z</dcterms:created>
  <dcterms:modified xsi:type="dcterms:W3CDTF">2013-10-19T01:53:53Z</dcterms:modified>
</cp:coreProperties>
</file>