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62" r:id="rId11"/>
    <p:sldId id="275" r:id="rId12"/>
    <p:sldId id="263" r:id="rId13"/>
    <p:sldId id="276" r:id="rId14"/>
    <p:sldId id="280" r:id="rId15"/>
    <p:sldId id="277" r:id="rId16"/>
    <p:sldId id="278" r:id="rId17"/>
    <p:sldId id="279" r:id="rId18"/>
    <p:sldId id="265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66B97-AB11-4E9E-915D-9C41010B0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6DF8E-0EAE-4617-9371-7D447E59F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DF88-5609-4B2E-9EEE-40EB2FBB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9264-E9E8-409B-B009-81E1915D6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D1D5-7F24-4862-BB0B-7E63DED28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7E7A-896C-49F0-8B6D-4B4E2FDFA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6E86-D005-4661-8615-5E382A3F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3782-6FC7-41D6-B06C-314306EF7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EC83-4F74-4F3B-9E1A-4D8E5DF82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00734-B4FF-4733-86DB-4A71BDB35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83A6-6705-48CB-86A8-6CF3F21B8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F0CCB-66B1-45EE-BA94-D6299EFE9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237A0CD-2F05-4323-A30C-1ABD8C381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6" r:id="rId2"/>
    <p:sldLayoutId id="214748374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7" r:id="rId9"/>
    <p:sldLayoutId id="2147483742" r:id="rId10"/>
    <p:sldLayoutId id="2147483743" r:id="rId11"/>
    <p:sldLayoutId id="21474837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ANALISIS CASH FLOW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dirty="0" err="1" smtClean="0"/>
              <a:t>Pertemuan</a:t>
            </a:r>
            <a:r>
              <a:rPr lang="en-US" dirty="0" smtClean="0"/>
              <a:t> ke-2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3581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tx1"/>
                </a:solidFill>
              </a:rPr>
              <a:t>Metode analisis investasi :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1. Uniform annual cash flow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2. Present Worth (NPV)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3. Internal Rate of Return (IRR)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4. Benefit Cost ratio (B/C)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5. Payback Period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METODE ANALISIS INVESTASI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RENTANG WAKTU ANALISIS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mtClean="0"/>
              <a:t>Tergantung kepada :</a:t>
            </a:r>
          </a:p>
          <a:p>
            <a:pPr eaLnBrk="1" hangingPunct="1"/>
            <a:r>
              <a:rPr lang="id-ID" smtClean="0"/>
              <a:t>Umur ekonomis dari proyek investasi, yaitu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/>
              <a:t>    Umur dimana proyek dapat beroperasi secara ekonomis, tergantung dari umur teknis dan teknologi.</a:t>
            </a:r>
          </a:p>
          <a:p>
            <a:pPr eaLnBrk="1" hangingPunct="1"/>
            <a:r>
              <a:rPr lang="id-ID" smtClean="0"/>
              <a:t>Kemampuan memprediksi di masa yang akan datang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UNIFORM ANNUAL CASH FLOW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  <a:p>
            <a:pPr eaLnBrk="1" hangingPunct="1"/>
            <a:r>
              <a:rPr lang="id-ID" smtClean="0"/>
              <a:t>Membandingkan cash flow tahunan yang seragam.</a:t>
            </a:r>
          </a:p>
          <a:p>
            <a:pPr eaLnBrk="1" hangingPunct="1"/>
            <a:r>
              <a:rPr lang="id-ID" smtClean="0"/>
              <a:t>Prinsipnya semua penerimaan (benefit) dan pengeluaran (cost) dijadikan sebagai nilai tahunan yang seragam (nilai annuity)</a:t>
            </a:r>
          </a:p>
          <a:p>
            <a:pPr eaLnBrk="1" hangingPunct="1"/>
            <a:r>
              <a:rPr lang="id-ID" smtClean="0"/>
              <a:t>Analisis ini dapat diaplikasikan jika semua penerimaan dan pengeluaran dapat dinyatakan atau dikonversi dalam bentuk annuity</a:t>
            </a:r>
            <a:r>
              <a:rPr lang="en-US" smtClean="0"/>
              <a:t>nya</a:t>
            </a:r>
            <a:r>
              <a:rPr lang="id-ID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EUAB : Equivalent Uniform Annual Benefit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                 (Penerimaan tahunan yang seragam)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EUAC : Equivalent Uniform Annual Cost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  </a:t>
            </a:r>
            <a:r>
              <a:rPr lang="id-ID" dirty="0" smtClean="0"/>
              <a:t>(Biaya/pengeluaran tahunan yang seragam)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EUAB – EUAC  &gt;= 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Membandingkan</a:t>
            </a:r>
            <a:r>
              <a:rPr lang="en-US" dirty="0" smtClean="0"/>
              <a:t> 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(EUAB-EUAC) </a:t>
            </a:r>
            <a:r>
              <a:rPr lang="en-US" dirty="0" err="1" smtClean="0"/>
              <a:t>terbesar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EUAC </a:t>
            </a:r>
            <a:r>
              <a:rPr lang="en-US" dirty="0" err="1" smtClean="0"/>
              <a:t>terkecil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Cash flow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r>
              <a:rPr lang="en-US" dirty="0" smtClean="0"/>
              <a:t> (</a:t>
            </a:r>
            <a:r>
              <a:rPr lang="en-US" dirty="0" err="1" smtClean="0"/>
              <a:t>tetap</a:t>
            </a:r>
            <a:r>
              <a:rPr lang="en-US" dirty="0" smtClean="0"/>
              <a:t>) per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uniform annual cash flow.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I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annuitynya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Group 39"/>
          <p:cNvGraphicFramePr>
            <a:graphicFrameLocks/>
          </p:cNvGraphicFramePr>
          <p:nvPr/>
        </p:nvGraphicFramePr>
        <p:xfrm>
          <a:off x="533400" y="2209800"/>
          <a:ext cx="8001000" cy="2667000"/>
        </p:xfrm>
        <a:graphic>
          <a:graphicData uri="http://schemas.openxmlformats.org/drawingml/2006/table">
            <a:tbl>
              <a:tblPr/>
              <a:tblGrid>
                <a:gridCol w="2819400"/>
                <a:gridCol w="5181600"/>
              </a:tblGrid>
              <a:tr h="74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          1            2     …….  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 In flows 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         A1          A2   …….   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 Out flows 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B1          B2   …….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cash flows (A – 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-I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A1 – B1  A2 – B2 …. An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388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Suatu perusahaan sedang membandingkan 2 alternatif investasi, yaitu Investasi A atau Investasi B dalam operasi penanganan  bahan baku sbb 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u="sng" smtClean="0"/>
              <a:t>Alternatif A </a:t>
            </a:r>
            <a:r>
              <a:rPr lang="id-ID" sz="2000" smtClean="0"/>
              <a:t>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Penanganan bahan baku menggunakan tenaga manusia.  Pengeluaran biaya tenaga kerja untuk alternatif ini sebesar $9.200/tahun.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u="sng" smtClean="0"/>
              <a:t>Alternatif B 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Menggunakan mesin.  Dengan alternatif ini dikeluarkan biaya sbb :</a:t>
            </a:r>
          </a:p>
          <a:p>
            <a:pPr marL="0" indent="0" eaLnBrk="1" hangingPunct="1">
              <a:buClr>
                <a:srgbClr val="C00000"/>
              </a:buClr>
            </a:pPr>
            <a:r>
              <a:rPr lang="en-US" sz="2000" smtClean="0"/>
              <a:t> </a:t>
            </a:r>
            <a:r>
              <a:rPr lang="id-ID" sz="2000" smtClean="0"/>
              <a:t>Investasi awal  mesin : $ 15.000</a:t>
            </a:r>
          </a:p>
          <a:p>
            <a:pPr marL="0" indent="0" eaLnBrk="1" hangingPunct="1">
              <a:buClr>
                <a:srgbClr val="C00000"/>
              </a:buClr>
            </a:pPr>
            <a:r>
              <a:rPr lang="id-ID" sz="2000" smtClean="0"/>
              <a:t> Tenaga kerja               : $ 3.300/tahun</a:t>
            </a:r>
          </a:p>
          <a:p>
            <a:pPr marL="0" indent="0" eaLnBrk="1" hangingPunct="1">
              <a:buClr>
                <a:srgbClr val="C00000"/>
              </a:buClr>
            </a:pPr>
            <a:r>
              <a:rPr lang="en-US" sz="2000" smtClean="0"/>
              <a:t> </a:t>
            </a:r>
            <a:r>
              <a:rPr lang="id-ID" sz="2000" smtClean="0"/>
              <a:t>Listrik                          : $    400/tahun</a:t>
            </a:r>
          </a:p>
          <a:p>
            <a:pPr marL="0" indent="0" eaLnBrk="1" hangingPunct="1">
              <a:buClr>
                <a:srgbClr val="C00000"/>
              </a:buClr>
            </a:pPr>
            <a:r>
              <a:rPr lang="en-US" sz="2000" smtClean="0"/>
              <a:t> </a:t>
            </a:r>
            <a:r>
              <a:rPr lang="id-ID" sz="2000" smtClean="0"/>
              <a:t>Pemeliharan mesin   : $ 1.100/tahun</a:t>
            </a:r>
          </a:p>
          <a:p>
            <a:pPr marL="0" indent="0" eaLnBrk="1" hangingPunct="1">
              <a:buClr>
                <a:srgbClr val="C00000"/>
              </a:buClr>
            </a:pPr>
            <a:r>
              <a:rPr lang="en-US" sz="2000" smtClean="0"/>
              <a:t> </a:t>
            </a:r>
            <a:r>
              <a:rPr lang="id-ID" sz="2000" smtClean="0"/>
              <a:t>Pajak pendapatan       : $ 1.040/tahun.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Umur investasi adalah 10 tahun.  Nilai sisa mesin pada akhir tahun ke-10 adalah $ 1.500.  Tingkat bunga 9 %/tahun.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Bandingkan kedua alternatif di atas menggunakan  kriteria biaya tahunan yang seragam (EUAC)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04850"/>
          </a:xfrm>
        </p:spPr>
        <p:txBody>
          <a:bodyPr/>
          <a:lstStyle/>
          <a:p>
            <a:pPr eaLnBrk="1" hangingPunct="1"/>
            <a:r>
              <a:rPr lang="id-ID" sz="4000" smtClean="0"/>
              <a:t>Contoh 2 (Umur investasi berbeda)</a:t>
            </a:r>
            <a:r>
              <a:rPr lang="en-US" sz="4000" smtClean="0"/>
              <a:t> :</a:t>
            </a:r>
            <a:endParaRPr lang="id-ID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/>
              <a:t>Dalam suatu rencana investasi, suatu perusahaan mempertimbangkan 2 alternatif investasi yaitu rencana D dan E sbb 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u="sng" dirty="0" smtClean="0"/>
              <a:t>Rencana D</a:t>
            </a:r>
            <a:r>
              <a:rPr lang="id-ID" sz="2000" dirty="0" smtClean="0"/>
              <a:t> :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Biaya investasi mesin   : $ 50.000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Umur mesin                  : 20 tahun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Nilai sisa mesin th-20  : $ 10.000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Biaya operasi dan pemeliharaan : $ 9.000/tahun.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u="sng" dirty="0" smtClean="0"/>
              <a:t>Rencana E</a:t>
            </a:r>
            <a:r>
              <a:rPr lang="id-ID" sz="2000" dirty="0" smtClean="0"/>
              <a:t> : 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Biaya investasi mesin  : $ 120.000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Umur mesin                 : 40 tahun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Nilai sisa mesin th-40  : $ 20.000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Biaya operasi dan pemeliharaan : $ 6.000/tahun.</a:t>
            </a:r>
          </a:p>
          <a:p>
            <a:pPr marL="23653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 Pajak                              :  $ 1.000/tahun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/>
              <a:t>Bandingkan kedua alternatif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EUAC </a:t>
            </a:r>
            <a:r>
              <a:rPr lang="id-ID" sz="2000" dirty="0" smtClean="0"/>
              <a:t>jika diketahui tingkat bunga 11 %/tahun.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/>
              <a:t>Contoh 3 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Ada 3 alternatif investasi yang sedang dipertimbangkan untuk penambahan lini produksi. Masing-masing alternatif mempunyai umur ekonomis 10 tahun.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id-ID" sz="20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id-ID" sz="2000" smtClean="0"/>
              <a:t>Gunakan analisis cash flow tahunan yang seragam untuk menentukan alternatif terbaik yang akan dipilih.  Tingkat bunga 8 %/tahun.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0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smtClean="0"/>
              <a:t>          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819400"/>
          <a:ext cx="79248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05000"/>
                <a:gridCol w="1752600"/>
                <a:gridCol w="1676400"/>
              </a:tblGrid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Alternatif A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Alternatif B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dirty="0" smtClean="0"/>
                        <a:t>Alternatif C</a:t>
                      </a:r>
                      <a:endParaRPr lang="id-ID" noProof="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id-ID" noProof="0" smtClean="0"/>
                        <a:t>Investasi awal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$ 15.000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</a:t>
                      </a:r>
                      <a:r>
                        <a:rPr lang="id-ID" baseline="0" noProof="0" smtClean="0"/>
                        <a:t> 25.000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$ 33.000</a:t>
                      </a:r>
                      <a:endParaRPr lang="id-ID" noProof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id-ID" noProof="0" smtClean="0"/>
                        <a:t>Biaya operasional/th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  8.000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  6.000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 6.000</a:t>
                      </a:r>
                      <a:endParaRPr lang="id-ID" noProof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id-ID" noProof="0" smtClean="0"/>
                        <a:t>Nilai</a:t>
                      </a:r>
                      <a:r>
                        <a:rPr lang="id-ID" baseline="0" noProof="0" smtClean="0"/>
                        <a:t> sisa mesin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 1.500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 2.500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 3.300</a:t>
                      </a:r>
                      <a:endParaRPr lang="id-ID" noProof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id-ID" noProof="0" smtClean="0"/>
                        <a:t>Penerimaan/tahun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$ 14.000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smtClean="0"/>
                        <a:t>$ 9.000</a:t>
                      </a:r>
                      <a:endParaRPr lang="id-ID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noProof="0" dirty="0" smtClean="0"/>
                        <a:t>$ 14.000</a:t>
                      </a:r>
                      <a:endParaRPr lang="id-ID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ANALISIS NET PRESENT VALUE</a:t>
            </a:r>
            <a:br>
              <a:rPr lang="en-US" sz="4000" b="1" dirty="0" smtClean="0"/>
            </a:br>
            <a:r>
              <a:rPr lang="en-US" sz="4000" b="1" dirty="0" smtClean="0"/>
              <a:t>(ANALISIS NPV)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mtClean="0"/>
              <a:t>Salah satu metode analisis investasi untuk :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Menentukan layak atau tidaknya investasi pada suatu proyek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Membandingkan beberapa alternatif investasi dengan menilai konskuensinya pada saat ini.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Menentukan </a:t>
            </a:r>
            <a:r>
              <a:rPr lang="id-ID" b="1" smtClean="0"/>
              <a:t>nilai sekarang (present value) </a:t>
            </a:r>
            <a:r>
              <a:rPr lang="id-ID" smtClean="0"/>
              <a:t>dari penerimaan / pengeluaran yg terjadi dimasa yg akan datang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PRESENT VALUE (NPV)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77724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</a:t>
            </a:r>
            <a:r>
              <a:rPr lang="id-ID" sz="2800" smtClean="0"/>
              <a:t>Akumulasi dari nilai sekarang dari semua penerimaan bersih (setelah dikurangi oleh pengeluaran / biaya) selama umur investasi</a:t>
            </a:r>
          </a:p>
        </p:txBody>
      </p:sp>
      <p:graphicFrame>
        <p:nvGraphicFramePr>
          <p:cNvPr id="16423" name="Group 39"/>
          <p:cNvGraphicFramePr>
            <a:graphicFrameLocks noGrp="1"/>
          </p:cNvGraphicFramePr>
          <p:nvPr>
            <p:ph sz="half" idx="2"/>
          </p:nvPr>
        </p:nvGraphicFramePr>
        <p:xfrm>
          <a:off x="685800" y="3810000"/>
          <a:ext cx="8001000" cy="1905000"/>
        </p:xfrm>
        <a:graphic>
          <a:graphicData uri="http://schemas.openxmlformats.org/drawingml/2006/table">
            <a:tbl>
              <a:tblPr/>
              <a:tblGrid>
                <a:gridCol w="2819400"/>
                <a:gridCol w="5181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          1            2     …….  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 In flows 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         A1          A2   …….   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 Out flows 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B1          B2   …….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cash flows (A – 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-I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A1 – B1  A2 – B2 …. An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3" name="Text Box 25"/>
          <p:cNvSpPr txBox="1">
            <a:spLocks noChangeArrowheads="1"/>
          </p:cNvSpPr>
          <p:nvPr/>
        </p:nvSpPr>
        <p:spPr bwMode="auto">
          <a:xfrm>
            <a:off x="685800" y="2971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CASH FLOW SUATU INVESTASI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CASH FLOW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29600" cy="2941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3200" smtClean="0"/>
              <a:t>Untuk mengevaluasi apakah suatu proyek atau investasi layak untuk dikerjakan atau tidak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Rumus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NPV = - I</a:t>
            </a:r>
            <a:r>
              <a:rPr lang="en-US" sz="2800" baseline="-25000" smtClean="0"/>
              <a:t>0</a:t>
            </a:r>
            <a:r>
              <a:rPr lang="en-US" sz="2800" smtClean="0"/>
              <a:t> + </a:t>
            </a:r>
            <a:r>
              <a:rPr lang="en-US" sz="2800" u="sng" smtClean="0"/>
              <a:t>(A1 – B1)</a:t>
            </a:r>
            <a:r>
              <a:rPr lang="en-US" sz="2800" smtClean="0"/>
              <a:t> + </a:t>
            </a:r>
            <a:r>
              <a:rPr lang="en-US" sz="2800" u="sng" smtClean="0"/>
              <a:t>(A2 – B2)</a:t>
            </a:r>
            <a:r>
              <a:rPr lang="en-US" sz="2800" smtClean="0"/>
              <a:t> + …+ </a:t>
            </a:r>
            <a:r>
              <a:rPr lang="en-US" sz="2800" u="sng" smtClean="0"/>
              <a:t>(An – Bn)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	   (1 + r)</a:t>
            </a:r>
            <a:r>
              <a:rPr lang="en-US" sz="2800" baseline="30000" smtClean="0"/>
              <a:t>1</a:t>
            </a:r>
            <a:r>
              <a:rPr lang="en-US" sz="2800" smtClean="0"/>
              <a:t>         (1 + r)</a:t>
            </a:r>
            <a:r>
              <a:rPr lang="en-US" sz="2800" baseline="30000" smtClean="0"/>
              <a:t>2</a:t>
            </a:r>
            <a:r>
              <a:rPr lang="en-US" sz="2800" smtClean="0"/>
              <a:t>               (1 + r)</a:t>
            </a:r>
            <a:r>
              <a:rPr lang="en-US" sz="2800" baseline="30000" smtClean="0"/>
              <a:t>n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800" smtClean="0"/>
              <a:t>			 </a:t>
            </a:r>
            <a:r>
              <a:rPr lang="en-US" sz="1800" smtClean="0"/>
              <a:t>n</a:t>
            </a:r>
            <a:r>
              <a:rPr lang="en-US" sz="2800" smtClean="0"/>
              <a:t>			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800" smtClean="0"/>
              <a:t>NPV = -I</a:t>
            </a:r>
            <a:r>
              <a:rPr lang="en-US" sz="2800" baseline="-25000" smtClean="0"/>
              <a:t>0</a:t>
            </a:r>
            <a:r>
              <a:rPr lang="en-US" sz="2800" smtClean="0"/>
              <a:t> + </a:t>
            </a:r>
            <a:r>
              <a:rPr lang="en-US" sz="2800" smtClean="0">
                <a:sym typeface="Symbol" pitchFamily="18" charset="2"/>
              </a:rPr>
              <a:t>    (A</a:t>
            </a:r>
            <a:r>
              <a:rPr lang="en-US" sz="2800" baseline="-30000" smtClean="0">
                <a:sym typeface="Symbol" pitchFamily="18" charset="2"/>
              </a:rPr>
              <a:t>t</a:t>
            </a:r>
            <a:r>
              <a:rPr lang="en-US" sz="2800" smtClean="0">
                <a:sym typeface="Symbol" pitchFamily="18" charset="2"/>
              </a:rPr>
              <a:t> – B</a:t>
            </a:r>
            <a:r>
              <a:rPr lang="en-US" sz="2800" baseline="-25000" smtClean="0">
                <a:sym typeface="Symbol" pitchFamily="18" charset="2"/>
              </a:rPr>
              <a:t>t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Symbol" pitchFamily="18" charset="2"/>
              </a:rPr>
              <a:t>			</a:t>
            </a:r>
            <a:r>
              <a:rPr lang="en-US" sz="1800" smtClean="0">
                <a:sym typeface="Symbol" pitchFamily="18" charset="2"/>
              </a:rPr>
              <a:t>t=1</a:t>
            </a:r>
            <a:r>
              <a:rPr lang="en-US" sz="2800" smtClean="0">
                <a:sym typeface="Symbol" pitchFamily="18" charset="2"/>
              </a:rPr>
              <a:t>    (1 + r)</a:t>
            </a:r>
            <a:endParaRPr lang="en-US" sz="2800" baseline="300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NPV	= Net Present Value		n = umur investasi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I</a:t>
            </a:r>
            <a:r>
              <a:rPr lang="en-US" sz="2400" baseline="-25000" smtClean="0">
                <a:sym typeface="Symbol" pitchFamily="18" charset="2"/>
              </a:rPr>
              <a:t>0</a:t>
            </a:r>
            <a:r>
              <a:rPr lang="en-US" sz="2400" smtClean="0">
                <a:sym typeface="Symbol" pitchFamily="18" charset="2"/>
              </a:rPr>
              <a:t> = Investasi pada awal tahun	r  = tingkat suku bunga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At	 = Cash In flows pada tahun ke 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Bt	 = Cash Out flows pada tahun ke 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At – Bt = Net cash flows pada tahun ke 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aseline="300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baseline="30000" smtClean="0">
              <a:sym typeface="Symbol" pitchFamily="18" charset="2"/>
            </a:endParaRP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2971800" y="2819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Kriteria evaluasi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Suatu proyek investasi dikatakan layak secara ekonomis bila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NPV </a:t>
            </a:r>
            <a:r>
              <a:rPr lang="en-US" baseline="-25000" smtClean="0"/>
              <a:t>proyek</a:t>
            </a:r>
            <a:r>
              <a:rPr lang="en-US" smtClean="0"/>
              <a:t> &gt;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Membandingkan alternatif alternatif proyek: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Proyek A :  NPV</a:t>
            </a:r>
            <a:r>
              <a:rPr lang="en-US" baseline="-25000" smtClean="0"/>
              <a:t>A</a:t>
            </a:r>
            <a:r>
              <a:rPr lang="en-US" smtClean="0"/>
              <a:t> &gt;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Proyek B :  NPV</a:t>
            </a:r>
            <a:r>
              <a:rPr lang="en-US" baseline="-25000" smtClean="0"/>
              <a:t>B</a:t>
            </a:r>
            <a:r>
              <a:rPr lang="en-US" smtClean="0"/>
              <a:t> &gt;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PILIH NPV terbesar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id-ID" sz="3200" smtClean="0"/>
              <a:t>Layak atau tidaknya suatu proyek dapat dilihat dari beberapa aspek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3200" smtClean="0"/>
              <a:t>Aspek Teknis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3200" smtClean="0"/>
              <a:t>Aspek Manajerial dan Administratif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3200" smtClean="0"/>
              <a:t>Aspek Pemasaran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3200" smtClean="0"/>
              <a:t>Aspek Keuangan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ASPEK KEUANGAN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322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</a:t>
            </a:r>
            <a:r>
              <a:rPr lang="id-ID" sz="2800" smtClean="0"/>
              <a:t>Dilihat dari sudut pandang penanam modal atau pemilik usaha, apakah investasi yang dikeluarkan akan dapat menghasilkan </a:t>
            </a:r>
            <a:r>
              <a:rPr lang="id-ID" sz="2800" b="1" i="1" smtClean="0"/>
              <a:t>return</a:t>
            </a:r>
            <a:r>
              <a:rPr lang="id-ID" sz="2800" smtClean="0"/>
              <a:t> atau </a:t>
            </a:r>
            <a:r>
              <a:rPr lang="id-ID" sz="2800" b="1" smtClean="0"/>
              <a:t>keuntungan</a:t>
            </a:r>
            <a:r>
              <a:rPr lang="id-ID" sz="2800" smtClean="0"/>
              <a:t> pada masa yang akan datang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id-ID" sz="3200" smtClean="0"/>
              <a:t>Sering kali kita dihadapkan pada beberapa alternatif investasi.</a:t>
            </a:r>
          </a:p>
          <a:p>
            <a:pPr eaLnBrk="1" hangingPunct="1">
              <a:buFontTx/>
              <a:buNone/>
            </a:pPr>
            <a:r>
              <a:rPr lang="id-ID" sz="3200" smtClean="0"/>
              <a:t>	Contoh :</a:t>
            </a:r>
          </a:p>
          <a:p>
            <a:pPr eaLnBrk="1" hangingPunct="1"/>
            <a:r>
              <a:rPr lang="id-ID" sz="3200" smtClean="0"/>
              <a:t>Membuka pabrik baru atau</a:t>
            </a:r>
          </a:p>
          <a:p>
            <a:pPr eaLnBrk="1" hangingPunct="1"/>
            <a:r>
              <a:rPr lang="id-ID" sz="3200" smtClean="0"/>
              <a:t>Menambah kapasitas pabrik yg lama atau</a:t>
            </a:r>
          </a:p>
          <a:p>
            <a:pPr eaLnBrk="1" hangingPunct="1"/>
            <a:r>
              <a:rPr lang="id-ID" sz="3200" smtClean="0"/>
              <a:t>Mengganti mesin-mesin yg lama dgn yg baru </a:t>
            </a:r>
          </a:p>
          <a:p>
            <a:pPr eaLnBrk="1" hangingPunct="1"/>
            <a:r>
              <a:rPr lang="id-ID" sz="3200" smtClean="0"/>
              <a:t>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410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tx1"/>
                </a:solidFill>
              </a:rPr>
              <a:t>Keputusan untuk memilih alternatif terbaik dari beberapa alternatif tersebut, ditinjau dari aspek keuangan, yaitu alternatif yang menghasilkan ekspetasi return / keuntungan yang paling baik selama umur proyek tersebut.</a:t>
            </a:r>
            <a:br>
              <a:rPr lang="id-ID" sz="3200" dirty="0" smtClean="0">
                <a:solidFill>
                  <a:schemeClr val="tx1"/>
                </a:solidFill>
              </a:rPr>
            </a:br>
            <a:r>
              <a:rPr lang="id-ID" sz="3200" dirty="0" smtClean="0">
                <a:solidFill>
                  <a:schemeClr val="tx1"/>
                </a:solidFill>
              </a:rPr>
              <a:t/>
            </a:r>
            <a:br>
              <a:rPr lang="id-ID" sz="3200" dirty="0" smtClean="0">
                <a:solidFill>
                  <a:schemeClr val="tx1"/>
                </a:solidFill>
              </a:rPr>
            </a:br>
            <a:r>
              <a:rPr lang="id-ID" sz="3200" dirty="0" smtClean="0">
                <a:solidFill>
                  <a:schemeClr val="tx1"/>
                </a:solidFill>
              </a:rPr>
              <a:t>Untuk itu kita harus memproyeksikan dan menganalisa </a:t>
            </a:r>
            <a:r>
              <a:rPr lang="id-ID" sz="3200" b="1" dirty="0" smtClean="0">
                <a:solidFill>
                  <a:schemeClr val="tx1"/>
                </a:solidFill>
              </a:rPr>
              <a:t>cashflow</a:t>
            </a:r>
            <a:r>
              <a:rPr lang="id-ID" sz="3200" dirty="0" smtClean="0">
                <a:solidFill>
                  <a:schemeClr val="tx1"/>
                </a:solidFill>
              </a:rPr>
              <a:t> dari masing masing alternatif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DEFINISI CASH FLOW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Cash flow (arus kas) adalah : penerimaan (</a:t>
            </a:r>
            <a:r>
              <a:rPr lang="id-ID" sz="2800" i="1" smtClean="0"/>
              <a:t>cash inflow</a:t>
            </a:r>
            <a:r>
              <a:rPr lang="id-ID" sz="2800" smtClean="0"/>
              <a:t>) yang diperoleh dari suatu investasi dikurangkan dengan pengeluarannya  (</a:t>
            </a:r>
            <a:r>
              <a:rPr lang="id-ID" sz="2800" i="1" smtClean="0"/>
              <a:t>cash outflow</a:t>
            </a:r>
            <a:r>
              <a:rPr lang="id-ID" sz="2800" smtClean="0"/>
              <a:t>).</a:t>
            </a:r>
          </a:p>
          <a:p>
            <a:pPr eaLnBrk="1" hangingPunct="1">
              <a:buFont typeface="Wingdings 2" pitchFamily="18" charset="2"/>
              <a:buNone/>
            </a:pPr>
            <a:endParaRPr lang="id-ID" sz="2800" smtClean="0"/>
          </a:p>
          <a:p>
            <a:pPr eaLnBrk="1" hangingPunct="1">
              <a:buFont typeface="Wingdings 2" pitchFamily="18" charset="2"/>
              <a:buNone/>
            </a:pPr>
            <a:r>
              <a:rPr lang="id-ID" sz="2800" smtClean="0"/>
              <a:t>    Cash flow = Penerimaan - Pengeluaran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CASH INFLOW :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Penerimaan dari penjualan</a:t>
            </a:r>
          </a:p>
          <a:p>
            <a:pPr eaLnBrk="1" hangingPunct="1"/>
            <a:r>
              <a:rPr lang="id-ID" smtClean="0"/>
              <a:t>Penerimaan dari kredit bank/pinjaman</a:t>
            </a:r>
          </a:p>
          <a:p>
            <a:pPr eaLnBrk="1" hangingPunct="1"/>
            <a:r>
              <a:rPr lang="id-ID" smtClean="0"/>
              <a:t>Penjualan aktiva tetap (mesin, bangunan, dll.)</a:t>
            </a:r>
          </a:p>
          <a:p>
            <a:pPr eaLnBrk="1" hangingPunct="1"/>
            <a:r>
              <a:rPr lang="id-ID" smtClean="0"/>
              <a:t>Penyertaan modal dari pemilik usaha</a:t>
            </a:r>
          </a:p>
          <a:p>
            <a:pPr algn="just" eaLnBrk="1" hangingPunct="1"/>
            <a:r>
              <a:rPr lang="id-ID" smtClean="0"/>
              <a:t>Nilai sisa (salvage value) dari bangunan, mesin/ peralatan, pada akhir periode investasi setelah dikurangi oleh penyusutan (depresiasi)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CASH OUTFLOW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Investasi awal (investasi yang dilakukan pada tahun ke-0)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a. Aktiva tetap : tanah, bangunan, mesin, peralatan,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    biaya instalasi, dll.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b. Biaya pra investasi : konsultan, training, perizinan.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Biaya operasi 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a. Biaya produksi : bahan baku, tenaga kerja, listrik,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    air, maintenance, dll.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b. Pengembalian hutang : pokok pinjaman dan bunga.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c. Deviden : pembagian keuntungan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/>
              <a:t>    d. Pajak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943</Words>
  <Application>Microsoft Office PowerPoint</Application>
  <PresentationFormat>On-screen Show (4:3)</PresentationFormat>
  <Paragraphs>190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ANALISIS CASH FLOW (1)</vt:lpstr>
      <vt:lpstr>ANALISIS CASH FLOW</vt:lpstr>
      <vt:lpstr>Layak atau tidaknya suatu proyek dapat dilihat dari beberapa aspek :</vt:lpstr>
      <vt:lpstr>ASPEK KEUANGAN</vt:lpstr>
      <vt:lpstr>Slide 5</vt:lpstr>
      <vt:lpstr>Keputusan untuk memilih alternatif terbaik dari beberapa alternatif tersebut, ditinjau dari aspek keuangan, yaitu alternatif yang menghasilkan ekspetasi return / keuntungan yang paling baik selama umur proyek tersebut.  Untuk itu kita harus memproyeksikan dan menganalisa cashflow dari masing masing alternatif </vt:lpstr>
      <vt:lpstr>DEFINISI CASH FLOW</vt:lpstr>
      <vt:lpstr>CASH INFLOW :</vt:lpstr>
      <vt:lpstr>CASH OUTFLOW :</vt:lpstr>
      <vt:lpstr>Metode analisis investasi :    1. Uniform annual cash flow 2. Present Worth (NPV) 3. Internal Rate of Return (IRR) 4. Benefit Cost ratio (B/C) 5. Payback Period</vt:lpstr>
      <vt:lpstr>RENTANG WAKTU ANALISIS</vt:lpstr>
      <vt:lpstr>UNIFORM ANNUAL CASH FLOW</vt:lpstr>
      <vt:lpstr>Slide 13</vt:lpstr>
      <vt:lpstr>Slide 14</vt:lpstr>
      <vt:lpstr>Contoh 1 :</vt:lpstr>
      <vt:lpstr>Contoh 2 (Umur investasi berbeda) :</vt:lpstr>
      <vt:lpstr>Contoh 3 :</vt:lpstr>
      <vt:lpstr>ANALISIS NET PRESENT VALUE (ANALISIS NPV)</vt:lpstr>
      <vt:lpstr>NET PRESENT VALUE (NPV)</vt:lpstr>
      <vt:lpstr>Slide 20</vt:lpstr>
      <vt:lpstr>Kriteria evaluasi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KELAYAKAN (FEASIBILITY STUDY)</dc:title>
  <dc:creator>Mukhammad Abduh</dc:creator>
  <cp:lastModifiedBy>Owner</cp:lastModifiedBy>
  <cp:revision>19</cp:revision>
  <dcterms:created xsi:type="dcterms:W3CDTF">2007-10-31T05:14:00Z</dcterms:created>
  <dcterms:modified xsi:type="dcterms:W3CDTF">2020-03-27T04:09:10Z</dcterms:modified>
</cp:coreProperties>
</file>