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59" r:id="rId5"/>
    <p:sldId id="260" r:id="rId6"/>
    <p:sldId id="265" r:id="rId7"/>
    <p:sldId id="261" r:id="rId8"/>
    <p:sldId id="266" r:id="rId9"/>
    <p:sldId id="262" r:id="rId10"/>
    <p:sldId id="263" r:id="rId11"/>
    <p:sldId id="267" r:id="rId12"/>
    <p:sldId id="268" r:id="rId13"/>
    <p:sldId id="269" r:id="rId14"/>
    <p:sldId id="270" r:id="rId15"/>
    <p:sldId id="264" r:id="rId16"/>
    <p:sldId id="275" r:id="rId17"/>
    <p:sldId id="271" r:id="rId18"/>
    <p:sldId id="272" r:id="rId19"/>
    <p:sldId id="27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charset="0"/>
        <a:ea typeface="+mn-ea"/>
        <a:cs typeface="+mn-cs"/>
      </a:defRPr>
    </a:lvl1pPr>
    <a:lvl2pPr marL="457200" algn="l" rtl="0" eaLnBrk="0" fontAlgn="base" hangingPunct="0">
      <a:spcBef>
        <a:spcPct val="0"/>
      </a:spcBef>
      <a:spcAft>
        <a:spcPct val="0"/>
      </a:spcAft>
      <a:defRPr kern="1200">
        <a:solidFill>
          <a:schemeClr val="tx1"/>
        </a:solidFill>
        <a:latin typeface="Times New Roman" charset="0"/>
        <a:ea typeface="+mn-ea"/>
        <a:cs typeface="+mn-cs"/>
      </a:defRPr>
    </a:lvl2pPr>
    <a:lvl3pPr marL="914400" algn="l" rtl="0" eaLnBrk="0" fontAlgn="base" hangingPunct="0">
      <a:spcBef>
        <a:spcPct val="0"/>
      </a:spcBef>
      <a:spcAft>
        <a:spcPct val="0"/>
      </a:spcAft>
      <a:defRPr kern="1200">
        <a:solidFill>
          <a:schemeClr val="tx1"/>
        </a:solidFill>
        <a:latin typeface="Times New Roman" charset="0"/>
        <a:ea typeface="+mn-ea"/>
        <a:cs typeface="+mn-cs"/>
      </a:defRPr>
    </a:lvl3pPr>
    <a:lvl4pPr marL="1371600" algn="l" rtl="0" eaLnBrk="0" fontAlgn="base" hangingPunct="0">
      <a:spcBef>
        <a:spcPct val="0"/>
      </a:spcBef>
      <a:spcAft>
        <a:spcPct val="0"/>
      </a:spcAft>
      <a:defRPr kern="1200">
        <a:solidFill>
          <a:schemeClr val="tx1"/>
        </a:solidFill>
        <a:latin typeface="Times New Roman" charset="0"/>
        <a:ea typeface="+mn-ea"/>
        <a:cs typeface="+mn-cs"/>
      </a:defRPr>
    </a:lvl4pPr>
    <a:lvl5pPr marL="1828800" algn="l" rtl="0" eaLnBrk="0" fontAlgn="base" hangingPunct="0">
      <a:spcBef>
        <a:spcPct val="0"/>
      </a:spcBef>
      <a:spcAft>
        <a:spcPct val="0"/>
      </a:spcAft>
      <a:defRPr kern="1200">
        <a:solidFill>
          <a:schemeClr val="tx1"/>
        </a:solidFill>
        <a:latin typeface="Times New Roman" charset="0"/>
        <a:ea typeface="+mn-ea"/>
        <a:cs typeface="+mn-cs"/>
      </a:defRPr>
    </a:lvl5pPr>
    <a:lvl6pPr marL="2286000" algn="l" defTabSz="914400" rtl="0" eaLnBrk="1" latinLnBrk="0" hangingPunct="1">
      <a:defRPr kern="1200">
        <a:solidFill>
          <a:schemeClr val="tx1"/>
        </a:solidFill>
        <a:latin typeface="Times New Roman" charset="0"/>
        <a:ea typeface="+mn-ea"/>
        <a:cs typeface="+mn-cs"/>
      </a:defRPr>
    </a:lvl6pPr>
    <a:lvl7pPr marL="2743200" algn="l" defTabSz="914400" rtl="0" eaLnBrk="1" latinLnBrk="0" hangingPunct="1">
      <a:defRPr kern="1200">
        <a:solidFill>
          <a:schemeClr val="tx1"/>
        </a:solidFill>
        <a:latin typeface="Times New Roman" charset="0"/>
        <a:ea typeface="+mn-ea"/>
        <a:cs typeface="+mn-cs"/>
      </a:defRPr>
    </a:lvl7pPr>
    <a:lvl8pPr marL="3200400" algn="l" defTabSz="914400" rtl="0" eaLnBrk="1" latinLnBrk="0" hangingPunct="1">
      <a:defRPr kern="1200">
        <a:solidFill>
          <a:schemeClr val="tx1"/>
        </a:solidFill>
        <a:latin typeface="Times New Roman" charset="0"/>
        <a:ea typeface="+mn-ea"/>
        <a:cs typeface="+mn-cs"/>
      </a:defRPr>
    </a:lvl8pPr>
    <a:lvl9pPr marL="3657600" algn="l" defTabSz="914400" rtl="0" eaLnBrk="1" latinLnBrk="0" hangingPunct="1">
      <a:defRPr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BC57037-08D4-4FD0-842B-2505C4BEE982}"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F560D-8C3C-41C9-BC07-7D6756ACF40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232AAFB-B7D0-470A-B96E-5BC05AE4C3A2}"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BE1C7C3-23AD-47CC-A3BF-14BCF519777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4D29687-59E6-47EA-A243-F456498CF966}"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220364-E802-4C17-A993-78480CD9E1A7}"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AD089EC-4C00-41C7-B8D3-E6845595B78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87BBB8D-BD5D-49AC-BFFC-7E7D37EB66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52DB920-2505-4B21-B9E5-536751C467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9C33D3-F1E9-4CE5-904E-0285721B0DF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EA0E11D-5134-431B-9A91-DF6B2E9B705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07828CF-BE74-4293-836D-851EE204F71E}"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sinessnewsdaily.com/4763-it-worker-personality.html" TargetMode="External"/><Relationship Id="rId2" Type="http://schemas.openxmlformats.org/officeDocument/2006/relationships/hyperlink" Target="http://www.deanza.fhda.ed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endParaRPr lang="en-US" dirty="0"/>
          </a:p>
        </p:txBody>
      </p:sp>
      <p:sp>
        <p:nvSpPr>
          <p:cNvPr id="2050" name="Rectangle 2"/>
          <p:cNvSpPr>
            <a:spLocks noGrp="1" noChangeArrowheads="1"/>
          </p:cNvSpPr>
          <p:nvPr>
            <p:ph type="ctrTitle"/>
          </p:nvPr>
        </p:nvSpPr>
        <p:spPr/>
        <p:txBody>
          <a:bodyPr/>
          <a:lstStyle/>
          <a:p>
            <a:r>
              <a:rPr lang="en-US" dirty="0" err="1" smtClean="0"/>
              <a:t>Standar</a:t>
            </a:r>
            <a:r>
              <a:rPr lang="en-US" dirty="0" smtClean="0"/>
              <a:t> </a:t>
            </a:r>
            <a:r>
              <a:rPr lang="en-US" dirty="0" err="1" smtClean="0"/>
              <a:t>Keahlian</a:t>
            </a:r>
            <a:r>
              <a:rPr lang="en-US" dirty="0" smtClean="0"/>
              <a:t> APJII </a:t>
            </a:r>
            <a:r>
              <a:rPr lang="en-US" dirty="0" err="1" smtClean="0"/>
              <a:t>dan</a:t>
            </a:r>
            <a:r>
              <a:rPr lang="en-US" dirty="0" smtClean="0"/>
              <a:t> PPAU ITB</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n-US"/>
          </a:p>
        </p:txBody>
      </p:sp>
      <p:sp>
        <p:nvSpPr>
          <p:cNvPr id="9219" name="Rectangle 3"/>
          <p:cNvSpPr>
            <a:spLocks noGrp="1" noChangeArrowheads="1"/>
          </p:cNvSpPr>
          <p:nvPr>
            <p:ph sz="quarter" idx="1"/>
          </p:nvPr>
        </p:nvSpPr>
        <p:spPr/>
        <p:txBody>
          <a:bodyPr>
            <a:normAutofit/>
          </a:bodyPr>
          <a:lstStyle/>
          <a:p>
            <a:r>
              <a:rPr lang="en-US" b="1" i="1" dirty="0"/>
              <a:t>Network Administrator</a:t>
            </a:r>
          </a:p>
          <a:p>
            <a:r>
              <a:rPr lang="en-US" dirty="0" err="1" smtClean="0"/>
              <a:t>Mengelolah</a:t>
            </a:r>
            <a:r>
              <a:rPr lang="en-US" dirty="0" smtClean="0"/>
              <a:t> </a:t>
            </a:r>
            <a:r>
              <a:rPr lang="en-US" dirty="0" err="1" smtClean="0"/>
              <a:t>perangkat</a:t>
            </a:r>
            <a:r>
              <a:rPr lang="en-US" dirty="0" smtClean="0"/>
              <a:t> </a:t>
            </a:r>
            <a:r>
              <a:rPr lang="en-US" dirty="0" err="1" smtClean="0"/>
              <a:t>keras</a:t>
            </a:r>
            <a:r>
              <a:rPr lang="en-US" dirty="0" smtClean="0"/>
              <a:t> </a:t>
            </a:r>
            <a:r>
              <a:rPr lang="en-US" dirty="0" err="1" smtClean="0"/>
              <a:t>jaringan</a:t>
            </a:r>
            <a:r>
              <a:rPr lang="en-US" dirty="0" smtClean="0"/>
              <a:t> </a:t>
            </a:r>
            <a:r>
              <a:rPr lang="en-US" dirty="0" err="1" smtClean="0"/>
              <a:t>termasuk</a:t>
            </a:r>
            <a:r>
              <a:rPr lang="en-US" dirty="0" smtClean="0"/>
              <a:t> </a:t>
            </a:r>
            <a:r>
              <a:rPr lang="en-US" dirty="0" err="1" smtClean="0"/>
              <a:t>menghubungkannya</a:t>
            </a:r>
            <a:r>
              <a:rPr lang="en-US" dirty="0" smtClean="0"/>
              <a:t>. </a:t>
            </a:r>
            <a:r>
              <a:rPr lang="en-US" dirty="0"/>
              <a:t>(ANTA: ICAITS014B)</a:t>
            </a:r>
          </a:p>
          <a:p>
            <a:r>
              <a:rPr lang="en-US" dirty="0" err="1" smtClean="0"/>
              <a:t>Meng-administrasi</a:t>
            </a:r>
            <a:r>
              <a:rPr lang="en-US" dirty="0" smtClean="0"/>
              <a:t> </a:t>
            </a:r>
            <a:r>
              <a:rPr lang="en-US" dirty="0" err="1"/>
              <a:t>dan</a:t>
            </a:r>
            <a:r>
              <a:rPr lang="en-US" dirty="0"/>
              <a:t> </a:t>
            </a:r>
            <a:r>
              <a:rPr lang="en-US" dirty="0" err="1"/>
              <a:t>melakukan</a:t>
            </a:r>
            <a:r>
              <a:rPr lang="en-US" dirty="0"/>
              <a:t> </a:t>
            </a:r>
            <a:r>
              <a:rPr lang="en-US" dirty="0" err="1"/>
              <a:t>konfigurasi</a:t>
            </a:r>
            <a:r>
              <a:rPr lang="en-US" dirty="0"/>
              <a:t> </a:t>
            </a:r>
            <a:r>
              <a:rPr lang="en-US" dirty="0" err="1"/>
              <a:t>sistem</a:t>
            </a:r>
            <a:r>
              <a:rPr lang="en-US" dirty="0"/>
              <a:t> </a:t>
            </a:r>
            <a:r>
              <a:rPr lang="en-US" dirty="0" err="1"/>
              <a:t>operasi</a:t>
            </a:r>
            <a:r>
              <a:rPr lang="en-US" dirty="0"/>
              <a:t> yang </a:t>
            </a:r>
            <a:r>
              <a:rPr lang="en-US" dirty="0" err="1"/>
              <a:t>mendukung</a:t>
            </a:r>
            <a:r>
              <a:rPr lang="en-US" dirty="0"/>
              <a:t> </a:t>
            </a:r>
            <a:r>
              <a:rPr lang="en-US" dirty="0" err="1" smtClean="0"/>
              <a:t>jaringan</a:t>
            </a:r>
            <a:r>
              <a:rPr lang="en-US" dirty="0" smtClean="0"/>
              <a:t>. </a:t>
            </a:r>
            <a:r>
              <a:rPr lang="en-US" dirty="0"/>
              <a:t>(ANTA: ICAITS120A</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a:p>
        </p:txBody>
      </p:sp>
      <p:sp>
        <p:nvSpPr>
          <p:cNvPr id="13315" name="Rectangle 3"/>
          <p:cNvSpPr>
            <a:spLocks noGrp="1" noChangeArrowheads="1"/>
          </p:cNvSpPr>
          <p:nvPr>
            <p:ph sz="quarter" idx="1"/>
          </p:nvPr>
        </p:nvSpPr>
        <p:spPr/>
        <p:txBody>
          <a:bodyPr/>
          <a:lstStyle/>
          <a:p>
            <a:r>
              <a:rPr lang="en-US"/>
              <a:t>Memahami Routing</a:t>
            </a:r>
          </a:p>
          <a:p>
            <a:r>
              <a:rPr lang="en-US"/>
              <a:t>Mencari sumber kesalahan di jaringan dan memperbaikinya. (ANTA: ICAITS122A)</a:t>
            </a:r>
          </a:p>
          <a:p>
            <a:r>
              <a:rPr lang="en-US"/>
              <a:t>Mengelola network security. (ANTA: ICAITS123A)</a:t>
            </a:r>
          </a:p>
          <a:p>
            <a:r>
              <a:rPr lang="en-US"/>
              <a:t>Monitor dan administer network security. (ANTA: ICAITS124A </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career </a:t>
            </a:r>
            <a:r>
              <a:rPr lang="en-US" dirty="0" err="1" smtClean="0"/>
              <a:t>negara</a:t>
            </a:r>
            <a:r>
              <a:rPr lang="en-US" dirty="0" smtClean="0"/>
              <a:t> lain</a:t>
            </a:r>
            <a:endParaRPr lang="en-US" dirty="0"/>
          </a:p>
        </p:txBody>
      </p:sp>
      <p:sp>
        <p:nvSpPr>
          <p:cNvPr id="3" name="Content Placeholder 2"/>
          <p:cNvSpPr>
            <a:spLocks noGrp="1"/>
          </p:cNvSpPr>
          <p:nvPr>
            <p:ph sz="quarter" idx="1"/>
          </p:nvPr>
        </p:nvSpPr>
        <p:spPr/>
        <p:txBody>
          <a:bodyPr>
            <a:normAutofit/>
          </a:bodyPr>
          <a:lstStyle/>
          <a:p>
            <a:r>
              <a:rPr lang="en-US" b="1" dirty="0" err="1" smtClean="0"/>
              <a:t>Singapura</a:t>
            </a:r>
            <a:endParaRPr lang="en-US" dirty="0" smtClean="0"/>
          </a:p>
          <a:p>
            <a:pPr>
              <a:buNone/>
            </a:pPr>
            <a:r>
              <a:rPr lang="en-US" dirty="0" smtClean="0"/>
              <a:t>	1. Programmer</a:t>
            </a:r>
            <a:br>
              <a:rPr lang="en-US" dirty="0" smtClean="0"/>
            </a:br>
            <a:r>
              <a:rPr lang="en-US" dirty="0" smtClean="0"/>
              <a:t>2. Analyst/Programmer</a:t>
            </a:r>
            <a:br>
              <a:rPr lang="en-US" dirty="0" smtClean="0"/>
            </a:br>
            <a:r>
              <a:rPr lang="en-US" dirty="0" smtClean="0"/>
              <a:t>3. Senior Analyst/Programmer</a:t>
            </a:r>
            <a:br>
              <a:rPr lang="en-US" dirty="0" smtClean="0"/>
            </a:br>
            <a:r>
              <a:rPr lang="en-US" dirty="0" smtClean="0"/>
              <a:t>4. Principal Analyst/Programmer</a:t>
            </a:r>
            <a:br>
              <a:rPr lang="en-US" dirty="0" smtClean="0"/>
            </a:br>
            <a:r>
              <a:rPr lang="en-US" dirty="0" smtClean="0"/>
              <a:t>5. System Analyst</a:t>
            </a:r>
            <a:br>
              <a:rPr lang="en-US" dirty="0" smtClean="0"/>
            </a:br>
            <a:r>
              <a:rPr lang="en-US" dirty="0" smtClean="0"/>
              <a:t>6. Senior System Analyst</a:t>
            </a:r>
            <a:br>
              <a:rPr lang="en-US" dirty="0" smtClean="0"/>
            </a:br>
            <a:r>
              <a:rPr lang="en-US" dirty="0" smtClean="0"/>
              <a:t>7. Principal System Analyst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b="1" dirty="0" err="1"/>
              <a:t>Inggris</a:t>
            </a:r>
            <a:endParaRPr lang="en-US" dirty="0" smtClean="0"/>
          </a:p>
          <a:p>
            <a:r>
              <a:rPr lang="en-US" dirty="0" smtClean="0"/>
              <a:t>Di </a:t>
            </a:r>
            <a:r>
              <a:rPr lang="en-US" dirty="0" err="1" smtClean="0"/>
              <a:t>kelompokkan</a:t>
            </a:r>
            <a:r>
              <a:rPr lang="en-US" dirty="0" smtClean="0"/>
              <a:t> </a:t>
            </a:r>
            <a:r>
              <a:rPr lang="en-US" dirty="0" err="1" smtClean="0"/>
              <a:t>berdasarkan</a:t>
            </a:r>
            <a:r>
              <a:rPr lang="en-US" dirty="0" smtClean="0"/>
              <a:t> Model </a:t>
            </a:r>
            <a:r>
              <a:rPr lang="en-US" dirty="0"/>
              <a:t>British Computer Society (BCS)</a:t>
            </a:r>
            <a:br>
              <a:rPr lang="en-US" dirty="0"/>
            </a:br>
            <a:r>
              <a:rPr lang="en-US" dirty="0" smtClean="0"/>
              <a:t> </a:t>
            </a:r>
          </a:p>
          <a:p>
            <a:pPr>
              <a:buNone/>
            </a:pPr>
            <a:r>
              <a:rPr lang="en-US" dirty="0" smtClean="0"/>
              <a:t>	-Level </a:t>
            </a:r>
            <a:r>
              <a:rPr lang="en-US" dirty="0"/>
              <a:t>0 . Unskilled Entry</a:t>
            </a:r>
            <a:br>
              <a:rPr lang="en-US" dirty="0"/>
            </a:br>
            <a:r>
              <a:rPr lang="en-US" dirty="0" smtClean="0"/>
              <a:t>-Level </a:t>
            </a:r>
            <a:r>
              <a:rPr lang="en-US" dirty="0"/>
              <a:t>1 . Standard Entry</a:t>
            </a:r>
            <a:br>
              <a:rPr lang="en-US" dirty="0"/>
            </a:br>
            <a:r>
              <a:rPr lang="en-US" dirty="0" smtClean="0"/>
              <a:t>-Level </a:t>
            </a:r>
            <a:r>
              <a:rPr lang="en-US" dirty="0"/>
              <a:t>2 . Initially </a:t>
            </a:r>
            <a:r>
              <a:rPr lang="en-US" dirty="0" err="1"/>
              <a:t>Trainded</a:t>
            </a:r>
            <a:r>
              <a:rPr lang="en-US" dirty="0"/>
              <a:t> Practitioner</a:t>
            </a:r>
            <a:br>
              <a:rPr lang="en-US" dirty="0"/>
            </a:br>
            <a:r>
              <a:rPr lang="en-US" dirty="0" smtClean="0"/>
              <a:t>-Level </a:t>
            </a:r>
            <a:r>
              <a:rPr lang="en-US" dirty="0"/>
              <a:t>3 . Trained Practitioner</a:t>
            </a:r>
            <a:br>
              <a:rPr lang="en-US" dirty="0"/>
            </a:br>
            <a:r>
              <a:rPr lang="en-US" dirty="0" smtClean="0"/>
              <a:t>-Level </a:t>
            </a:r>
            <a:r>
              <a:rPr lang="en-US" dirty="0"/>
              <a:t>4 . Fully Skilled Practitioner</a:t>
            </a:r>
            <a:br>
              <a:rPr lang="en-US" dirty="0"/>
            </a:br>
            <a:r>
              <a:rPr lang="en-US" dirty="0" smtClean="0"/>
              <a:t>-Level </a:t>
            </a:r>
            <a:r>
              <a:rPr lang="en-US" dirty="0"/>
              <a:t>5 . Experienced Practitioner/Manager</a:t>
            </a:r>
            <a:br>
              <a:rPr lang="en-US" dirty="0"/>
            </a:br>
            <a:r>
              <a:rPr lang="en-US" dirty="0" smtClean="0"/>
              <a:t>-Level </a:t>
            </a:r>
            <a:r>
              <a:rPr lang="en-US" dirty="0"/>
              <a:t>6 . Specialist Practitioner/Manager</a:t>
            </a:r>
            <a:br>
              <a:rPr lang="en-US" dirty="0"/>
            </a:br>
            <a:r>
              <a:rPr lang="en-US" dirty="0" smtClean="0"/>
              <a:t>-Level </a:t>
            </a:r>
            <a:r>
              <a:rPr lang="en-US" dirty="0"/>
              <a:t>7 . Senior Specialist/Manager</a:t>
            </a:r>
            <a:br>
              <a:rPr lang="en-US" dirty="0"/>
            </a:br>
            <a:r>
              <a:rPr lang="en-US" dirty="0" smtClean="0"/>
              <a:t>-Level </a:t>
            </a:r>
            <a:r>
              <a:rPr lang="en-US" dirty="0"/>
              <a:t>8 . Principal Specialist/Experienced Manager</a:t>
            </a:r>
            <a:br>
              <a:rPr lang="en-US" dirty="0"/>
            </a:br>
            <a:r>
              <a:rPr lang="en-US" dirty="0" smtClean="0"/>
              <a:t>-Level </a:t>
            </a:r>
            <a:r>
              <a:rPr lang="en-US" dirty="0"/>
              <a:t>9 . Senior Manager/Director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b="1" dirty="0"/>
              <a:t>Malaysia</a:t>
            </a:r>
            <a:endParaRPr lang="en-US" dirty="0" smtClean="0"/>
          </a:p>
          <a:p>
            <a:pPr>
              <a:buNone/>
            </a:pPr>
            <a:r>
              <a:rPr lang="en-US" dirty="0" err="1" smtClean="0"/>
              <a:t>Hampir</a:t>
            </a:r>
            <a:r>
              <a:rPr lang="en-US" dirty="0" smtClean="0"/>
              <a:t> </a:t>
            </a:r>
            <a:r>
              <a:rPr lang="en-US" dirty="0" err="1" smtClean="0"/>
              <a:t>sama</a:t>
            </a:r>
            <a:r>
              <a:rPr lang="en-US" dirty="0" smtClean="0"/>
              <a:t> </a:t>
            </a:r>
            <a:r>
              <a:rPr lang="en-US" dirty="0" err="1" smtClean="0"/>
              <a:t>dengan</a:t>
            </a:r>
            <a:r>
              <a:rPr lang="en-US" dirty="0" smtClean="0"/>
              <a:t> yang </a:t>
            </a:r>
            <a:r>
              <a:rPr lang="en-US" dirty="0" err="1" smtClean="0"/>
              <a:t>diterapkan</a:t>
            </a:r>
            <a:r>
              <a:rPr lang="en-US" dirty="0" smtClean="0"/>
              <a:t> </a:t>
            </a:r>
            <a:r>
              <a:rPr lang="en-US" dirty="0" err="1" smtClean="0"/>
              <a:t>di</a:t>
            </a:r>
            <a:r>
              <a:rPr lang="en-US" dirty="0" smtClean="0"/>
              <a:t> </a:t>
            </a:r>
            <a:r>
              <a:rPr lang="en-US" dirty="0" err="1" smtClean="0"/>
              <a:t>Singapura</a:t>
            </a:r>
            <a:r>
              <a:rPr lang="en-US" dirty="0" smtClean="0"/>
              <a:t>, </a:t>
            </a:r>
          </a:p>
          <a:p>
            <a:pPr>
              <a:buNone/>
            </a:pPr>
            <a:r>
              <a:rPr lang="en-US" dirty="0" err="1" smtClean="0"/>
              <a:t>Contoh</a:t>
            </a:r>
            <a:r>
              <a:rPr lang="en-US" dirty="0" smtClean="0"/>
              <a:t> </a:t>
            </a:r>
            <a:r>
              <a:rPr lang="en-US" dirty="0" err="1" smtClean="0"/>
              <a:t>untuk</a:t>
            </a:r>
            <a:r>
              <a:rPr lang="en-US" dirty="0" smtClean="0"/>
              <a:t> </a:t>
            </a:r>
            <a:r>
              <a:rPr lang="en-US" dirty="0" err="1" smtClean="0"/>
              <a:t>Pengembang</a:t>
            </a:r>
            <a:r>
              <a:rPr lang="en-US" dirty="0" smtClean="0"/>
              <a:t> </a:t>
            </a:r>
            <a:r>
              <a:rPr lang="en-US" dirty="0" err="1" smtClean="0"/>
              <a:t>perangkat</a:t>
            </a:r>
            <a:r>
              <a:rPr lang="en-US" dirty="0" smtClean="0"/>
              <a:t> </a:t>
            </a:r>
            <a:r>
              <a:rPr lang="en-US" dirty="0" err="1" smtClean="0"/>
              <a:t>lunak</a:t>
            </a:r>
            <a:endParaRPr lang="en-US" dirty="0" smtClean="0"/>
          </a:p>
          <a:p>
            <a:pPr>
              <a:buNone/>
            </a:pPr>
            <a:r>
              <a:rPr lang="en-US" dirty="0"/>
              <a:t>	</a:t>
            </a:r>
            <a:r>
              <a:rPr lang="en-US" dirty="0" smtClean="0"/>
              <a:t>1. Programmer</a:t>
            </a:r>
            <a:br>
              <a:rPr lang="en-US" dirty="0" smtClean="0"/>
            </a:br>
            <a:r>
              <a:rPr lang="en-US" dirty="0" smtClean="0"/>
              <a:t>2. System Analyst/Designer</a:t>
            </a:r>
            <a:br>
              <a:rPr lang="en-US" dirty="0" smtClean="0"/>
            </a:br>
            <a:r>
              <a:rPr lang="en-US" dirty="0" smtClean="0"/>
              <a:t>3. System Development Executive</a:t>
            </a:r>
          </a:p>
          <a:p>
            <a:r>
              <a:rPr lang="en-US" dirty="0"/>
              <a:t/>
            </a:r>
            <a:br>
              <a:rPr lang="en-US" dirty="0"/>
            </a:b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n-US"/>
          </a:p>
        </p:txBody>
      </p:sp>
      <p:sp>
        <p:nvSpPr>
          <p:cNvPr id="10243" name="Rectangle 3"/>
          <p:cNvSpPr>
            <a:spLocks noGrp="1" noChangeArrowheads="1"/>
          </p:cNvSpPr>
          <p:nvPr>
            <p:ph sz="quarter" idx="1"/>
          </p:nvPr>
        </p:nvSpPr>
        <p:spPr/>
        <p:txBody>
          <a:bodyPr>
            <a:normAutofit fontScale="92500" lnSpcReduction="10000"/>
          </a:bodyPr>
          <a:lstStyle/>
          <a:p>
            <a:pPr>
              <a:lnSpc>
                <a:spcPct val="80000"/>
              </a:lnSpc>
            </a:pPr>
            <a:r>
              <a:rPr lang="en-US" sz="2800" dirty="0"/>
              <a:t>PPAUME = </a:t>
            </a:r>
            <a:r>
              <a:rPr lang="en-US" sz="2800" dirty="0" err="1"/>
              <a:t>Pusat</a:t>
            </a:r>
            <a:r>
              <a:rPr lang="en-US" sz="2800" dirty="0"/>
              <a:t> </a:t>
            </a:r>
            <a:r>
              <a:rPr lang="en-US" sz="2800" dirty="0" err="1"/>
              <a:t>Penelitian</a:t>
            </a:r>
            <a:r>
              <a:rPr lang="en-US" sz="2800" dirty="0"/>
              <a:t> </a:t>
            </a:r>
            <a:r>
              <a:rPr lang="en-US" sz="2800" dirty="0" err="1"/>
              <a:t>Antar</a:t>
            </a:r>
            <a:r>
              <a:rPr lang="en-US" sz="2800" dirty="0"/>
              <a:t> </a:t>
            </a:r>
            <a:r>
              <a:rPr lang="en-US" sz="2800" dirty="0" err="1"/>
              <a:t>Universitas</a:t>
            </a:r>
            <a:r>
              <a:rPr lang="en-US" sz="2800" dirty="0"/>
              <a:t> </a:t>
            </a:r>
            <a:r>
              <a:rPr lang="en-US" sz="2800" dirty="0" err="1"/>
              <a:t>Bidang</a:t>
            </a:r>
            <a:r>
              <a:rPr lang="en-US" sz="2800" dirty="0"/>
              <a:t> </a:t>
            </a:r>
            <a:r>
              <a:rPr lang="en-US" sz="2800" dirty="0" err="1"/>
              <a:t>Mikroelektronika</a:t>
            </a:r>
            <a:r>
              <a:rPr lang="en-US" sz="2800" dirty="0"/>
              <a:t/>
            </a:r>
            <a:br>
              <a:rPr lang="en-US" sz="2800" dirty="0"/>
            </a:br>
            <a:r>
              <a:rPr lang="en-US" sz="2800" dirty="0"/>
              <a:t>APJII = </a:t>
            </a:r>
            <a:r>
              <a:rPr lang="en-US" sz="2800" dirty="0" err="1"/>
              <a:t>Asosiasi</a:t>
            </a:r>
            <a:r>
              <a:rPr lang="en-US" sz="2800" dirty="0"/>
              <a:t> </a:t>
            </a:r>
            <a:r>
              <a:rPr lang="en-US" sz="2800" dirty="0" err="1"/>
              <a:t>Penyelenggara</a:t>
            </a:r>
            <a:r>
              <a:rPr lang="en-US" sz="2800" dirty="0"/>
              <a:t> </a:t>
            </a:r>
            <a:r>
              <a:rPr lang="en-US" sz="2800" dirty="0" err="1"/>
              <a:t>Jasa</a:t>
            </a:r>
            <a:r>
              <a:rPr lang="en-US" sz="2800" dirty="0"/>
              <a:t> Internet Indonesia</a:t>
            </a:r>
          </a:p>
          <a:p>
            <a:pPr>
              <a:lnSpc>
                <a:spcPct val="80000"/>
              </a:lnSpc>
            </a:pPr>
            <a:r>
              <a:rPr lang="en-US" sz="2800" b="1" dirty="0" err="1"/>
              <a:t>Referensi</a:t>
            </a:r>
            <a:endParaRPr lang="en-US" sz="2800" b="1" dirty="0"/>
          </a:p>
          <a:p>
            <a:pPr>
              <a:lnSpc>
                <a:spcPct val="80000"/>
              </a:lnSpc>
            </a:pPr>
            <a:r>
              <a:rPr lang="en-US" sz="2800" dirty="0"/>
              <a:t>Australian National Training Authority (ANTA), “Information Technology Training Package ICA99”, 1999</a:t>
            </a:r>
          </a:p>
          <a:p>
            <a:pPr>
              <a:lnSpc>
                <a:spcPct val="80000"/>
              </a:lnSpc>
            </a:pPr>
            <a:r>
              <a:rPr lang="en-US" sz="2800" dirty="0"/>
              <a:t>De Anza College 2000 catalog / schedule. </a:t>
            </a:r>
            <a:r>
              <a:rPr lang="en-US" sz="2800" dirty="0">
                <a:hlinkClick r:id="rId2"/>
              </a:rPr>
              <a:t>http://www.deanza.fhda.edu</a:t>
            </a:r>
            <a:endParaRPr lang="en-US" sz="2800" dirty="0"/>
          </a:p>
          <a:p>
            <a:pPr>
              <a:lnSpc>
                <a:spcPct val="80000"/>
              </a:lnSpc>
            </a:pPr>
            <a:r>
              <a:rPr lang="en-US" sz="2800" i="1" dirty="0"/>
              <a:t>budi.insan.co.id/articles/</a:t>
            </a:r>
            <a:r>
              <a:rPr lang="en-US" sz="2800" b="1" i="1" dirty="0"/>
              <a:t>sertifikasi</a:t>
            </a:r>
            <a:r>
              <a:rPr lang="en-US" sz="2800" i="1" dirty="0"/>
              <a:t>-</a:t>
            </a:r>
            <a:r>
              <a:rPr lang="en-US" sz="2800" b="1" i="1" dirty="0"/>
              <a:t>it</a:t>
            </a:r>
            <a:r>
              <a:rPr lang="en-US" sz="2800" i="1" dirty="0"/>
              <a:t>-ppaume-apjii-01.doc</a:t>
            </a:r>
            <a:r>
              <a:rPr lang="en-US" sz="2800" dirty="0"/>
              <a:t> </a:t>
            </a:r>
            <a:endParaRPr lang="en-US" sz="2800" dirty="0" smtClean="0"/>
          </a:p>
          <a:p>
            <a:pPr>
              <a:lnSpc>
                <a:spcPct val="80000"/>
              </a:lnSpc>
            </a:pPr>
            <a:r>
              <a:rPr lang="en-US" sz="2800" dirty="0" smtClean="0">
                <a:hlinkClick r:id="rId3"/>
              </a:rPr>
              <a:t>http://www.businessnewsdaily.com/4763-it-worker-personality.html</a:t>
            </a:r>
            <a:endParaRPr lang="en-US" sz="2800" dirty="0" smtClean="0"/>
          </a:p>
          <a:p>
            <a:pPr>
              <a:lnSpc>
                <a:spcPct val="80000"/>
              </a:lnSpc>
            </a:pPr>
            <a:endParaRPr lang="en-US" sz="2800" dirty="0"/>
          </a:p>
          <a:p>
            <a:pPr>
              <a:lnSpc>
                <a:spcPct val="80000"/>
              </a:lnSpc>
            </a:pP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4400" dirty="0" smtClean="0"/>
              <a:t>CIO RESEARCH </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MUST</a:t>
            </a:r>
            <a:endParaRPr lang="en-US" dirty="0"/>
          </a:p>
        </p:txBody>
      </p:sp>
      <p:sp>
        <p:nvSpPr>
          <p:cNvPr id="3" name="Content Placeholder 2"/>
          <p:cNvSpPr>
            <a:spLocks noGrp="1"/>
          </p:cNvSpPr>
          <p:nvPr>
            <p:ph sz="quarter" idx="1"/>
          </p:nvPr>
        </p:nvSpPr>
        <p:spPr/>
        <p:txBody>
          <a:bodyPr/>
          <a:lstStyle/>
          <a:p>
            <a:r>
              <a:rPr lang="en-US" dirty="0" smtClean="0"/>
              <a:t>Information technology (IT) workers are in high demand but they may want to work on their people skills, new research suggests.</a:t>
            </a:r>
          </a:p>
          <a:p>
            <a:r>
              <a:rPr lang="en-US" dirty="0" smtClean="0"/>
              <a:t>A recent survey of chief information officers (CIOs) found that IT workers lack interpersonal and social skills, in areas like communication and leadership</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More than half of the CIOs surveyed said new IT workers lacked those skills, nearly 30 percent said new IT workers lack technical skills and 17 percent said IT professionals needed to work on job-related and teamwork skills.</a:t>
            </a:r>
          </a:p>
          <a:p>
            <a:endParaRPr lang="en-US" dirty="0" smtClean="0"/>
          </a:p>
          <a:p>
            <a:r>
              <a:rPr lang="en-US" dirty="0" smtClean="0"/>
              <a:t>Just 26 percent said IT workers are unprepared in their jobs.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r>
              <a:rPr lang="en-US" dirty="0" smtClean="0"/>
              <a:t>Reed said IT workers  must  </a:t>
            </a:r>
            <a:r>
              <a:rPr lang="en-US" dirty="0" err="1" smtClean="0"/>
              <a:t>imkproce</a:t>
            </a:r>
            <a:r>
              <a:rPr lang="en-US" smtClean="0"/>
              <a:t> their  </a:t>
            </a:r>
            <a:r>
              <a:rPr lang="en-US" dirty="0" smtClean="0"/>
              <a:t>certain skills:</a:t>
            </a:r>
          </a:p>
          <a:p>
            <a:r>
              <a:rPr lang="en-US" b="1" dirty="0" smtClean="0"/>
              <a:t>Communication:</a:t>
            </a:r>
            <a:r>
              <a:rPr lang="en-US" dirty="0" smtClean="0"/>
              <a:t> It may seem obvious that you need to speak and write clearly, but some IT pros fail in this area. Avoid using jargon or technical concepts that are obvious to you but might be unclear or unfamiliar to others.</a:t>
            </a:r>
          </a:p>
          <a:p>
            <a:r>
              <a:rPr lang="en-US" b="1" dirty="0" smtClean="0"/>
              <a:t>Conflict resolution</a:t>
            </a:r>
            <a:r>
              <a:rPr lang="en-US" dirty="0" smtClean="0"/>
              <a:t>: Disagreements occur in every office. Learning how to calmly sort out issues and find acceptable compromises will aid you throughout your career.</a:t>
            </a:r>
          </a:p>
          <a:p>
            <a:r>
              <a:rPr lang="en-US" b="1" dirty="0" smtClean="0"/>
              <a:t>Teamwork:</a:t>
            </a:r>
            <a:r>
              <a:rPr lang="en-US" dirty="0" smtClean="0"/>
              <a:t> Is a co-worker under a tight deadline for a major initiative? If you have the time, offer to help. The way to win support is by giving support when it's needed.</a:t>
            </a:r>
          </a:p>
          <a:p>
            <a:r>
              <a:rPr lang="en-US" b="1" dirty="0" smtClean="0"/>
              <a:t>Diplomacy</a:t>
            </a:r>
            <a:r>
              <a:rPr lang="en-US" dirty="0" smtClean="0"/>
              <a:t>: Always maintain a professional tone when communicating with others. This means never corresponding when you're angry or frustrated — you could regret it later.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smtClean="0"/>
              <a:t>Preface</a:t>
            </a:r>
            <a:endParaRPr lang="en-US" dirty="0"/>
          </a:p>
        </p:txBody>
      </p:sp>
      <p:sp>
        <p:nvSpPr>
          <p:cNvPr id="3075" name="Rectangle 3"/>
          <p:cNvSpPr>
            <a:spLocks noGrp="1" noChangeArrowheads="1"/>
          </p:cNvSpPr>
          <p:nvPr>
            <p:ph sz="quarter" idx="1"/>
          </p:nvPr>
        </p:nvSpPr>
        <p:spPr/>
        <p:txBody>
          <a:bodyPr>
            <a:normAutofit/>
          </a:bodyPr>
          <a:lstStyle/>
          <a:p>
            <a:pPr>
              <a:lnSpc>
                <a:spcPct val="90000"/>
              </a:lnSpc>
            </a:pPr>
            <a:r>
              <a:rPr lang="en-US" dirty="0" err="1"/>
              <a:t>Perkembangan</a:t>
            </a:r>
            <a:r>
              <a:rPr lang="en-US" dirty="0"/>
              <a:t> </a:t>
            </a:r>
            <a:r>
              <a:rPr lang="en-US" dirty="0" err="1"/>
              <a:t>Teknologi</a:t>
            </a:r>
            <a:r>
              <a:rPr lang="en-US" dirty="0"/>
              <a:t> </a:t>
            </a:r>
            <a:r>
              <a:rPr lang="en-US" dirty="0" err="1"/>
              <a:t>Informasi</a:t>
            </a:r>
            <a:r>
              <a:rPr lang="en-US" dirty="0"/>
              <a:t>, </a:t>
            </a:r>
            <a:r>
              <a:rPr lang="en-US" dirty="0" err="1"/>
              <a:t>khususnya</a:t>
            </a:r>
            <a:r>
              <a:rPr lang="en-US" dirty="0"/>
              <a:t> </a:t>
            </a:r>
            <a:r>
              <a:rPr lang="en-US" dirty="0" err="1"/>
              <a:t>di</a:t>
            </a:r>
            <a:r>
              <a:rPr lang="en-US" dirty="0"/>
              <a:t> </a:t>
            </a:r>
            <a:r>
              <a:rPr lang="en-US" dirty="0" err="1"/>
              <a:t>bidang</a:t>
            </a:r>
            <a:r>
              <a:rPr lang="en-US" dirty="0"/>
              <a:t> Internet, </a:t>
            </a:r>
            <a:r>
              <a:rPr lang="en-US" dirty="0" err="1"/>
              <a:t>memacu</a:t>
            </a:r>
            <a:r>
              <a:rPr lang="en-US" dirty="0"/>
              <a:t> </a:t>
            </a:r>
            <a:r>
              <a:rPr lang="en-US" dirty="0" err="1"/>
              <a:t>kebutuhan</a:t>
            </a:r>
            <a:r>
              <a:rPr lang="en-US" dirty="0"/>
              <a:t> </a:t>
            </a:r>
            <a:r>
              <a:rPr lang="en-US" dirty="0" err="1"/>
              <a:t>akan</a:t>
            </a:r>
            <a:r>
              <a:rPr lang="en-US" dirty="0"/>
              <a:t> </a:t>
            </a:r>
            <a:r>
              <a:rPr lang="en-US" dirty="0" err="1"/>
              <a:t>sumber</a:t>
            </a:r>
            <a:r>
              <a:rPr lang="en-US" dirty="0"/>
              <a:t> </a:t>
            </a:r>
            <a:r>
              <a:rPr lang="en-US" dirty="0" err="1"/>
              <a:t>daya</a:t>
            </a:r>
            <a:r>
              <a:rPr lang="en-US" dirty="0"/>
              <a:t> </a:t>
            </a:r>
            <a:r>
              <a:rPr lang="en-US" dirty="0" err="1"/>
              <a:t>manusia</a:t>
            </a:r>
            <a:r>
              <a:rPr lang="en-US" dirty="0"/>
              <a:t> yang </a:t>
            </a:r>
            <a:r>
              <a:rPr lang="en-US" dirty="0" err="1"/>
              <a:t>handal</a:t>
            </a:r>
            <a:r>
              <a:rPr lang="en-US" dirty="0"/>
              <a:t>.</a:t>
            </a:r>
          </a:p>
          <a:p>
            <a:pPr>
              <a:lnSpc>
                <a:spcPct val="90000"/>
              </a:lnSpc>
            </a:pPr>
            <a:r>
              <a:rPr lang="en-US" dirty="0" err="1"/>
              <a:t>Akan</a:t>
            </a:r>
            <a:r>
              <a:rPr lang="en-US" dirty="0"/>
              <a:t> </a:t>
            </a:r>
            <a:r>
              <a:rPr lang="en-US" dirty="0" err="1"/>
              <a:t>tetapi</a:t>
            </a:r>
            <a:r>
              <a:rPr lang="en-US" dirty="0"/>
              <a:t> </a:t>
            </a:r>
            <a:r>
              <a:rPr lang="en-US" dirty="0" err="1"/>
              <a:t>sumber</a:t>
            </a:r>
            <a:r>
              <a:rPr lang="en-US" dirty="0"/>
              <a:t> </a:t>
            </a:r>
            <a:r>
              <a:rPr lang="en-US" dirty="0" err="1"/>
              <a:t>daya</a:t>
            </a:r>
            <a:r>
              <a:rPr lang="en-US" dirty="0"/>
              <a:t> </a:t>
            </a:r>
            <a:r>
              <a:rPr lang="en-US" dirty="0" err="1"/>
              <a:t>manusia</a:t>
            </a:r>
            <a:r>
              <a:rPr lang="en-US" dirty="0"/>
              <a:t> yang </a:t>
            </a:r>
            <a:r>
              <a:rPr lang="en-US" dirty="0" err="1"/>
              <a:t>memiliki</a:t>
            </a:r>
            <a:r>
              <a:rPr lang="en-US" dirty="0"/>
              <a:t> skill </a:t>
            </a:r>
            <a:r>
              <a:rPr lang="en-US" dirty="0" err="1" smtClean="0"/>
              <a:t>tinggi</a:t>
            </a:r>
            <a:r>
              <a:rPr lang="en-US" dirty="0" smtClean="0"/>
              <a:t> </a:t>
            </a:r>
            <a:r>
              <a:rPr lang="en-US" dirty="0" err="1"/>
              <a:t>di</a:t>
            </a:r>
            <a:r>
              <a:rPr lang="en-US" dirty="0"/>
              <a:t> </a:t>
            </a:r>
            <a:r>
              <a:rPr lang="en-US" dirty="0" err="1"/>
              <a:t>bidang</a:t>
            </a:r>
            <a:r>
              <a:rPr lang="en-US" dirty="0"/>
              <a:t> IT </a:t>
            </a:r>
            <a:r>
              <a:rPr lang="en-US" dirty="0" err="1"/>
              <a:t>tidaklah</a:t>
            </a:r>
            <a:r>
              <a:rPr lang="en-US" dirty="0"/>
              <a:t> </a:t>
            </a:r>
            <a:r>
              <a:rPr lang="en-US" dirty="0" err="1"/>
              <a:t>mudah</a:t>
            </a:r>
            <a:r>
              <a:rPr lang="en-US" dirty="0" smtClean="0"/>
              <a:t>.</a:t>
            </a:r>
          </a:p>
          <a:p>
            <a:pPr>
              <a:lnSpc>
                <a:spcPct val="90000"/>
              </a:lnSpc>
            </a:pPr>
            <a:r>
              <a:rPr lang="en-US" dirty="0" err="1" smtClean="0"/>
              <a:t>Dalam</a:t>
            </a:r>
            <a:r>
              <a:rPr lang="en-US" dirty="0" smtClean="0"/>
              <a:t> </a:t>
            </a:r>
            <a:r>
              <a:rPr lang="en-US" dirty="0" err="1"/>
              <a:t>dokumen</a:t>
            </a:r>
            <a:r>
              <a:rPr lang="en-US" dirty="0"/>
              <a:t> BHTV, </a:t>
            </a:r>
            <a:r>
              <a:rPr lang="en-US" dirty="0" err="1"/>
              <a:t>ternyata</a:t>
            </a:r>
            <a:r>
              <a:rPr lang="en-US" dirty="0"/>
              <a:t> </a:t>
            </a:r>
            <a:r>
              <a:rPr lang="en-US" dirty="0" err="1"/>
              <a:t>pada</a:t>
            </a:r>
            <a:r>
              <a:rPr lang="en-US" dirty="0"/>
              <a:t> </a:t>
            </a:r>
            <a:r>
              <a:rPr lang="en-US" dirty="0" err="1"/>
              <a:t>tahun</a:t>
            </a:r>
            <a:r>
              <a:rPr lang="en-US" dirty="0"/>
              <a:t> 2010 </a:t>
            </a:r>
            <a:r>
              <a:rPr lang="en-US" dirty="0" err="1"/>
              <a:t>dibutuhkan</a:t>
            </a:r>
            <a:r>
              <a:rPr lang="en-US" dirty="0"/>
              <a:t> </a:t>
            </a:r>
            <a:r>
              <a:rPr lang="en-US" dirty="0" err="1"/>
              <a:t>sekitar</a:t>
            </a:r>
            <a:r>
              <a:rPr lang="en-US" dirty="0"/>
              <a:t> 350.000 </a:t>
            </a:r>
            <a:r>
              <a:rPr lang="en-US" dirty="0" err="1"/>
              <a:t>tenaga</a:t>
            </a:r>
            <a:r>
              <a:rPr lang="en-US" dirty="0"/>
              <a:t> </a:t>
            </a:r>
            <a:r>
              <a:rPr lang="en-US" dirty="0" err="1"/>
              <a:t>di</a:t>
            </a:r>
            <a:r>
              <a:rPr lang="en-US" dirty="0"/>
              <a:t> </a:t>
            </a:r>
            <a:r>
              <a:rPr lang="en-US" dirty="0" err="1"/>
              <a:t>bidang</a:t>
            </a:r>
            <a:r>
              <a:rPr lang="en-US" dirty="0"/>
              <a:t> IT </a:t>
            </a:r>
            <a:r>
              <a:rPr lang="en-US" dirty="0" err="1"/>
              <a:t>di</a:t>
            </a:r>
            <a:r>
              <a:rPr lang="en-US" dirty="0"/>
              <a:t> Indonesia. </a:t>
            </a:r>
            <a:r>
              <a:rPr lang="en-US" dirty="0" err="1"/>
              <a:t>Angka</a:t>
            </a:r>
            <a:r>
              <a:rPr lang="en-US" dirty="0"/>
              <a:t> </a:t>
            </a:r>
            <a:r>
              <a:rPr lang="en-US" dirty="0" err="1"/>
              <a:t>ini</a:t>
            </a:r>
            <a:r>
              <a:rPr lang="en-US" dirty="0"/>
              <a:t> </a:t>
            </a:r>
            <a:r>
              <a:rPr lang="en-US" dirty="0" err="1"/>
              <a:t>masih</a:t>
            </a:r>
            <a:r>
              <a:rPr lang="en-US" dirty="0"/>
              <a:t> </a:t>
            </a:r>
            <a:r>
              <a:rPr lang="en-US" dirty="0" err="1"/>
              <a:t>kecil</a:t>
            </a:r>
            <a:r>
              <a:rPr lang="en-US" dirty="0"/>
              <a:t> </a:t>
            </a:r>
            <a:r>
              <a:rPr lang="en-US" dirty="0" err="1"/>
              <a:t>jika</a:t>
            </a:r>
            <a:r>
              <a:rPr lang="en-US" dirty="0"/>
              <a:t> </a:t>
            </a:r>
            <a:r>
              <a:rPr lang="en-US" dirty="0" err="1"/>
              <a:t>dibandingkan</a:t>
            </a:r>
            <a:r>
              <a:rPr lang="en-US" dirty="0"/>
              <a:t> </a:t>
            </a:r>
            <a:r>
              <a:rPr lang="en-US" dirty="0" err="1"/>
              <a:t>dengan</a:t>
            </a:r>
            <a:r>
              <a:rPr lang="en-US" dirty="0"/>
              <a:t> </a:t>
            </a:r>
            <a:r>
              <a:rPr lang="en-US" dirty="0" err="1"/>
              <a:t>kubutuhan</a:t>
            </a:r>
            <a:r>
              <a:rPr lang="en-US" dirty="0"/>
              <a:t> </a:t>
            </a:r>
            <a:r>
              <a:rPr lang="en-US" dirty="0" err="1"/>
              <a:t>akan</a:t>
            </a:r>
            <a:r>
              <a:rPr lang="en-US" dirty="0"/>
              <a:t> </a:t>
            </a:r>
            <a:r>
              <a:rPr lang="en-US" dirty="0" err="1"/>
              <a:t>tenaga</a:t>
            </a:r>
            <a:r>
              <a:rPr lang="en-US" dirty="0"/>
              <a:t> IT </a:t>
            </a:r>
            <a:r>
              <a:rPr lang="en-US" dirty="0" err="1"/>
              <a:t>di</a:t>
            </a:r>
            <a:r>
              <a:rPr lang="en-US" dirty="0"/>
              <a:t> </a:t>
            </a:r>
            <a:r>
              <a:rPr lang="en-US" dirty="0" err="1" smtClean="0"/>
              <a:t>dunia</a:t>
            </a:r>
            <a:endParaRPr lang="en-US" dirty="0" smtClean="0"/>
          </a:p>
          <a:p>
            <a:pPr>
              <a:lnSpc>
                <a:spcPct val="90000"/>
              </a:lnSpc>
            </a:pPr>
            <a:r>
              <a:rPr lang="en-US" dirty="0" err="1" smtClean="0"/>
              <a:t>Pertahun</a:t>
            </a:r>
            <a:r>
              <a:rPr lang="en-US" dirty="0" smtClean="0"/>
              <a:t> 500.000 </a:t>
            </a:r>
            <a:r>
              <a:rPr lang="en-US" dirty="0" err="1" smtClean="0"/>
              <a:t>kebutuhan</a:t>
            </a:r>
            <a:r>
              <a:rPr lang="en-US" dirty="0" smtClean="0"/>
              <a:t> </a:t>
            </a:r>
            <a:r>
              <a:rPr lang="en-US" dirty="0" err="1" smtClean="0"/>
              <a:t>tenaga</a:t>
            </a:r>
            <a:r>
              <a:rPr lang="en-US" dirty="0" smtClean="0"/>
              <a:t> IT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a:p>
        </p:txBody>
      </p:sp>
      <p:sp>
        <p:nvSpPr>
          <p:cNvPr id="4099" name="Rectangle 3"/>
          <p:cNvSpPr>
            <a:spLocks noGrp="1" noChangeArrowheads="1"/>
          </p:cNvSpPr>
          <p:nvPr>
            <p:ph sz="quarter" idx="1"/>
          </p:nvPr>
        </p:nvSpPr>
        <p:spPr/>
        <p:txBody>
          <a:bodyPr>
            <a:normAutofit fontScale="92500"/>
          </a:bodyPr>
          <a:lstStyle/>
          <a:p>
            <a:pPr>
              <a:lnSpc>
                <a:spcPct val="80000"/>
              </a:lnSpc>
            </a:pPr>
            <a:r>
              <a:rPr lang="en-US" sz="2400" dirty="0" err="1" smtClean="0"/>
              <a:t>Untuk</a:t>
            </a:r>
            <a:r>
              <a:rPr lang="en-US" sz="2400" dirty="0" smtClean="0"/>
              <a:t> </a:t>
            </a:r>
            <a:r>
              <a:rPr lang="en-US" sz="2400" dirty="0" err="1"/>
              <a:t>menghasilkan</a:t>
            </a:r>
            <a:r>
              <a:rPr lang="en-US" sz="2400" dirty="0"/>
              <a:t> SDM yang </a:t>
            </a:r>
            <a:r>
              <a:rPr lang="en-US" sz="2400" dirty="0" err="1"/>
              <a:t>berkualitas</a:t>
            </a:r>
            <a:r>
              <a:rPr lang="en-US" sz="2400" dirty="0"/>
              <a:t> </a:t>
            </a:r>
            <a:r>
              <a:rPr lang="en-US" sz="2400" dirty="0" err="1"/>
              <a:t>dibidang</a:t>
            </a:r>
            <a:r>
              <a:rPr lang="en-US" sz="2400" dirty="0"/>
              <a:t> IT </a:t>
            </a:r>
            <a:r>
              <a:rPr lang="en-US" sz="2400" dirty="0" err="1"/>
              <a:t>dibutuhkan</a:t>
            </a:r>
            <a:r>
              <a:rPr lang="en-US" sz="2400" dirty="0"/>
              <a:t> </a:t>
            </a:r>
            <a:r>
              <a:rPr lang="en-US" sz="2400" dirty="0" err="1"/>
              <a:t>kerjasama</a:t>
            </a:r>
            <a:r>
              <a:rPr lang="en-US" sz="2400" dirty="0"/>
              <a:t> </a:t>
            </a:r>
            <a:r>
              <a:rPr lang="en-US" sz="2400" dirty="0" err="1"/>
              <a:t>antara</a:t>
            </a:r>
            <a:r>
              <a:rPr lang="en-US" sz="2400" dirty="0"/>
              <a:t> </a:t>
            </a:r>
            <a:r>
              <a:rPr lang="en-US" sz="2400" dirty="0" err="1"/>
              <a:t>institusi</a:t>
            </a:r>
            <a:r>
              <a:rPr lang="en-US" sz="2400" dirty="0"/>
              <a:t> </a:t>
            </a:r>
            <a:r>
              <a:rPr lang="en-US" sz="2400" dirty="0" err="1"/>
              <a:t>pendidikan</a:t>
            </a:r>
            <a:r>
              <a:rPr lang="en-US" sz="2400" dirty="0"/>
              <a:t> formal  (</a:t>
            </a:r>
            <a:r>
              <a:rPr lang="en-US" sz="2400" dirty="0" err="1"/>
              <a:t>perguruan</a:t>
            </a:r>
            <a:r>
              <a:rPr lang="en-US" sz="2400" dirty="0"/>
              <a:t> </a:t>
            </a:r>
            <a:r>
              <a:rPr lang="en-US" sz="2400" dirty="0" err="1"/>
              <a:t>tinggi</a:t>
            </a:r>
            <a:r>
              <a:rPr lang="en-US" sz="2400" dirty="0"/>
              <a:t>, </a:t>
            </a:r>
            <a:r>
              <a:rPr lang="en-US" sz="2400" dirty="0" err="1"/>
              <a:t>sekolah</a:t>
            </a:r>
            <a:r>
              <a:rPr lang="en-US" sz="2400" dirty="0"/>
              <a:t>) </a:t>
            </a:r>
            <a:r>
              <a:rPr lang="en-US" sz="2400" dirty="0" smtClean="0"/>
              <a:t> </a:t>
            </a:r>
            <a:r>
              <a:rPr lang="en-US" sz="2400" dirty="0" err="1"/>
              <a:t>dan</a:t>
            </a:r>
            <a:r>
              <a:rPr lang="en-US" sz="2400" dirty="0"/>
              <a:t> </a:t>
            </a:r>
            <a:r>
              <a:rPr lang="en-US" sz="2400" dirty="0" err="1"/>
              <a:t>pendidikan</a:t>
            </a:r>
            <a:r>
              <a:rPr lang="en-US" sz="2400" dirty="0"/>
              <a:t> informal (professional training center</a:t>
            </a:r>
            <a:r>
              <a:rPr lang="en-US" sz="2400" dirty="0" smtClean="0"/>
              <a:t>).</a:t>
            </a:r>
          </a:p>
          <a:p>
            <a:pPr>
              <a:lnSpc>
                <a:spcPct val="80000"/>
              </a:lnSpc>
            </a:pPr>
            <a:r>
              <a:rPr lang="en-US" sz="2400" dirty="0" err="1" smtClean="0"/>
              <a:t>Didukung</a:t>
            </a:r>
            <a:r>
              <a:rPr lang="en-US" sz="2400" dirty="0" smtClean="0"/>
              <a:t> 200 </a:t>
            </a:r>
            <a:r>
              <a:rPr lang="en-US" sz="2400" dirty="0" err="1" smtClean="0"/>
              <a:t>Perguruan</a:t>
            </a:r>
            <a:r>
              <a:rPr lang="en-US" sz="2400" dirty="0" smtClean="0"/>
              <a:t> </a:t>
            </a:r>
            <a:r>
              <a:rPr lang="en-US" sz="2400" dirty="0" err="1" smtClean="0"/>
              <a:t>tinggi</a:t>
            </a:r>
            <a:endParaRPr lang="en-US" sz="2400" dirty="0" smtClean="0"/>
          </a:p>
          <a:p>
            <a:pPr>
              <a:lnSpc>
                <a:spcPct val="80000"/>
              </a:lnSpc>
            </a:pPr>
            <a:r>
              <a:rPr lang="en-US" sz="2400" dirty="0" err="1" smtClean="0"/>
              <a:t>Menghasilkan</a:t>
            </a:r>
            <a:r>
              <a:rPr lang="en-US" sz="2400" dirty="0" smtClean="0"/>
              <a:t> </a:t>
            </a:r>
            <a:r>
              <a:rPr lang="en-US" sz="2400" dirty="0" err="1" smtClean="0"/>
              <a:t>sarjana</a:t>
            </a:r>
            <a:r>
              <a:rPr lang="en-US" sz="2400" dirty="0" smtClean="0"/>
              <a:t>, diploma  +- 25.000/</a:t>
            </a:r>
            <a:r>
              <a:rPr lang="en-US" sz="2400" dirty="0" err="1" smtClean="0"/>
              <a:t>th</a:t>
            </a:r>
            <a:endParaRPr lang="en-US" sz="2400" dirty="0" smtClean="0"/>
          </a:p>
          <a:p>
            <a:pPr>
              <a:lnSpc>
                <a:spcPct val="80000"/>
              </a:lnSpc>
              <a:buNone/>
            </a:pPr>
            <a:endParaRPr lang="en-US" sz="2400" dirty="0"/>
          </a:p>
          <a:p>
            <a:pPr>
              <a:lnSpc>
                <a:spcPct val="80000"/>
              </a:lnSpc>
            </a:pPr>
            <a:r>
              <a:rPr lang="en-US" sz="2400" dirty="0" err="1" smtClean="0"/>
              <a:t>Dibutuhkan</a:t>
            </a:r>
            <a:r>
              <a:rPr lang="en-US" sz="2400" dirty="0" smtClean="0"/>
              <a:t> </a:t>
            </a:r>
            <a:r>
              <a:rPr lang="en-US" sz="2400" dirty="0" err="1"/>
              <a:t>juga</a:t>
            </a:r>
            <a:r>
              <a:rPr lang="en-US" sz="2400" dirty="0"/>
              <a:t> </a:t>
            </a:r>
            <a:r>
              <a:rPr lang="en-US" sz="2400" dirty="0" err="1"/>
              <a:t>standar</a:t>
            </a:r>
            <a:r>
              <a:rPr lang="en-US" sz="2400" dirty="0"/>
              <a:t> </a:t>
            </a:r>
            <a:r>
              <a:rPr lang="en-US" sz="2400" dirty="0" err="1"/>
              <a:t>kompetensi</a:t>
            </a:r>
            <a:r>
              <a:rPr lang="en-US" sz="2400" dirty="0"/>
              <a:t> </a:t>
            </a:r>
            <a:r>
              <a:rPr lang="en-US" sz="2400" dirty="0" err="1"/>
              <a:t>untuk</a:t>
            </a:r>
            <a:r>
              <a:rPr lang="en-US" sz="2400" dirty="0"/>
              <a:t> </a:t>
            </a:r>
            <a:r>
              <a:rPr lang="en-US" sz="2400" dirty="0" err="1"/>
              <a:t>memudahkan</a:t>
            </a:r>
            <a:r>
              <a:rPr lang="en-US" sz="2400" dirty="0"/>
              <a:t> </a:t>
            </a:r>
            <a:r>
              <a:rPr lang="en-US" sz="2400" dirty="0" err="1"/>
              <a:t>bagi</a:t>
            </a:r>
            <a:r>
              <a:rPr lang="en-US" sz="2400" dirty="0"/>
              <a:t> </a:t>
            </a:r>
            <a:r>
              <a:rPr lang="en-US" sz="2400" dirty="0" err="1"/>
              <a:t>perusahaan</a:t>
            </a:r>
            <a:r>
              <a:rPr lang="en-US" sz="2400" dirty="0"/>
              <a:t> </a:t>
            </a:r>
            <a:r>
              <a:rPr lang="en-US" sz="2400" dirty="0" err="1"/>
              <a:t>atau</a:t>
            </a:r>
            <a:r>
              <a:rPr lang="en-US" sz="2400" dirty="0"/>
              <a:t> </a:t>
            </a:r>
            <a:r>
              <a:rPr lang="en-US" sz="2400" dirty="0" err="1"/>
              <a:t>institusi</a:t>
            </a:r>
            <a:r>
              <a:rPr lang="en-US" sz="2400" dirty="0"/>
              <a:t> </a:t>
            </a:r>
            <a:r>
              <a:rPr lang="en-US" sz="2400" dirty="0" err="1"/>
              <a:t>untuk</a:t>
            </a:r>
            <a:r>
              <a:rPr lang="en-US" sz="2400" dirty="0"/>
              <a:t> </a:t>
            </a:r>
            <a:r>
              <a:rPr lang="en-US" sz="2400" dirty="0" err="1"/>
              <a:t>menilai</a:t>
            </a:r>
            <a:r>
              <a:rPr lang="en-US" sz="2400" dirty="0"/>
              <a:t> </a:t>
            </a:r>
            <a:r>
              <a:rPr lang="en-US" sz="2400" dirty="0" err="1"/>
              <a:t>kemampuan</a:t>
            </a:r>
            <a:r>
              <a:rPr lang="en-US" sz="2400" dirty="0"/>
              <a:t> (</a:t>
            </a:r>
            <a:r>
              <a:rPr lang="en-US" sz="2400" i="1" dirty="0"/>
              <a:t>skill</a:t>
            </a:r>
            <a:r>
              <a:rPr lang="en-US" sz="2400" dirty="0"/>
              <a:t>) </a:t>
            </a:r>
            <a:r>
              <a:rPr lang="en-US" sz="2400" dirty="0" err="1"/>
              <a:t>calon</a:t>
            </a:r>
            <a:r>
              <a:rPr lang="en-US" sz="2400" dirty="0"/>
              <a:t> </a:t>
            </a:r>
            <a:r>
              <a:rPr lang="en-US" sz="2400" dirty="0" err="1"/>
              <a:t>pegawai</a:t>
            </a:r>
            <a:r>
              <a:rPr lang="en-US" sz="2400" dirty="0"/>
              <a:t> </a:t>
            </a:r>
            <a:r>
              <a:rPr lang="en-US" sz="2400" dirty="0" err="1"/>
              <a:t>atau</a:t>
            </a:r>
            <a:r>
              <a:rPr lang="en-US" sz="2400" dirty="0"/>
              <a:t> </a:t>
            </a:r>
            <a:r>
              <a:rPr lang="en-US" sz="2400" dirty="0" err="1"/>
              <a:t>pegawainya</a:t>
            </a:r>
            <a:r>
              <a:rPr lang="en-US" sz="2400" dirty="0"/>
              <a:t>.</a:t>
            </a:r>
          </a:p>
          <a:p>
            <a:pPr>
              <a:lnSpc>
                <a:spcPct val="80000"/>
              </a:lnSpc>
            </a:pPr>
            <a:endParaRPr lang="en-US" sz="2400" dirty="0" smtClean="0"/>
          </a:p>
          <a:p>
            <a:pPr>
              <a:lnSpc>
                <a:spcPct val="80000"/>
              </a:lnSpc>
            </a:pPr>
            <a:r>
              <a:rPr lang="en-US" sz="2400" dirty="0" err="1" smtClean="0"/>
              <a:t>Beberapa</a:t>
            </a:r>
            <a:r>
              <a:rPr lang="en-US" sz="2400" dirty="0" smtClean="0"/>
              <a:t> </a:t>
            </a:r>
            <a:r>
              <a:rPr lang="en-US" sz="2400" dirty="0" err="1"/>
              <a:t>Lembaga</a:t>
            </a:r>
            <a:r>
              <a:rPr lang="en-US" sz="2400" dirty="0"/>
              <a:t> </a:t>
            </a:r>
            <a:r>
              <a:rPr lang="en-US" sz="2400" dirty="0" err="1"/>
              <a:t>seperti</a:t>
            </a:r>
            <a:r>
              <a:rPr lang="en-US" sz="2400" dirty="0"/>
              <a:t> </a:t>
            </a:r>
            <a:r>
              <a:rPr lang="en-US" sz="2400" dirty="0" smtClean="0"/>
              <a:t> </a:t>
            </a:r>
            <a:r>
              <a:rPr lang="en-US" sz="2400" dirty="0"/>
              <a:t>PPAUME ITB </a:t>
            </a:r>
            <a:r>
              <a:rPr lang="en-US" sz="2400" dirty="0" err="1"/>
              <a:t>beserta</a:t>
            </a:r>
            <a:r>
              <a:rPr lang="en-US" sz="2400" dirty="0"/>
              <a:t> APJII </a:t>
            </a:r>
            <a:r>
              <a:rPr lang="en-US" sz="2400" dirty="0" err="1"/>
              <a:t>mulai</a:t>
            </a:r>
            <a:r>
              <a:rPr lang="en-US" sz="2400" dirty="0"/>
              <a:t> </a:t>
            </a:r>
            <a:r>
              <a:rPr lang="en-US" sz="2400" dirty="0" err="1"/>
              <a:t>berinisitif</a:t>
            </a:r>
            <a:r>
              <a:rPr lang="en-US" sz="2400" dirty="0"/>
              <a:t> </a:t>
            </a:r>
            <a:r>
              <a:rPr lang="en-US" sz="2400" dirty="0" err="1"/>
              <a:t>untuk</a:t>
            </a:r>
            <a:r>
              <a:rPr lang="en-US" sz="2400" dirty="0"/>
              <a:t> </a:t>
            </a:r>
            <a:r>
              <a:rPr lang="en-US" sz="2400" dirty="0" err="1"/>
              <a:t>membuat</a:t>
            </a:r>
            <a:r>
              <a:rPr lang="en-US" sz="2400" dirty="0"/>
              <a:t> </a:t>
            </a:r>
            <a:r>
              <a:rPr lang="en-US" sz="2400" dirty="0" err="1"/>
              <a:t>sebuah</a:t>
            </a:r>
            <a:r>
              <a:rPr lang="en-US" sz="2400" dirty="0"/>
              <a:t> </a:t>
            </a:r>
            <a:r>
              <a:rPr lang="en-US" sz="2400" dirty="0" err="1"/>
              <a:t>standarisasi</a:t>
            </a:r>
            <a:r>
              <a:rPr lang="en-US" sz="2400" dirty="0"/>
              <a:t> </a:t>
            </a:r>
            <a:r>
              <a:rPr lang="en-US" sz="2400" dirty="0" err="1"/>
              <a:t>seperti</a:t>
            </a:r>
            <a:r>
              <a:rPr lang="en-US" sz="2400" dirty="0"/>
              <a:t> </a:t>
            </a:r>
            <a:r>
              <a:rPr lang="en-US" sz="2400" dirty="0" err="1"/>
              <a:t>dibidang</a:t>
            </a:r>
            <a:r>
              <a:rPr lang="en-US" sz="2400" dirty="0"/>
              <a:t> </a:t>
            </a:r>
            <a:r>
              <a:rPr lang="en-US" sz="2400" dirty="0" err="1" smtClean="0"/>
              <a:t>Teknologi</a:t>
            </a:r>
            <a:r>
              <a:rPr lang="en-US" sz="2400" dirty="0" smtClean="0"/>
              <a:t> </a:t>
            </a:r>
            <a:r>
              <a:rPr lang="en-US" sz="2400" dirty="0" err="1" smtClean="0"/>
              <a:t>Informasi</a:t>
            </a:r>
            <a:r>
              <a:rPr lang="en-US" sz="2400" dirty="0" smtClean="0"/>
              <a:t> </a:t>
            </a:r>
            <a:r>
              <a:rPr lang="en-US" sz="2400" dirty="0" err="1" smtClean="0"/>
              <a:t>sebagai</a:t>
            </a:r>
            <a:r>
              <a:rPr lang="en-US" sz="2400" dirty="0" smtClean="0"/>
              <a:t>  </a:t>
            </a:r>
            <a:r>
              <a:rPr lang="en-US" sz="2400" dirty="0" err="1" smtClean="0"/>
              <a:t>acuan</a:t>
            </a:r>
            <a:r>
              <a:rPr lang="en-US" sz="2400" dirty="0" smtClean="0"/>
              <a:t> </a:t>
            </a:r>
            <a:r>
              <a:rPr lang="en-US" sz="2400" dirty="0" err="1" smtClean="0"/>
              <a:t>bagi</a:t>
            </a:r>
            <a:r>
              <a:rPr lang="en-US" sz="2400" dirty="0" smtClean="0"/>
              <a:t> SDM </a:t>
            </a:r>
            <a:r>
              <a:rPr lang="en-US" sz="2400" dirty="0" err="1" smtClean="0"/>
              <a:t>bidang</a:t>
            </a:r>
            <a:r>
              <a:rPr lang="en-US" sz="2400" dirty="0" smtClean="0"/>
              <a:t> TI </a:t>
            </a:r>
            <a:r>
              <a:rPr lang="en-US" sz="2400" dirty="0" err="1" smtClean="0"/>
              <a:t>maupun</a:t>
            </a:r>
            <a:r>
              <a:rPr lang="en-US" sz="2400" dirty="0" smtClean="0"/>
              <a:t> yang </a:t>
            </a:r>
            <a:r>
              <a:rPr lang="en-US" sz="2400" dirty="0" err="1" smtClean="0"/>
              <a:t>baru</a:t>
            </a:r>
            <a:r>
              <a:rPr lang="en-US" sz="2400" dirty="0" smtClean="0"/>
              <a:t> </a:t>
            </a:r>
            <a:r>
              <a:rPr lang="en-US" sz="2400" dirty="0" err="1" smtClean="0"/>
              <a:t>akan</a:t>
            </a:r>
            <a:r>
              <a:rPr lang="en-US" sz="2400" dirty="0" smtClean="0"/>
              <a:t> </a:t>
            </a:r>
            <a:r>
              <a:rPr lang="en-US" sz="2400" dirty="0" err="1" smtClean="0"/>
              <a:t>mulai</a:t>
            </a:r>
            <a:r>
              <a:rPr lang="en-US" sz="2400" dirty="0" smtClean="0"/>
              <a:t> </a:t>
            </a:r>
            <a:r>
              <a:rPr lang="en-US" sz="2400" dirty="0" err="1" smtClean="0"/>
              <a:t>memasuki</a:t>
            </a:r>
            <a:r>
              <a:rPr lang="en-US" sz="2400" dirty="0" smtClean="0"/>
              <a:t> </a:t>
            </a:r>
            <a:r>
              <a:rPr lang="en-US" sz="2400" dirty="0" err="1" smtClean="0"/>
              <a:t>dunia</a:t>
            </a:r>
            <a:r>
              <a:rPr lang="en-US" sz="2400" dirty="0" smtClean="0"/>
              <a:t> TI</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r>
              <a:rPr lang="en-US" b="1" dirty="0" err="1" smtClean="0"/>
              <a:t>Standar</a:t>
            </a:r>
            <a:r>
              <a:rPr lang="en-US" b="1" dirty="0" smtClean="0"/>
              <a:t> </a:t>
            </a:r>
            <a:r>
              <a:rPr lang="en-US" b="1" dirty="0" err="1" smtClean="0"/>
              <a:t>Kompetensi</a:t>
            </a:r>
            <a:r>
              <a:rPr lang="en-US" b="1" dirty="0" smtClean="0"/>
              <a:t> </a:t>
            </a:r>
            <a:br>
              <a:rPr lang="en-US" b="1" dirty="0" smtClean="0"/>
            </a:br>
            <a:endParaRPr lang="en-US" dirty="0"/>
          </a:p>
        </p:txBody>
      </p:sp>
      <p:sp>
        <p:nvSpPr>
          <p:cNvPr id="5123" name="Rectangle 3"/>
          <p:cNvSpPr>
            <a:spLocks noGrp="1" noChangeArrowheads="1"/>
          </p:cNvSpPr>
          <p:nvPr>
            <p:ph sz="quarter" idx="1"/>
          </p:nvPr>
        </p:nvSpPr>
        <p:spPr>
          <a:xfrm>
            <a:off x="301752" y="1527048"/>
            <a:ext cx="8503920" cy="4572000"/>
          </a:xfrm>
        </p:spPr>
        <p:txBody>
          <a:bodyPr>
            <a:normAutofit/>
          </a:bodyPr>
          <a:lstStyle/>
          <a:p>
            <a:pPr>
              <a:lnSpc>
                <a:spcPct val="80000"/>
              </a:lnSpc>
              <a:buFont typeface="Wingdings" pitchFamily="2" charset="2"/>
              <a:buNone/>
            </a:pPr>
            <a:r>
              <a:rPr lang="en-US" sz="2400" dirty="0"/>
              <a:t>	</a:t>
            </a:r>
            <a:r>
              <a:rPr lang="en-US" sz="2400" dirty="0" err="1"/>
              <a:t>Standar</a:t>
            </a:r>
            <a:r>
              <a:rPr lang="en-US" sz="2400" dirty="0"/>
              <a:t> </a:t>
            </a:r>
            <a:r>
              <a:rPr lang="en-US" sz="2400" dirty="0" err="1"/>
              <a:t>kompetensi</a:t>
            </a:r>
            <a:r>
              <a:rPr lang="en-US" sz="2400" dirty="0"/>
              <a:t> </a:t>
            </a:r>
            <a:r>
              <a:rPr lang="en-US" sz="2400" dirty="0" err="1"/>
              <a:t>ini</a:t>
            </a:r>
            <a:r>
              <a:rPr lang="en-US" sz="2400" dirty="0"/>
              <a:t> </a:t>
            </a:r>
            <a:r>
              <a:rPr lang="en-US" sz="2400" dirty="0" err="1"/>
              <a:t>sebagian</a:t>
            </a:r>
            <a:r>
              <a:rPr lang="en-US" sz="2400" dirty="0"/>
              <a:t> </a:t>
            </a:r>
            <a:r>
              <a:rPr lang="en-US" sz="2400" dirty="0" err="1"/>
              <a:t>mengacu</a:t>
            </a:r>
            <a:r>
              <a:rPr lang="en-US" sz="2400" dirty="0"/>
              <a:t> </a:t>
            </a:r>
            <a:r>
              <a:rPr lang="en-US" sz="2400" dirty="0" err="1"/>
              <a:t>pada</a:t>
            </a:r>
            <a:r>
              <a:rPr lang="en-US" sz="2400" dirty="0"/>
              <a:t> standard </a:t>
            </a:r>
            <a:r>
              <a:rPr lang="en-US" sz="2400" dirty="0" err="1"/>
              <a:t>kompetensi</a:t>
            </a:r>
            <a:r>
              <a:rPr lang="en-US" sz="2400" dirty="0"/>
              <a:t> “ANTA” </a:t>
            </a:r>
            <a:r>
              <a:rPr lang="en-US" sz="2400" dirty="0" err="1"/>
              <a:t>merupakan</a:t>
            </a:r>
            <a:r>
              <a:rPr lang="en-US" sz="2400" dirty="0"/>
              <a:t> </a:t>
            </a:r>
            <a:r>
              <a:rPr lang="en-US" sz="2400" dirty="0" err="1"/>
              <a:t>standar</a:t>
            </a:r>
            <a:r>
              <a:rPr lang="en-US" sz="2400" dirty="0"/>
              <a:t> </a:t>
            </a:r>
            <a:r>
              <a:rPr lang="en-US" sz="2400" dirty="0" err="1"/>
              <a:t>kompetensi</a:t>
            </a:r>
            <a:r>
              <a:rPr lang="en-US" sz="2400" dirty="0"/>
              <a:t> yang </a:t>
            </a:r>
            <a:r>
              <a:rPr lang="en-US" sz="2400" dirty="0" err="1"/>
              <a:t>direkomendasikan</a:t>
            </a:r>
            <a:r>
              <a:rPr lang="en-US" sz="2400" dirty="0"/>
              <a:t> </a:t>
            </a:r>
            <a:r>
              <a:rPr lang="en-US" sz="2400" dirty="0" err="1"/>
              <a:t>oleh</a:t>
            </a:r>
            <a:r>
              <a:rPr lang="en-US" sz="2400" dirty="0"/>
              <a:t> Australian National Training Authority (ANTA).</a:t>
            </a:r>
            <a:endParaRPr lang="en-US" sz="2400" b="1" i="1" dirty="0"/>
          </a:p>
          <a:p>
            <a:pPr>
              <a:lnSpc>
                <a:spcPct val="80000"/>
              </a:lnSpc>
              <a:buNone/>
            </a:pPr>
            <a:r>
              <a:rPr lang="en-US" sz="2400" b="1" i="1" dirty="0" smtClean="0"/>
              <a:t>1. </a:t>
            </a:r>
            <a:r>
              <a:rPr lang="en-US" sz="2400" b="1" i="1" dirty="0" err="1" smtClean="0"/>
              <a:t>Ketrampilan</a:t>
            </a:r>
            <a:r>
              <a:rPr lang="en-US" sz="2400" b="1" i="1" dirty="0" smtClean="0"/>
              <a:t> </a:t>
            </a:r>
            <a:r>
              <a:rPr lang="en-US" sz="2400" b="1" i="1" dirty="0" err="1" smtClean="0"/>
              <a:t>untuk</a:t>
            </a:r>
            <a:r>
              <a:rPr lang="en-US" sz="2400" b="1" i="1" dirty="0" smtClean="0"/>
              <a:t> </a:t>
            </a:r>
            <a:r>
              <a:rPr lang="en-US" sz="2400" b="1" i="1" dirty="0" err="1" smtClean="0"/>
              <a:t>memberikan</a:t>
            </a:r>
            <a:r>
              <a:rPr lang="en-US" sz="2400" b="1" i="1" dirty="0" smtClean="0"/>
              <a:t> </a:t>
            </a:r>
            <a:r>
              <a:rPr lang="en-US" sz="2400" b="1" i="1" dirty="0" err="1"/>
              <a:t>Solusi</a:t>
            </a:r>
            <a:r>
              <a:rPr lang="en-US" sz="2400" b="1" i="1" dirty="0"/>
              <a:t> </a:t>
            </a:r>
            <a:r>
              <a:rPr lang="en-US" sz="2400" b="1" i="1" dirty="0" smtClean="0"/>
              <a:t> </a:t>
            </a:r>
            <a:r>
              <a:rPr lang="en-US" sz="2400" b="1" i="1" dirty="0" err="1" smtClean="0"/>
              <a:t>bidang</a:t>
            </a:r>
            <a:r>
              <a:rPr lang="en-US" sz="2400" b="1" i="1" dirty="0" smtClean="0"/>
              <a:t> TI</a:t>
            </a:r>
            <a:endParaRPr lang="en-US" sz="2400" b="1" i="1" dirty="0"/>
          </a:p>
          <a:p>
            <a:pPr>
              <a:lnSpc>
                <a:spcPct val="80000"/>
              </a:lnSpc>
            </a:pPr>
            <a:endParaRPr lang="en-US" sz="2400" dirty="0" smtClean="0"/>
          </a:p>
          <a:p>
            <a:pPr>
              <a:lnSpc>
                <a:spcPct val="80000"/>
              </a:lnSpc>
            </a:pPr>
            <a:r>
              <a:rPr lang="en-US" sz="2400" dirty="0" err="1" smtClean="0"/>
              <a:t>Menghubungkan</a:t>
            </a:r>
            <a:r>
              <a:rPr lang="en-US" sz="2400" dirty="0" smtClean="0"/>
              <a:t> </a:t>
            </a:r>
            <a:r>
              <a:rPr lang="en-US" sz="2400" dirty="0" err="1"/>
              <a:t>perangkat</a:t>
            </a:r>
            <a:r>
              <a:rPr lang="en-US" sz="2400" dirty="0"/>
              <a:t> </a:t>
            </a:r>
            <a:r>
              <a:rPr lang="en-US" sz="2400" dirty="0" err="1"/>
              <a:t>keras</a:t>
            </a:r>
            <a:r>
              <a:rPr lang="en-US" sz="2400" dirty="0"/>
              <a:t>. (ANTA: ICAITS014B)</a:t>
            </a:r>
          </a:p>
          <a:p>
            <a:pPr>
              <a:lnSpc>
                <a:spcPct val="80000"/>
              </a:lnSpc>
            </a:pPr>
            <a:r>
              <a:rPr lang="en-US" sz="2400" dirty="0" err="1"/>
              <a:t>Melakukan</a:t>
            </a:r>
            <a:r>
              <a:rPr lang="en-US" sz="2400" dirty="0"/>
              <a:t> </a:t>
            </a:r>
            <a:r>
              <a:rPr lang="en-US" sz="2400" dirty="0" err="1"/>
              <a:t>instalasi</a:t>
            </a:r>
            <a:r>
              <a:rPr lang="en-US" sz="2400" dirty="0"/>
              <a:t> </a:t>
            </a:r>
            <a:r>
              <a:rPr lang="en-US" sz="2400" dirty="0" smtClean="0"/>
              <a:t>OS Windows </a:t>
            </a:r>
            <a:r>
              <a:rPr lang="en-US" sz="2400" dirty="0" err="1" smtClean="0"/>
              <a:t>dan</a:t>
            </a:r>
            <a:r>
              <a:rPr lang="en-US" sz="2400" dirty="0" smtClean="0"/>
              <a:t> program </a:t>
            </a:r>
            <a:r>
              <a:rPr lang="en-US" sz="2400" dirty="0" err="1" smtClean="0"/>
              <a:t>aplikasinya</a:t>
            </a:r>
            <a:endParaRPr lang="en-US" sz="2400" dirty="0"/>
          </a:p>
          <a:p>
            <a:pPr>
              <a:lnSpc>
                <a:spcPct val="80000"/>
              </a:lnSpc>
            </a:pPr>
            <a:r>
              <a:rPr lang="en-US" sz="2400" dirty="0" err="1"/>
              <a:t>Melakukan</a:t>
            </a:r>
            <a:r>
              <a:rPr lang="en-US" sz="2400" dirty="0"/>
              <a:t> </a:t>
            </a:r>
            <a:r>
              <a:rPr lang="en-US" sz="2400" dirty="0" err="1" smtClean="0"/>
              <a:t>instalasi</a:t>
            </a:r>
            <a:r>
              <a:rPr lang="en-US" sz="2400" dirty="0" smtClean="0"/>
              <a:t> OS Linux </a:t>
            </a:r>
            <a:r>
              <a:rPr lang="en-US" sz="2400" dirty="0" err="1" smtClean="0"/>
              <a:t>dan</a:t>
            </a:r>
            <a:r>
              <a:rPr lang="en-US" sz="2400" dirty="0" smtClean="0"/>
              <a:t> program </a:t>
            </a:r>
            <a:r>
              <a:rPr lang="en-US" sz="2400" dirty="0" err="1" smtClean="0"/>
              <a:t>aplikasinya</a:t>
            </a:r>
            <a:endParaRPr lang="en-US" sz="2400" dirty="0"/>
          </a:p>
          <a:p>
            <a:pPr>
              <a:lnSpc>
                <a:spcPct val="80000"/>
              </a:lnSpc>
            </a:pPr>
            <a:r>
              <a:rPr lang="en-US" sz="2400" dirty="0" err="1" smtClean="0"/>
              <a:t>Melakukan</a:t>
            </a:r>
            <a:r>
              <a:rPr lang="en-US" sz="2400" dirty="0" smtClean="0"/>
              <a:t> </a:t>
            </a:r>
            <a:r>
              <a:rPr lang="en-US" sz="2400" dirty="0" err="1" smtClean="0"/>
              <a:t>instalasi</a:t>
            </a:r>
            <a:r>
              <a:rPr lang="en-US" sz="2400" dirty="0" smtClean="0"/>
              <a:t> </a:t>
            </a:r>
            <a:r>
              <a:rPr lang="en-US" sz="2400" dirty="0" err="1" smtClean="0"/>
              <a:t>dan</a:t>
            </a:r>
            <a:r>
              <a:rPr lang="en-US" sz="2400" dirty="0" smtClean="0"/>
              <a:t> </a:t>
            </a:r>
            <a:r>
              <a:rPr lang="en-US" sz="2400" dirty="0" err="1"/>
              <a:t>konfigurasi</a:t>
            </a:r>
            <a:r>
              <a:rPr lang="en-US" sz="2400" dirty="0"/>
              <a:t> </a:t>
            </a:r>
            <a:r>
              <a:rPr lang="en-US" sz="2400" dirty="0" smtClean="0"/>
              <a:t>web </a:t>
            </a:r>
            <a:r>
              <a:rPr lang="en-US" sz="2400" dirty="0" err="1" smtClean="0"/>
              <a:t>server,mail</a:t>
            </a:r>
            <a:r>
              <a:rPr lang="en-US" sz="2400" dirty="0" smtClean="0"/>
              <a:t> </a:t>
            </a:r>
            <a:r>
              <a:rPr lang="en-US" sz="2400" dirty="0"/>
              <a:t>server, ftp </a:t>
            </a:r>
            <a:r>
              <a:rPr lang="en-US" sz="2400" dirty="0" err="1" smtClean="0"/>
              <a:t>server,dll</a:t>
            </a:r>
            <a:endParaRPr lang="en-US" sz="2400" dirty="0"/>
          </a:p>
          <a:p>
            <a:pPr>
              <a:lnSpc>
                <a:spcPct val="80000"/>
              </a:lnSpc>
            </a:pPr>
            <a:r>
              <a:rPr lang="en-US" sz="2400" dirty="0" err="1"/>
              <a:t>Memahami</a:t>
            </a:r>
            <a:r>
              <a:rPr lang="en-US" sz="2400" dirty="0"/>
              <a:t> </a:t>
            </a:r>
            <a:r>
              <a:rPr lang="en-US" sz="2400" dirty="0" smtClean="0"/>
              <a:t>Routing,  switching, network </a:t>
            </a:r>
            <a:r>
              <a:rPr lang="en-US" sz="2400" dirty="0" err="1" smtClean="0"/>
              <a:t>segment,dll</a:t>
            </a:r>
            <a:endParaRPr lang="en-US" sz="2400" dirty="0"/>
          </a:p>
          <a:p>
            <a:pPr>
              <a:lnSpc>
                <a:spcPct val="80000"/>
              </a:lnSpc>
              <a:buNone/>
            </a:pP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endParaRPr lang="en-US"/>
          </a:p>
        </p:txBody>
      </p:sp>
      <p:sp>
        <p:nvSpPr>
          <p:cNvPr id="6147" name="Rectangle 3"/>
          <p:cNvSpPr>
            <a:spLocks noGrp="1" noChangeArrowheads="1"/>
          </p:cNvSpPr>
          <p:nvPr>
            <p:ph sz="quarter" idx="1"/>
          </p:nvPr>
        </p:nvSpPr>
        <p:spPr/>
        <p:txBody>
          <a:bodyPr>
            <a:normAutofit/>
          </a:bodyPr>
          <a:lstStyle/>
          <a:p>
            <a:pPr>
              <a:lnSpc>
                <a:spcPct val="90000"/>
              </a:lnSpc>
              <a:buNone/>
            </a:pPr>
            <a:r>
              <a:rPr lang="en-US" sz="2400" b="1" i="1" dirty="0" smtClean="0"/>
              <a:t>2. </a:t>
            </a:r>
            <a:r>
              <a:rPr lang="en-US" sz="2400" b="1" i="1" dirty="0" err="1" smtClean="0"/>
              <a:t>Ketrampilan</a:t>
            </a:r>
            <a:r>
              <a:rPr lang="en-US" sz="2400" b="1" i="1" dirty="0" smtClean="0"/>
              <a:t> </a:t>
            </a:r>
            <a:r>
              <a:rPr lang="en-US" sz="2400" b="1" i="1" dirty="0" err="1" smtClean="0"/>
              <a:t>untuk</a:t>
            </a:r>
            <a:r>
              <a:rPr lang="en-US" sz="2400" b="1" i="1" dirty="0" smtClean="0"/>
              <a:t> </a:t>
            </a:r>
            <a:r>
              <a:rPr lang="en-US" sz="2400" b="1" i="1" dirty="0" err="1" smtClean="0"/>
              <a:t>Penggunaan</a:t>
            </a:r>
            <a:r>
              <a:rPr lang="en-US" sz="2400" b="1" i="1" dirty="0" smtClean="0"/>
              <a:t> </a:t>
            </a:r>
            <a:r>
              <a:rPr lang="en-US" sz="2400" b="1" i="1" dirty="0" err="1" smtClean="0"/>
              <a:t>teknologi</a:t>
            </a:r>
            <a:r>
              <a:rPr lang="en-US" sz="2400" b="1" i="1" dirty="0" smtClean="0"/>
              <a:t> </a:t>
            </a:r>
            <a:r>
              <a:rPr lang="en-US" sz="2400" b="1" i="1" dirty="0" err="1" smtClean="0"/>
              <a:t>informasi</a:t>
            </a:r>
            <a:endParaRPr lang="en-US" sz="2400" b="1" i="1" dirty="0" smtClean="0"/>
          </a:p>
          <a:p>
            <a:pPr>
              <a:lnSpc>
                <a:spcPct val="90000"/>
              </a:lnSpc>
              <a:buNone/>
            </a:pPr>
            <a:endParaRPr lang="en-US" sz="2400" b="1" i="1" dirty="0"/>
          </a:p>
          <a:p>
            <a:pPr>
              <a:lnSpc>
                <a:spcPct val="90000"/>
              </a:lnSpc>
            </a:pPr>
            <a:r>
              <a:rPr lang="en-US" sz="2400" dirty="0" err="1"/>
              <a:t>Kemampuan</a:t>
            </a:r>
            <a:r>
              <a:rPr lang="en-US" sz="2400" dirty="0"/>
              <a:t> </a:t>
            </a:r>
            <a:r>
              <a:rPr lang="en-US" sz="2400" dirty="0" err="1"/>
              <a:t>mengoperasikan</a:t>
            </a:r>
            <a:r>
              <a:rPr lang="en-US" sz="2400" dirty="0"/>
              <a:t> </a:t>
            </a:r>
            <a:r>
              <a:rPr lang="en-US" sz="2400" dirty="0" err="1"/>
              <a:t>perangkat</a:t>
            </a:r>
            <a:r>
              <a:rPr lang="en-US" sz="2400" dirty="0"/>
              <a:t> </a:t>
            </a:r>
            <a:r>
              <a:rPr lang="en-US" sz="2400" dirty="0" err="1"/>
              <a:t>keras</a:t>
            </a:r>
            <a:r>
              <a:rPr lang="en-US" sz="2400" dirty="0"/>
              <a:t>. (ANTA: ICAITU005B)</a:t>
            </a:r>
          </a:p>
          <a:p>
            <a:pPr>
              <a:lnSpc>
                <a:spcPct val="90000"/>
              </a:lnSpc>
            </a:pPr>
            <a:r>
              <a:rPr lang="en-US" sz="2400" dirty="0" err="1" smtClean="0"/>
              <a:t>Meng-administrasi</a:t>
            </a:r>
            <a:r>
              <a:rPr lang="en-US" sz="2400" dirty="0" smtClean="0"/>
              <a:t> </a:t>
            </a:r>
            <a:r>
              <a:rPr lang="en-US" sz="2400" dirty="0" err="1"/>
              <a:t>dan</a:t>
            </a:r>
            <a:r>
              <a:rPr lang="en-US" sz="2400" dirty="0"/>
              <a:t> </a:t>
            </a:r>
            <a:r>
              <a:rPr lang="en-US" sz="2400" dirty="0" err="1"/>
              <a:t>melakukan</a:t>
            </a:r>
            <a:r>
              <a:rPr lang="en-US" sz="2400" dirty="0"/>
              <a:t> </a:t>
            </a:r>
            <a:r>
              <a:rPr lang="en-US" sz="2400" dirty="0" err="1"/>
              <a:t>konfigurasi</a:t>
            </a:r>
            <a:r>
              <a:rPr lang="en-US" sz="2400" dirty="0"/>
              <a:t> </a:t>
            </a:r>
            <a:r>
              <a:rPr lang="en-US" sz="2400" dirty="0" err="1"/>
              <a:t>sistem</a:t>
            </a:r>
            <a:r>
              <a:rPr lang="en-US" sz="2400" dirty="0"/>
              <a:t> </a:t>
            </a:r>
            <a:r>
              <a:rPr lang="en-US" sz="2400" dirty="0" err="1"/>
              <a:t>operasi</a:t>
            </a:r>
            <a:r>
              <a:rPr lang="en-US" sz="2400" dirty="0"/>
              <a:t> yang </a:t>
            </a:r>
            <a:r>
              <a:rPr lang="en-US" sz="2400" dirty="0" err="1"/>
              <a:t>mendukung</a:t>
            </a:r>
            <a:r>
              <a:rPr lang="en-US" sz="2400" dirty="0"/>
              <a:t> network. (ANTA: ICAITS120A)</a:t>
            </a:r>
          </a:p>
          <a:p>
            <a:pPr>
              <a:lnSpc>
                <a:spcPct val="90000"/>
              </a:lnSpc>
            </a:pPr>
            <a:r>
              <a:rPr lang="en-US" sz="2400" dirty="0" err="1" smtClean="0"/>
              <a:t>Meng-administrasi</a:t>
            </a:r>
            <a:r>
              <a:rPr lang="en-US" sz="2400" dirty="0" smtClean="0"/>
              <a:t> </a:t>
            </a:r>
            <a:r>
              <a:rPr lang="en-US" sz="2400" dirty="0" err="1" smtClean="0"/>
              <a:t>perangkat</a:t>
            </a:r>
            <a:r>
              <a:rPr lang="en-US" sz="2400" dirty="0" smtClean="0"/>
              <a:t> </a:t>
            </a:r>
            <a:r>
              <a:rPr lang="en-US" sz="2400" dirty="0" err="1" smtClean="0"/>
              <a:t>jaringan</a:t>
            </a:r>
            <a:r>
              <a:rPr lang="en-US" sz="2400" dirty="0" smtClean="0"/>
              <a:t> </a:t>
            </a:r>
            <a:r>
              <a:rPr lang="en-US" sz="2400" dirty="0"/>
              <a:t>(ANTA: ICAITS121A)</a:t>
            </a:r>
          </a:p>
          <a:p>
            <a:pPr>
              <a:lnSpc>
                <a:spcPct val="90000"/>
              </a:lnSpc>
            </a:pPr>
            <a:r>
              <a:rPr lang="en-US" sz="2400" dirty="0" err="1"/>
              <a:t>Mencari</a:t>
            </a:r>
            <a:r>
              <a:rPr lang="en-US" sz="2400" dirty="0"/>
              <a:t> </a:t>
            </a:r>
            <a:r>
              <a:rPr lang="en-US" sz="2400" dirty="0" err="1"/>
              <a:t>sumber</a:t>
            </a:r>
            <a:r>
              <a:rPr lang="en-US" sz="2400" dirty="0"/>
              <a:t> </a:t>
            </a:r>
            <a:r>
              <a:rPr lang="en-US" sz="2400" dirty="0" err="1"/>
              <a:t>kesalahan</a:t>
            </a:r>
            <a:r>
              <a:rPr lang="en-US" sz="2400" dirty="0"/>
              <a:t> </a:t>
            </a:r>
            <a:r>
              <a:rPr lang="en-US" sz="2400" dirty="0" err="1"/>
              <a:t>di</a:t>
            </a:r>
            <a:r>
              <a:rPr lang="en-US" sz="2400" dirty="0"/>
              <a:t> </a:t>
            </a:r>
            <a:r>
              <a:rPr lang="en-US" sz="2400" dirty="0" err="1"/>
              <a:t>jaringan</a:t>
            </a:r>
            <a:r>
              <a:rPr lang="en-US" sz="2400" dirty="0"/>
              <a:t> </a:t>
            </a:r>
            <a:r>
              <a:rPr lang="en-US" sz="2400" dirty="0" err="1"/>
              <a:t>dan</a:t>
            </a:r>
            <a:r>
              <a:rPr lang="en-US" sz="2400" dirty="0"/>
              <a:t> </a:t>
            </a:r>
            <a:r>
              <a:rPr lang="en-US" sz="2400" dirty="0" err="1"/>
              <a:t>memperbaikinya</a:t>
            </a:r>
            <a:r>
              <a:rPr lang="en-US" sz="2400" dirty="0"/>
              <a:t>. (ANTA: ICAITS122A)</a:t>
            </a:r>
          </a:p>
          <a:p>
            <a:pPr>
              <a:lnSpc>
                <a:spcPct val="90000"/>
              </a:lnSpc>
            </a:pPr>
            <a:r>
              <a:rPr lang="en-US" sz="2400" dirty="0" err="1" smtClean="0"/>
              <a:t>Pengelolaan</a:t>
            </a:r>
            <a:r>
              <a:rPr lang="en-US" sz="2400" dirty="0" smtClean="0"/>
              <a:t> </a:t>
            </a:r>
            <a:r>
              <a:rPr lang="en-US" sz="2400" dirty="0" err="1" smtClean="0"/>
              <a:t>keamanan</a:t>
            </a:r>
            <a:r>
              <a:rPr lang="en-US" sz="2400" dirty="0" smtClean="0"/>
              <a:t> </a:t>
            </a:r>
            <a:r>
              <a:rPr lang="en-US" sz="2400" dirty="0" err="1" smtClean="0"/>
              <a:t>jaringan</a:t>
            </a:r>
            <a:r>
              <a:rPr lang="en-US" sz="2400" dirty="0" smtClean="0"/>
              <a:t> </a:t>
            </a:r>
            <a:r>
              <a:rPr lang="en-US" sz="2400" dirty="0"/>
              <a:t>(ANTA: ICAITS123A)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a:p>
        </p:txBody>
      </p:sp>
      <p:sp>
        <p:nvSpPr>
          <p:cNvPr id="11267" name="Rectangle 3"/>
          <p:cNvSpPr>
            <a:spLocks noGrp="1" noChangeArrowheads="1"/>
          </p:cNvSpPr>
          <p:nvPr>
            <p:ph sz="quarter" idx="1"/>
          </p:nvPr>
        </p:nvSpPr>
        <p:spPr/>
        <p:txBody>
          <a:bodyPr/>
          <a:lstStyle/>
          <a:p>
            <a:pPr>
              <a:lnSpc>
                <a:spcPct val="90000"/>
              </a:lnSpc>
            </a:pPr>
            <a:endParaRPr lang="en-US" sz="2400" dirty="0" smtClean="0"/>
          </a:p>
          <a:p>
            <a:pPr>
              <a:lnSpc>
                <a:spcPct val="90000"/>
              </a:lnSpc>
            </a:pPr>
            <a:r>
              <a:rPr lang="en-US" sz="2400" dirty="0" err="1" smtClean="0"/>
              <a:t>Meng-administrasi</a:t>
            </a:r>
            <a:r>
              <a:rPr lang="en-US" sz="2400" dirty="0" smtClean="0"/>
              <a:t> database</a:t>
            </a:r>
            <a:r>
              <a:rPr lang="en-US" sz="2400" dirty="0"/>
              <a:t>. (ANTA: ICAITS125A)</a:t>
            </a:r>
          </a:p>
          <a:p>
            <a:pPr>
              <a:lnSpc>
                <a:spcPct val="90000"/>
              </a:lnSpc>
            </a:pPr>
            <a:r>
              <a:rPr lang="en-US" sz="2400" dirty="0" err="1" smtClean="0"/>
              <a:t>Mengelolah</a:t>
            </a:r>
            <a:r>
              <a:rPr lang="en-US" sz="2400" dirty="0" smtClean="0"/>
              <a:t> </a:t>
            </a:r>
            <a:r>
              <a:rPr lang="en-US" sz="2400" dirty="0" err="1" smtClean="0"/>
              <a:t>gambar</a:t>
            </a:r>
            <a:r>
              <a:rPr lang="en-US" sz="2400" dirty="0" smtClean="0"/>
              <a:t> digital. </a:t>
            </a:r>
            <a:r>
              <a:rPr lang="en-US" sz="2400" dirty="0"/>
              <a:t>(ANTA: ICPMM21cA)</a:t>
            </a:r>
          </a:p>
          <a:p>
            <a:pPr>
              <a:lnSpc>
                <a:spcPct val="90000"/>
              </a:lnSpc>
            </a:pPr>
            <a:r>
              <a:rPr lang="en-US" sz="2400" dirty="0" err="1"/>
              <a:t>Mengakses</a:t>
            </a:r>
            <a:r>
              <a:rPr lang="en-US" sz="2400" dirty="0"/>
              <a:t> Internet. (ANTA: ICPMM63bA)</a:t>
            </a:r>
          </a:p>
          <a:p>
            <a:pPr>
              <a:lnSpc>
                <a:spcPct val="90000"/>
              </a:lnSpc>
            </a:pPr>
            <a:r>
              <a:rPr lang="en-US" sz="2400" dirty="0" err="1"/>
              <a:t>Membuat</a:t>
            </a:r>
            <a:r>
              <a:rPr lang="en-US" sz="2400" dirty="0"/>
              <a:t> </a:t>
            </a:r>
            <a:r>
              <a:rPr lang="en-US" sz="2400" dirty="0" err="1"/>
              <a:t>halaman</a:t>
            </a:r>
            <a:r>
              <a:rPr lang="en-US" sz="2400" dirty="0"/>
              <a:t> web </a:t>
            </a:r>
            <a:r>
              <a:rPr lang="en-US" sz="2400" dirty="0" err="1"/>
              <a:t>dengan</a:t>
            </a:r>
            <a:r>
              <a:rPr lang="en-US" sz="2400" dirty="0"/>
              <a:t> multimedia. (ANTA: ICPMM65dA)</a:t>
            </a:r>
          </a:p>
          <a:p>
            <a:pPr>
              <a:lnSpc>
                <a:spcPct val="90000"/>
              </a:lnSpc>
            </a:pPr>
            <a:r>
              <a:rPr lang="en-US" sz="2400" dirty="0" err="1"/>
              <a:t>Penggunaan</a:t>
            </a:r>
            <a:r>
              <a:rPr lang="en-US" sz="2400" dirty="0"/>
              <a:t> </a:t>
            </a:r>
            <a:r>
              <a:rPr lang="en-US" sz="2400" dirty="0" err="1"/>
              <a:t>perangkat</a:t>
            </a:r>
            <a:r>
              <a:rPr lang="en-US" sz="2400" dirty="0"/>
              <a:t> </a:t>
            </a:r>
            <a:r>
              <a:rPr lang="en-US" sz="2400" dirty="0" err="1"/>
              <a:t>lunak</a:t>
            </a:r>
            <a:r>
              <a:rPr lang="en-US" sz="2400" dirty="0"/>
              <a:t> Internet </a:t>
            </a:r>
            <a:r>
              <a:rPr lang="en-US" sz="2400" dirty="0" err="1"/>
              <a:t>berbasis</a:t>
            </a:r>
            <a:r>
              <a:rPr lang="en-US" sz="2400" dirty="0"/>
              <a:t> Windows </a:t>
            </a:r>
            <a:r>
              <a:rPr lang="en-US" sz="2400" dirty="0" err="1"/>
              <a:t>seperti</a:t>
            </a:r>
            <a:r>
              <a:rPr lang="en-US" sz="2400" dirty="0"/>
              <a:t> </a:t>
            </a:r>
            <a:r>
              <a:rPr lang="en-US" sz="2400" dirty="0" smtClean="0"/>
              <a:t>web browser, </a:t>
            </a:r>
            <a:r>
              <a:rPr lang="en-US" sz="2400" dirty="0"/>
              <a:t>telnet, </a:t>
            </a:r>
            <a:r>
              <a:rPr lang="en-US" sz="2400" dirty="0" smtClean="0"/>
              <a:t>ftp. </a:t>
            </a:r>
            <a:endParaRPr lang="en-US" sz="2400" dirty="0"/>
          </a:p>
          <a:p>
            <a:pPr>
              <a:lnSpc>
                <a:spcPct val="90000"/>
              </a:lnSpc>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sz="3200" dirty="0" err="1" smtClean="0"/>
              <a:t>Kompetensi</a:t>
            </a:r>
            <a:r>
              <a:rPr lang="en-US" sz="3200" dirty="0" smtClean="0"/>
              <a:t> </a:t>
            </a:r>
            <a:r>
              <a:rPr lang="en-US" sz="3200" dirty="0" err="1" smtClean="0"/>
              <a:t>Dasar</a:t>
            </a:r>
            <a:r>
              <a:rPr lang="en-US" sz="3200" dirty="0" smtClean="0"/>
              <a:t> </a:t>
            </a:r>
            <a:br>
              <a:rPr lang="en-US" sz="3200" dirty="0" smtClean="0"/>
            </a:br>
            <a:endParaRPr lang="en-US" sz="3200" dirty="0"/>
          </a:p>
        </p:txBody>
      </p:sp>
      <p:sp>
        <p:nvSpPr>
          <p:cNvPr id="7171" name="Rectangle 3"/>
          <p:cNvSpPr>
            <a:spLocks noGrp="1" noChangeArrowheads="1"/>
          </p:cNvSpPr>
          <p:nvPr>
            <p:ph sz="quarter" idx="1"/>
          </p:nvPr>
        </p:nvSpPr>
        <p:spPr/>
        <p:txBody>
          <a:bodyPr/>
          <a:lstStyle/>
          <a:p>
            <a:r>
              <a:rPr lang="en-US" sz="2800" dirty="0" err="1" smtClean="0"/>
              <a:t>Berikut</a:t>
            </a:r>
            <a:r>
              <a:rPr lang="en-US" sz="2800" dirty="0" smtClean="0"/>
              <a:t> </a:t>
            </a:r>
            <a:r>
              <a:rPr lang="en-US" sz="2800" dirty="0" err="1"/>
              <a:t>adalah</a:t>
            </a:r>
            <a:r>
              <a:rPr lang="en-US" sz="2800" dirty="0"/>
              <a:t> </a:t>
            </a:r>
            <a:r>
              <a:rPr lang="en-US" sz="2800" dirty="0" err="1"/>
              <a:t>kompetensi</a:t>
            </a:r>
            <a:r>
              <a:rPr lang="en-US" sz="2800" dirty="0"/>
              <a:t> </a:t>
            </a:r>
            <a:r>
              <a:rPr lang="en-US" sz="2800" dirty="0" err="1" smtClean="0"/>
              <a:t>dasar</a:t>
            </a:r>
            <a:r>
              <a:rPr lang="en-US" sz="2800" dirty="0" smtClean="0"/>
              <a:t> </a:t>
            </a:r>
            <a:r>
              <a:rPr lang="en-US" sz="2800" dirty="0" err="1" smtClean="0"/>
              <a:t>untuk</a:t>
            </a:r>
            <a:r>
              <a:rPr lang="en-US" sz="2800" dirty="0" smtClean="0"/>
              <a:t> </a:t>
            </a:r>
            <a:r>
              <a:rPr lang="en-US" sz="2800" dirty="0" err="1" smtClean="0"/>
              <a:t>beberapa</a:t>
            </a:r>
            <a:r>
              <a:rPr lang="en-US" sz="2800" dirty="0" smtClean="0"/>
              <a:t> </a:t>
            </a:r>
            <a:r>
              <a:rPr lang="en-US" sz="2800" dirty="0" err="1" smtClean="0"/>
              <a:t>bidang</a:t>
            </a:r>
            <a:r>
              <a:rPr lang="en-US" sz="2800" dirty="0" smtClean="0"/>
              <a:t> </a:t>
            </a:r>
            <a:r>
              <a:rPr lang="en-US" sz="2800" dirty="0" err="1" smtClean="0"/>
              <a:t>pekerjaan</a:t>
            </a:r>
            <a:r>
              <a:rPr lang="en-US" sz="2800" dirty="0" smtClean="0"/>
              <a:t> </a:t>
            </a:r>
            <a:r>
              <a:rPr lang="en-US" sz="2800" dirty="0" err="1" smtClean="0"/>
              <a:t>bidang</a:t>
            </a:r>
            <a:r>
              <a:rPr lang="en-US" sz="2800" dirty="0" smtClean="0"/>
              <a:t> TI</a:t>
            </a:r>
            <a:endParaRPr lang="en-US" sz="2800" b="1" dirty="0"/>
          </a:p>
          <a:p>
            <a:pPr>
              <a:buNone/>
            </a:pPr>
            <a:r>
              <a:rPr lang="en-US" sz="2800" b="1" dirty="0" smtClean="0"/>
              <a:t>1. </a:t>
            </a:r>
            <a:r>
              <a:rPr lang="en-US" sz="2800" b="1" dirty="0" err="1" smtClean="0"/>
              <a:t>Kompetensi</a:t>
            </a:r>
            <a:r>
              <a:rPr lang="en-US" sz="2800" b="1" dirty="0" smtClean="0"/>
              <a:t> </a:t>
            </a:r>
            <a:r>
              <a:rPr lang="en-US" sz="2800" b="1" dirty="0" err="1"/>
              <a:t>dasar</a:t>
            </a:r>
            <a:r>
              <a:rPr lang="en-US" sz="2800" b="1" dirty="0"/>
              <a:t> </a:t>
            </a:r>
            <a:r>
              <a:rPr lang="en-US" sz="2800" b="1" dirty="0" err="1"/>
              <a:t>standar</a:t>
            </a:r>
            <a:r>
              <a:rPr lang="en-US" sz="2800" dirty="0"/>
              <a:t> (standard core </a:t>
            </a:r>
            <a:r>
              <a:rPr lang="en-US" sz="2800" dirty="0" smtClean="0"/>
              <a:t>competency)</a:t>
            </a:r>
            <a:r>
              <a:rPr lang="en-US" sz="2800" dirty="0" err="1" smtClean="0"/>
              <a:t>yaitu</a:t>
            </a:r>
            <a:r>
              <a:rPr lang="en-US" sz="2800" dirty="0"/>
              <a:t>:</a:t>
            </a:r>
          </a:p>
          <a:p>
            <a:r>
              <a:rPr lang="en-US" sz="2800" dirty="0" err="1"/>
              <a:t>Kemampuan</a:t>
            </a:r>
            <a:r>
              <a:rPr lang="en-US" sz="2800" dirty="0"/>
              <a:t> </a:t>
            </a:r>
            <a:r>
              <a:rPr lang="en-US" sz="2800" dirty="0" err="1"/>
              <a:t>mengoperasikan</a:t>
            </a:r>
            <a:r>
              <a:rPr lang="en-US" sz="2800" dirty="0"/>
              <a:t> </a:t>
            </a:r>
            <a:r>
              <a:rPr lang="en-US" sz="2800" dirty="0" err="1"/>
              <a:t>perangkat</a:t>
            </a:r>
            <a:r>
              <a:rPr lang="en-US" sz="2800" dirty="0"/>
              <a:t> </a:t>
            </a:r>
            <a:r>
              <a:rPr lang="en-US" sz="2800" dirty="0" err="1"/>
              <a:t>keras</a:t>
            </a:r>
            <a:r>
              <a:rPr lang="en-US" sz="2800" dirty="0"/>
              <a:t>. (ANTA: ICAITU005B)</a:t>
            </a:r>
          </a:p>
          <a:p>
            <a:r>
              <a:rPr lang="en-US" sz="2800" dirty="0" err="1" smtClean="0"/>
              <a:t>Kemampuan</a:t>
            </a:r>
            <a:r>
              <a:rPr lang="en-US" sz="2800" dirty="0" smtClean="0"/>
              <a:t> </a:t>
            </a:r>
            <a:r>
              <a:rPr lang="en-US" sz="2800" dirty="0" err="1" smtClean="0"/>
              <a:t>menggunakan</a:t>
            </a:r>
            <a:r>
              <a:rPr lang="en-US" sz="2800" dirty="0" smtClean="0"/>
              <a:t> media Internet</a:t>
            </a:r>
            <a:r>
              <a:rPr lang="en-US" sz="2800" dirty="0"/>
              <a:t>. (ANTA: ICPMM63bA)</a:t>
            </a:r>
            <a:endParaRPr lang="en-US" sz="2800"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n-US"/>
          </a:p>
        </p:txBody>
      </p:sp>
      <p:sp>
        <p:nvSpPr>
          <p:cNvPr id="12291" name="Rectangle 3"/>
          <p:cNvSpPr>
            <a:spLocks noGrp="1" noChangeArrowheads="1"/>
          </p:cNvSpPr>
          <p:nvPr>
            <p:ph sz="quarter" idx="1"/>
          </p:nvPr>
        </p:nvSpPr>
        <p:spPr/>
        <p:txBody>
          <a:bodyPr>
            <a:normAutofit/>
          </a:bodyPr>
          <a:lstStyle/>
          <a:p>
            <a:pPr>
              <a:lnSpc>
                <a:spcPct val="80000"/>
              </a:lnSpc>
              <a:buNone/>
            </a:pPr>
            <a:r>
              <a:rPr lang="en-US" sz="2800" b="1" i="1" dirty="0" smtClean="0"/>
              <a:t>2. Web Programmer</a:t>
            </a:r>
            <a:endParaRPr lang="en-US" sz="2800" b="1" i="1" dirty="0"/>
          </a:p>
          <a:p>
            <a:pPr>
              <a:lnSpc>
                <a:spcPct val="80000"/>
              </a:lnSpc>
            </a:pPr>
            <a:r>
              <a:rPr lang="en-US" sz="2800" dirty="0" err="1" smtClean="0"/>
              <a:t>Kemampuan</a:t>
            </a:r>
            <a:r>
              <a:rPr lang="en-US" sz="2800" dirty="0" smtClean="0"/>
              <a:t> </a:t>
            </a:r>
            <a:r>
              <a:rPr lang="en-US" sz="2800" dirty="0" err="1" smtClean="0"/>
              <a:t>mengelolah</a:t>
            </a:r>
            <a:r>
              <a:rPr lang="en-US" sz="2800" dirty="0" smtClean="0"/>
              <a:t> file/</a:t>
            </a:r>
            <a:r>
              <a:rPr lang="en-US" sz="2800" dirty="0" err="1" smtClean="0"/>
              <a:t>gambardigital</a:t>
            </a:r>
            <a:r>
              <a:rPr lang="en-US" sz="2800" dirty="0" smtClean="0"/>
              <a:t>. (ANTA: ICPMM21cA)</a:t>
            </a:r>
          </a:p>
          <a:p>
            <a:pPr>
              <a:lnSpc>
                <a:spcPct val="80000"/>
              </a:lnSpc>
            </a:pPr>
            <a:r>
              <a:rPr lang="en-US" sz="2800" dirty="0" err="1" smtClean="0"/>
              <a:t>Membuat</a:t>
            </a:r>
            <a:r>
              <a:rPr lang="en-US" sz="2800" dirty="0" smtClean="0"/>
              <a:t> </a:t>
            </a:r>
            <a:r>
              <a:rPr lang="en-US" sz="2800" dirty="0" err="1"/>
              <a:t>halaman</a:t>
            </a:r>
            <a:r>
              <a:rPr lang="en-US" sz="2800" dirty="0"/>
              <a:t> web </a:t>
            </a:r>
            <a:r>
              <a:rPr lang="en-US" sz="2800" dirty="0" err="1"/>
              <a:t>dengan</a:t>
            </a:r>
            <a:r>
              <a:rPr lang="en-US" sz="2800" dirty="0"/>
              <a:t> multimedia. (ANTA: ICPMM65dA)</a:t>
            </a:r>
          </a:p>
          <a:p>
            <a:pPr>
              <a:lnSpc>
                <a:spcPct val="80000"/>
              </a:lnSpc>
            </a:pPr>
            <a:r>
              <a:rPr lang="en-US" sz="2800" dirty="0" smtClean="0"/>
              <a:t>CGI (Common Gateway interface) programming</a:t>
            </a:r>
            <a:endParaRPr lang="en-US" sz="2800" b="1" i="1" dirty="0"/>
          </a:p>
          <a:p>
            <a:pPr>
              <a:lnSpc>
                <a:spcPct val="80000"/>
              </a:lnSpc>
              <a:buNone/>
            </a:pP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US"/>
          </a:p>
        </p:txBody>
      </p:sp>
      <p:sp>
        <p:nvSpPr>
          <p:cNvPr id="8195" name="Rectangle 3"/>
          <p:cNvSpPr>
            <a:spLocks noGrp="1" noChangeArrowheads="1"/>
          </p:cNvSpPr>
          <p:nvPr>
            <p:ph sz="quarter" idx="1"/>
          </p:nvPr>
        </p:nvSpPr>
        <p:spPr/>
        <p:txBody>
          <a:bodyPr>
            <a:normAutofit/>
          </a:bodyPr>
          <a:lstStyle/>
          <a:p>
            <a:pPr>
              <a:lnSpc>
                <a:spcPct val="80000"/>
              </a:lnSpc>
            </a:pPr>
            <a:r>
              <a:rPr lang="en-US" sz="2400" b="1" i="1"/>
              <a:t>Database Administrator</a:t>
            </a:r>
          </a:p>
          <a:p>
            <a:pPr>
              <a:lnSpc>
                <a:spcPct val="80000"/>
              </a:lnSpc>
            </a:pPr>
            <a:r>
              <a:rPr lang="en-US" sz="2400"/>
              <a:t>Database Administrator berkorelasi dengan sertifikasi ANTA ICA40299. Kompetensi yang harus dimiliki:</a:t>
            </a:r>
          </a:p>
          <a:p>
            <a:pPr>
              <a:lnSpc>
                <a:spcPct val="80000"/>
              </a:lnSpc>
            </a:pPr>
            <a:r>
              <a:rPr lang="en-US" sz="2400"/>
              <a:t>Monitor dan administer sebuah database. (ANTA: ICAITS125A)</a:t>
            </a:r>
            <a:endParaRPr lang="en-US" sz="2400" b="1" i="1"/>
          </a:p>
          <a:p>
            <a:pPr>
              <a:lnSpc>
                <a:spcPct val="80000"/>
              </a:lnSpc>
            </a:pPr>
            <a:r>
              <a:rPr lang="en-US" sz="2400" b="1" i="1"/>
              <a:t>System Administrator</a:t>
            </a:r>
          </a:p>
          <a:p>
            <a:pPr>
              <a:lnSpc>
                <a:spcPct val="80000"/>
              </a:lnSpc>
            </a:pPr>
            <a:r>
              <a:rPr lang="en-US" sz="2400"/>
              <a:t>Menghubungkan perangkat keras. (ANTA: ICAITS014B)</a:t>
            </a:r>
          </a:p>
          <a:p>
            <a:pPr>
              <a:lnSpc>
                <a:spcPct val="80000"/>
              </a:lnSpc>
            </a:pPr>
            <a:r>
              <a:rPr lang="en-US" sz="2400"/>
              <a:t>Melakukan instalasi Microsoft Windows</a:t>
            </a:r>
          </a:p>
          <a:p>
            <a:pPr>
              <a:lnSpc>
                <a:spcPct val="80000"/>
              </a:lnSpc>
            </a:pPr>
            <a:r>
              <a:rPr lang="en-US" sz="2400"/>
              <a:t>Melakukan instalasi Linux</a:t>
            </a:r>
          </a:p>
          <a:p>
            <a:pPr>
              <a:lnSpc>
                <a:spcPct val="80000"/>
              </a:lnSpc>
            </a:pPr>
            <a:r>
              <a:rPr lang="en-US" sz="2400"/>
              <a:t>Pasang dan konfigurasi mail server, ftp server, web server</a:t>
            </a:r>
          </a:p>
          <a:p>
            <a:pPr>
              <a:lnSpc>
                <a:spcPct val="80000"/>
              </a:lnSpc>
            </a:pPr>
            <a:r>
              <a:rPr lang="en-US" sz="2400"/>
              <a:t>Memahami Routing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1052</TotalTime>
  <Words>627</Words>
  <Application>Microsoft Office PowerPoint</Application>
  <PresentationFormat>On-screen Show (4:3)</PresentationFormat>
  <Paragraphs>89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Civic</vt:lpstr>
      <vt:lpstr>Standar Keahlian APJII dan PPAU ITB</vt:lpstr>
      <vt:lpstr>Preface</vt:lpstr>
      <vt:lpstr>Slide 3</vt:lpstr>
      <vt:lpstr>Standar Kompetensi  </vt:lpstr>
      <vt:lpstr>Slide 5</vt:lpstr>
      <vt:lpstr>Slide 6</vt:lpstr>
      <vt:lpstr>Kompetensi Dasar  </vt:lpstr>
      <vt:lpstr>Slide 8</vt:lpstr>
      <vt:lpstr>Slide 9</vt:lpstr>
      <vt:lpstr>Slide 10</vt:lpstr>
      <vt:lpstr>Slide 11</vt:lpstr>
      <vt:lpstr>Level career negara lain</vt:lpstr>
      <vt:lpstr>Slide 13</vt:lpstr>
      <vt:lpstr>Slide 14</vt:lpstr>
      <vt:lpstr>Slide 15</vt:lpstr>
      <vt:lpstr>Slide 16</vt:lpstr>
      <vt:lpstr>MUST</vt:lpstr>
      <vt:lpstr>Slide 18</vt:lpstr>
      <vt:lpstr>Slide 19</vt:lpstr>
    </vt:vector>
  </TitlesOfParts>
  <Company>Bina Darma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Rika</dc:creator>
  <cp:lastModifiedBy>Windows7</cp:lastModifiedBy>
  <cp:revision>23</cp:revision>
  <dcterms:created xsi:type="dcterms:W3CDTF">2009-11-06T01:40:00Z</dcterms:created>
  <dcterms:modified xsi:type="dcterms:W3CDTF">2013-11-19T12:37:46Z</dcterms:modified>
</cp:coreProperties>
</file>