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8" r:id="rId1"/>
  </p:sldMasterIdLst>
  <p:notesMasterIdLst>
    <p:notesMasterId r:id="rId27"/>
  </p:notesMasterIdLst>
  <p:handoutMasterIdLst>
    <p:handoutMasterId r:id="rId28"/>
  </p:handoutMasterIdLst>
  <p:sldIdLst>
    <p:sldId id="256" r:id="rId2"/>
    <p:sldId id="348" r:id="rId3"/>
    <p:sldId id="308" r:id="rId4"/>
    <p:sldId id="347" r:id="rId5"/>
    <p:sldId id="318" r:id="rId6"/>
    <p:sldId id="326" r:id="rId7"/>
    <p:sldId id="327" r:id="rId8"/>
    <p:sldId id="328" r:id="rId9"/>
    <p:sldId id="329" r:id="rId10"/>
    <p:sldId id="330" r:id="rId11"/>
    <p:sldId id="331" r:id="rId12"/>
    <p:sldId id="332" r:id="rId13"/>
    <p:sldId id="333" r:id="rId14"/>
    <p:sldId id="334" r:id="rId15"/>
    <p:sldId id="335" r:id="rId16"/>
    <p:sldId id="336" r:id="rId17"/>
    <p:sldId id="341" r:id="rId18"/>
    <p:sldId id="337" r:id="rId19"/>
    <p:sldId id="339" r:id="rId20"/>
    <p:sldId id="338" r:id="rId21"/>
    <p:sldId id="340" r:id="rId22"/>
    <p:sldId id="342" r:id="rId23"/>
    <p:sldId id="343" r:id="rId24"/>
    <p:sldId id="344" r:id="rId25"/>
    <p:sldId id="272" r:id="rId26"/>
  </p:sldIdLst>
  <p:sldSz cx="9144000" cy="6858000" type="screen4x3"/>
  <p:notesSz cx="6858000" cy="9144000"/>
  <p:defaultTextStyle>
    <a:defPPr>
      <a:defRPr lang="ru-RU"/>
    </a:defPPr>
    <a:lvl1pPr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FF3300"/>
    <a:srgbClr val="F8F8F8"/>
    <a:srgbClr val="66FF33"/>
    <a:srgbClr val="006600"/>
    <a:srgbClr val="FFFFFF"/>
    <a:srgbClr val="0000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45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DA918816-74B7-4C99-A156-5EC24C71C30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17EF25D1-04E1-4507-B48C-D4408BA7F036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676" name="Rectangle 4">
            <a:extLst>
              <a:ext uri="{FF2B5EF4-FFF2-40B4-BE49-F238E27FC236}">
                <a16:creationId xmlns:a16="http://schemas.microsoft.com/office/drawing/2014/main" id="{976D51F0-42E9-4419-A5FB-ECADEE4C096E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9" name="Rectangle 5">
            <a:extLst>
              <a:ext uri="{FF2B5EF4-FFF2-40B4-BE49-F238E27FC236}">
                <a16:creationId xmlns:a16="http://schemas.microsoft.com/office/drawing/2014/main" id="{20EE7669-AD6B-47B9-BEFD-2010BFC9BE28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Click to edit Master text styles</a:t>
            </a:r>
          </a:p>
          <a:p>
            <a:pPr lvl="1"/>
            <a:r>
              <a:rPr lang="ru-RU" noProof="0"/>
              <a:t>Second level</a:t>
            </a:r>
          </a:p>
          <a:p>
            <a:pPr lvl="2"/>
            <a:r>
              <a:rPr lang="ru-RU" noProof="0"/>
              <a:t>Third level</a:t>
            </a:r>
          </a:p>
          <a:p>
            <a:pPr lvl="3"/>
            <a:r>
              <a:rPr lang="ru-RU" noProof="0"/>
              <a:t>Fourth level</a:t>
            </a:r>
          </a:p>
          <a:p>
            <a:pPr lvl="4"/>
            <a:r>
              <a:rPr lang="ru-RU" noProof="0"/>
              <a:t>Fifth level</a:t>
            </a:r>
          </a:p>
        </p:txBody>
      </p:sp>
      <p:sp>
        <p:nvSpPr>
          <p:cNvPr id="36870" name="Rectangle 6">
            <a:extLst>
              <a:ext uri="{FF2B5EF4-FFF2-40B4-BE49-F238E27FC236}">
                <a16:creationId xmlns:a16="http://schemas.microsoft.com/office/drawing/2014/main" id="{C950ADC6-3F70-4AF9-9CF5-A8DCA191E87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6871" name="Rectangle 7">
            <a:extLst>
              <a:ext uri="{FF2B5EF4-FFF2-40B4-BE49-F238E27FC236}">
                <a16:creationId xmlns:a16="http://schemas.microsoft.com/office/drawing/2014/main" id="{F85FFDEE-56EF-4818-A7C3-C91BB4A53CD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C48ED799-1662-4C1A-80E0-9A2DF4F9AF22}" type="slidenum">
              <a:rPr lang="ru-RU" altLang="id-ID"/>
              <a:pPr/>
              <a:t>‹#›</a:t>
            </a:fld>
            <a:endParaRPr lang="ru-RU" alt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6A489550-EEDE-4F53-B154-3E74DDC1F3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57563"/>
            <a:ext cx="6659563" cy="107950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563" y="4029075"/>
            <a:ext cx="6400800" cy="409575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Click to edit Master subtitle style</a:t>
            </a:r>
          </a:p>
        </p:txBody>
      </p:sp>
      <p:sp>
        <p:nvSpPr>
          <p:cNvPr id="11674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07950" y="3141663"/>
            <a:ext cx="7772400" cy="1109662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76739819"/>
      </p:ext>
    </p:extLst>
  </p:cSld>
  <p:clrMapOvr>
    <a:masterClrMapping/>
  </p:clrMapOvr>
  <p:transition spd="med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71720011"/>
      </p:ext>
    </p:extLst>
  </p:cSld>
  <p:clrMapOvr>
    <a:masterClrMapping/>
  </p:clrMapOvr>
  <p:transition spd="med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23075" y="2349500"/>
            <a:ext cx="1925638" cy="43195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42988" y="2349500"/>
            <a:ext cx="5627687" cy="43195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30568448"/>
      </p:ext>
    </p:extLst>
  </p:cSld>
  <p:clrMapOvr>
    <a:masterClrMapping/>
  </p:clrMapOvr>
  <p:transition spd="med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3422137"/>
      </p:ext>
    </p:extLst>
  </p:cSld>
  <p:clrMapOvr>
    <a:masterClrMapping/>
  </p:clrMapOvr>
  <p:transition spd="med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8448130"/>
      </p:ext>
    </p:extLst>
  </p:cSld>
  <p:clrMapOvr>
    <a:masterClrMapping/>
  </p:clrMapOvr>
  <p:transition spd="med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42988" y="2997200"/>
            <a:ext cx="3744912" cy="36718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0300" y="2997200"/>
            <a:ext cx="3746500" cy="36718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92957546"/>
      </p:ext>
    </p:extLst>
  </p:cSld>
  <p:clrMapOvr>
    <a:masterClrMapping/>
  </p:clrMapOvr>
  <p:transition spd="med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8533008"/>
      </p:ext>
    </p:extLst>
  </p:cSld>
  <p:clrMapOvr>
    <a:masterClrMapping/>
  </p:clrMapOvr>
  <p:transition spd="med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46558062"/>
      </p:ext>
    </p:extLst>
  </p:cSld>
  <p:clrMapOvr>
    <a:masterClrMapping/>
  </p:clrMapOvr>
  <p:transition spd="med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1042585"/>
      </p:ext>
    </p:extLst>
  </p:cSld>
  <p:clrMapOvr>
    <a:masterClrMapping/>
  </p:clrMapOvr>
  <p:transition spd="med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19408391"/>
      </p:ext>
    </p:extLst>
  </p:cSld>
  <p:clrMapOvr>
    <a:masterClrMapping/>
  </p:clrMapOvr>
  <p:transition spd="med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17939560"/>
      </p:ext>
    </p:extLst>
  </p:cSld>
  <p:clrMapOvr>
    <a:masterClrMapping/>
  </p:clrMapOvr>
  <p:transition spd="med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4C707DCA-CB0C-45C8-88C6-2DD5F29FFC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104900" y="2349500"/>
            <a:ext cx="7643813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id-ID"/>
              <a:t>Click to edit Master title style</a:t>
            </a:r>
          </a:p>
        </p:txBody>
      </p:sp>
      <p:sp>
        <p:nvSpPr>
          <p:cNvPr id="115715" name="Rectangle 3">
            <a:extLst>
              <a:ext uri="{FF2B5EF4-FFF2-40B4-BE49-F238E27FC236}">
                <a16:creationId xmlns:a16="http://schemas.microsoft.com/office/drawing/2014/main" id="{9322E1EC-8056-4346-A67B-01BF611AB9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805488"/>
            <a:ext cx="9144000" cy="1052512"/>
          </a:xfrm>
          <a:prstGeom prst="rect">
            <a:avLst/>
          </a:prstGeom>
          <a:gradFill rotWithShape="1">
            <a:gsLst>
              <a:gs pos="0">
                <a:schemeClr val="folHlink">
                  <a:alpha val="0"/>
                </a:schemeClr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94EF2326-1C31-464C-BE94-9A9043B497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042988" y="2997200"/>
            <a:ext cx="7643812" cy="3671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id-ID"/>
              <a:t>Click to edit Master text styles</a:t>
            </a:r>
          </a:p>
          <a:p>
            <a:pPr lvl="1"/>
            <a:r>
              <a:rPr lang="ru-RU" altLang="id-ID"/>
              <a:t>Second level</a:t>
            </a:r>
          </a:p>
          <a:p>
            <a:pPr lvl="2"/>
            <a:r>
              <a:rPr lang="ru-RU" altLang="id-ID"/>
              <a:t>Third level</a:t>
            </a:r>
          </a:p>
          <a:p>
            <a:pPr lvl="3"/>
            <a:r>
              <a:rPr lang="ru-RU" altLang="id-ID"/>
              <a:t>Fourth level</a:t>
            </a:r>
          </a:p>
          <a:p>
            <a:pPr lvl="4"/>
            <a:r>
              <a:rPr lang="ru-RU" altLang="id-ID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99" r:id="rId1"/>
    <p:sldLayoutId id="2147483789" r:id="rId2"/>
    <p:sldLayoutId id="2147483790" r:id="rId3"/>
    <p:sldLayoutId id="2147483791" r:id="rId4"/>
    <p:sldLayoutId id="2147483792" r:id="rId5"/>
    <p:sldLayoutId id="2147483793" r:id="rId6"/>
    <p:sldLayoutId id="2147483794" r:id="rId7"/>
    <p:sldLayoutId id="2147483795" r:id="rId8"/>
    <p:sldLayoutId id="2147483796" r:id="rId9"/>
    <p:sldLayoutId id="2147483797" r:id="rId10"/>
    <p:sldLayoutId id="2147483798" r:id="rId11"/>
  </p:sldLayoutIdLst>
  <p:transition spd="med">
    <p:dissolve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w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4">
            <a:extLst>
              <a:ext uri="{FF2B5EF4-FFF2-40B4-BE49-F238E27FC236}">
                <a16:creationId xmlns:a16="http://schemas.microsoft.com/office/drawing/2014/main" id="{DBA6B9A6-AC14-414E-A7A9-00484664E6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438" y="1733550"/>
            <a:ext cx="6588125" cy="1335088"/>
          </a:xfrm>
          <a:prstGeom prst="rect">
            <a:avLst/>
          </a:prstGeom>
          <a:solidFill>
            <a:srgbClr val="C0C0C0">
              <a:alpha val="72156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AU" altLang="id-ID" sz="2100">
              <a:solidFill>
                <a:srgbClr val="006600"/>
              </a:solidFill>
              <a:latin typeface="Copperplate Gothic Bold" panose="020E0705020206020404" pitchFamily="34" charset="0"/>
            </a:endParaRPr>
          </a:p>
          <a:p>
            <a:pPr algn="ctr" eaLnBrk="1" hangingPunct="1"/>
            <a:r>
              <a:rPr lang="en-AU" altLang="id-ID" sz="2100">
                <a:solidFill>
                  <a:srgbClr val="006600"/>
                </a:solidFill>
                <a:latin typeface="Copperplate Gothic Bold" panose="020E0705020206020404" pitchFamily="34" charset="0"/>
              </a:rPr>
              <a:t>LPSE</a:t>
            </a:r>
            <a:br>
              <a:rPr lang="en-AU" altLang="id-ID" sz="2100">
                <a:solidFill>
                  <a:srgbClr val="006600"/>
                </a:solidFill>
                <a:latin typeface="Copperplate Gothic Bold" panose="020E0705020206020404" pitchFamily="34" charset="0"/>
              </a:rPr>
            </a:br>
            <a:r>
              <a:rPr lang="en-AU" altLang="id-ID" sz="2100">
                <a:solidFill>
                  <a:srgbClr val="006600"/>
                </a:solidFill>
                <a:latin typeface="Copperplate Gothic Bold" panose="020E0705020206020404" pitchFamily="34" charset="0"/>
              </a:rPr>
              <a:t>(Layanan Pengadaan Secara Elektronik)</a:t>
            </a:r>
            <a:br>
              <a:rPr lang="en-AU" altLang="id-ID" sz="2100">
                <a:solidFill>
                  <a:srgbClr val="006600"/>
                </a:solidFill>
                <a:latin typeface="Copperplate Gothic Bold" panose="020E0705020206020404" pitchFamily="34" charset="0"/>
              </a:rPr>
            </a:br>
            <a:endParaRPr lang="uk-UA" altLang="id-ID" sz="2100">
              <a:solidFill>
                <a:srgbClr val="006600"/>
              </a:solidFill>
              <a:latin typeface="Copperplate Gothic Bold" panose="020E0705020206020404" pitchFamily="34" charset="0"/>
            </a:endParaRPr>
          </a:p>
        </p:txBody>
      </p:sp>
      <p:sp>
        <p:nvSpPr>
          <p:cNvPr id="3075" name="Rectangle 5">
            <a:extLst>
              <a:ext uri="{FF2B5EF4-FFF2-40B4-BE49-F238E27FC236}">
                <a16:creationId xmlns:a16="http://schemas.microsoft.com/office/drawing/2014/main" id="{D3A04A49-E62B-49AD-A0DD-9AA7131F67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4375" y="3286125"/>
            <a:ext cx="5357813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id-ID" sz="2000"/>
              <a:t>Lelang Elektronik berdasarkan Perpres No. 54 tahun 2010 dan Perka LKPP No. 1 tahun 2011</a:t>
            </a:r>
            <a:endParaRPr lang="uk-UA" altLang="id-ID" sz="2000"/>
          </a:p>
        </p:txBody>
      </p:sp>
      <p:grpSp>
        <p:nvGrpSpPr>
          <p:cNvPr id="3076" name="Group 10">
            <a:extLst>
              <a:ext uri="{FF2B5EF4-FFF2-40B4-BE49-F238E27FC236}">
                <a16:creationId xmlns:a16="http://schemas.microsoft.com/office/drawing/2014/main" id="{852B599E-DA4B-401B-A2C8-00C9179463CA}"/>
              </a:ext>
            </a:extLst>
          </p:cNvPr>
          <p:cNvGrpSpPr>
            <a:grpSpLocks/>
          </p:cNvGrpSpPr>
          <p:nvPr/>
        </p:nvGrpSpPr>
        <p:grpSpPr bwMode="auto">
          <a:xfrm>
            <a:off x="5580063" y="6450013"/>
            <a:ext cx="3560762" cy="417512"/>
            <a:chOff x="3515" y="4063"/>
            <a:chExt cx="2243" cy="263"/>
          </a:xfrm>
        </p:grpSpPr>
        <p:sp>
          <p:nvSpPr>
            <p:cNvPr id="3078" name="Rectangle 8">
              <a:extLst>
                <a:ext uri="{FF2B5EF4-FFF2-40B4-BE49-F238E27FC236}">
                  <a16:creationId xmlns:a16="http://schemas.microsoft.com/office/drawing/2014/main" id="{AD2B369E-6D75-4AC8-BE47-BCACED7D8335}"/>
                </a:ext>
              </a:extLst>
            </p:cNvPr>
            <p:cNvSpPr>
              <a:spLocks noChangeAspect="1" noChangeArrowheads="1"/>
            </p:cNvSpPr>
            <p:nvPr/>
          </p:nvSpPr>
          <p:spPr bwMode="gray">
            <a:xfrm>
              <a:off x="3742" y="4065"/>
              <a:ext cx="2016" cy="261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id-ID" sz="1200">
                  <a:solidFill>
                    <a:srgbClr val="006600"/>
                  </a:solidFill>
                </a:rPr>
                <a:t>www.lpse.depkes.go.id</a:t>
              </a:r>
            </a:p>
          </p:txBody>
        </p:sp>
        <p:pic>
          <p:nvPicPr>
            <p:cNvPr id="3079" name="Picture 9" descr="original_metal_w(s)">
              <a:extLst>
                <a:ext uri="{FF2B5EF4-FFF2-40B4-BE49-F238E27FC236}">
                  <a16:creationId xmlns:a16="http://schemas.microsoft.com/office/drawing/2014/main" id="{3F891C68-4695-4F90-B2F4-57BB0728228F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15" y="4063"/>
              <a:ext cx="272" cy="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31756" name="Picture 12">
            <a:extLst>
              <a:ext uri="{FF2B5EF4-FFF2-40B4-BE49-F238E27FC236}">
                <a16:creationId xmlns:a16="http://schemas.microsoft.com/office/drawing/2014/main" id="{8D3E3EC2-8F24-4CA9-B761-99F110D787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857232"/>
          </a:xfrm>
          <a:prstGeom prst="rect">
            <a:avLst/>
          </a:prstGeom>
          <a:noFill/>
          <a:ln w="9525">
            <a:gradFill>
              <a:gsLst>
                <a:gs pos="0">
                  <a:schemeClr val="accent1">
                    <a:tint val="66000"/>
                    <a:satMod val="160000"/>
                    <a:alpha val="5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6" dur="50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50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50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9" dur="50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78">
            <a:extLst>
              <a:ext uri="{FF2B5EF4-FFF2-40B4-BE49-F238E27FC236}">
                <a16:creationId xmlns:a16="http://schemas.microsoft.com/office/drawing/2014/main" id="{A116885A-21B4-41A0-870C-85F1D52F35B7}"/>
              </a:ext>
            </a:extLst>
          </p:cNvPr>
          <p:cNvSpPr>
            <a:spLocks noChangeArrowheads="1"/>
          </p:cNvSpPr>
          <p:nvPr/>
        </p:nvSpPr>
        <p:spPr bwMode="gray">
          <a:xfrm>
            <a:off x="1285875" y="5000625"/>
            <a:ext cx="7410450" cy="1357313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marL="28416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altLang="id-ID" sz="2000" b="1">
                <a:solidFill>
                  <a:schemeClr val="tx2"/>
                </a:solidFill>
                <a:latin typeface="Goudy Old Style" panose="02020502050305020303" pitchFamily="18" charset="0"/>
              </a:rPr>
              <a:t>penyedia barang/jasa yang saling bergabung dalam suatu konsorsium atau bentuk kerjasama lain, maka pendaftaran lelang dilakukan </a:t>
            </a:r>
            <a:r>
              <a:rPr lang="en-US" altLang="id-ID" sz="2000" b="1">
                <a:solidFill>
                  <a:srgbClr val="FFFF00"/>
                </a:solidFill>
                <a:latin typeface="Goudy Old Style" panose="02020502050305020303" pitchFamily="18" charset="0"/>
              </a:rPr>
              <a:t>oleh pimpinan </a:t>
            </a:r>
            <a:r>
              <a:rPr lang="en-US" altLang="id-ID" sz="2000" b="1">
                <a:solidFill>
                  <a:schemeClr val="tx2"/>
                </a:solidFill>
                <a:latin typeface="Goudy Old Style" panose="02020502050305020303" pitchFamily="18" charset="0"/>
              </a:rPr>
              <a:t>(</a:t>
            </a:r>
            <a:r>
              <a:rPr lang="en-US" altLang="id-ID" sz="2000" b="1" i="1">
                <a:solidFill>
                  <a:schemeClr val="tx2"/>
                </a:solidFill>
                <a:latin typeface="Goudy Old Style" panose="02020502050305020303" pitchFamily="18" charset="0"/>
              </a:rPr>
              <a:t>leadfirm</a:t>
            </a:r>
            <a:r>
              <a:rPr lang="en-US" altLang="id-ID" sz="2000" b="1">
                <a:solidFill>
                  <a:schemeClr val="tx2"/>
                </a:solidFill>
                <a:latin typeface="Goudy Old Style" panose="02020502050305020303" pitchFamily="18" charset="0"/>
              </a:rPr>
              <a:t>) konsorsium atau bentuk kerjasama lain</a:t>
            </a:r>
          </a:p>
        </p:txBody>
      </p:sp>
      <p:sp>
        <p:nvSpPr>
          <p:cNvPr id="12291" name="AutoShape 78">
            <a:extLst>
              <a:ext uri="{FF2B5EF4-FFF2-40B4-BE49-F238E27FC236}">
                <a16:creationId xmlns:a16="http://schemas.microsoft.com/office/drawing/2014/main" id="{0C68FA6C-7395-4FD5-A4E4-3837D47734CF}"/>
              </a:ext>
            </a:extLst>
          </p:cNvPr>
          <p:cNvSpPr>
            <a:spLocks noChangeArrowheads="1"/>
          </p:cNvSpPr>
          <p:nvPr/>
        </p:nvSpPr>
        <p:spPr bwMode="gray">
          <a:xfrm>
            <a:off x="1285875" y="3857625"/>
            <a:ext cx="7410450" cy="1000125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marL="28416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altLang="id-ID" sz="2000" b="1">
                <a:solidFill>
                  <a:schemeClr val="tx2"/>
                </a:solidFill>
                <a:latin typeface="Goudy Old Style" panose="02020502050305020303" pitchFamily="18" charset="0"/>
              </a:rPr>
              <a:t>Paket pemilihan yang dilakukan dalam aplikasi SPSE merupakan </a:t>
            </a:r>
            <a:r>
              <a:rPr lang="en-US" altLang="id-ID" sz="2000" b="1">
                <a:solidFill>
                  <a:srgbClr val="FFFF00"/>
                </a:solidFill>
                <a:latin typeface="Goudy Old Style" panose="02020502050305020303" pitchFamily="18" charset="0"/>
              </a:rPr>
              <a:t>paket pemilihan baru/awal</a:t>
            </a:r>
          </a:p>
        </p:txBody>
      </p:sp>
      <p:grpSp>
        <p:nvGrpSpPr>
          <p:cNvPr id="12292" name="Group 201">
            <a:extLst>
              <a:ext uri="{FF2B5EF4-FFF2-40B4-BE49-F238E27FC236}">
                <a16:creationId xmlns:a16="http://schemas.microsoft.com/office/drawing/2014/main" id="{78478BAE-DE19-4435-9EAC-F1CEB33AEE5E}"/>
              </a:ext>
            </a:extLst>
          </p:cNvPr>
          <p:cNvGrpSpPr>
            <a:grpSpLocks/>
          </p:cNvGrpSpPr>
          <p:nvPr/>
        </p:nvGrpSpPr>
        <p:grpSpPr bwMode="auto">
          <a:xfrm>
            <a:off x="179388" y="1120775"/>
            <a:ext cx="4052887" cy="573088"/>
            <a:chOff x="113" y="706"/>
            <a:chExt cx="2553" cy="361"/>
          </a:xfrm>
        </p:grpSpPr>
        <p:sp>
          <p:nvSpPr>
            <p:cNvPr id="12317" name="AutoShape 59">
              <a:extLst>
                <a:ext uri="{FF2B5EF4-FFF2-40B4-BE49-F238E27FC236}">
                  <a16:creationId xmlns:a16="http://schemas.microsoft.com/office/drawing/2014/main" id="{FF6E628A-CA39-45B5-BAF8-94357CEE8A95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13" y="709"/>
              <a:ext cx="2553" cy="358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rgbClr val="34B034"/>
                </a:gs>
                <a:gs pos="100000">
                  <a:srgbClr val="3F8B4A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id-ID"/>
            </a:p>
          </p:txBody>
        </p:sp>
        <p:sp>
          <p:nvSpPr>
            <p:cNvPr id="12318" name="AutoShape 60">
              <a:extLst>
                <a:ext uri="{FF2B5EF4-FFF2-40B4-BE49-F238E27FC236}">
                  <a16:creationId xmlns:a16="http://schemas.microsoft.com/office/drawing/2014/main" id="{DEE602D9-921F-42A7-BE67-3109E0CE4FB6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52" y="710"/>
              <a:ext cx="2477" cy="351"/>
            </a:xfrm>
            <a:prstGeom prst="roundRect">
              <a:avLst>
                <a:gd name="adj" fmla="val 16667"/>
              </a:avLst>
            </a:prstGeom>
            <a:solidFill>
              <a:srgbClr val="73E7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id-ID"/>
            </a:p>
          </p:txBody>
        </p:sp>
        <p:sp>
          <p:nvSpPr>
            <p:cNvPr id="12319" name="AutoShape 61">
              <a:extLst>
                <a:ext uri="{FF2B5EF4-FFF2-40B4-BE49-F238E27FC236}">
                  <a16:creationId xmlns:a16="http://schemas.microsoft.com/office/drawing/2014/main" id="{D0520E96-32E2-4D4C-92D8-FF608E2F36A3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73" y="969"/>
              <a:ext cx="2442" cy="8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3E77E"/>
                </a:gs>
                <a:gs pos="100000">
                  <a:srgbClr val="B3F2B9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id-ID"/>
            </a:p>
          </p:txBody>
        </p:sp>
        <p:sp>
          <p:nvSpPr>
            <p:cNvPr id="12320" name="AutoShape 62">
              <a:extLst>
                <a:ext uri="{FF2B5EF4-FFF2-40B4-BE49-F238E27FC236}">
                  <a16:creationId xmlns:a16="http://schemas.microsoft.com/office/drawing/2014/main" id="{88D73B7F-BBBA-464B-9DB5-075DEB959CD4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73" y="713"/>
              <a:ext cx="2442" cy="8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D0F7D4"/>
                </a:gs>
                <a:gs pos="100000">
                  <a:srgbClr val="73E77E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id-ID"/>
            </a:p>
          </p:txBody>
        </p:sp>
        <p:sp>
          <p:nvSpPr>
            <p:cNvPr id="12321" name="Text Box 69">
              <a:extLst>
                <a:ext uri="{FF2B5EF4-FFF2-40B4-BE49-F238E27FC236}">
                  <a16:creationId xmlns:a16="http://schemas.microsoft.com/office/drawing/2014/main" id="{2516BDFB-1B53-42CC-826E-F597BA1851F4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73" y="706"/>
              <a:ext cx="2427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id-ID" sz="2800" b="1">
                  <a:solidFill>
                    <a:srgbClr val="FFFFFF"/>
                  </a:solidFill>
                  <a:latin typeface="Goudy Old Style" panose="02020502050305020303" pitchFamily="18" charset="0"/>
                </a:rPr>
                <a:t>“Pelaksanaan Pemilihan”</a:t>
              </a:r>
              <a:endParaRPr lang="en-US" altLang="id-ID" sz="3600" b="1">
                <a:solidFill>
                  <a:srgbClr val="FFFFFF"/>
                </a:solidFill>
                <a:latin typeface="Goudy Old Style" panose="02020502050305020303" pitchFamily="18" charset="0"/>
              </a:endParaRPr>
            </a:p>
          </p:txBody>
        </p:sp>
      </p:grpSp>
      <p:sp>
        <p:nvSpPr>
          <p:cNvPr id="12293" name="AutoShape 79">
            <a:extLst>
              <a:ext uri="{FF2B5EF4-FFF2-40B4-BE49-F238E27FC236}">
                <a16:creationId xmlns:a16="http://schemas.microsoft.com/office/drawing/2014/main" id="{5B788D1F-1BC8-4F56-B316-BE3040F714F0}"/>
              </a:ext>
            </a:extLst>
          </p:cNvPr>
          <p:cNvSpPr>
            <a:spLocks noChangeArrowheads="1"/>
          </p:cNvSpPr>
          <p:nvPr/>
        </p:nvSpPr>
        <p:spPr bwMode="gray">
          <a:xfrm>
            <a:off x="571500" y="2214563"/>
            <a:ext cx="5715000" cy="571500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marL="28416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>
              <a:lnSpc>
                <a:spcPct val="80000"/>
              </a:lnSpc>
            </a:pPr>
            <a:r>
              <a:rPr lang="en-US" altLang="id-ID" sz="2200" b="1">
                <a:solidFill>
                  <a:srgbClr val="FFFF00"/>
                </a:solidFill>
                <a:latin typeface="Goudy Old Style" panose="02020502050305020303" pitchFamily="18" charset="0"/>
              </a:rPr>
              <a:t>Pembuatan Paket </a:t>
            </a:r>
          </a:p>
        </p:txBody>
      </p:sp>
      <p:sp>
        <p:nvSpPr>
          <p:cNvPr id="12294" name="AutoShape 78">
            <a:extLst>
              <a:ext uri="{FF2B5EF4-FFF2-40B4-BE49-F238E27FC236}">
                <a16:creationId xmlns:a16="http://schemas.microsoft.com/office/drawing/2014/main" id="{BA221FA5-06E1-4BC0-82DB-A38EDDBC9960}"/>
              </a:ext>
            </a:extLst>
          </p:cNvPr>
          <p:cNvSpPr>
            <a:spLocks noChangeArrowheads="1"/>
          </p:cNvSpPr>
          <p:nvPr/>
        </p:nvSpPr>
        <p:spPr bwMode="gray">
          <a:xfrm>
            <a:off x="1233488" y="3000375"/>
            <a:ext cx="7410450" cy="714375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marL="28416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altLang="id-ID" sz="2000" b="1">
                <a:solidFill>
                  <a:srgbClr val="FFFF00"/>
                </a:solidFill>
                <a:latin typeface="Goudy Old Style" panose="02020502050305020303" pitchFamily="18" charset="0"/>
              </a:rPr>
              <a:t>File dokumen pengadaan </a:t>
            </a:r>
            <a:r>
              <a:rPr lang="en-US" altLang="id-ID" sz="2000" b="1">
                <a:solidFill>
                  <a:schemeClr val="tx2"/>
                </a:solidFill>
                <a:latin typeface="Goudy Old Style" panose="02020502050305020303" pitchFamily="18" charset="0"/>
              </a:rPr>
              <a:t>diunggah (</a:t>
            </a:r>
            <a:r>
              <a:rPr lang="en-US" altLang="id-ID" sz="2000" b="1" i="1">
                <a:solidFill>
                  <a:schemeClr val="tx2"/>
                </a:solidFill>
                <a:latin typeface="Goudy Old Style" panose="02020502050305020303" pitchFamily="18" charset="0"/>
              </a:rPr>
              <a:t>upload</a:t>
            </a:r>
            <a:r>
              <a:rPr lang="en-US" altLang="id-ID" sz="2000" b="1">
                <a:solidFill>
                  <a:schemeClr val="tx2"/>
                </a:solidFill>
                <a:latin typeface="Goudy Old Style" panose="02020502050305020303" pitchFamily="18" charset="0"/>
              </a:rPr>
              <a:t>) pada aplikasi SPSE</a:t>
            </a:r>
          </a:p>
        </p:txBody>
      </p:sp>
      <p:grpSp>
        <p:nvGrpSpPr>
          <p:cNvPr id="12295" name="Group 87">
            <a:extLst>
              <a:ext uri="{FF2B5EF4-FFF2-40B4-BE49-F238E27FC236}">
                <a16:creationId xmlns:a16="http://schemas.microsoft.com/office/drawing/2014/main" id="{9AF0CE94-2576-4A46-9CD6-AF60FB2E2AE6}"/>
              </a:ext>
            </a:extLst>
          </p:cNvPr>
          <p:cNvGrpSpPr>
            <a:grpSpLocks/>
          </p:cNvGrpSpPr>
          <p:nvPr/>
        </p:nvGrpSpPr>
        <p:grpSpPr bwMode="auto">
          <a:xfrm>
            <a:off x="928688" y="3214688"/>
            <a:ext cx="381000" cy="381000"/>
            <a:chOff x="2078" y="1680"/>
            <a:chExt cx="1615" cy="1615"/>
          </a:xfrm>
        </p:grpSpPr>
        <p:sp>
          <p:nvSpPr>
            <p:cNvPr id="12314" name="Oval 88">
              <a:extLst>
                <a:ext uri="{FF2B5EF4-FFF2-40B4-BE49-F238E27FC236}">
                  <a16:creationId xmlns:a16="http://schemas.microsoft.com/office/drawing/2014/main" id="{A6153567-1D80-461F-AEA9-C5644E1916A1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5715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id-ID"/>
            </a:p>
          </p:txBody>
        </p:sp>
        <p:sp>
          <p:nvSpPr>
            <p:cNvPr id="12315" name="Oval 89">
              <a:extLst>
                <a:ext uri="{FF2B5EF4-FFF2-40B4-BE49-F238E27FC236}">
                  <a16:creationId xmlns:a16="http://schemas.microsoft.com/office/drawing/2014/main" id="{466D1D52-4FB9-4DC1-9A9B-800E8F8C29A5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id-ID"/>
            </a:p>
          </p:txBody>
        </p:sp>
        <p:sp>
          <p:nvSpPr>
            <p:cNvPr id="40026" name="Oval 90">
              <a:extLst>
                <a:ext uri="{FF2B5EF4-FFF2-40B4-BE49-F238E27FC236}">
                  <a16:creationId xmlns:a16="http://schemas.microsoft.com/office/drawing/2014/main" id="{8CAAEF57-F25F-4CCE-960F-FDA55CCBC72A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253" y="1855"/>
              <a:ext cx="1265" cy="1265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</p:grpSp>
      <p:grpSp>
        <p:nvGrpSpPr>
          <p:cNvPr id="12296" name="Group 94">
            <a:extLst>
              <a:ext uri="{FF2B5EF4-FFF2-40B4-BE49-F238E27FC236}">
                <a16:creationId xmlns:a16="http://schemas.microsoft.com/office/drawing/2014/main" id="{63E57E66-AACE-409D-A46D-2A64EB2FE827}"/>
              </a:ext>
            </a:extLst>
          </p:cNvPr>
          <p:cNvGrpSpPr>
            <a:grpSpLocks/>
          </p:cNvGrpSpPr>
          <p:nvPr/>
        </p:nvGrpSpPr>
        <p:grpSpPr bwMode="auto">
          <a:xfrm>
            <a:off x="914400" y="4191000"/>
            <a:ext cx="442913" cy="381000"/>
            <a:chOff x="2078" y="1680"/>
            <a:chExt cx="1615" cy="1615"/>
          </a:xfrm>
        </p:grpSpPr>
        <p:sp>
          <p:nvSpPr>
            <p:cNvPr id="12308" name="Oval 95">
              <a:extLst>
                <a:ext uri="{FF2B5EF4-FFF2-40B4-BE49-F238E27FC236}">
                  <a16:creationId xmlns:a16="http://schemas.microsoft.com/office/drawing/2014/main" id="{74CCA708-BD24-4082-B019-0DC3C505E517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5715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id-ID"/>
            </a:p>
          </p:txBody>
        </p:sp>
        <p:sp>
          <p:nvSpPr>
            <p:cNvPr id="12309" name="Oval 96">
              <a:extLst>
                <a:ext uri="{FF2B5EF4-FFF2-40B4-BE49-F238E27FC236}">
                  <a16:creationId xmlns:a16="http://schemas.microsoft.com/office/drawing/2014/main" id="{A325140F-E1A2-41EC-B336-8497A3A0E539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id-ID"/>
            </a:p>
          </p:txBody>
        </p:sp>
        <p:sp>
          <p:nvSpPr>
            <p:cNvPr id="40033" name="Oval 97">
              <a:extLst>
                <a:ext uri="{FF2B5EF4-FFF2-40B4-BE49-F238E27FC236}">
                  <a16:creationId xmlns:a16="http://schemas.microsoft.com/office/drawing/2014/main" id="{09D0E415-D380-4208-A89B-BD92FC898252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252" y="1855"/>
              <a:ext cx="1262" cy="1265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2311" name="Oval 98">
              <a:extLst>
                <a:ext uri="{FF2B5EF4-FFF2-40B4-BE49-F238E27FC236}">
                  <a16:creationId xmlns:a16="http://schemas.microsoft.com/office/drawing/2014/main" id="{1378B0CD-EE1E-4C56-AF21-B5E97F96222F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21B3E1"/>
                </a:gs>
                <a:gs pos="100000">
                  <a:srgbClr val="0F5368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id-ID"/>
            </a:p>
          </p:txBody>
        </p:sp>
        <p:sp>
          <p:nvSpPr>
            <p:cNvPr id="40035" name="Oval 99">
              <a:extLst>
                <a:ext uri="{FF2B5EF4-FFF2-40B4-BE49-F238E27FC236}">
                  <a16:creationId xmlns:a16="http://schemas.microsoft.com/office/drawing/2014/main" id="{004CBEAA-A5F2-4227-8CD9-8585AE44125F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338" y="1936"/>
              <a:ext cx="1094" cy="110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2313" name="Oval 100">
              <a:extLst>
                <a:ext uri="{FF2B5EF4-FFF2-40B4-BE49-F238E27FC236}">
                  <a16:creationId xmlns:a16="http://schemas.microsoft.com/office/drawing/2014/main" id="{22477FB7-22D3-4884-995F-6358060AC950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21B3E1"/>
                </a:gs>
                <a:gs pos="100000">
                  <a:srgbClr val="10576D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id-ID"/>
            </a:p>
          </p:txBody>
        </p:sp>
      </p:grpSp>
      <p:grpSp>
        <p:nvGrpSpPr>
          <p:cNvPr id="12297" name="Group 101">
            <a:extLst>
              <a:ext uri="{FF2B5EF4-FFF2-40B4-BE49-F238E27FC236}">
                <a16:creationId xmlns:a16="http://schemas.microsoft.com/office/drawing/2014/main" id="{C10FBA52-2809-4152-9EAC-B5609593C611}"/>
              </a:ext>
            </a:extLst>
          </p:cNvPr>
          <p:cNvGrpSpPr>
            <a:grpSpLocks/>
          </p:cNvGrpSpPr>
          <p:nvPr/>
        </p:nvGrpSpPr>
        <p:grpSpPr bwMode="auto">
          <a:xfrm>
            <a:off x="928688" y="5429250"/>
            <a:ext cx="441325" cy="381000"/>
            <a:chOff x="2078" y="1680"/>
            <a:chExt cx="1615" cy="1615"/>
          </a:xfrm>
        </p:grpSpPr>
        <p:sp>
          <p:nvSpPr>
            <p:cNvPr id="12302" name="Oval 102">
              <a:extLst>
                <a:ext uri="{FF2B5EF4-FFF2-40B4-BE49-F238E27FC236}">
                  <a16:creationId xmlns:a16="http://schemas.microsoft.com/office/drawing/2014/main" id="{EB1A0B9A-196F-4E29-BA33-BA5328627B72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5715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id-ID"/>
            </a:p>
          </p:txBody>
        </p:sp>
        <p:sp>
          <p:nvSpPr>
            <p:cNvPr id="12303" name="Oval 103">
              <a:extLst>
                <a:ext uri="{FF2B5EF4-FFF2-40B4-BE49-F238E27FC236}">
                  <a16:creationId xmlns:a16="http://schemas.microsoft.com/office/drawing/2014/main" id="{F106293D-0EB6-4A07-B969-AB3ABB333906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id-ID"/>
            </a:p>
          </p:txBody>
        </p:sp>
        <p:sp>
          <p:nvSpPr>
            <p:cNvPr id="40040" name="Oval 104">
              <a:extLst>
                <a:ext uri="{FF2B5EF4-FFF2-40B4-BE49-F238E27FC236}">
                  <a16:creationId xmlns:a16="http://schemas.microsoft.com/office/drawing/2014/main" id="{F418035B-30CA-43C6-9E6D-EA46D4626D3B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252" y="1855"/>
              <a:ext cx="1266" cy="1265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2305" name="Oval 105">
              <a:extLst>
                <a:ext uri="{FF2B5EF4-FFF2-40B4-BE49-F238E27FC236}">
                  <a16:creationId xmlns:a16="http://schemas.microsoft.com/office/drawing/2014/main" id="{9C437A47-5D30-4C02-89C0-F1F0012E978D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8D67E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id-ID"/>
            </a:p>
          </p:txBody>
        </p:sp>
        <p:sp>
          <p:nvSpPr>
            <p:cNvPr id="40042" name="Oval 106">
              <a:extLst>
                <a:ext uri="{FF2B5EF4-FFF2-40B4-BE49-F238E27FC236}">
                  <a16:creationId xmlns:a16="http://schemas.microsoft.com/office/drawing/2014/main" id="{306E1322-8A3C-4325-9C57-C20D872C3BF7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339" y="1936"/>
              <a:ext cx="1092" cy="110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2307" name="Oval 107">
              <a:extLst>
                <a:ext uri="{FF2B5EF4-FFF2-40B4-BE49-F238E27FC236}">
                  <a16:creationId xmlns:a16="http://schemas.microsoft.com/office/drawing/2014/main" id="{6AA72B17-8645-4CB7-B0E5-E9E2B2BFBBEE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8D67E1"/>
                </a:gs>
                <a:gs pos="100000">
                  <a:srgbClr val="45326D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id-ID"/>
            </a:p>
          </p:txBody>
        </p:sp>
      </p:grpSp>
      <p:grpSp>
        <p:nvGrpSpPr>
          <p:cNvPr id="12298" name="Group 202">
            <a:extLst>
              <a:ext uri="{FF2B5EF4-FFF2-40B4-BE49-F238E27FC236}">
                <a16:creationId xmlns:a16="http://schemas.microsoft.com/office/drawing/2014/main" id="{0F92CDD1-3A44-4AF5-B796-9F34035FA215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3451225" cy="417513"/>
            <a:chOff x="0" y="0"/>
            <a:chExt cx="2174" cy="263"/>
          </a:xfrm>
        </p:grpSpPr>
        <p:sp>
          <p:nvSpPr>
            <p:cNvPr id="12300" name="Rectangle 203">
              <a:extLst>
                <a:ext uri="{FF2B5EF4-FFF2-40B4-BE49-F238E27FC236}">
                  <a16:creationId xmlns:a16="http://schemas.microsoft.com/office/drawing/2014/main" id="{053763ED-6784-4109-A1DA-EBB5013B060A}"/>
                </a:ext>
              </a:extLst>
            </p:cNvPr>
            <p:cNvSpPr>
              <a:spLocks noChangeAspect="1" noChangeArrowheads="1"/>
            </p:cNvSpPr>
            <p:nvPr/>
          </p:nvSpPr>
          <p:spPr bwMode="gray">
            <a:xfrm>
              <a:off x="158" y="2"/>
              <a:ext cx="2016" cy="261"/>
            </a:xfrm>
            <a:prstGeom prst="rect">
              <a:avLst/>
            </a:prstGeom>
            <a:solidFill>
              <a:schemeClr val="tx2">
                <a:alpha val="85881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en-US" altLang="id-ID" sz="1200">
                <a:solidFill>
                  <a:srgbClr val="006600"/>
                </a:solidFill>
              </a:endParaRPr>
            </a:p>
            <a:p>
              <a:pPr algn="ctr" eaLnBrk="1" hangingPunct="1"/>
              <a:r>
                <a:rPr lang="en-US" altLang="id-ID" sz="1200">
                  <a:solidFill>
                    <a:srgbClr val="006600"/>
                  </a:solidFill>
                </a:rPr>
                <a:t>www.lpse.depkes.go.id</a:t>
              </a:r>
            </a:p>
            <a:p>
              <a:pPr algn="ctr" eaLnBrk="1" hangingPunct="1"/>
              <a:endParaRPr lang="en-US" altLang="id-ID" sz="1200">
                <a:solidFill>
                  <a:srgbClr val="006600"/>
                </a:solidFill>
              </a:endParaRPr>
            </a:p>
          </p:txBody>
        </p:sp>
        <p:pic>
          <p:nvPicPr>
            <p:cNvPr id="12301" name="Picture 204" descr="original_metal_w(s)">
              <a:extLst>
                <a:ext uri="{FF2B5EF4-FFF2-40B4-BE49-F238E27FC236}">
                  <a16:creationId xmlns:a16="http://schemas.microsoft.com/office/drawing/2014/main" id="{05CD4903-07EF-4D2A-A9C9-6D75964B3646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272" cy="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83" name="Picture 12">
            <a:extLst>
              <a:ext uri="{FF2B5EF4-FFF2-40B4-BE49-F238E27FC236}">
                <a16:creationId xmlns:a16="http://schemas.microsoft.com/office/drawing/2014/main" id="{C37ADE8D-58CE-4371-BFE6-35433AE177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429396"/>
            <a:ext cx="9144000" cy="428604"/>
          </a:xfrm>
          <a:prstGeom prst="rect">
            <a:avLst/>
          </a:prstGeom>
          <a:noFill/>
          <a:ln w="9525">
            <a:gradFill>
              <a:gsLst>
                <a:gs pos="0">
                  <a:schemeClr val="accent1">
                    <a:tint val="66000"/>
                    <a:satMod val="160000"/>
                    <a:alpha val="5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78">
            <a:extLst>
              <a:ext uri="{FF2B5EF4-FFF2-40B4-BE49-F238E27FC236}">
                <a16:creationId xmlns:a16="http://schemas.microsoft.com/office/drawing/2014/main" id="{033B5B91-8EBC-4485-BE09-B00D252FAB22}"/>
              </a:ext>
            </a:extLst>
          </p:cNvPr>
          <p:cNvSpPr>
            <a:spLocks noChangeArrowheads="1"/>
          </p:cNvSpPr>
          <p:nvPr/>
        </p:nvSpPr>
        <p:spPr bwMode="gray">
          <a:xfrm>
            <a:off x="1285875" y="5000625"/>
            <a:ext cx="7410450" cy="1357313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marL="1206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altLang="id-ID" b="1">
                <a:solidFill>
                  <a:schemeClr val="tx2"/>
                </a:solidFill>
                <a:latin typeface="Goudy Old Style" panose="02020502050305020303" pitchFamily="18" charset="0"/>
              </a:rPr>
              <a:t>ULP/Panitia dapat melaksanakan proses penjelasan lanjutan dengan peninjauan lapangan/lokasi pekerjaan yang dilakukan oleh seseorang selain ULP/panitia, bisa dilakukan oleh tenaga ahli pemberi penjelasan teknis (</a:t>
            </a:r>
            <a:r>
              <a:rPr lang="en-US" altLang="id-ID" b="1" i="1">
                <a:solidFill>
                  <a:schemeClr val="tx2"/>
                </a:solidFill>
                <a:latin typeface="Goudy Old Style" panose="02020502050305020303" pitchFamily="18" charset="0"/>
              </a:rPr>
              <a:t>aanwijzer</a:t>
            </a:r>
            <a:r>
              <a:rPr lang="en-US" altLang="id-ID" b="1">
                <a:solidFill>
                  <a:schemeClr val="tx2"/>
                </a:solidFill>
                <a:latin typeface="Goudy Old Style" panose="02020502050305020303" pitchFamily="18" charset="0"/>
              </a:rPr>
              <a:t>) yang telah ditetapkan oleh PPK</a:t>
            </a:r>
          </a:p>
        </p:txBody>
      </p:sp>
      <p:sp>
        <p:nvSpPr>
          <p:cNvPr id="38" name="AutoShape 78">
            <a:extLst>
              <a:ext uri="{FF2B5EF4-FFF2-40B4-BE49-F238E27FC236}">
                <a16:creationId xmlns:a16="http://schemas.microsoft.com/office/drawing/2014/main" id="{882EE202-26DE-4AAF-B6A8-8F51A7C243C0}"/>
              </a:ext>
            </a:extLst>
          </p:cNvPr>
          <p:cNvSpPr>
            <a:spLocks noChangeArrowheads="1"/>
          </p:cNvSpPr>
          <p:nvPr/>
        </p:nvSpPr>
        <p:spPr bwMode="gray">
          <a:xfrm>
            <a:off x="1285875" y="3857625"/>
            <a:ext cx="7410450" cy="857250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</p:spPr>
        <p:txBody>
          <a:bodyPr anchor="ctr">
            <a:normAutofit fontScale="92500" lnSpcReduction="20000"/>
          </a:bodyPr>
          <a:lstStyle/>
          <a:p>
            <a:pPr marL="171450" lvl="3" algn="l">
              <a:defRPr/>
            </a:pPr>
            <a:r>
              <a:rPr lang="en-US" sz="2000" b="1" dirty="0">
                <a:solidFill>
                  <a:schemeClr val="tx2"/>
                </a:solidFill>
                <a:latin typeface="Goudy Old Style" pitchFamily="18" charset="0"/>
              </a:rPr>
              <a:t>ULP / </a:t>
            </a:r>
            <a:r>
              <a:rPr lang="en-US" sz="2000" b="1" dirty="0" err="1">
                <a:solidFill>
                  <a:schemeClr val="tx2"/>
                </a:solidFill>
                <a:latin typeface="Goudy Old Style" pitchFamily="18" charset="0"/>
              </a:rPr>
              <a:t>Panitia</a:t>
            </a:r>
            <a:r>
              <a:rPr lang="en-US" sz="2000" b="1" dirty="0">
                <a:solidFill>
                  <a:schemeClr val="tx2"/>
                </a:solidFill>
                <a:latin typeface="Goudy Old Style" pitchFamily="18" charset="0"/>
              </a:rPr>
              <a:t> </a:t>
            </a:r>
            <a:r>
              <a:rPr lang="en-US" sz="2000" b="1" dirty="0" err="1">
                <a:solidFill>
                  <a:schemeClr val="tx2"/>
                </a:solidFill>
                <a:latin typeface="Goudy Old Style" pitchFamily="18" charset="0"/>
              </a:rPr>
              <a:t>tidak</a:t>
            </a:r>
            <a:r>
              <a:rPr lang="en-US" sz="2000" b="1" dirty="0">
                <a:solidFill>
                  <a:schemeClr val="tx2"/>
                </a:solidFill>
                <a:latin typeface="Goudy Old Style" pitchFamily="18" charset="0"/>
              </a:rPr>
              <a:t> </a:t>
            </a:r>
            <a:r>
              <a:rPr lang="en-US" sz="2000" b="1" dirty="0" err="1">
                <a:solidFill>
                  <a:schemeClr val="tx2"/>
                </a:solidFill>
                <a:latin typeface="Goudy Old Style" pitchFamily="18" charset="0"/>
              </a:rPr>
              <a:t>perlu</a:t>
            </a:r>
            <a:r>
              <a:rPr lang="en-US" sz="2000" b="1" dirty="0">
                <a:solidFill>
                  <a:schemeClr val="tx2"/>
                </a:solidFill>
                <a:latin typeface="Goudy Old Style" pitchFamily="18" charset="0"/>
              </a:rPr>
              <a:t> </a:t>
            </a:r>
            <a:r>
              <a:rPr lang="en-US" sz="2000" b="1" dirty="0" err="1">
                <a:solidFill>
                  <a:schemeClr val="tx2"/>
                </a:solidFill>
                <a:latin typeface="Goudy Old Style" pitchFamily="18" charset="0"/>
              </a:rPr>
              <a:t>membuat</a:t>
            </a:r>
            <a:r>
              <a:rPr lang="en-US" sz="2000" b="1" dirty="0">
                <a:solidFill>
                  <a:schemeClr val="tx2"/>
                </a:solidFill>
                <a:latin typeface="Goudy Old Style" pitchFamily="18" charset="0"/>
              </a:rPr>
              <a:t> </a:t>
            </a:r>
            <a:r>
              <a:rPr lang="en-US" sz="2000" b="1" dirty="0" err="1">
                <a:solidFill>
                  <a:schemeClr val="tx2"/>
                </a:solidFill>
                <a:latin typeface="Goudy Old Style" pitchFamily="18" charset="0"/>
              </a:rPr>
              <a:t>Berita</a:t>
            </a:r>
            <a:r>
              <a:rPr lang="en-US" sz="2000" b="1" dirty="0">
                <a:solidFill>
                  <a:schemeClr val="tx2"/>
                </a:solidFill>
                <a:latin typeface="Goudy Old Style" pitchFamily="18" charset="0"/>
              </a:rPr>
              <a:t> </a:t>
            </a:r>
            <a:r>
              <a:rPr lang="en-US" sz="2000" b="1" dirty="0" err="1">
                <a:solidFill>
                  <a:schemeClr val="tx2"/>
                </a:solidFill>
                <a:latin typeface="Goudy Old Style" pitchFamily="18" charset="0"/>
              </a:rPr>
              <a:t>Acara</a:t>
            </a:r>
            <a:r>
              <a:rPr lang="en-US" sz="2000" b="1" dirty="0">
                <a:solidFill>
                  <a:schemeClr val="tx2"/>
                </a:solidFill>
                <a:latin typeface="Goudy Old Style" pitchFamily="18" charset="0"/>
              </a:rPr>
              <a:t> </a:t>
            </a:r>
            <a:r>
              <a:rPr lang="en-US" sz="2000" b="1" dirty="0" err="1">
                <a:solidFill>
                  <a:schemeClr val="tx2"/>
                </a:solidFill>
                <a:latin typeface="Goudy Old Style" pitchFamily="18" charset="0"/>
              </a:rPr>
              <a:t>Penjelasan</a:t>
            </a:r>
            <a:r>
              <a:rPr lang="en-US" sz="2000" b="1" dirty="0">
                <a:solidFill>
                  <a:schemeClr val="tx2"/>
                </a:solidFill>
                <a:latin typeface="Goudy Old Style" pitchFamily="18" charset="0"/>
              </a:rPr>
              <a:t> </a:t>
            </a:r>
            <a:r>
              <a:rPr lang="en-US" sz="2000" b="1" dirty="0" err="1">
                <a:solidFill>
                  <a:schemeClr val="tx2"/>
                </a:solidFill>
                <a:latin typeface="Goudy Old Style" pitchFamily="18" charset="0"/>
              </a:rPr>
              <a:t>Pekerjaan</a:t>
            </a:r>
            <a:r>
              <a:rPr lang="en-US" sz="2000" b="1" dirty="0">
                <a:solidFill>
                  <a:schemeClr val="tx2"/>
                </a:solidFill>
                <a:latin typeface="Goudy Old Style" pitchFamily="18" charset="0"/>
              </a:rPr>
              <a:t> (BAPP).</a:t>
            </a:r>
          </a:p>
        </p:txBody>
      </p:sp>
      <p:grpSp>
        <p:nvGrpSpPr>
          <p:cNvPr id="13316" name="Group 201">
            <a:extLst>
              <a:ext uri="{FF2B5EF4-FFF2-40B4-BE49-F238E27FC236}">
                <a16:creationId xmlns:a16="http://schemas.microsoft.com/office/drawing/2014/main" id="{9815EECA-F89C-409A-A99F-B785438F2C39}"/>
              </a:ext>
            </a:extLst>
          </p:cNvPr>
          <p:cNvGrpSpPr>
            <a:grpSpLocks/>
          </p:cNvGrpSpPr>
          <p:nvPr/>
        </p:nvGrpSpPr>
        <p:grpSpPr bwMode="auto">
          <a:xfrm>
            <a:off x="179388" y="1120775"/>
            <a:ext cx="4052887" cy="573088"/>
            <a:chOff x="113" y="706"/>
            <a:chExt cx="2553" cy="361"/>
          </a:xfrm>
        </p:grpSpPr>
        <p:sp>
          <p:nvSpPr>
            <p:cNvPr id="13341" name="AutoShape 59">
              <a:extLst>
                <a:ext uri="{FF2B5EF4-FFF2-40B4-BE49-F238E27FC236}">
                  <a16:creationId xmlns:a16="http://schemas.microsoft.com/office/drawing/2014/main" id="{3A7F9648-735E-45FC-ADC2-F113BAAAB7B3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13" y="709"/>
              <a:ext cx="2553" cy="358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rgbClr val="34B034"/>
                </a:gs>
                <a:gs pos="100000">
                  <a:srgbClr val="3F8B4A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id-ID"/>
            </a:p>
          </p:txBody>
        </p:sp>
        <p:sp>
          <p:nvSpPr>
            <p:cNvPr id="13342" name="AutoShape 60">
              <a:extLst>
                <a:ext uri="{FF2B5EF4-FFF2-40B4-BE49-F238E27FC236}">
                  <a16:creationId xmlns:a16="http://schemas.microsoft.com/office/drawing/2014/main" id="{BF31085C-A406-4789-8AFF-3AA7E767BD9F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52" y="710"/>
              <a:ext cx="2477" cy="351"/>
            </a:xfrm>
            <a:prstGeom prst="roundRect">
              <a:avLst>
                <a:gd name="adj" fmla="val 16667"/>
              </a:avLst>
            </a:prstGeom>
            <a:solidFill>
              <a:srgbClr val="73E7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id-ID"/>
            </a:p>
          </p:txBody>
        </p:sp>
        <p:sp>
          <p:nvSpPr>
            <p:cNvPr id="13343" name="AutoShape 61">
              <a:extLst>
                <a:ext uri="{FF2B5EF4-FFF2-40B4-BE49-F238E27FC236}">
                  <a16:creationId xmlns:a16="http://schemas.microsoft.com/office/drawing/2014/main" id="{806B5074-8ADA-4098-A0D8-86DAD0776298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73" y="969"/>
              <a:ext cx="2442" cy="8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3E77E"/>
                </a:gs>
                <a:gs pos="100000">
                  <a:srgbClr val="B3F2B9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id-ID"/>
            </a:p>
          </p:txBody>
        </p:sp>
        <p:sp>
          <p:nvSpPr>
            <p:cNvPr id="13344" name="AutoShape 62">
              <a:extLst>
                <a:ext uri="{FF2B5EF4-FFF2-40B4-BE49-F238E27FC236}">
                  <a16:creationId xmlns:a16="http://schemas.microsoft.com/office/drawing/2014/main" id="{6185349D-7A9A-42C4-974D-42684460E6C1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73" y="713"/>
              <a:ext cx="2442" cy="8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D0F7D4"/>
                </a:gs>
                <a:gs pos="100000">
                  <a:srgbClr val="73E77E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id-ID"/>
            </a:p>
          </p:txBody>
        </p:sp>
        <p:sp>
          <p:nvSpPr>
            <p:cNvPr id="13345" name="Text Box 69">
              <a:extLst>
                <a:ext uri="{FF2B5EF4-FFF2-40B4-BE49-F238E27FC236}">
                  <a16:creationId xmlns:a16="http://schemas.microsoft.com/office/drawing/2014/main" id="{044808B5-60D4-420E-9F96-D25BB854492F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73" y="706"/>
              <a:ext cx="2427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id-ID" sz="2800" b="1">
                  <a:solidFill>
                    <a:srgbClr val="FFFFFF"/>
                  </a:solidFill>
                  <a:latin typeface="Goudy Old Style" panose="02020502050305020303" pitchFamily="18" charset="0"/>
                </a:rPr>
                <a:t>“Pelaksanaan Pemilihan”</a:t>
              </a:r>
              <a:endParaRPr lang="en-US" altLang="id-ID" sz="3600" b="1">
                <a:solidFill>
                  <a:srgbClr val="FFFFFF"/>
                </a:solidFill>
                <a:latin typeface="Goudy Old Style" panose="02020502050305020303" pitchFamily="18" charset="0"/>
              </a:endParaRPr>
            </a:p>
          </p:txBody>
        </p:sp>
      </p:grpSp>
      <p:sp>
        <p:nvSpPr>
          <p:cNvPr id="13317" name="AutoShape 79">
            <a:extLst>
              <a:ext uri="{FF2B5EF4-FFF2-40B4-BE49-F238E27FC236}">
                <a16:creationId xmlns:a16="http://schemas.microsoft.com/office/drawing/2014/main" id="{2E5F1FDC-50E0-43BD-A8D8-8F0844A69D60}"/>
              </a:ext>
            </a:extLst>
          </p:cNvPr>
          <p:cNvSpPr>
            <a:spLocks noChangeArrowheads="1"/>
          </p:cNvSpPr>
          <p:nvPr/>
        </p:nvSpPr>
        <p:spPr bwMode="gray">
          <a:xfrm>
            <a:off x="571500" y="2214563"/>
            <a:ext cx="5715000" cy="571500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marL="28416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>
              <a:lnSpc>
                <a:spcPct val="80000"/>
              </a:lnSpc>
            </a:pPr>
            <a:r>
              <a:rPr lang="en-US" altLang="id-ID" sz="2200" b="1">
                <a:solidFill>
                  <a:srgbClr val="FFFF00"/>
                </a:solidFill>
                <a:latin typeface="Goudy Old Style" panose="02020502050305020303" pitchFamily="18" charset="0"/>
              </a:rPr>
              <a:t>Pemberian Penjelasan </a:t>
            </a:r>
          </a:p>
        </p:txBody>
      </p:sp>
      <p:sp>
        <p:nvSpPr>
          <p:cNvPr id="13318" name="AutoShape 78">
            <a:extLst>
              <a:ext uri="{FF2B5EF4-FFF2-40B4-BE49-F238E27FC236}">
                <a16:creationId xmlns:a16="http://schemas.microsoft.com/office/drawing/2014/main" id="{74AD41B3-98F9-4F96-8D36-4F62485625B3}"/>
              </a:ext>
            </a:extLst>
          </p:cNvPr>
          <p:cNvSpPr>
            <a:spLocks noChangeArrowheads="1"/>
          </p:cNvSpPr>
          <p:nvPr/>
        </p:nvSpPr>
        <p:spPr bwMode="gray">
          <a:xfrm>
            <a:off x="1233488" y="3000375"/>
            <a:ext cx="7410450" cy="714375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marL="28416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altLang="id-ID" sz="2000" b="1">
                <a:solidFill>
                  <a:schemeClr val="tx2"/>
                </a:solidFill>
                <a:latin typeface="Goudy Old Style" panose="02020502050305020303" pitchFamily="18" charset="0"/>
              </a:rPr>
              <a:t>Proses pemberian penjelasan (</a:t>
            </a:r>
            <a:r>
              <a:rPr lang="en-US" altLang="id-ID" sz="2000" b="1" i="1">
                <a:solidFill>
                  <a:schemeClr val="tx2"/>
                </a:solidFill>
                <a:latin typeface="Goudy Old Style" panose="02020502050305020303" pitchFamily="18" charset="0"/>
              </a:rPr>
              <a:t>aanwijzing</a:t>
            </a:r>
            <a:r>
              <a:rPr lang="en-US" altLang="id-ID" sz="2000" b="1">
                <a:solidFill>
                  <a:schemeClr val="tx2"/>
                </a:solidFill>
                <a:latin typeface="Goudy Old Style" panose="02020502050305020303" pitchFamily="18" charset="0"/>
              </a:rPr>
              <a:t>) dilakukan secara online tanpa tatap muka melalui aplikasi SPSE</a:t>
            </a:r>
          </a:p>
        </p:txBody>
      </p:sp>
      <p:grpSp>
        <p:nvGrpSpPr>
          <p:cNvPr id="13319" name="Group 87">
            <a:extLst>
              <a:ext uri="{FF2B5EF4-FFF2-40B4-BE49-F238E27FC236}">
                <a16:creationId xmlns:a16="http://schemas.microsoft.com/office/drawing/2014/main" id="{9022119A-B955-4DC4-B38F-5A31489366CD}"/>
              </a:ext>
            </a:extLst>
          </p:cNvPr>
          <p:cNvGrpSpPr>
            <a:grpSpLocks/>
          </p:cNvGrpSpPr>
          <p:nvPr/>
        </p:nvGrpSpPr>
        <p:grpSpPr bwMode="auto">
          <a:xfrm>
            <a:off x="928688" y="3214688"/>
            <a:ext cx="381000" cy="381000"/>
            <a:chOff x="2078" y="1680"/>
            <a:chExt cx="1615" cy="1615"/>
          </a:xfrm>
        </p:grpSpPr>
        <p:sp>
          <p:nvSpPr>
            <p:cNvPr id="13338" name="Oval 88">
              <a:extLst>
                <a:ext uri="{FF2B5EF4-FFF2-40B4-BE49-F238E27FC236}">
                  <a16:creationId xmlns:a16="http://schemas.microsoft.com/office/drawing/2014/main" id="{AFADE94C-91BF-4EEB-A236-317B64E99D80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5715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id-ID"/>
            </a:p>
          </p:txBody>
        </p:sp>
        <p:sp>
          <p:nvSpPr>
            <p:cNvPr id="13339" name="Oval 89">
              <a:extLst>
                <a:ext uri="{FF2B5EF4-FFF2-40B4-BE49-F238E27FC236}">
                  <a16:creationId xmlns:a16="http://schemas.microsoft.com/office/drawing/2014/main" id="{0D46CB5C-2EED-4A62-B66B-8AE2DD5C9C9B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id-ID"/>
            </a:p>
          </p:txBody>
        </p:sp>
        <p:sp>
          <p:nvSpPr>
            <p:cNvPr id="40026" name="Oval 90">
              <a:extLst>
                <a:ext uri="{FF2B5EF4-FFF2-40B4-BE49-F238E27FC236}">
                  <a16:creationId xmlns:a16="http://schemas.microsoft.com/office/drawing/2014/main" id="{994329E7-F0BE-4DE6-9FDE-E47C0812EA03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253" y="1855"/>
              <a:ext cx="1265" cy="1265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</p:grpSp>
      <p:grpSp>
        <p:nvGrpSpPr>
          <p:cNvPr id="13320" name="Group 94">
            <a:extLst>
              <a:ext uri="{FF2B5EF4-FFF2-40B4-BE49-F238E27FC236}">
                <a16:creationId xmlns:a16="http://schemas.microsoft.com/office/drawing/2014/main" id="{06653ED8-3E4E-467B-83AF-C99A717C3786}"/>
              </a:ext>
            </a:extLst>
          </p:cNvPr>
          <p:cNvGrpSpPr>
            <a:grpSpLocks/>
          </p:cNvGrpSpPr>
          <p:nvPr/>
        </p:nvGrpSpPr>
        <p:grpSpPr bwMode="auto">
          <a:xfrm>
            <a:off x="914400" y="4191000"/>
            <a:ext cx="442913" cy="381000"/>
            <a:chOff x="2078" y="1680"/>
            <a:chExt cx="1615" cy="1615"/>
          </a:xfrm>
        </p:grpSpPr>
        <p:sp>
          <p:nvSpPr>
            <p:cNvPr id="13332" name="Oval 95">
              <a:extLst>
                <a:ext uri="{FF2B5EF4-FFF2-40B4-BE49-F238E27FC236}">
                  <a16:creationId xmlns:a16="http://schemas.microsoft.com/office/drawing/2014/main" id="{D1D58058-4FF1-4077-9257-AAF1573FDF25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5715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id-ID"/>
            </a:p>
          </p:txBody>
        </p:sp>
        <p:sp>
          <p:nvSpPr>
            <p:cNvPr id="13333" name="Oval 96">
              <a:extLst>
                <a:ext uri="{FF2B5EF4-FFF2-40B4-BE49-F238E27FC236}">
                  <a16:creationId xmlns:a16="http://schemas.microsoft.com/office/drawing/2014/main" id="{3ED04BDF-BBA7-4A98-8827-0552360E9718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id-ID"/>
            </a:p>
          </p:txBody>
        </p:sp>
        <p:sp>
          <p:nvSpPr>
            <p:cNvPr id="40033" name="Oval 97">
              <a:extLst>
                <a:ext uri="{FF2B5EF4-FFF2-40B4-BE49-F238E27FC236}">
                  <a16:creationId xmlns:a16="http://schemas.microsoft.com/office/drawing/2014/main" id="{9E8F0733-73B6-4BDC-A948-9D48260927D5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252" y="1855"/>
              <a:ext cx="1262" cy="1265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3335" name="Oval 98">
              <a:extLst>
                <a:ext uri="{FF2B5EF4-FFF2-40B4-BE49-F238E27FC236}">
                  <a16:creationId xmlns:a16="http://schemas.microsoft.com/office/drawing/2014/main" id="{B3356495-54C4-4D39-BEC9-C7766AF910A0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21B3E1"/>
                </a:gs>
                <a:gs pos="100000">
                  <a:srgbClr val="0F5368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id-ID"/>
            </a:p>
          </p:txBody>
        </p:sp>
        <p:sp>
          <p:nvSpPr>
            <p:cNvPr id="40035" name="Oval 99">
              <a:extLst>
                <a:ext uri="{FF2B5EF4-FFF2-40B4-BE49-F238E27FC236}">
                  <a16:creationId xmlns:a16="http://schemas.microsoft.com/office/drawing/2014/main" id="{1EF181F2-2489-436A-97A1-C74F9C75B2DE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338" y="1936"/>
              <a:ext cx="1094" cy="110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3337" name="Oval 100">
              <a:extLst>
                <a:ext uri="{FF2B5EF4-FFF2-40B4-BE49-F238E27FC236}">
                  <a16:creationId xmlns:a16="http://schemas.microsoft.com/office/drawing/2014/main" id="{29E5BE2C-9584-4768-A09C-93A1DB7BF488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21B3E1"/>
                </a:gs>
                <a:gs pos="100000">
                  <a:srgbClr val="10576D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id-ID"/>
            </a:p>
          </p:txBody>
        </p:sp>
      </p:grpSp>
      <p:grpSp>
        <p:nvGrpSpPr>
          <p:cNvPr id="13321" name="Group 101">
            <a:extLst>
              <a:ext uri="{FF2B5EF4-FFF2-40B4-BE49-F238E27FC236}">
                <a16:creationId xmlns:a16="http://schemas.microsoft.com/office/drawing/2014/main" id="{C946E795-1B0D-4E12-8CDC-583FA50334DC}"/>
              </a:ext>
            </a:extLst>
          </p:cNvPr>
          <p:cNvGrpSpPr>
            <a:grpSpLocks/>
          </p:cNvGrpSpPr>
          <p:nvPr/>
        </p:nvGrpSpPr>
        <p:grpSpPr bwMode="auto">
          <a:xfrm>
            <a:off x="928688" y="5429250"/>
            <a:ext cx="441325" cy="381000"/>
            <a:chOff x="2078" y="1680"/>
            <a:chExt cx="1615" cy="1615"/>
          </a:xfrm>
        </p:grpSpPr>
        <p:sp>
          <p:nvSpPr>
            <p:cNvPr id="13326" name="Oval 102">
              <a:extLst>
                <a:ext uri="{FF2B5EF4-FFF2-40B4-BE49-F238E27FC236}">
                  <a16:creationId xmlns:a16="http://schemas.microsoft.com/office/drawing/2014/main" id="{D2EA50E6-C631-4D5D-9C4C-5787B93A947B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5715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id-ID"/>
            </a:p>
          </p:txBody>
        </p:sp>
        <p:sp>
          <p:nvSpPr>
            <p:cNvPr id="13327" name="Oval 103">
              <a:extLst>
                <a:ext uri="{FF2B5EF4-FFF2-40B4-BE49-F238E27FC236}">
                  <a16:creationId xmlns:a16="http://schemas.microsoft.com/office/drawing/2014/main" id="{CD53E5D1-BA82-472B-93C6-666653640C08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id-ID"/>
            </a:p>
          </p:txBody>
        </p:sp>
        <p:sp>
          <p:nvSpPr>
            <p:cNvPr id="40040" name="Oval 104">
              <a:extLst>
                <a:ext uri="{FF2B5EF4-FFF2-40B4-BE49-F238E27FC236}">
                  <a16:creationId xmlns:a16="http://schemas.microsoft.com/office/drawing/2014/main" id="{FF9304F6-B97C-4B05-B5FA-BBF3E86FADD3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252" y="1855"/>
              <a:ext cx="1266" cy="1265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3329" name="Oval 105">
              <a:extLst>
                <a:ext uri="{FF2B5EF4-FFF2-40B4-BE49-F238E27FC236}">
                  <a16:creationId xmlns:a16="http://schemas.microsoft.com/office/drawing/2014/main" id="{FDFC1784-1D3B-453F-8496-E8D0D06ABDB7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8D67E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id-ID"/>
            </a:p>
          </p:txBody>
        </p:sp>
        <p:sp>
          <p:nvSpPr>
            <p:cNvPr id="40042" name="Oval 106">
              <a:extLst>
                <a:ext uri="{FF2B5EF4-FFF2-40B4-BE49-F238E27FC236}">
                  <a16:creationId xmlns:a16="http://schemas.microsoft.com/office/drawing/2014/main" id="{DA7EEF7D-958A-4E43-96B7-0559BE490DD1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339" y="1936"/>
              <a:ext cx="1092" cy="110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3331" name="Oval 107">
              <a:extLst>
                <a:ext uri="{FF2B5EF4-FFF2-40B4-BE49-F238E27FC236}">
                  <a16:creationId xmlns:a16="http://schemas.microsoft.com/office/drawing/2014/main" id="{5AF8C735-6F56-4E2E-A6FF-FB4267E4AF1F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8D67E1"/>
                </a:gs>
                <a:gs pos="100000">
                  <a:srgbClr val="45326D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id-ID"/>
            </a:p>
          </p:txBody>
        </p:sp>
      </p:grpSp>
      <p:grpSp>
        <p:nvGrpSpPr>
          <p:cNvPr id="13322" name="Group 202">
            <a:extLst>
              <a:ext uri="{FF2B5EF4-FFF2-40B4-BE49-F238E27FC236}">
                <a16:creationId xmlns:a16="http://schemas.microsoft.com/office/drawing/2014/main" id="{91514230-0FBE-450D-B620-01A76B85B182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3451225" cy="417513"/>
            <a:chOff x="0" y="0"/>
            <a:chExt cx="2174" cy="263"/>
          </a:xfrm>
        </p:grpSpPr>
        <p:sp>
          <p:nvSpPr>
            <p:cNvPr id="13324" name="Rectangle 203">
              <a:extLst>
                <a:ext uri="{FF2B5EF4-FFF2-40B4-BE49-F238E27FC236}">
                  <a16:creationId xmlns:a16="http://schemas.microsoft.com/office/drawing/2014/main" id="{AD516130-8185-4622-B8AA-8F151C1849B1}"/>
                </a:ext>
              </a:extLst>
            </p:cNvPr>
            <p:cNvSpPr>
              <a:spLocks noChangeAspect="1" noChangeArrowheads="1"/>
            </p:cNvSpPr>
            <p:nvPr/>
          </p:nvSpPr>
          <p:spPr bwMode="gray">
            <a:xfrm>
              <a:off x="158" y="2"/>
              <a:ext cx="2016" cy="261"/>
            </a:xfrm>
            <a:prstGeom prst="rect">
              <a:avLst/>
            </a:prstGeom>
            <a:solidFill>
              <a:schemeClr val="tx2">
                <a:alpha val="85881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en-US" altLang="id-ID" sz="1200">
                <a:solidFill>
                  <a:srgbClr val="006600"/>
                </a:solidFill>
              </a:endParaRPr>
            </a:p>
            <a:p>
              <a:pPr algn="ctr" eaLnBrk="1" hangingPunct="1"/>
              <a:r>
                <a:rPr lang="en-US" altLang="id-ID" sz="1200">
                  <a:solidFill>
                    <a:srgbClr val="006600"/>
                  </a:solidFill>
                </a:rPr>
                <a:t>www.lpse.depkes.go.id</a:t>
              </a:r>
            </a:p>
            <a:p>
              <a:pPr algn="ctr" eaLnBrk="1" hangingPunct="1"/>
              <a:endParaRPr lang="en-US" altLang="id-ID" sz="1200">
                <a:solidFill>
                  <a:srgbClr val="006600"/>
                </a:solidFill>
              </a:endParaRPr>
            </a:p>
          </p:txBody>
        </p:sp>
        <p:pic>
          <p:nvPicPr>
            <p:cNvPr id="13325" name="Picture 204" descr="original_metal_w(s)">
              <a:extLst>
                <a:ext uri="{FF2B5EF4-FFF2-40B4-BE49-F238E27FC236}">
                  <a16:creationId xmlns:a16="http://schemas.microsoft.com/office/drawing/2014/main" id="{E3A1796C-367E-4DE2-90E9-B7023B40770E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272" cy="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83" name="Picture 12">
            <a:extLst>
              <a:ext uri="{FF2B5EF4-FFF2-40B4-BE49-F238E27FC236}">
                <a16:creationId xmlns:a16="http://schemas.microsoft.com/office/drawing/2014/main" id="{2B4889FC-E79A-44F3-A62D-712033E3D3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429396"/>
            <a:ext cx="9144000" cy="428604"/>
          </a:xfrm>
          <a:prstGeom prst="rect">
            <a:avLst/>
          </a:prstGeom>
          <a:noFill/>
          <a:ln w="9525">
            <a:gradFill>
              <a:gsLst>
                <a:gs pos="0">
                  <a:schemeClr val="accent1">
                    <a:tint val="66000"/>
                    <a:satMod val="160000"/>
                    <a:alpha val="5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dissolv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78">
            <a:extLst>
              <a:ext uri="{FF2B5EF4-FFF2-40B4-BE49-F238E27FC236}">
                <a16:creationId xmlns:a16="http://schemas.microsoft.com/office/drawing/2014/main" id="{0016DD34-7930-4E7F-81D4-4309EF53CE0C}"/>
              </a:ext>
            </a:extLst>
          </p:cNvPr>
          <p:cNvSpPr>
            <a:spLocks noChangeArrowheads="1"/>
          </p:cNvSpPr>
          <p:nvPr/>
        </p:nvSpPr>
        <p:spPr bwMode="gray">
          <a:xfrm>
            <a:off x="1285875" y="3429000"/>
            <a:ext cx="7410450" cy="642938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marL="28416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altLang="id-ID" sz="1600" b="1">
                <a:solidFill>
                  <a:schemeClr val="tx2"/>
                </a:solidFill>
                <a:latin typeface="Goudy Old Style" panose="02020502050305020303" pitchFamily="18" charset="0"/>
              </a:rPr>
              <a:t>ULP dilarang meminta penyedia barang/jasa untuk mengupload softcopy lampiran dokumen yang dipersyaratkan dalam data isian kualifikasi</a:t>
            </a:r>
          </a:p>
        </p:txBody>
      </p:sp>
      <p:sp>
        <p:nvSpPr>
          <p:cNvPr id="14339" name="AutoShape 78">
            <a:extLst>
              <a:ext uri="{FF2B5EF4-FFF2-40B4-BE49-F238E27FC236}">
                <a16:creationId xmlns:a16="http://schemas.microsoft.com/office/drawing/2014/main" id="{FF8F6083-050E-4C7A-B2F0-673D1E12818B}"/>
              </a:ext>
            </a:extLst>
          </p:cNvPr>
          <p:cNvSpPr>
            <a:spLocks noChangeArrowheads="1"/>
          </p:cNvSpPr>
          <p:nvPr/>
        </p:nvSpPr>
        <p:spPr bwMode="gray">
          <a:xfrm>
            <a:off x="1285875" y="4214813"/>
            <a:ext cx="7410450" cy="1285875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3" algn="l" eaLnBrk="1" hangingPunct="1"/>
            <a:r>
              <a:rPr lang="en-US" altLang="id-ID" sz="1600" b="1">
                <a:solidFill>
                  <a:schemeClr val="tx2"/>
                </a:solidFill>
                <a:latin typeface="Goudy Old Style" panose="02020502050305020303" pitchFamily="18" charset="0"/>
              </a:rPr>
              <a:t>Jika formulir elektronik isian kualifikasi yang tersedia pada aplikasi SPSE belum mengakomodir data kualifikasi yang diminta oleh ULP/panitia, maka data kualifikasi tersebut di-uppload pada fasilitas pengunggahan lain yang tersedia pada aplikasi SPSE. Dokumen kualifikasi tidak boleh dimasukkan dalam </a:t>
            </a:r>
            <a:r>
              <a:rPr lang="en-US" altLang="id-ID" sz="1600" b="1">
                <a:solidFill>
                  <a:srgbClr val="FFFF00"/>
                </a:solidFill>
                <a:latin typeface="Goudy Old Style" panose="02020502050305020303" pitchFamily="18" charset="0"/>
              </a:rPr>
              <a:t>APENDO</a:t>
            </a:r>
          </a:p>
        </p:txBody>
      </p:sp>
      <p:grpSp>
        <p:nvGrpSpPr>
          <p:cNvPr id="14340" name="Group 201">
            <a:extLst>
              <a:ext uri="{FF2B5EF4-FFF2-40B4-BE49-F238E27FC236}">
                <a16:creationId xmlns:a16="http://schemas.microsoft.com/office/drawing/2014/main" id="{A31DAE3E-746D-4DFE-A25C-301643FA74BC}"/>
              </a:ext>
            </a:extLst>
          </p:cNvPr>
          <p:cNvGrpSpPr>
            <a:grpSpLocks/>
          </p:cNvGrpSpPr>
          <p:nvPr/>
        </p:nvGrpSpPr>
        <p:grpSpPr bwMode="auto">
          <a:xfrm>
            <a:off x="179388" y="1120775"/>
            <a:ext cx="4052887" cy="573088"/>
            <a:chOff x="113" y="706"/>
            <a:chExt cx="2553" cy="361"/>
          </a:xfrm>
        </p:grpSpPr>
        <p:sp>
          <p:nvSpPr>
            <p:cNvPr id="14370" name="AutoShape 59">
              <a:extLst>
                <a:ext uri="{FF2B5EF4-FFF2-40B4-BE49-F238E27FC236}">
                  <a16:creationId xmlns:a16="http://schemas.microsoft.com/office/drawing/2014/main" id="{3A2F78B8-C9DD-4D81-A191-7CDED41A87D6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13" y="709"/>
              <a:ext cx="2553" cy="358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rgbClr val="34B034"/>
                </a:gs>
                <a:gs pos="100000">
                  <a:srgbClr val="3F8B4A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id-ID"/>
            </a:p>
          </p:txBody>
        </p:sp>
        <p:sp>
          <p:nvSpPr>
            <p:cNvPr id="14371" name="AutoShape 60">
              <a:extLst>
                <a:ext uri="{FF2B5EF4-FFF2-40B4-BE49-F238E27FC236}">
                  <a16:creationId xmlns:a16="http://schemas.microsoft.com/office/drawing/2014/main" id="{B167B714-C338-48B1-A259-B4B167C657E5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52" y="710"/>
              <a:ext cx="2477" cy="351"/>
            </a:xfrm>
            <a:prstGeom prst="roundRect">
              <a:avLst>
                <a:gd name="adj" fmla="val 16667"/>
              </a:avLst>
            </a:prstGeom>
            <a:solidFill>
              <a:srgbClr val="73E7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id-ID"/>
            </a:p>
          </p:txBody>
        </p:sp>
        <p:sp>
          <p:nvSpPr>
            <p:cNvPr id="14372" name="AutoShape 61">
              <a:extLst>
                <a:ext uri="{FF2B5EF4-FFF2-40B4-BE49-F238E27FC236}">
                  <a16:creationId xmlns:a16="http://schemas.microsoft.com/office/drawing/2014/main" id="{054BE645-1EA2-4026-B59E-65A24FD86E21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73" y="969"/>
              <a:ext cx="2442" cy="8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3E77E"/>
                </a:gs>
                <a:gs pos="100000">
                  <a:srgbClr val="B3F2B9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id-ID"/>
            </a:p>
          </p:txBody>
        </p:sp>
        <p:sp>
          <p:nvSpPr>
            <p:cNvPr id="14373" name="AutoShape 62">
              <a:extLst>
                <a:ext uri="{FF2B5EF4-FFF2-40B4-BE49-F238E27FC236}">
                  <a16:creationId xmlns:a16="http://schemas.microsoft.com/office/drawing/2014/main" id="{6F318190-63F9-4A41-9DB0-A344D7DB3CF1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73" y="713"/>
              <a:ext cx="2442" cy="8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D0F7D4"/>
                </a:gs>
                <a:gs pos="100000">
                  <a:srgbClr val="73E77E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id-ID"/>
            </a:p>
          </p:txBody>
        </p:sp>
        <p:sp>
          <p:nvSpPr>
            <p:cNvPr id="14374" name="Text Box 69">
              <a:extLst>
                <a:ext uri="{FF2B5EF4-FFF2-40B4-BE49-F238E27FC236}">
                  <a16:creationId xmlns:a16="http://schemas.microsoft.com/office/drawing/2014/main" id="{700BAA8A-3856-4A07-B7AE-01DB430F50FB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73" y="706"/>
              <a:ext cx="2427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id-ID" sz="2800" b="1">
                  <a:solidFill>
                    <a:srgbClr val="FFFFFF"/>
                  </a:solidFill>
                  <a:latin typeface="Goudy Old Style" panose="02020502050305020303" pitchFamily="18" charset="0"/>
                </a:rPr>
                <a:t>“Pelaksanaan Pemilihan”</a:t>
              </a:r>
              <a:endParaRPr lang="en-US" altLang="id-ID" sz="3600" b="1">
                <a:solidFill>
                  <a:srgbClr val="FFFFFF"/>
                </a:solidFill>
                <a:latin typeface="Goudy Old Style" panose="02020502050305020303" pitchFamily="18" charset="0"/>
              </a:endParaRPr>
            </a:p>
          </p:txBody>
        </p:sp>
      </p:grpSp>
      <p:sp>
        <p:nvSpPr>
          <p:cNvPr id="6147" name="AutoShape 79">
            <a:extLst>
              <a:ext uri="{FF2B5EF4-FFF2-40B4-BE49-F238E27FC236}">
                <a16:creationId xmlns:a16="http://schemas.microsoft.com/office/drawing/2014/main" id="{20B53602-FCE4-41D6-9B89-34BDEB710D33}"/>
              </a:ext>
            </a:extLst>
          </p:cNvPr>
          <p:cNvSpPr>
            <a:spLocks noChangeArrowheads="1"/>
          </p:cNvSpPr>
          <p:nvPr/>
        </p:nvSpPr>
        <p:spPr bwMode="gray">
          <a:xfrm>
            <a:off x="571500" y="2000250"/>
            <a:ext cx="5715000" cy="428625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</p:spPr>
        <p:txBody>
          <a:bodyPr anchor="ctr">
            <a:normAutofit fontScale="92500" lnSpcReduction="20000"/>
          </a:bodyPr>
          <a:lstStyle/>
          <a:p>
            <a:pPr marL="284163" algn="l" eaLnBrk="0" hangingPunct="0">
              <a:lnSpc>
                <a:spcPct val="80000"/>
              </a:lnSpc>
              <a:defRPr/>
            </a:pPr>
            <a:r>
              <a:rPr lang="en-US" sz="2200" b="1" dirty="0" err="1">
                <a:solidFill>
                  <a:srgbClr val="FFFF00"/>
                </a:solidFill>
                <a:latin typeface="Goudy Old Style" pitchFamily="18" charset="0"/>
              </a:rPr>
              <a:t>Pemasukan</a:t>
            </a:r>
            <a:r>
              <a:rPr lang="en-US" sz="2200" b="1" dirty="0">
                <a:solidFill>
                  <a:srgbClr val="FFFF00"/>
                </a:solidFill>
                <a:latin typeface="Goudy Old Style" pitchFamily="18" charset="0"/>
              </a:rPr>
              <a:t> </a:t>
            </a:r>
            <a:r>
              <a:rPr lang="en-US" sz="2200" b="1" dirty="0" err="1">
                <a:solidFill>
                  <a:srgbClr val="FFFF00"/>
                </a:solidFill>
                <a:latin typeface="Goudy Old Style" pitchFamily="18" charset="0"/>
              </a:rPr>
              <a:t>kualifikasi</a:t>
            </a:r>
            <a:endParaRPr lang="en-US" sz="2200" b="1" dirty="0">
              <a:solidFill>
                <a:srgbClr val="FFFF00"/>
              </a:solidFill>
              <a:latin typeface="Goudy Old Style" pitchFamily="18" charset="0"/>
            </a:endParaRPr>
          </a:p>
        </p:txBody>
      </p:sp>
      <p:sp>
        <p:nvSpPr>
          <p:cNvPr id="14342" name="AutoShape 78">
            <a:extLst>
              <a:ext uri="{FF2B5EF4-FFF2-40B4-BE49-F238E27FC236}">
                <a16:creationId xmlns:a16="http://schemas.microsoft.com/office/drawing/2014/main" id="{8AEFF9C7-AAAA-4558-A467-4602EA94FB48}"/>
              </a:ext>
            </a:extLst>
          </p:cNvPr>
          <p:cNvSpPr>
            <a:spLocks noChangeArrowheads="1"/>
          </p:cNvSpPr>
          <p:nvPr/>
        </p:nvSpPr>
        <p:spPr bwMode="gray">
          <a:xfrm>
            <a:off x="1233488" y="2571750"/>
            <a:ext cx="7410450" cy="714375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marL="28416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altLang="id-ID" sz="1900" b="1">
                <a:solidFill>
                  <a:schemeClr val="tx2"/>
                </a:solidFill>
                <a:latin typeface="Goudy Old Style" panose="02020502050305020303" pitchFamily="18" charset="0"/>
              </a:rPr>
              <a:t>Data Kualifikasi disampaikan melalui </a:t>
            </a:r>
            <a:r>
              <a:rPr lang="en-US" altLang="id-ID" sz="1900" b="1">
                <a:solidFill>
                  <a:srgbClr val="FFFF00"/>
                </a:solidFill>
                <a:latin typeface="Goudy Old Style" panose="02020502050305020303" pitchFamily="18" charset="0"/>
              </a:rPr>
              <a:t>formulir elektronik isian </a:t>
            </a:r>
            <a:r>
              <a:rPr lang="en-US" altLang="id-ID" sz="1900" b="1">
                <a:solidFill>
                  <a:schemeClr val="tx2"/>
                </a:solidFill>
                <a:latin typeface="Goudy Old Style" panose="02020502050305020303" pitchFamily="18" charset="0"/>
              </a:rPr>
              <a:t>kualifikasi yang tersedia pada aplikasi SPSE</a:t>
            </a:r>
          </a:p>
        </p:txBody>
      </p:sp>
      <p:grpSp>
        <p:nvGrpSpPr>
          <p:cNvPr id="14343" name="Group 87">
            <a:extLst>
              <a:ext uri="{FF2B5EF4-FFF2-40B4-BE49-F238E27FC236}">
                <a16:creationId xmlns:a16="http://schemas.microsoft.com/office/drawing/2014/main" id="{F08CE160-F013-4AAB-848A-DD337ED9DCA7}"/>
              </a:ext>
            </a:extLst>
          </p:cNvPr>
          <p:cNvGrpSpPr>
            <a:grpSpLocks/>
          </p:cNvGrpSpPr>
          <p:nvPr/>
        </p:nvGrpSpPr>
        <p:grpSpPr bwMode="auto">
          <a:xfrm>
            <a:off x="928688" y="2786063"/>
            <a:ext cx="381000" cy="381000"/>
            <a:chOff x="2078" y="1680"/>
            <a:chExt cx="1615" cy="1615"/>
          </a:xfrm>
        </p:grpSpPr>
        <p:sp>
          <p:nvSpPr>
            <p:cNvPr id="14367" name="Oval 88">
              <a:extLst>
                <a:ext uri="{FF2B5EF4-FFF2-40B4-BE49-F238E27FC236}">
                  <a16:creationId xmlns:a16="http://schemas.microsoft.com/office/drawing/2014/main" id="{9A020788-3147-4C73-B751-78E87DD794E7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5715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id-ID"/>
            </a:p>
          </p:txBody>
        </p:sp>
        <p:sp>
          <p:nvSpPr>
            <p:cNvPr id="14368" name="Oval 89">
              <a:extLst>
                <a:ext uri="{FF2B5EF4-FFF2-40B4-BE49-F238E27FC236}">
                  <a16:creationId xmlns:a16="http://schemas.microsoft.com/office/drawing/2014/main" id="{88B265E0-8BCA-4A52-A70F-90F0BE65CBC7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id-ID"/>
            </a:p>
          </p:txBody>
        </p:sp>
        <p:sp>
          <p:nvSpPr>
            <p:cNvPr id="40026" name="Oval 90">
              <a:extLst>
                <a:ext uri="{FF2B5EF4-FFF2-40B4-BE49-F238E27FC236}">
                  <a16:creationId xmlns:a16="http://schemas.microsoft.com/office/drawing/2014/main" id="{69EF35BE-1B54-4CE1-A2A4-AF6A90364B49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253" y="1855"/>
              <a:ext cx="1265" cy="1265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</p:grpSp>
      <p:grpSp>
        <p:nvGrpSpPr>
          <p:cNvPr id="14344" name="Group 94">
            <a:extLst>
              <a:ext uri="{FF2B5EF4-FFF2-40B4-BE49-F238E27FC236}">
                <a16:creationId xmlns:a16="http://schemas.microsoft.com/office/drawing/2014/main" id="{EA817BC5-16BF-4286-A664-9A6F1DAF99E8}"/>
              </a:ext>
            </a:extLst>
          </p:cNvPr>
          <p:cNvGrpSpPr>
            <a:grpSpLocks/>
          </p:cNvGrpSpPr>
          <p:nvPr/>
        </p:nvGrpSpPr>
        <p:grpSpPr bwMode="auto">
          <a:xfrm>
            <a:off x="914400" y="3571875"/>
            <a:ext cx="442913" cy="381000"/>
            <a:chOff x="2078" y="1680"/>
            <a:chExt cx="1615" cy="1615"/>
          </a:xfrm>
        </p:grpSpPr>
        <p:sp>
          <p:nvSpPr>
            <p:cNvPr id="14361" name="Oval 95">
              <a:extLst>
                <a:ext uri="{FF2B5EF4-FFF2-40B4-BE49-F238E27FC236}">
                  <a16:creationId xmlns:a16="http://schemas.microsoft.com/office/drawing/2014/main" id="{85186045-FE26-4613-9CF6-E65C7C86B956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5715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id-ID"/>
            </a:p>
          </p:txBody>
        </p:sp>
        <p:sp>
          <p:nvSpPr>
            <p:cNvPr id="14362" name="Oval 96">
              <a:extLst>
                <a:ext uri="{FF2B5EF4-FFF2-40B4-BE49-F238E27FC236}">
                  <a16:creationId xmlns:a16="http://schemas.microsoft.com/office/drawing/2014/main" id="{5C4A0D65-8660-4B77-8D65-6821AC9C3BD5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id-ID"/>
            </a:p>
          </p:txBody>
        </p:sp>
        <p:sp>
          <p:nvSpPr>
            <p:cNvPr id="40033" name="Oval 97">
              <a:extLst>
                <a:ext uri="{FF2B5EF4-FFF2-40B4-BE49-F238E27FC236}">
                  <a16:creationId xmlns:a16="http://schemas.microsoft.com/office/drawing/2014/main" id="{1CE5E0E1-3BAB-4C35-9D9B-B88A01F89494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252" y="1855"/>
              <a:ext cx="1262" cy="1265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4364" name="Oval 98">
              <a:extLst>
                <a:ext uri="{FF2B5EF4-FFF2-40B4-BE49-F238E27FC236}">
                  <a16:creationId xmlns:a16="http://schemas.microsoft.com/office/drawing/2014/main" id="{2DC94391-B783-4E56-9987-F2E62D870227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21B3E1"/>
                </a:gs>
                <a:gs pos="100000">
                  <a:srgbClr val="0F5368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id-ID"/>
            </a:p>
          </p:txBody>
        </p:sp>
        <p:sp>
          <p:nvSpPr>
            <p:cNvPr id="40035" name="Oval 99">
              <a:extLst>
                <a:ext uri="{FF2B5EF4-FFF2-40B4-BE49-F238E27FC236}">
                  <a16:creationId xmlns:a16="http://schemas.microsoft.com/office/drawing/2014/main" id="{90E77B87-295F-4F13-88E6-67F6C5673D02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338" y="1936"/>
              <a:ext cx="1094" cy="110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4366" name="Oval 100">
              <a:extLst>
                <a:ext uri="{FF2B5EF4-FFF2-40B4-BE49-F238E27FC236}">
                  <a16:creationId xmlns:a16="http://schemas.microsoft.com/office/drawing/2014/main" id="{F8DC5D0B-D543-4A80-893F-9C4C3E7EC16D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21B3E1"/>
                </a:gs>
                <a:gs pos="100000">
                  <a:srgbClr val="10576D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id-ID"/>
            </a:p>
          </p:txBody>
        </p:sp>
      </p:grpSp>
      <p:grpSp>
        <p:nvGrpSpPr>
          <p:cNvPr id="14345" name="Group 101">
            <a:extLst>
              <a:ext uri="{FF2B5EF4-FFF2-40B4-BE49-F238E27FC236}">
                <a16:creationId xmlns:a16="http://schemas.microsoft.com/office/drawing/2014/main" id="{F5FD7ADE-6198-4E1B-A406-7EE97C74F4C8}"/>
              </a:ext>
            </a:extLst>
          </p:cNvPr>
          <p:cNvGrpSpPr>
            <a:grpSpLocks/>
          </p:cNvGrpSpPr>
          <p:nvPr/>
        </p:nvGrpSpPr>
        <p:grpSpPr bwMode="auto">
          <a:xfrm>
            <a:off x="928688" y="4691063"/>
            <a:ext cx="441325" cy="381000"/>
            <a:chOff x="2078" y="1680"/>
            <a:chExt cx="1615" cy="1615"/>
          </a:xfrm>
        </p:grpSpPr>
        <p:sp>
          <p:nvSpPr>
            <p:cNvPr id="14355" name="Oval 102">
              <a:extLst>
                <a:ext uri="{FF2B5EF4-FFF2-40B4-BE49-F238E27FC236}">
                  <a16:creationId xmlns:a16="http://schemas.microsoft.com/office/drawing/2014/main" id="{172631F5-4F2E-40BB-B095-0E4AC9E4E9F5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5715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id-ID"/>
            </a:p>
          </p:txBody>
        </p:sp>
        <p:sp>
          <p:nvSpPr>
            <p:cNvPr id="14356" name="Oval 103">
              <a:extLst>
                <a:ext uri="{FF2B5EF4-FFF2-40B4-BE49-F238E27FC236}">
                  <a16:creationId xmlns:a16="http://schemas.microsoft.com/office/drawing/2014/main" id="{CF156F46-7BE7-49BA-838E-9C715888DAB4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id-ID"/>
            </a:p>
          </p:txBody>
        </p:sp>
        <p:sp>
          <p:nvSpPr>
            <p:cNvPr id="40040" name="Oval 104">
              <a:extLst>
                <a:ext uri="{FF2B5EF4-FFF2-40B4-BE49-F238E27FC236}">
                  <a16:creationId xmlns:a16="http://schemas.microsoft.com/office/drawing/2014/main" id="{CBA0F20A-E700-4CD6-BAC3-5D418CAA866E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252" y="1855"/>
              <a:ext cx="1266" cy="1265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4358" name="Oval 105">
              <a:extLst>
                <a:ext uri="{FF2B5EF4-FFF2-40B4-BE49-F238E27FC236}">
                  <a16:creationId xmlns:a16="http://schemas.microsoft.com/office/drawing/2014/main" id="{FE0086BA-37C2-4577-B04E-579415A1D32F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8D67E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id-ID"/>
            </a:p>
          </p:txBody>
        </p:sp>
        <p:sp>
          <p:nvSpPr>
            <p:cNvPr id="40042" name="Oval 106">
              <a:extLst>
                <a:ext uri="{FF2B5EF4-FFF2-40B4-BE49-F238E27FC236}">
                  <a16:creationId xmlns:a16="http://schemas.microsoft.com/office/drawing/2014/main" id="{394E263B-32BA-409C-B2D2-BF75F5C7614E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339" y="1936"/>
              <a:ext cx="1092" cy="110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4360" name="Oval 107">
              <a:extLst>
                <a:ext uri="{FF2B5EF4-FFF2-40B4-BE49-F238E27FC236}">
                  <a16:creationId xmlns:a16="http://schemas.microsoft.com/office/drawing/2014/main" id="{82C34088-8CA8-4348-A318-4FB915A7E11F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8D67E1"/>
                </a:gs>
                <a:gs pos="100000">
                  <a:srgbClr val="45326D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id-ID"/>
            </a:p>
          </p:txBody>
        </p:sp>
      </p:grpSp>
      <p:grpSp>
        <p:nvGrpSpPr>
          <p:cNvPr id="14346" name="Group 202">
            <a:extLst>
              <a:ext uri="{FF2B5EF4-FFF2-40B4-BE49-F238E27FC236}">
                <a16:creationId xmlns:a16="http://schemas.microsoft.com/office/drawing/2014/main" id="{90E284E8-9DEF-45AB-82F7-780731FF6311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3451225" cy="417513"/>
            <a:chOff x="0" y="0"/>
            <a:chExt cx="2174" cy="263"/>
          </a:xfrm>
        </p:grpSpPr>
        <p:sp>
          <p:nvSpPr>
            <p:cNvPr id="14353" name="Rectangle 203">
              <a:extLst>
                <a:ext uri="{FF2B5EF4-FFF2-40B4-BE49-F238E27FC236}">
                  <a16:creationId xmlns:a16="http://schemas.microsoft.com/office/drawing/2014/main" id="{0EF7E12C-F830-4D14-B6D0-C7C2E24C04D7}"/>
                </a:ext>
              </a:extLst>
            </p:cNvPr>
            <p:cNvSpPr>
              <a:spLocks noChangeAspect="1" noChangeArrowheads="1"/>
            </p:cNvSpPr>
            <p:nvPr/>
          </p:nvSpPr>
          <p:spPr bwMode="gray">
            <a:xfrm>
              <a:off x="158" y="2"/>
              <a:ext cx="2016" cy="261"/>
            </a:xfrm>
            <a:prstGeom prst="rect">
              <a:avLst/>
            </a:prstGeom>
            <a:solidFill>
              <a:schemeClr val="tx2">
                <a:alpha val="85881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en-US" altLang="id-ID" sz="1200">
                <a:solidFill>
                  <a:srgbClr val="006600"/>
                </a:solidFill>
              </a:endParaRPr>
            </a:p>
            <a:p>
              <a:pPr algn="ctr" eaLnBrk="1" hangingPunct="1"/>
              <a:r>
                <a:rPr lang="en-US" altLang="id-ID" sz="1200">
                  <a:solidFill>
                    <a:srgbClr val="006600"/>
                  </a:solidFill>
                </a:rPr>
                <a:t>www.lpse.depkes.go.id</a:t>
              </a:r>
            </a:p>
            <a:p>
              <a:pPr algn="ctr" eaLnBrk="1" hangingPunct="1"/>
              <a:endParaRPr lang="en-US" altLang="id-ID" sz="1200">
                <a:solidFill>
                  <a:srgbClr val="006600"/>
                </a:solidFill>
              </a:endParaRPr>
            </a:p>
          </p:txBody>
        </p:sp>
        <p:pic>
          <p:nvPicPr>
            <p:cNvPr id="14354" name="Picture 204" descr="original_metal_w(s)">
              <a:extLst>
                <a:ext uri="{FF2B5EF4-FFF2-40B4-BE49-F238E27FC236}">
                  <a16:creationId xmlns:a16="http://schemas.microsoft.com/office/drawing/2014/main" id="{D4B2274B-72CE-4FB8-95DD-06F60ADCEDA5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272" cy="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83" name="Picture 12">
            <a:extLst>
              <a:ext uri="{FF2B5EF4-FFF2-40B4-BE49-F238E27FC236}">
                <a16:creationId xmlns:a16="http://schemas.microsoft.com/office/drawing/2014/main" id="{5F27BDC3-77B0-491E-82AD-B1AFE0C854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429396"/>
            <a:ext cx="9144000" cy="428604"/>
          </a:xfrm>
          <a:prstGeom prst="rect">
            <a:avLst/>
          </a:prstGeom>
          <a:noFill/>
          <a:ln w="9525">
            <a:gradFill>
              <a:gsLst>
                <a:gs pos="0">
                  <a:schemeClr val="accent1">
                    <a:tint val="66000"/>
                    <a:satMod val="160000"/>
                    <a:alpha val="5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miter lim="800000"/>
            <a:headEnd/>
            <a:tailEnd/>
          </a:ln>
          <a:effectLst/>
        </p:spPr>
      </p:pic>
      <p:sp>
        <p:nvSpPr>
          <p:cNvPr id="14348" name="AutoShape 78">
            <a:extLst>
              <a:ext uri="{FF2B5EF4-FFF2-40B4-BE49-F238E27FC236}">
                <a16:creationId xmlns:a16="http://schemas.microsoft.com/office/drawing/2014/main" id="{D9AA2B23-91A5-4E4D-8795-BE27DE6529BE}"/>
              </a:ext>
            </a:extLst>
          </p:cNvPr>
          <p:cNvSpPr>
            <a:spLocks noChangeArrowheads="1"/>
          </p:cNvSpPr>
          <p:nvPr/>
        </p:nvSpPr>
        <p:spPr bwMode="gray">
          <a:xfrm>
            <a:off x="1214438" y="5643563"/>
            <a:ext cx="7410450" cy="857250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508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3" algn="l" eaLnBrk="1" hangingPunct="1"/>
            <a:r>
              <a:rPr lang="en-US" altLang="id-ID" sz="1600" b="1">
                <a:solidFill>
                  <a:schemeClr val="tx2"/>
                </a:solidFill>
                <a:latin typeface="Goudy Old Style" panose="02020502050305020303" pitchFamily="18" charset="0"/>
              </a:rPr>
              <a:t>Pada prakualifikasi, ULP/Panitia dapat memanfaatkan fasilitas komunikasi yang tersedia pada aplikasi SPSE untuk meminta penyedia barang/jasa melengkapi formulir  kualifikasinya</a:t>
            </a:r>
          </a:p>
        </p:txBody>
      </p:sp>
      <p:grpSp>
        <p:nvGrpSpPr>
          <p:cNvPr id="14349" name="Group 87">
            <a:extLst>
              <a:ext uri="{FF2B5EF4-FFF2-40B4-BE49-F238E27FC236}">
                <a16:creationId xmlns:a16="http://schemas.microsoft.com/office/drawing/2014/main" id="{0801B781-1DF2-45D1-AC9E-B30E61ABEBC1}"/>
              </a:ext>
            </a:extLst>
          </p:cNvPr>
          <p:cNvGrpSpPr>
            <a:grpSpLocks/>
          </p:cNvGrpSpPr>
          <p:nvPr/>
        </p:nvGrpSpPr>
        <p:grpSpPr bwMode="auto">
          <a:xfrm>
            <a:off x="1000125" y="5643563"/>
            <a:ext cx="381000" cy="381000"/>
            <a:chOff x="2078" y="1680"/>
            <a:chExt cx="1615" cy="1615"/>
          </a:xfrm>
        </p:grpSpPr>
        <p:sp>
          <p:nvSpPr>
            <p:cNvPr id="14350" name="Oval 88">
              <a:extLst>
                <a:ext uri="{FF2B5EF4-FFF2-40B4-BE49-F238E27FC236}">
                  <a16:creationId xmlns:a16="http://schemas.microsoft.com/office/drawing/2014/main" id="{67037805-CB0C-4BD7-8BA5-50B2EA9635D6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5715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id-ID"/>
            </a:p>
          </p:txBody>
        </p:sp>
        <p:sp>
          <p:nvSpPr>
            <p:cNvPr id="14351" name="Oval 89">
              <a:extLst>
                <a:ext uri="{FF2B5EF4-FFF2-40B4-BE49-F238E27FC236}">
                  <a16:creationId xmlns:a16="http://schemas.microsoft.com/office/drawing/2014/main" id="{A4BD43E8-3107-4250-B0DA-6BCA686CA2AF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id-ID"/>
            </a:p>
          </p:txBody>
        </p:sp>
        <p:sp>
          <p:nvSpPr>
            <p:cNvPr id="40" name="Oval 90">
              <a:extLst>
                <a:ext uri="{FF2B5EF4-FFF2-40B4-BE49-F238E27FC236}">
                  <a16:creationId xmlns:a16="http://schemas.microsoft.com/office/drawing/2014/main" id="{D63C2D44-789A-4BD8-97F8-3B9FF2C49FE7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253" y="1855"/>
              <a:ext cx="1265" cy="1265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</p:grpSp>
    </p:spTree>
  </p:cSld>
  <p:clrMapOvr>
    <a:masterClrMapping/>
  </p:clrMapOvr>
  <p:transition spd="med">
    <p:dissolv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78">
            <a:extLst>
              <a:ext uri="{FF2B5EF4-FFF2-40B4-BE49-F238E27FC236}">
                <a16:creationId xmlns:a16="http://schemas.microsoft.com/office/drawing/2014/main" id="{2DC5892F-D8C9-48CB-AE0D-8FD7C9CE39B0}"/>
              </a:ext>
            </a:extLst>
          </p:cNvPr>
          <p:cNvSpPr>
            <a:spLocks noChangeArrowheads="1"/>
          </p:cNvSpPr>
          <p:nvPr/>
        </p:nvSpPr>
        <p:spPr bwMode="gray">
          <a:xfrm>
            <a:off x="1285875" y="3357563"/>
            <a:ext cx="7410450" cy="1143000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marL="1206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altLang="id-ID" sz="1600" b="1">
                <a:solidFill>
                  <a:schemeClr val="tx2"/>
                </a:solidFill>
                <a:latin typeface="Goudy Old Style" panose="02020502050305020303" pitchFamily="18" charset="0"/>
              </a:rPr>
              <a:t>tidak memerlukan </a:t>
            </a:r>
            <a:r>
              <a:rPr lang="en-US" altLang="id-ID" sz="1600" b="1">
                <a:solidFill>
                  <a:srgbClr val="FFFF00"/>
                </a:solidFill>
                <a:latin typeface="Goudy Old Style" panose="02020502050305020303" pitchFamily="18" charset="0"/>
              </a:rPr>
              <a:t>tanda tangan basah dan stempel </a:t>
            </a:r>
            <a:r>
              <a:rPr lang="en-US" altLang="id-ID" sz="1600" b="1">
                <a:solidFill>
                  <a:schemeClr val="tx2"/>
                </a:solidFill>
                <a:latin typeface="Goudy Old Style" panose="02020502050305020303" pitchFamily="18" charset="0"/>
              </a:rPr>
              <a:t>sehingga penyedia barang/jasa tidak perlu mengunggah (</a:t>
            </a:r>
            <a:r>
              <a:rPr lang="en-US" altLang="id-ID" sz="1600" b="1" i="1">
                <a:solidFill>
                  <a:schemeClr val="tx2"/>
                </a:solidFill>
                <a:latin typeface="Goudy Old Style" panose="02020502050305020303" pitchFamily="18" charset="0"/>
              </a:rPr>
              <a:t>upload</a:t>
            </a:r>
            <a:r>
              <a:rPr lang="en-US" altLang="id-ID" sz="1600" b="1">
                <a:solidFill>
                  <a:schemeClr val="tx2"/>
                </a:solidFill>
                <a:latin typeface="Goudy Old Style" panose="02020502050305020303" pitchFamily="18" charset="0"/>
              </a:rPr>
              <a:t>) hasil pemindahan dokumen asli, kecuali surat lain yang memerlukan tanda tangan basah dari pihak lain, contoh surat dukungan bank, surat keterangan fiscal (</a:t>
            </a:r>
            <a:r>
              <a:rPr lang="en-US" altLang="id-ID" sz="1600" b="1" i="1">
                <a:solidFill>
                  <a:schemeClr val="tx2"/>
                </a:solidFill>
                <a:latin typeface="Goudy Old Style" panose="02020502050305020303" pitchFamily="18" charset="0"/>
              </a:rPr>
              <a:t>tax clearance</a:t>
            </a:r>
            <a:r>
              <a:rPr lang="en-US" altLang="id-ID" sz="1600" b="1">
                <a:solidFill>
                  <a:schemeClr val="tx2"/>
                </a:solidFill>
                <a:latin typeface="Goudy Old Style" panose="02020502050305020303" pitchFamily="18" charset="0"/>
              </a:rPr>
              <a:t>)</a:t>
            </a:r>
          </a:p>
        </p:txBody>
      </p:sp>
      <p:sp>
        <p:nvSpPr>
          <p:cNvPr id="15363" name="AutoShape 78">
            <a:extLst>
              <a:ext uri="{FF2B5EF4-FFF2-40B4-BE49-F238E27FC236}">
                <a16:creationId xmlns:a16="http://schemas.microsoft.com/office/drawing/2014/main" id="{15D1EA01-6615-4AA9-A255-036476C29FB0}"/>
              </a:ext>
            </a:extLst>
          </p:cNvPr>
          <p:cNvSpPr>
            <a:spLocks noChangeArrowheads="1"/>
          </p:cNvSpPr>
          <p:nvPr/>
        </p:nvSpPr>
        <p:spPr bwMode="gray">
          <a:xfrm>
            <a:off x="1285875" y="4572000"/>
            <a:ext cx="7410450" cy="928688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3" algn="l" eaLnBrk="1" hangingPunct="1"/>
            <a:r>
              <a:rPr lang="en-US" altLang="id-ID" sz="1600" b="1">
                <a:solidFill>
                  <a:schemeClr val="tx2"/>
                </a:solidFill>
                <a:latin typeface="Goudy Old Style" panose="02020502050305020303" pitchFamily="18" charset="0"/>
              </a:rPr>
              <a:t>Pada tahap penyampaian penawaran, penyedia barang/jasa mengirimkan file penawarannya dengan terlebih dahulu melakukan enkripsi/penyandaian dengan menggunakan </a:t>
            </a:r>
            <a:r>
              <a:rPr lang="en-US" altLang="id-ID" sz="1600" b="1">
                <a:solidFill>
                  <a:srgbClr val="FFFF00"/>
                </a:solidFill>
                <a:latin typeface="Goudy Old Style" panose="02020502050305020303" pitchFamily="18" charset="0"/>
              </a:rPr>
              <a:t>APENDO</a:t>
            </a:r>
          </a:p>
        </p:txBody>
      </p:sp>
      <p:grpSp>
        <p:nvGrpSpPr>
          <p:cNvPr id="15364" name="Group 201">
            <a:extLst>
              <a:ext uri="{FF2B5EF4-FFF2-40B4-BE49-F238E27FC236}">
                <a16:creationId xmlns:a16="http://schemas.microsoft.com/office/drawing/2014/main" id="{F0CE66AF-A7DD-4CCA-B3A2-CB12BD6359AB}"/>
              </a:ext>
            </a:extLst>
          </p:cNvPr>
          <p:cNvGrpSpPr>
            <a:grpSpLocks/>
          </p:cNvGrpSpPr>
          <p:nvPr/>
        </p:nvGrpSpPr>
        <p:grpSpPr bwMode="auto">
          <a:xfrm>
            <a:off x="179388" y="1120775"/>
            <a:ext cx="4052887" cy="573088"/>
            <a:chOff x="113" y="706"/>
            <a:chExt cx="2553" cy="361"/>
          </a:xfrm>
        </p:grpSpPr>
        <p:sp>
          <p:nvSpPr>
            <p:cNvPr id="15394" name="AutoShape 59">
              <a:extLst>
                <a:ext uri="{FF2B5EF4-FFF2-40B4-BE49-F238E27FC236}">
                  <a16:creationId xmlns:a16="http://schemas.microsoft.com/office/drawing/2014/main" id="{3A6AAF4B-00EA-4DAA-B5AB-2DBE1AE16772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13" y="709"/>
              <a:ext cx="2553" cy="358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rgbClr val="34B034"/>
                </a:gs>
                <a:gs pos="100000">
                  <a:srgbClr val="3F8B4A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id-ID"/>
            </a:p>
          </p:txBody>
        </p:sp>
        <p:sp>
          <p:nvSpPr>
            <p:cNvPr id="15395" name="AutoShape 60">
              <a:extLst>
                <a:ext uri="{FF2B5EF4-FFF2-40B4-BE49-F238E27FC236}">
                  <a16:creationId xmlns:a16="http://schemas.microsoft.com/office/drawing/2014/main" id="{FCF393BD-3521-49EB-AE03-B56E8C11D3AF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52" y="710"/>
              <a:ext cx="2477" cy="351"/>
            </a:xfrm>
            <a:prstGeom prst="roundRect">
              <a:avLst>
                <a:gd name="adj" fmla="val 16667"/>
              </a:avLst>
            </a:prstGeom>
            <a:solidFill>
              <a:srgbClr val="73E7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id-ID"/>
            </a:p>
          </p:txBody>
        </p:sp>
        <p:sp>
          <p:nvSpPr>
            <p:cNvPr id="15396" name="AutoShape 61">
              <a:extLst>
                <a:ext uri="{FF2B5EF4-FFF2-40B4-BE49-F238E27FC236}">
                  <a16:creationId xmlns:a16="http://schemas.microsoft.com/office/drawing/2014/main" id="{DAA4810A-A647-416A-BD0B-8E119A4BD453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73" y="969"/>
              <a:ext cx="2442" cy="8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3E77E"/>
                </a:gs>
                <a:gs pos="100000">
                  <a:srgbClr val="B3F2B9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id-ID"/>
            </a:p>
          </p:txBody>
        </p:sp>
        <p:sp>
          <p:nvSpPr>
            <p:cNvPr id="15397" name="AutoShape 62">
              <a:extLst>
                <a:ext uri="{FF2B5EF4-FFF2-40B4-BE49-F238E27FC236}">
                  <a16:creationId xmlns:a16="http://schemas.microsoft.com/office/drawing/2014/main" id="{4C5B1AB7-0000-47DF-8A49-578B3AF6E8F6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73" y="713"/>
              <a:ext cx="2442" cy="8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D0F7D4"/>
                </a:gs>
                <a:gs pos="100000">
                  <a:srgbClr val="73E77E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id-ID"/>
            </a:p>
          </p:txBody>
        </p:sp>
        <p:sp>
          <p:nvSpPr>
            <p:cNvPr id="15398" name="Text Box 69">
              <a:extLst>
                <a:ext uri="{FF2B5EF4-FFF2-40B4-BE49-F238E27FC236}">
                  <a16:creationId xmlns:a16="http://schemas.microsoft.com/office/drawing/2014/main" id="{58BD5F6A-8F7D-4E62-BB12-A827F629155D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73" y="706"/>
              <a:ext cx="2427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id-ID" sz="2800" b="1">
                  <a:solidFill>
                    <a:srgbClr val="FFFFFF"/>
                  </a:solidFill>
                  <a:latin typeface="Goudy Old Style" panose="02020502050305020303" pitchFamily="18" charset="0"/>
                </a:rPr>
                <a:t>“Pelaksanaan Pemilihan”</a:t>
              </a:r>
              <a:endParaRPr lang="en-US" altLang="id-ID" sz="3600" b="1">
                <a:solidFill>
                  <a:srgbClr val="FFFFFF"/>
                </a:solidFill>
                <a:latin typeface="Goudy Old Style" panose="02020502050305020303" pitchFamily="18" charset="0"/>
              </a:endParaRPr>
            </a:p>
          </p:txBody>
        </p:sp>
      </p:grpSp>
      <p:sp>
        <p:nvSpPr>
          <p:cNvPr id="6147" name="AutoShape 79">
            <a:extLst>
              <a:ext uri="{FF2B5EF4-FFF2-40B4-BE49-F238E27FC236}">
                <a16:creationId xmlns:a16="http://schemas.microsoft.com/office/drawing/2014/main" id="{A12A81C5-51BB-4918-A2AF-68AE3B395972}"/>
              </a:ext>
            </a:extLst>
          </p:cNvPr>
          <p:cNvSpPr>
            <a:spLocks noChangeArrowheads="1"/>
          </p:cNvSpPr>
          <p:nvPr/>
        </p:nvSpPr>
        <p:spPr bwMode="gray">
          <a:xfrm>
            <a:off x="571500" y="2000250"/>
            <a:ext cx="5715000" cy="428625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</p:spPr>
        <p:txBody>
          <a:bodyPr anchor="ctr">
            <a:normAutofit fontScale="92500" lnSpcReduction="20000"/>
          </a:bodyPr>
          <a:lstStyle/>
          <a:p>
            <a:pPr marL="284163" algn="l" eaLnBrk="0" hangingPunct="0">
              <a:lnSpc>
                <a:spcPct val="80000"/>
              </a:lnSpc>
              <a:defRPr/>
            </a:pPr>
            <a:r>
              <a:rPr lang="en-US" sz="2200" b="1" dirty="0" err="1">
                <a:solidFill>
                  <a:srgbClr val="FFFF00"/>
                </a:solidFill>
                <a:latin typeface="Goudy Old Style" pitchFamily="18" charset="0"/>
              </a:rPr>
              <a:t>Pemasukan</a:t>
            </a:r>
            <a:r>
              <a:rPr lang="en-US" sz="2200" b="1" dirty="0">
                <a:solidFill>
                  <a:srgbClr val="FFFF00"/>
                </a:solidFill>
                <a:latin typeface="Goudy Old Style" pitchFamily="18" charset="0"/>
              </a:rPr>
              <a:t> </a:t>
            </a:r>
            <a:r>
              <a:rPr lang="en-US" sz="2200" b="1" dirty="0" err="1">
                <a:solidFill>
                  <a:srgbClr val="FFFF00"/>
                </a:solidFill>
                <a:latin typeface="Goudy Old Style" pitchFamily="18" charset="0"/>
              </a:rPr>
              <a:t>penawaran</a:t>
            </a:r>
            <a:endParaRPr lang="en-US" sz="2200" b="1" dirty="0">
              <a:solidFill>
                <a:srgbClr val="FFFF00"/>
              </a:solidFill>
              <a:latin typeface="Goudy Old Style" pitchFamily="18" charset="0"/>
            </a:endParaRPr>
          </a:p>
        </p:txBody>
      </p:sp>
      <p:sp>
        <p:nvSpPr>
          <p:cNvPr id="15366" name="AutoShape 78">
            <a:extLst>
              <a:ext uri="{FF2B5EF4-FFF2-40B4-BE49-F238E27FC236}">
                <a16:creationId xmlns:a16="http://schemas.microsoft.com/office/drawing/2014/main" id="{99246540-1015-4419-8CDA-0899B4A1C76A}"/>
              </a:ext>
            </a:extLst>
          </p:cNvPr>
          <p:cNvSpPr>
            <a:spLocks noChangeArrowheads="1"/>
          </p:cNvSpPr>
          <p:nvPr/>
        </p:nvSpPr>
        <p:spPr bwMode="gray">
          <a:xfrm>
            <a:off x="1233488" y="2571750"/>
            <a:ext cx="7410450" cy="714375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marL="28416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altLang="id-ID" sz="1600" b="1">
                <a:solidFill>
                  <a:schemeClr val="tx2"/>
                </a:solidFill>
                <a:latin typeface="Goudy Old Style" panose="02020502050305020303" pitchFamily="18" charset="0"/>
              </a:rPr>
              <a:t>Dokumen penawaran disampaikan dengan bentuk file, yang diunggah melalui aplikasi SPSE</a:t>
            </a:r>
          </a:p>
        </p:txBody>
      </p:sp>
      <p:grpSp>
        <p:nvGrpSpPr>
          <p:cNvPr id="15367" name="Group 87">
            <a:extLst>
              <a:ext uri="{FF2B5EF4-FFF2-40B4-BE49-F238E27FC236}">
                <a16:creationId xmlns:a16="http://schemas.microsoft.com/office/drawing/2014/main" id="{34E5F82F-E33A-49C8-8DEB-154FF665CADB}"/>
              </a:ext>
            </a:extLst>
          </p:cNvPr>
          <p:cNvGrpSpPr>
            <a:grpSpLocks/>
          </p:cNvGrpSpPr>
          <p:nvPr/>
        </p:nvGrpSpPr>
        <p:grpSpPr bwMode="auto">
          <a:xfrm>
            <a:off x="928688" y="2786063"/>
            <a:ext cx="381000" cy="381000"/>
            <a:chOff x="2078" y="1680"/>
            <a:chExt cx="1615" cy="1615"/>
          </a:xfrm>
        </p:grpSpPr>
        <p:sp>
          <p:nvSpPr>
            <p:cNvPr id="15391" name="Oval 88">
              <a:extLst>
                <a:ext uri="{FF2B5EF4-FFF2-40B4-BE49-F238E27FC236}">
                  <a16:creationId xmlns:a16="http://schemas.microsoft.com/office/drawing/2014/main" id="{2E746DBC-6EE6-40BC-A3C8-585865A4CE69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5715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id-ID"/>
            </a:p>
          </p:txBody>
        </p:sp>
        <p:sp>
          <p:nvSpPr>
            <p:cNvPr id="15392" name="Oval 89">
              <a:extLst>
                <a:ext uri="{FF2B5EF4-FFF2-40B4-BE49-F238E27FC236}">
                  <a16:creationId xmlns:a16="http://schemas.microsoft.com/office/drawing/2014/main" id="{B2A59EFC-F188-4ADB-89EA-3014E3B502D2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id-ID"/>
            </a:p>
          </p:txBody>
        </p:sp>
        <p:sp>
          <p:nvSpPr>
            <p:cNvPr id="40026" name="Oval 90">
              <a:extLst>
                <a:ext uri="{FF2B5EF4-FFF2-40B4-BE49-F238E27FC236}">
                  <a16:creationId xmlns:a16="http://schemas.microsoft.com/office/drawing/2014/main" id="{711DBF25-42B3-4BF4-8FA2-C1A9585AE618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253" y="1855"/>
              <a:ext cx="1265" cy="1265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</p:grpSp>
      <p:grpSp>
        <p:nvGrpSpPr>
          <p:cNvPr id="15368" name="Group 94">
            <a:extLst>
              <a:ext uri="{FF2B5EF4-FFF2-40B4-BE49-F238E27FC236}">
                <a16:creationId xmlns:a16="http://schemas.microsoft.com/office/drawing/2014/main" id="{D7D71747-B576-4B44-A9B2-C8F1B2A8EA87}"/>
              </a:ext>
            </a:extLst>
          </p:cNvPr>
          <p:cNvGrpSpPr>
            <a:grpSpLocks/>
          </p:cNvGrpSpPr>
          <p:nvPr/>
        </p:nvGrpSpPr>
        <p:grpSpPr bwMode="auto">
          <a:xfrm>
            <a:off x="914400" y="3786188"/>
            <a:ext cx="442913" cy="381000"/>
            <a:chOff x="2078" y="1680"/>
            <a:chExt cx="1615" cy="1615"/>
          </a:xfrm>
        </p:grpSpPr>
        <p:sp>
          <p:nvSpPr>
            <p:cNvPr id="15385" name="Oval 95">
              <a:extLst>
                <a:ext uri="{FF2B5EF4-FFF2-40B4-BE49-F238E27FC236}">
                  <a16:creationId xmlns:a16="http://schemas.microsoft.com/office/drawing/2014/main" id="{2A40A410-385C-41FD-8E05-550A644E5AC9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5715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id-ID"/>
            </a:p>
          </p:txBody>
        </p:sp>
        <p:sp>
          <p:nvSpPr>
            <p:cNvPr id="15386" name="Oval 96">
              <a:extLst>
                <a:ext uri="{FF2B5EF4-FFF2-40B4-BE49-F238E27FC236}">
                  <a16:creationId xmlns:a16="http://schemas.microsoft.com/office/drawing/2014/main" id="{C10F65B3-AE9A-40EB-ABFD-A217DA13A519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id-ID"/>
            </a:p>
          </p:txBody>
        </p:sp>
        <p:sp>
          <p:nvSpPr>
            <p:cNvPr id="40033" name="Oval 97">
              <a:extLst>
                <a:ext uri="{FF2B5EF4-FFF2-40B4-BE49-F238E27FC236}">
                  <a16:creationId xmlns:a16="http://schemas.microsoft.com/office/drawing/2014/main" id="{D185CB62-22CF-4DA7-97F1-E1888E07395B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252" y="1855"/>
              <a:ext cx="1262" cy="1265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5388" name="Oval 98">
              <a:extLst>
                <a:ext uri="{FF2B5EF4-FFF2-40B4-BE49-F238E27FC236}">
                  <a16:creationId xmlns:a16="http://schemas.microsoft.com/office/drawing/2014/main" id="{A58686A0-8444-49E8-89C7-3798C3BCBC0C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21B3E1"/>
                </a:gs>
                <a:gs pos="100000">
                  <a:srgbClr val="0F5368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id-ID"/>
            </a:p>
          </p:txBody>
        </p:sp>
        <p:sp>
          <p:nvSpPr>
            <p:cNvPr id="40035" name="Oval 99">
              <a:extLst>
                <a:ext uri="{FF2B5EF4-FFF2-40B4-BE49-F238E27FC236}">
                  <a16:creationId xmlns:a16="http://schemas.microsoft.com/office/drawing/2014/main" id="{61DB20D4-3C21-4783-865C-8D6030B87BFA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338" y="1936"/>
              <a:ext cx="1094" cy="110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5390" name="Oval 100">
              <a:extLst>
                <a:ext uri="{FF2B5EF4-FFF2-40B4-BE49-F238E27FC236}">
                  <a16:creationId xmlns:a16="http://schemas.microsoft.com/office/drawing/2014/main" id="{35979023-67D5-45D7-82DF-2F5C7AF70071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21B3E1"/>
                </a:gs>
                <a:gs pos="100000">
                  <a:srgbClr val="10576D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id-ID"/>
            </a:p>
          </p:txBody>
        </p:sp>
      </p:grpSp>
      <p:grpSp>
        <p:nvGrpSpPr>
          <p:cNvPr id="15369" name="Group 101">
            <a:extLst>
              <a:ext uri="{FF2B5EF4-FFF2-40B4-BE49-F238E27FC236}">
                <a16:creationId xmlns:a16="http://schemas.microsoft.com/office/drawing/2014/main" id="{72D4E472-E4BE-405F-9CEF-21ECEFF5ECB1}"/>
              </a:ext>
            </a:extLst>
          </p:cNvPr>
          <p:cNvGrpSpPr>
            <a:grpSpLocks/>
          </p:cNvGrpSpPr>
          <p:nvPr/>
        </p:nvGrpSpPr>
        <p:grpSpPr bwMode="auto">
          <a:xfrm>
            <a:off x="928688" y="4833938"/>
            <a:ext cx="441325" cy="381000"/>
            <a:chOff x="2078" y="1680"/>
            <a:chExt cx="1615" cy="1615"/>
          </a:xfrm>
        </p:grpSpPr>
        <p:sp>
          <p:nvSpPr>
            <p:cNvPr id="15379" name="Oval 102">
              <a:extLst>
                <a:ext uri="{FF2B5EF4-FFF2-40B4-BE49-F238E27FC236}">
                  <a16:creationId xmlns:a16="http://schemas.microsoft.com/office/drawing/2014/main" id="{0E1FE6FA-B4FD-4CAA-8375-165D104CF0CF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5715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id-ID"/>
            </a:p>
          </p:txBody>
        </p:sp>
        <p:sp>
          <p:nvSpPr>
            <p:cNvPr id="15380" name="Oval 103">
              <a:extLst>
                <a:ext uri="{FF2B5EF4-FFF2-40B4-BE49-F238E27FC236}">
                  <a16:creationId xmlns:a16="http://schemas.microsoft.com/office/drawing/2014/main" id="{A6646991-6BD3-4F2F-9BB5-4E198A1FCA92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id-ID"/>
            </a:p>
          </p:txBody>
        </p:sp>
        <p:sp>
          <p:nvSpPr>
            <p:cNvPr id="40040" name="Oval 104">
              <a:extLst>
                <a:ext uri="{FF2B5EF4-FFF2-40B4-BE49-F238E27FC236}">
                  <a16:creationId xmlns:a16="http://schemas.microsoft.com/office/drawing/2014/main" id="{329A39C0-AAC2-4270-806D-2E0B8F2C2988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252" y="1855"/>
              <a:ext cx="1266" cy="1265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5382" name="Oval 105">
              <a:extLst>
                <a:ext uri="{FF2B5EF4-FFF2-40B4-BE49-F238E27FC236}">
                  <a16:creationId xmlns:a16="http://schemas.microsoft.com/office/drawing/2014/main" id="{D12E717E-7DF8-4076-B92B-AF184E9FDCF3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8D67E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id-ID"/>
            </a:p>
          </p:txBody>
        </p:sp>
        <p:sp>
          <p:nvSpPr>
            <p:cNvPr id="40042" name="Oval 106">
              <a:extLst>
                <a:ext uri="{FF2B5EF4-FFF2-40B4-BE49-F238E27FC236}">
                  <a16:creationId xmlns:a16="http://schemas.microsoft.com/office/drawing/2014/main" id="{F068FCF7-54F0-4EFC-9558-01E71B7851B6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339" y="1936"/>
              <a:ext cx="1092" cy="110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5384" name="Oval 107">
              <a:extLst>
                <a:ext uri="{FF2B5EF4-FFF2-40B4-BE49-F238E27FC236}">
                  <a16:creationId xmlns:a16="http://schemas.microsoft.com/office/drawing/2014/main" id="{5DA3A78E-D0E6-486B-BA1E-49F65E42B834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8D67E1"/>
                </a:gs>
                <a:gs pos="100000">
                  <a:srgbClr val="45326D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id-ID"/>
            </a:p>
          </p:txBody>
        </p:sp>
      </p:grpSp>
      <p:grpSp>
        <p:nvGrpSpPr>
          <p:cNvPr id="15370" name="Group 202">
            <a:extLst>
              <a:ext uri="{FF2B5EF4-FFF2-40B4-BE49-F238E27FC236}">
                <a16:creationId xmlns:a16="http://schemas.microsoft.com/office/drawing/2014/main" id="{2843B8DC-7CBD-459C-B6B3-21C973E29B6E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3451225" cy="417513"/>
            <a:chOff x="0" y="0"/>
            <a:chExt cx="2174" cy="263"/>
          </a:xfrm>
        </p:grpSpPr>
        <p:sp>
          <p:nvSpPr>
            <p:cNvPr id="15377" name="Rectangle 203">
              <a:extLst>
                <a:ext uri="{FF2B5EF4-FFF2-40B4-BE49-F238E27FC236}">
                  <a16:creationId xmlns:a16="http://schemas.microsoft.com/office/drawing/2014/main" id="{62F9D2D3-7348-4AF4-9F8C-5C14EBA20150}"/>
                </a:ext>
              </a:extLst>
            </p:cNvPr>
            <p:cNvSpPr>
              <a:spLocks noChangeAspect="1" noChangeArrowheads="1"/>
            </p:cNvSpPr>
            <p:nvPr/>
          </p:nvSpPr>
          <p:spPr bwMode="gray">
            <a:xfrm>
              <a:off x="158" y="2"/>
              <a:ext cx="2016" cy="261"/>
            </a:xfrm>
            <a:prstGeom prst="rect">
              <a:avLst/>
            </a:prstGeom>
            <a:solidFill>
              <a:schemeClr val="tx2">
                <a:alpha val="85881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en-US" altLang="id-ID" sz="1200">
                <a:solidFill>
                  <a:srgbClr val="006600"/>
                </a:solidFill>
              </a:endParaRPr>
            </a:p>
            <a:p>
              <a:pPr algn="ctr" eaLnBrk="1" hangingPunct="1"/>
              <a:r>
                <a:rPr lang="en-US" altLang="id-ID" sz="1200">
                  <a:solidFill>
                    <a:srgbClr val="006600"/>
                  </a:solidFill>
                </a:rPr>
                <a:t>www.lpse.depkes.go.id</a:t>
              </a:r>
            </a:p>
            <a:p>
              <a:pPr algn="ctr" eaLnBrk="1" hangingPunct="1"/>
              <a:endParaRPr lang="en-US" altLang="id-ID" sz="1200">
                <a:solidFill>
                  <a:srgbClr val="006600"/>
                </a:solidFill>
              </a:endParaRPr>
            </a:p>
          </p:txBody>
        </p:sp>
        <p:pic>
          <p:nvPicPr>
            <p:cNvPr id="15378" name="Picture 204" descr="original_metal_w(s)">
              <a:extLst>
                <a:ext uri="{FF2B5EF4-FFF2-40B4-BE49-F238E27FC236}">
                  <a16:creationId xmlns:a16="http://schemas.microsoft.com/office/drawing/2014/main" id="{D5CECA90-62D6-404C-B922-FC2B9800336F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272" cy="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83" name="Picture 12">
            <a:extLst>
              <a:ext uri="{FF2B5EF4-FFF2-40B4-BE49-F238E27FC236}">
                <a16:creationId xmlns:a16="http://schemas.microsoft.com/office/drawing/2014/main" id="{1B175BAF-1248-48EF-8419-B245B8BCEE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429396"/>
            <a:ext cx="9144000" cy="428604"/>
          </a:xfrm>
          <a:prstGeom prst="rect">
            <a:avLst/>
          </a:prstGeom>
          <a:noFill/>
          <a:ln w="9525">
            <a:gradFill>
              <a:gsLst>
                <a:gs pos="0">
                  <a:schemeClr val="accent1">
                    <a:tint val="66000"/>
                    <a:satMod val="160000"/>
                    <a:alpha val="5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miter lim="800000"/>
            <a:headEnd/>
            <a:tailEnd/>
          </a:ln>
          <a:effectLst/>
        </p:spPr>
      </p:pic>
      <p:sp>
        <p:nvSpPr>
          <p:cNvPr id="15372" name="AutoShape 78">
            <a:extLst>
              <a:ext uri="{FF2B5EF4-FFF2-40B4-BE49-F238E27FC236}">
                <a16:creationId xmlns:a16="http://schemas.microsoft.com/office/drawing/2014/main" id="{99AE6E85-82FE-4EC2-B280-D49BB6DA79C0}"/>
              </a:ext>
            </a:extLst>
          </p:cNvPr>
          <p:cNvSpPr>
            <a:spLocks noChangeArrowheads="1"/>
          </p:cNvSpPr>
          <p:nvPr/>
        </p:nvSpPr>
        <p:spPr bwMode="gray">
          <a:xfrm>
            <a:off x="1214438" y="5643563"/>
            <a:ext cx="7410450" cy="857250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3" algn="l" eaLnBrk="1" hangingPunct="1"/>
            <a:r>
              <a:rPr lang="en-US" altLang="id-ID" b="1">
                <a:solidFill>
                  <a:schemeClr val="tx2"/>
                </a:solidFill>
                <a:latin typeface="Goudy Old Style" panose="02020502050305020303" pitchFamily="18" charset="0"/>
              </a:rPr>
              <a:t>ULP/panitia bila dianggap perlu dapat melakukan </a:t>
            </a:r>
            <a:r>
              <a:rPr lang="en-US" altLang="id-ID" b="1">
                <a:solidFill>
                  <a:srgbClr val="FFFF00"/>
                </a:solidFill>
                <a:latin typeface="Goudy Old Style" panose="02020502050305020303" pitchFamily="18" charset="0"/>
              </a:rPr>
              <a:t>perubahan jadwal </a:t>
            </a:r>
            <a:r>
              <a:rPr lang="en-US" altLang="id-ID" b="1">
                <a:solidFill>
                  <a:schemeClr val="tx2"/>
                </a:solidFill>
                <a:latin typeface="Goudy Old Style" panose="02020502050305020303" pitchFamily="18" charset="0"/>
              </a:rPr>
              <a:t>tahap pemasukan penawaran, dengan ketentuan wajib mengimputkan alasan yang sebenarnya</a:t>
            </a:r>
          </a:p>
        </p:txBody>
      </p:sp>
      <p:grpSp>
        <p:nvGrpSpPr>
          <p:cNvPr id="15373" name="Group 87">
            <a:extLst>
              <a:ext uri="{FF2B5EF4-FFF2-40B4-BE49-F238E27FC236}">
                <a16:creationId xmlns:a16="http://schemas.microsoft.com/office/drawing/2014/main" id="{9C1B072A-DD76-4465-A0F1-26A3F29CA97A}"/>
              </a:ext>
            </a:extLst>
          </p:cNvPr>
          <p:cNvGrpSpPr>
            <a:grpSpLocks/>
          </p:cNvGrpSpPr>
          <p:nvPr/>
        </p:nvGrpSpPr>
        <p:grpSpPr bwMode="auto">
          <a:xfrm>
            <a:off x="1000125" y="5643563"/>
            <a:ext cx="381000" cy="381000"/>
            <a:chOff x="2078" y="1680"/>
            <a:chExt cx="1615" cy="1615"/>
          </a:xfrm>
        </p:grpSpPr>
        <p:sp>
          <p:nvSpPr>
            <p:cNvPr id="15374" name="Oval 88">
              <a:extLst>
                <a:ext uri="{FF2B5EF4-FFF2-40B4-BE49-F238E27FC236}">
                  <a16:creationId xmlns:a16="http://schemas.microsoft.com/office/drawing/2014/main" id="{5C69CA42-5C2A-45F9-9196-437D0017931F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5715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id-ID"/>
            </a:p>
          </p:txBody>
        </p:sp>
        <p:sp>
          <p:nvSpPr>
            <p:cNvPr id="15375" name="Oval 89">
              <a:extLst>
                <a:ext uri="{FF2B5EF4-FFF2-40B4-BE49-F238E27FC236}">
                  <a16:creationId xmlns:a16="http://schemas.microsoft.com/office/drawing/2014/main" id="{D80F0E58-B393-496C-93F2-439F19CF5E61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id-ID"/>
            </a:p>
          </p:txBody>
        </p:sp>
        <p:sp>
          <p:nvSpPr>
            <p:cNvPr id="40" name="Oval 90">
              <a:extLst>
                <a:ext uri="{FF2B5EF4-FFF2-40B4-BE49-F238E27FC236}">
                  <a16:creationId xmlns:a16="http://schemas.microsoft.com/office/drawing/2014/main" id="{C5519872-273F-444C-99C5-C474485D768A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253" y="1855"/>
              <a:ext cx="1265" cy="1265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</p:grpSp>
    </p:spTree>
  </p:cSld>
  <p:clrMapOvr>
    <a:masterClrMapping/>
  </p:clrMapOvr>
  <p:transition spd="med">
    <p:dissolv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78">
            <a:extLst>
              <a:ext uri="{FF2B5EF4-FFF2-40B4-BE49-F238E27FC236}">
                <a16:creationId xmlns:a16="http://schemas.microsoft.com/office/drawing/2014/main" id="{766FAC8D-39AD-435D-9F1C-EF59EA852A47}"/>
              </a:ext>
            </a:extLst>
          </p:cNvPr>
          <p:cNvSpPr>
            <a:spLocks noChangeArrowheads="1"/>
          </p:cNvSpPr>
          <p:nvPr/>
        </p:nvSpPr>
        <p:spPr bwMode="gray">
          <a:xfrm>
            <a:off x="1285875" y="3357563"/>
            <a:ext cx="7410450" cy="1143000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marL="1206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altLang="id-ID" sz="1600" b="1">
                <a:solidFill>
                  <a:schemeClr val="tx2"/>
                </a:solidFill>
                <a:latin typeface="Goudy Old Style" panose="02020502050305020303" pitchFamily="18" charset="0"/>
              </a:rPr>
              <a:t>tidak memerlukan </a:t>
            </a:r>
            <a:r>
              <a:rPr lang="en-US" altLang="id-ID" sz="1600" b="1">
                <a:solidFill>
                  <a:srgbClr val="FFFF00"/>
                </a:solidFill>
                <a:latin typeface="Goudy Old Style" panose="02020502050305020303" pitchFamily="18" charset="0"/>
              </a:rPr>
              <a:t>tanda tangan basah dan stempel </a:t>
            </a:r>
            <a:r>
              <a:rPr lang="en-US" altLang="id-ID" sz="1600" b="1">
                <a:solidFill>
                  <a:schemeClr val="tx2"/>
                </a:solidFill>
                <a:latin typeface="Goudy Old Style" panose="02020502050305020303" pitchFamily="18" charset="0"/>
              </a:rPr>
              <a:t>sehingga penyedia barang/jasa tidak perlu mengunggah (</a:t>
            </a:r>
            <a:r>
              <a:rPr lang="en-US" altLang="id-ID" sz="1600" b="1" i="1">
                <a:solidFill>
                  <a:schemeClr val="tx2"/>
                </a:solidFill>
                <a:latin typeface="Goudy Old Style" panose="02020502050305020303" pitchFamily="18" charset="0"/>
              </a:rPr>
              <a:t>upload</a:t>
            </a:r>
            <a:r>
              <a:rPr lang="en-US" altLang="id-ID" sz="1600" b="1">
                <a:solidFill>
                  <a:schemeClr val="tx2"/>
                </a:solidFill>
                <a:latin typeface="Goudy Old Style" panose="02020502050305020303" pitchFamily="18" charset="0"/>
              </a:rPr>
              <a:t>) hasil pemindahan dokumen asli, kecuali surat lain yang memerlukan tanda tangan basah dari pihak lain, contoh surat dukungan bank, surat keterangan fiscal (</a:t>
            </a:r>
            <a:r>
              <a:rPr lang="en-US" altLang="id-ID" sz="1600" b="1" i="1">
                <a:solidFill>
                  <a:schemeClr val="tx2"/>
                </a:solidFill>
                <a:latin typeface="Goudy Old Style" panose="02020502050305020303" pitchFamily="18" charset="0"/>
              </a:rPr>
              <a:t>tax clearance</a:t>
            </a:r>
            <a:r>
              <a:rPr lang="en-US" altLang="id-ID" sz="1600" b="1">
                <a:solidFill>
                  <a:schemeClr val="tx2"/>
                </a:solidFill>
                <a:latin typeface="Goudy Old Style" panose="02020502050305020303" pitchFamily="18" charset="0"/>
              </a:rPr>
              <a:t>)</a:t>
            </a:r>
          </a:p>
        </p:txBody>
      </p:sp>
      <p:sp>
        <p:nvSpPr>
          <p:cNvPr id="16387" name="AutoShape 78">
            <a:extLst>
              <a:ext uri="{FF2B5EF4-FFF2-40B4-BE49-F238E27FC236}">
                <a16:creationId xmlns:a16="http://schemas.microsoft.com/office/drawing/2014/main" id="{6DB187E4-24E1-4F2F-950D-E575A3FF35FA}"/>
              </a:ext>
            </a:extLst>
          </p:cNvPr>
          <p:cNvSpPr>
            <a:spLocks noChangeArrowheads="1"/>
          </p:cNvSpPr>
          <p:nvPr/>
        </p:nvSpPr>
        <p:spPr bwMode="gray">
          <a:xfrm>
            <a:off x="1285875" y="4572000"/>
            <a:ext cx="7410450" cy="928688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3" algn="l" eaLnBrk="1" hangingPunct="1"/>
            <a:r>
              <a:rPr lang="en-US" altLang="id-ID" sz="1600" b="1">
                <a:solidFill>
                  <a:schemeClr val="tx2"/>
                </a:solidFill>
                <a:latin typeface="Goudy Old Style" panose="02020502050305020303" pitchFamily="18" charset="0"/>
              </a:rPr>
              <a:t>Pada tahap penyampaian penawaran, penyedia barang/jasa mengirimkan file penawarannya dengan terlebih dahulu melakukan enkripsi/penyandaian dengan menggunakan </a:t>
            </a:r>
            <a:r>
              <a:rPr lang="en-US" altLang="id-ID" sz="1600" b="1">
                <a:solidFill>
                  <a:srgbClr val="FFFF00"/>
                </a:solidFill>
                <a:latin typeface="Goudy Old Style" panose="02020502050305020303" pitchFamily="18" charset="0"/>
              </a:rPr>
              <a:t>APENDO</a:t>
            </a:r>
          </a:p>
        </p:txBody>
      </p:sp>
      <p:grpSp>
        <p:nvGrpSpPr>
          <p:cNvPr id="16388" name="Group 201">
            <a:extLst>
              <a:ext uri="{FF2B5EF4-FFF2-40B4-BE49-F238E27FC236}">
                <a16:creationId xmlns:a16="http://schemas.microsoft.com/office/drawing/2014/main" id="{F2CC2BA2-2F41-4085-8453-2B1C40BD5F76}"/>
              </a:ext>
            </a:extLst>
          </p:cNvPr>
          <p:cNvGrpSpPr>
            <a:grpSpLocks/>
          </p:cNvGrpSpPr>
          <p:nvPr/>
        </p:nvGrpSpPr>
        <p:grpSpPr bwMode="auto">
          <a:xfrm>
            <a:off x="179388" y="1120775"/>
            <a:ext cx="4052887" cy="573088"/>
            <a:chOff x="113" y="706"/>
            <a:chExt cx="2553" cy="361"/>
          </a:xfrm>
        </p:grpSpPr>
        <p:sp>
          <p:nvSpPr>
            <p:cNvPr id="16418" name="AutoShape 59">
              <a:extLst>
                <a:ext uri="{FF2B5EF4-FFF2-40B4-BE49-F238E27FC236}">
                  <a16:creationId xmlns:a16="http://schemas.microsoft.com/office/drawing/2014/main" id="{A81DB39F-D939-48A7-B91B-E3C71027E140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13" y="709"/>
              <a:ext cx="2553" cy="358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rgbClr val="34B034"/>
                </a:gs>
                <a:gs pos="100000">
                  <a:srgbClr val="3F8B4A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id-ID"/>
            </a:p>
          </p:txBody>
        </p:sp>
        <p:sp>
          <p:nvSpPr>
            <p:cNvPr id="16419" name="AutoShape 60">
              <a:extLst>
                <a:ext uri="{FF2B5EF4-FFF2-40B4-BE49-F238E27FC236}">
                  <a16:creationId xmlns:a16="http://schemas.microsoft.com/office/drawing/2014/main" id="{338902BC-06D8-474E-A8B0-57C359F524E9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52" y="710"/>
              <a:ext cx="2477" cy="351"/>
            </a:xfrm>
            <a:prstGeom prst="roundRect">
              <a:avLst>
                <a:gd name="adj" fmla="val 16667"/>
              </a:avLst>
            </a:prstGeom>
            <a:solidFill>
              <a:srgbClr val="73E7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id-ID"/>
            </a:p>
          </p:txBody>
        </p:sp>
        <p:sp>
          <p:nvSpPr>
            <p:cNvPr id="16420" name="AutoShape 61">
              <a:extLst>
                <a:ext uri="{FF2B5EF4-FFF2-40B4-BE49-F238E27FC236}">
                  <a16:creationId xmlns:a16="http://schemas.microsoft.com/office/drawing/2014/main" id="{FB1EE370-6F13-4FA1-8774-1E520467EAEF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73" y="969"/>
              <a:ext cx="2442" cy="8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3E77E"/>
                </a:gs>
                <a:gs pos="100000">
                  <a:srgbClr val="B3F2B9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id-ID"/>
            </a:p>
          </p:txBody>
        </p:sp>
        <p:sp>
          <p:nvSpPr>
            <p:cNvPr id="16421" name="AutoShape 62">
              <a:extLst>
                <a:ext uri="{FF2B5EF4-FFF2-40B4-BE49-F238E27FC236}">
                  <a16:creationId xmlns:a16="http://schemas.microsoft.com/office/drawing/2014/main" id="{5CB082F2-3A9B-498C-A8A3-12D5BA71F582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73" y="713"/>
              <a:ext cx="2442" cy="8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D0F7D4"/>
                </a:gs>
                <a:gs pos="100000">
                  <a:srgbClr val="73E77E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id-ID"/>
            </a:p>
          </p:txBody>
        </p:sp>
        <p:sp>
          <p:nvSpPr>
            <p:cNvPr id="16422" name="Text Box 69">
              <a:extLst>
                <a:ext uri="{FF2B5EF4-FFF2-40B4-BE49-F238E27FC236}">
                  <a16:creationId xmlns:a16="http://schemas.microsoft.com/office/drawing/2014/main" id="{0E3E6E01-4364-4AF9-BA4C-07DDD906569D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73" y="706"/>
              <a:ext cx="2427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id-ID" sz="2800" b="1">
                  <a:solidFill>
                    <a:srgbClr val="FFFFFF"/>
                  </a:solidFill>
                  <a:latin typeface="Goudy Old Style" panose="02020502050305020303" pitchFamily="18" charset="0"/>
                </a:rPr>
                <a:t>“Pelaksanaan Pemilihan”</a:t>
              </a:r>
              <a:endParaRPr lang="en-US" altLang="id-ID" sz="3600" b="1">
                <a:solidFill>
                  <a:srgbClr val="FFFFFF"/>
                </a:solidFill>
                <a:latin typeface="Goudy Old Style" panose="02020502050305020303" pitchFamily="18" charset="0"/>
              </a:endParaRPr>
            </a:p>
          </p:txBody>
        </p:sp>
      </p:grpSp>
      <p:sp>
        <p:nvSpPr>
          <p:cNvPr id="6147" name="AutoShape 79">
            <a:extLst>
              <a:ext uri="{FF2B5EF4-FFF2-40B4-BE49-F238E27FC236}">
                <a16:creationId xmlns:a16="http://schemas.microsoft.com/office/drawing/2014/main" id="{2EAF8545-E953-4590-AFC0-CDFFD992F8BD}"/>
              </a:ext>
            </a:extLst>
          </p:cNvPr>
          <p:cNvSpPr>
            <a:spLocks noChangeArrowheads="1"/>
          </p:cNvSpPr>
          <p:nvPr/>
        </p:nvSpPr>
        <p:spPr bwMode="gray">
          <a:xfrm>
            <a:off x="571500" y="2000250"/>
            <a:ext cx="5715000" cy="428625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</p:spPr>
        <p:txBody>
          <a:bodyPr anchor="ctr">
            <a:normAutofit fontScale="92500" lnSpcReduction="20000"/>
          </a:bodyPr>
          <a:lstStyle/>
          <a:p>
            <a:pPr marL="284163" algn="l" eaLnBrk="0" hangingPunct="0">
              <a:lnSpc>
                <a:spcPct val="80000"/>
              </a:lnSpc>
              <a:defRPr/>
            </a:pPr>
            <a:r>
              <a:rPr lang="en-US" sz="2200" b="1" dirty="0" err="1">
                <a:solidFill>
                  <a:srgbClr val="FFFF00"/>
                </a:solidFill>
                <a:latin typeface="Goudy Old Style" pitchFamily="18" charset="0"/>
              </a:rPr>
              <a:t>Pembukaan</a:t>
            </a:r>
            <a:r>
              <a:rPr lang="en-US" sz="2200" b="1" dirty="0">
                <a:solidFill>
                  <a:srgbClr val="FFFF00"/>
                </a:solidFill>
                <a:latin typeface="Goudy Old Style" pitchFamily="18" charset="0"/>
              </a:rPr>
              <a:t> </a:t>
            </a:r>
            <a:r>
              <a:rPr lang="en-US" sz="2200" b="1" dirty="0" err="1">
                <a:solidFill>
                  <a:srgbClr val="FFFF00"/>
                </a:solidFill>
                <a:latin typeface="Goudy Old Style" pitchFamily="18" charset="0"/>
              </a:rPr>
              <a:t>penawaran</a:t>
            </a:r>
            <a:r>
              <a:rPr lang="en-US" sz="2200" b="1" dirty="0">
                <a:solidFill>
                  <a:srgbClr val="FFFF00"/>
                </a:solidFill>
                <a:latin typeface="Goudy Old Style" pitchFamily="18" charset="0"/>
              </a:rPr>
              <a:t> </a:t>
            </a:r>
            <a:r>
              <a:rPr lang="en-US" sz="2200" b="1" dirty="0" err="1">
                <a:solidFill>
                  <a:srgbClr val="FFFF00"/>
                </a:solidFill>
                <a:latin typeface="Goudy Old Style" pitchFamily="18" charset="0"/>
              </a:rPr>
              <a:t>dan</a:t>
            </a:r>
            <a:r>
              <a:rPr lang="en-US" sz="2200" b="1" dirty="0">
                <a:solidFill>
                  <a:srgbClr val="FFFF00"/>
                </a:solidFill>
                <a:latin typeface="Goudy Old Style" pitchFamily="18" charset="0"/>
              </a:rPr>
              <a:t> </a:t>
            </a:r>
            <a:r>
              <a:rPr lang="en-US" sz="2200" b="1" dirty="0" err="1">
                <a:solidFill>
                  <a:srgbClr val="FFFF00"/>
                </a:solidFill>
                <a:latin typeface="Goudy Old Style" pitchFamily="18" charset="0"/>
              </a:rPr>
              <a:t>evaluasi</a:t>
            </a:r>
            <a:endParaRPr lang="en-US" sz="2200" b="1" dirty="0">
              <a:solidFill>
                <a:srgbClr val="FFFF00"/>
              </a:solidFill>
              <a:latin typeface="Goudy Old Style" pitchFamily="18" charset="0"/>
            </a:endParaRPr>
          </a:p>
        </p:txBody>
      </p:sp>
      <p:sp>
        <p:nvSpPr>
          <p:cNvPr id="16390" name="AutoShape 78">
            <a:extLst>
              <a:ext uri="{FF2B5EF4-FFF2-40B4-BE49-F238E27FC236}">
                <a16:creationId xmlns:a16="http://schemas.microsoft.com/office/drawing/2014/main" id="{2834E1DD-D94E-48A8-8FDA-62746E4B5A65}"/>
              </a:ext>
            </a:extLst>
          </p:cNvPr>
          <p:cNvSpPr>
            <a:spLocks noChangeArrowheads="1"/>
          </p:cNvSpPr>
          <p:nvPr/>
        </p:nvSpPr>
        <p:spPr bwMode="gray">
          <a:xfrm>
            <a:off x="1233488" y="2571750"/>
            <a:ext cx="7410450" cy="714375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marL="28416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altLang="id-ID" sz="1600" b="1">
                <a:solidFill>
                  <a:schemeClr val="tx2"/>
                </a:solidFill>
                <a:latin typeface="Goudy Old Style" panose="02020502050305020303" pitchFamily="18" charset="0"/>
              </a:rPr>
              <a:t>Pada tahap pembukaan penawaran, ULP mengunduh (</a:t>
            </a:r>
            <a:r>
              <a:rPr lang="en-US" altLang="id-ID" sz="1600" b="1" i="1">
                <a:solidFill>
                  <a:schemeClr val="tx2"/>
                </a:solidFill>
                <a:latin typeface="Goudy Old Style" panose="02020502050305020303" pitchFamily="18" charset="0"/>
              </a:rPr>
              <a:t>download</a:t>
            </a:r>
            <a:r>
              <a:rPr lang="en-US" altLang="id-ID" sz="1600" b="1">
                <a:solidFill>
                  <a:schemeClr val="tx2"/>
                </a:solidFill>
                <a:latin typeface="Goudy Old Style" panose="02020502050305020303" pitchFamily="18" charset="0"/>
              </a:rPr>
              <a:t>) dan melakukan dekripsi file penawaran tersebut dengan menggunakan </a:t>
            </a:r>
            <a:r>
              <a:rPr lang="en-US" altLang="id-ID" sz="1600" b="1">
                <a:solidFill>
                  <a:srgbClr val="FFFF00"/>
                </a:solidFill>
                <a:latin typeface="Goudy Old Style" panose="02020502050305020303" pitchFamily="18" charset="0"/>
              </a:rPr>
              <a:t>APENDO</a:t>
            </a:r>
          </a:p>
        </p:txBody>
      </p:sp>
      <p:grpSp>
        <p:nvGrpSpPr>
          <p:cNvPr id="16391" name="Group 87">
            <a:extLst>
              <a:ext uri="{FF2B5EF4-FFF2-40B4-BE49-F238E27FC236}">
                <a16:creationId xmlns:a16="http://schemas.microsoft.com/office/drawing/2014/main" id="{B2BBCE9D-B7A1-4C40-9EDB-57307562820B}"/>
              </a:ext>
            </a:extLst>
          </p:cNvPr>
          <p:cNvGrpSpPr>
            <a:grpSpLocks/>
          </p:cNvGrpSpPr>
          <p:nvPr/>
        </p:nvGrpSpPr>
        <p:grpSpPr bwMode="auto">
          <a:xfrm>
            <a:off x="928688" y="2786063"/>
            <a:ext cx="381000" cy="381000"/>
            <a:chOff x="2078" y="1680"/>
            <a:chExt cx="1615" cy="1615"/>
          </a:xfrm>
        </p:grpSpPr>
        <p:sp>
          <p:nvSpPr>
            <p:cNvPr id="16415" name="Oval 88">
              <a:extLst>
                <a:ext uri="{FF2B5EF4-FFF2-40B4-BE49-F238E27FC236}">
                  <a16:creationId xmlns:a16="http://schemas.microsoft.com/office/drawing/2014/main" id="{552898C1-8221-4B37-B205-7E861893F373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5715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id-ID"/>
            </a:p>
          </p:txBody>
        </p:sp>
        <p:sp>
          <p:nvSpPr>
            <p:cNvPr id="16416" name="Oval 89">
              <a:extLst>
                <a:ext uri="{FF2B5EF4-FFF2-40B4-BE49-F238E27FC236}">
                  <a16:creationId xmlns:a16="http://schemas.microsoft.com/office/drawing/2014/main" id="{D872089E-C5A2-4CEB-8E26-8EFEC8A4A46F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id-ID"/>
            </a:p>
          </p:txBody>
        </p:sp>
        <p:sp>
          <p:nvSpPr>
            <p:cNvPr id="40026" name="Oval 90">
              <a:extLst>
                <a:ext uri="{FF2B5EF4-FFF2-40B4-BE49-F238E27FC236}">
                  <a16:creationId xmlns:a16="http://schemas.microsoft.com/office/drawing/2014/main" id="{558F3002-B6EB-484C-A2E5-5D2C66463EFC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253" y="1855"/>
              <a:ext cx="1265" cy="1265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</p:grpSp>
      <p:grpSp>
        <p:nvGrpSpPr>
          <p:cNvPr id="16392" name="Group 94">
            <a:extLst>
              <a:ext uri="{FF2B5EF4-FFF2-40B4-BE49-F238E27FC236}">
                <a16:creationId xmlns:a16="http://schemas.microsoft.com/office/drawing/2014/main" id="{8DA68A2C-7B33-4BC6-B8FB-520B3CEB6958}"/>
              </a:ext>
            </a:extLst>
          </p:cNvPr>
          <p:cNvGrpSpPr>
            <a:grpSpLocks/>
          </p:cNvGrpSpPr>
          <p:nvPr/>
        </p:nvGrpSpPr>
        <p:grpSpPr bwMode="auto">
          <a:xfrm>
            <a:off x="914400" y="3786188"/>
            <a:ext cx="442913" cy="381000"/>
            <a:chOff x="2078" y="1680"/>
            <a:chExt cx="1615" cy="1615"/>
          </a:xfrm>
        </p:grpSpPr>
        <p:sp>
          <p:nvSpPr>
            <p:cNvPr id="16409" name="Oval 95">
              <a:extLst>
                <a:ext uri="{FF2B5EF4-FFF2-40B4-BE49-F238E27FC236}">
                  <a16:creationId xmlns:a16="http://schemas.microsoft.com/office/drawing/2014/main" id="{66236E5E-3FF9-48C8-86C5-113BB8B7A390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5715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id-ID"/>
            </a:p>
          </p:txBody>
        </p:sp>
        <p:sp>
          <p:nvSpPr>
            <p:cNvPr id="16410" name="Oval 96">
              <a:extLst>
                <a:ext uri="{FF2B5EF4-FFF2-40B4-BE49-F238E27FC236}">
                  <a16:creationId xmlns:a16="http://schemas.microsoft.com/office/drawing/2014/main" id="{BEFC53B3-3A28-4095-AE1C-E6A16C31FAE6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id-ID"/>
            </a:p>
          </p:txBody>
        </p:sp>
        <p:sp>
          <p:nvSpPr>
            <p:cNvPr id="40033" name="Oval 97">
              <a:extLst>
                <a:ext uri="{FF2B5EF4-FFF2-40B4-BE49-F238E27FC236}">
                  <a16:creationId xmlns:a16="http://schemas.microsoft.com/office/drawing/2014/main" id="{E3DBA6A2-DD29-4519-A9E1-A2C11648AA36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252" y="1855"/>
              <a:ext cx="1262" cy="1265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6412" name="Oval 98">
              <a:extLst>
                <a:ext uri="{FF2B5EF4-FFF2-40B4-BE49-F238E27FC236}">
                  <a16:creationId xmlns:a16="http://schemas.microsoft.com/office/drawing/2014/main" id="{05D960ED-BE59-4E75-BE5B-B85ED5A0B928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21B3E1"/>
                </a:gs>
                <a:gs pos="100000">
                  <a:srgbClr val="0F5368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id-ID"/>
            </a:p>
          </p:txBody>
        </p:sp>
        <p:sp>
          <p:nvSpPr>
            <p:cNvPr id="40035" name="Oval 99">
              <a:extLst>
                <a:ext uri="{FF2B5EF4-FFF2-40B4-BE49-F238E27FC236}">
                  <a16:creationId xmlns:a16="http://schemas.microsoft.com/office/drawing/2014/main" id="{7BE50142-16FC-46BB-9B97-97417FCD7912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338" y="1936"/>
              <a:ext cx="1094" cy="110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6414" name="Oval 100">
              <a:extLst>
                <a:ext uri="{FF2B5EF4-FFF2-40B4-BE49-F238E27FC236}">
                  <a16:creationId xmlns:a16="http://schemas.microsoft.com/office/drawing/2014/main" id="{F289123A-D0E9-450F-B51D-60A2083E803F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21B3E1"/>
                </a:gs>
                <a:gs pos="100000">
                  <a:srgbClr val="10576D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id-ID"/>
            </a:p>
          </p:txBody>
        </p:sp>
      </p:grpSp>
      <p:grpSp>
        <p:nvGrpSpPr>
          <p:cNvPr id="16393" name="Group 101">
            <a:extLst>
              <a:ext uri="{FF2B5EF4-FFF2-40B4-BE49-F238E27FC236}">
                <a16:creationId xmlns:a16="http://schemas.microsoft.com/office/drawing/2014/main" id="{F5B85398-044C-46A8-83B8-D4D64CF3B614}"/>
              </a:ext>
            </a:extLst>
          </p:cNvPr>
          <p:cNvGrpSpPr>
            <a:grpSpLocks/>
          </p:cNvGrpSpPr>
          <p:nvPr/>
        </p:nvGrpSpPr>
        <p:grpSpPr bwMode="auto">
          <a:xfrm>
            <a:off x="928688" y="4833938"/>
            <a:ext cx="441325" cy="381000"/>
            <a:chOff x="2078" y="1680"/>
            <a:chExt cx="1615" cy="1615"/>
          </a:xfrm>
        </p:grpSpPr>
        <p:sp>
          <p:nvSpPr>
            <p:cNvPr id="16403" name="Oval 102">
              <a:extLst>
                <a:ext uri="{FF2B5EF4-FFF2-40B4-BE49-F238E27FC236}">
                  <a16:creationId xmlns:a16="http://schemas.microsoft.com/office/drawing/2014/main" id="{EAD949B2-4632-4C75-9A49-0409012316E9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5715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id-ID"/>
            </a:p>
          </p:txBody>
        </p:sp>
        <p:sp>
          <p:nvSpPr>
            <p:cNvPr id="16404" name="Oval 103">
              <a:extLst>
                <a:ext uri="{FF2B5EF4-FFF2-40B4-BE49-F238E27FC236}">
                  <a16:creationId xmlns:a16="http://schemas.microsoft.com/office/drawing/2014/main" id="{3C8FC764-E754-496C-AE2A-9C4812FB1A14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id-ID"/>
            </a:p>
          </p:txBody>
        </p:sp>
        <p:sp>
          <p:nvSpPr>
            <p:cNvPr id="40040" name="Oval 104">
              <a:extLst>
                <a:ext uri="{FF2B5EF4-FFF2-40B4-BE49-F238E27FC236}">
                  <a16:creationId xmlns:a16="http://schemas.microsoft.com/office/drawing/2014/main" id="{6C1E7B4A-559A-45A9-837E-C706E4B3BA8C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252" y="1855"/>
              <a:ext cx="1266" cy="1265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6406" name="Oval 105">
              <a:extLst>
                <a:ext uri="{FF2B5EF4-FFF2-40B4-BE49-F238E27FC236}">
                  <a16:creationId xmlns:a16="http://schemas.microsoft.com/office/drawing/2014/main" id="{5F08475C-5544-46D7-AA7C-297ED8D5C4D2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8D67E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id-ID"/>
            </a:p>
          </p:txBody>
        </p:sp>
        <p:sp>
          <p:nvSpPr>
            <p:cNvPr id="40042" name="Oval 106">
              <a:extLst>
                <a:ext uri="{FF2B5EF4-FFF2-40B4-BE49-F238E27FC236}">
                  <a16:creationId xmlns:a16="http://schemas.microsoft.com/office/drawing/2014/main" id="{4D1B5BD3-92DF-4FFC-A3BA-94504E869437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339" y="1936"/>
              <a:ext cx="1092" cy="110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6408" name="Oval 107">
              <a:extLst>
                <a:ext uri="{FF2B5EF4-FFF2-40B4-BE49-F238E27FC236}">
                  <a16:creationId xmlns:a16="http://schemas.microsoft.com/office/drawing/2014/main" id="{B8E0DE7A-F4DB-4821-A1A2-F8A31B2AD0AC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8D67E1"/>
                </a:gs>
                <a:gs pos="100000">
                  <a:srgbClr val="45326D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id-ID"/>
            </a:p>
          </p:txBody>
        </p:sp>
      </p:grpSp>
      <p:grpSp>
        <p:nvGrpSpPr>
          <p:cNvPr id="16394" name="Group 202">
            <a:extLst>
              <a:ext uri="{FF2B5EF4-FFF2-40B4-BE49-F238E27FC236}">
                <a16:creationId xmlns:a16="http://schemas.microsoft.com/office/drawing/2014/main" id="{2FA7423E-6304-4D08-9C03-F2B7A3C8E3D6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3451225" cy="417513"/>
            <a:chOff x="0" y="0"/>
            <a:chExt cx="2174" cy="263"/>
          </a:xfrm>
        </p:grpSpPr>
        <p:sp>
          <p:nvSpPr>
            <p:cNvPr id="16401" name="Rectangle 203">
              <a:extLst>
                <a:ext uri="{FF2B5EF4-FFF2-40B4-BE49-F238E27FC236}">
                  <a16:creationId xmlns:a16="http://schemas.microsoft.com/office/drawing/2014/main" id="{70310257-1F8D-4851-AA13-C3B25C1B4520}"/>
                </a:ext>
              </a:extLst>
            </p:cNvPr>
            <p:cNvSpPr>
              <a:spLocks noChangeAspect="1" noChangeArrowheads="1"/>
            </p:cNvSpPr>
            <p:nvPr/>
          </p:nvSpPr>
          <p:spPr bwMode="gray">
            <a:xfrm>
              <a:off x="158" y="2"/>
              <a:ext cx="2016" cy="261"/>
            </a:xfrm>
            <a:prstGeom prst="rect">
              <a:avLst/>
            </a:prstGeom>
            <a:solidFill>
              <a:schemeClr val="tx2">
                <a:alpha val="85881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en-US" altLang="id-ID" sz="1200">
                <a:solidFill>
                  <a:srgbClr val="006600"/>
                </a:solidFill>
              </a:endParaRPr>
            </a:p>
            <a:p>
              <a:pPr algn="ctr" eaLnBrk="1" hangingPunct="1"/>
              <a:r>
                <a:rPr lang="en-US" altLang="id-ID" sz="1200">
                  <a:solidFill>
                    <a:srgbClr val="006600"/>
                  </a:solidFill>
                </a:rPr>
                <a:t>www.lpse.depkes.go.id</a:t>
              </a:r>
            </a:p>
            <a:p>
              <a:pPr algn="ctr" eaLnBrk="1" hangingPunct="1"/>
              <a:endParaRPr lang="en-US" altLang="id-ID" sz="1200">
                <a:solidFill>
                  <a:srgbClr val="006600"/>
                </a:solidFill>
              </a:endParaRPr>
            </a:p>
          </p:txBody>
        </p:sp>
        <p:pic>
          <p:nvPicPr>
            <p:cNvPr id="16402" name="Picture 204" descr="original_metal_w(s)">
              <a:extLst>
                <a:ext uri="{FF2B5EF4-FFF2-40B4-BE49-F238E27FC236}">
                  <a16:creationId xmlns:a16="http://schemas.microsoft.com/office/drawing/2014/main" id="{9F30EC97-9D5C-4F0E-AE63-F7A01C0C1875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272" cy="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83" name="Picture 12">
            <a:extLst>
              <a:ext uri="{FF2B5EF4-FFF2-40B4-BE49-F238E27FC236}">
                <a16:creationId xmlns:a16="http://schemas.microsoft.com/office/drawing/2014/main" id="{46CB245F-54C4-4819-A46D-5EC47F49E4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429396"/>
            <a:ext cx="9144000" cy="428604"/>
          </a:xfrm>
          <a:prstGeom prst="rect">
            <a:avLst/>
          </a:prstGeom>
          <a:noFill/>
          <a:ln w="9525">
            <a:gradFill>
              <a:gsLst>
                <a:gs pos="0">
                  <a:schemeClr val="accent1">
                    <a:tint val="66000"/>
                    <a:satMod val="160000"/>
                    <a:alpha val="5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miter lim="800000"/>
            <a:headEnd/>
            <a:tailEnd/>
          </a:ln>
          <a:effectLst/>
        </p:spPr>
      </p:pic>
      <p:sp>
        <p:nvSpPr>
          <p:cNvPr id="16396" name="AutoShape 78">
            <a:extLst>
              <a:ext uri="{FF2B5EF4-FFF2-40B4-BE49-F238E27FC236}">
                <a16:creationId xmlns:a16="http://schemas.microsoft.com/office/drawing/2014/main" id="{2A25C086-35A2-4729-A338-EE71090A5133}"/>
              </a:ext>
            </a:extLst>
          </p:cNvPr>
          <p:cNvSpPr>
            <a:spLocks noChangeArrowheads="1"/>
          </p:cNvSpPr>
          <p:nvPr/>
        </p:nvSpPr>
        <p:spPr bwMode="gray">
          <a:xfrm>
            <a:off x="1285875" y="5572125"/>
            <a:ext cx="7410450" cy="857250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3" algn="l" eaLnBrk="1" hangingPunct="1"/>
            <a:r>
              <a:rPr lang="en-US" altLang="id-ID" b="1">
                <a:solidFill>
                  <a:schemeClr val="tx2"/>
                </a:solidFill>
                <a:latin typeface="Goudy Old Style" panose="02020502050305020303" pitchFamily="18" charset="0"/>
              </a:rPr>
              <a:t>ULP/panitia bila dianggap perlu dapat melakukan </a:t>
            </a:r>
            <a:r>
              <a:rPr lang="en-US" altLang="id-ID" b="1">
                <a:solidFill>
                  <a:srgbClr val="FFFF00"/>
                </a:solidFill>
                <a:latin typeface="Goudy Old Style" panose="02020502050305020303" pitchFamily="18" charset="0"/>
              </a:rPr>
              <a:t>perubahan jadwal </a:t>
            </a:r>
            <a:r>
              <a:rPr lang="en-US" altLang="id-ID" b="1">
                <a:solidFill>
                  <a:schemeClr val="tx2"/>
                </a:solidFill>
                <a:latin typeface="Goudy Old Style" panose="02020502050305020303" pitchFamily="18" charset="0"/>
              </a:rPr>
              <a:t>tahap pemasukan penawaran, dengan ketentuan wajib mengimputkan alasan yang sebenarnya</a:t>
            </a:r>
          </a:p>
        </p:txBody>
      </p:sp>
      <p:grpSp>
        <p:nvGrpSpPr>
          <p:cNvPr id="16397" name="Group 87">
            <a:extLst>
              <a:ext uri="{FF2B5EF4-FFF2-40B4-BE49-F238E27FC236}">
                <a16:creationId xmlns:a16="http://schemas.microsoft.com/office/drawing/2014/main" id="{7468A84A-0259-4C1E-A767-CF2D0D846436}"/>
              </a:ext>
            </a:extLst>
          </p:cNvPr>
          <p:cNvGrpSpPr>
            <a:grpSpLocks/>
          </p:cNvGrpSpPr>
          <p:nvPr/>
        </p:nvGrpSpPr>
        <p:grpSpPr bwMode="auto">
          <a:xfrm>
            <a:off x="976313" y="5834063"/>
            <a:ext cx="381000" cy="381000"/>
            <a:chOff x="2078" y="1680"/>
            <a:chExt cx="1615" cy="1615"/>
          </a:xfrm>
        </p:grpSpPr>
        <p:sp>
          <p:nvSpPr>
            <p:cNvPr id="16398" name="Oval 88">
              <a:extLst>
                <a:ext uri="{FF2B5EF4-FFF2-40B4-BE49-F238E27FC236}">
                  <a16:creationId xmlns:a16="http://schemas.microsoft.com/office/drawing/2014/main" id="{E05126F1-A358-45C8-AF92-E8C0E8A6580A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5715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id-ID"/>
            </a:p>
          </p:txBody>
        </p:sp>
        <p:sp>
          <p:nvSpPr>
            <p:cNvPr id="16399" name="Oval 89">
              <a:extLst>
                <a:ext uri="{FF2B5EF4-FFF2-40B4-BE49-F238E27FC236}">
                  <a16:creationId xmlns:a16="http://schemas.microsoft.com/office/drawing/2014/main" id="{917C1716-24CD-4BFB-918B-5CE4B7AF137E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id-ID"/>
            </a:p>
          </p:txBody>
        </p:sp>
        <p:sp>
          <p:nvSpPr>
            <p:cNvPr id="40" name="Oval 90">
              <a:extLst>
                <a:ext uri="{FF2B5EF4-FFF2-40B4-BE49-F238E27FC236}">
                  <a16:creationId xmlns:a16="http://schemas.microsoft.com/office/drawing/2014/main" id="{290C28C6-926B-4E0B-819B-DD01193DFB30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253" y="1855"/>
              <a:ext cx="1265" cy="1265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</p:grpSp>
    </p:spTree>
  </p:cSld>
  <p:clrMapOvr>
    <a:masterClrMapping/>
  </p:clrMapOvr>
  <p:transition spd="med">
    <p:dissolv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78">
            <a:extLst>
              <a:ext uri="{FF2B5EF4-FFF2-40B4-BE49-F238E27FC236}">
                <a16:creationId xmlns:a16="http://schemas.microsoft.com/office/drawing/2014/main" id="{8E305429-7691-4EDB-A34E-BB3F5D1771C7}"/>
              </a:ext>
            </a:extLst>
          </p:cNvPr>
          <p:cNvSpPr>
            <a:spLocks noChangeArrowheads="1"/>
          </p:cNvSpPr>
          <p:nvPr/>
        </p:nvSpPr>
        <p:spPr bwMode="gray">
          <a:xfrm>
            <a:off x="1285875" y="4357688"/>
            <a:ext cx="7410450" cy="1785937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marL="1206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altLang="id-ID" b="1">
                <a:solidFill>
                  <a:schemeClr val="tx2"/>
                </a:solidFill>
                <a:latin typeface="Goudy Old Style" panose="02020502050305020303" pitchFamily="18" charset="0"/>
              </a:rPr>
              <a:t>Dalam hal terdapat sanggah banding, peserta pemilihan memberikan pemberitahuan informasi sanggahan banding kepada ULP melalui fasilitas yang telah tersedia dalam aplikasi SPSE, kealpaan pemberitahuan sanggahan banding tidak menggugurkan sanggahan banding</a:t>
            </a:r>
          </a:p>
        </p:txBody>
      </p:sp>
      <p:grpSp>
        <p:nvGrpSpPr>
          <p:cNvPr id="17411" name="Group 201">
            <a:extLst>
              <a:ext uri="{FF2B5EF4-FFF2-40B4-BE49-F238E27FC236}">
                <a16:creationId xmlns:a16="http://schemas.microsoft.com/office/drawing/2014/main" id="{B993A799-D9E1-47AD-BEEF-F628961E8BE3}"/>
              </a:ext>
            </a:extLst>
          </p:cNvPr>
          <p:cNvGrpSpPr>
            <a:grpSpLocks/>
          </p:cNvGrpSpPr>
          <p:nvPr/>
        </p:nvGrpSpPr>
        <p:grpSpPr bwMode="auto">
          <a:xfrm>
            <a:off x="179388" y="1120775"/>
            <a:ext cx="4052887" cy="573088"/>
            <a:chOff x="113" y="706"/>
            <a:chExt cx="2553" cy="361"/>
          </a:xfrm>
        </p:grpSpPr>
        <p:sp>
          <p:nvSpPr>
            <p:cNvPr id="17429" name="AutoShape 59">
              <a:extLst>
                <a:ext uri="{FF2B5EF4-FFF2-40B4-BE49-F238E27FC236}">
                  <a16:creationId xmlns:a16="http://schemas.microsoft.com/office/drawing/2014/main" id="{DFF1CEB7-62F3-4077-AEF2-B660EF7A68C6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13" y="709"/>
              <a:ext cx="2553" cy="358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rgbClr val="34B034"/>
                </a:gs>
                <a:gs pos="100000">
                  <a:srgbClr val="3F8B4A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id-ID"/>
            </a:p>
          </p:txBody>
        </p:sp>
        <p:sp>
          <p:nvSpPr>
            <p:cNvPr id="17430" name="AutoShape 60">
              <a:extLst>
                <a:ext uri="{FF2B5EF4-FFF2-40B4-BE49-F238E27FC236}">
                  <a16:creationId xmlns:a16="http://schemas.microsoft.com/office/drawing/2014/main" id="{454B57BD-3950-438B-88FC-F8E40A6D92E8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52" y="710"/>
              <a:ext cx="2477" cy="351"/>
            </a:xfrm>
            <a:prstGeom prst="roundRect">
              <a:avLst>
                <a:gd name="adj" fmla="val 16667"/>
              </a:avLst>
            </a:prstGeom>
            <a:solidFill>
              <a:srgbClr val="73E7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id-ID"/>
            </a:p>
          </p:txBody>
        </p:sp>
        <p:sp>
          <p:nvSpPr>
            <p:cNvPr id="17431" name="AutoShape 61">
              <a:extLst>
                <a:ext uri="{FF2B5EF4-FFF2-40B4-BE49-F238E27FC236}">
                  <a16:creationId xmlns:a16="http://schemas.microsoft.com/office/drawing/2014/main" id="{F4ECD2E5-A449-4F14-ACC3-FBEFCA49DD87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73" y="969"/>
              <a:ext cx="2442" cy="8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3E77E"/>
                </a:gs>
                <a:gs pos="100000">
                  <a:srgbClr val="B3F2B9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id-ID"/>
            </a:p>
          </p:txBody>
        </p:sp>
        <p:sp>
          <p:nvSpPr>
            <p:cNvPr id="17432" name="AutoShape 62">
              <a:extLst>
                <a:ext uri="{FF2B5EF4-FFF2-40B4-BE49-F238E27FC236}">
                  <a16:creationId xmlns:a16="http://schemas.microsoft.com/office/drawing/2014/main" id="{64C177B3-D1CC-4AA2-8874-E41841839B73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73" y="713"/>
              <a:ext cx="2442" cy="8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D0F7D4"/>
                </a:gs>
                <a:gs pos="100000">
                  <a:srgbClr val="73E77E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id-ID"/>
            </a:p>
          </p:txBody>
        </p:sp>
        <p:sp>
          <p:nvSpPr>
            <p:cNvPr id="17433" name="Text Box 69">
              <a:extLst>
                <a:ext uri="{FF2B5EF4-FFF2-40B4-BE49-F238E27FC236}">
                  <a16:creationId xmlns:a16="http://schemas.microsoft.com/office/drawing/2014/main" id="{9CE541F3-4D0E-4CE2-AAE6-654A7C0DA152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73" y="706"/>
              <a:ext cx="2427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id-ID" sz="2800" b="1">
                  <a:solidFill>
                    <a:srgbClr val="FFFFFF"/>
                  </a:solidFill>
                  <a:latin typeface="Goudy Old Style" panose="02020502050305020303" pitchFamily="18" charset="0"/>
                </a:rPr>
                <a:t>“Pelaksanaan Pemilihan”</a:t>
              </a:r>
              <a:endParaRPr lang="en-US" altLang="id-ID" sz="3600" b="1">
                <a:solidFill>
                  <a:srgbClr val="FFFFFF"/>
                </a:solidFill>
                <a:latin typeface="Goudy Old Style" panose="02020502050305020303" pitchFamily="18" charset="0"/>
              </a:endParaRPr>
            </a:p>
          </p:txBody>
        </p:sp>
      </p:grpSp>
      <p:sp>
        <p:nvSpPr>
          <p:cNvPr id="17412" name="AutoShape 79">
            <a:extLst>
              <a:ext uri="{FF2B5EF4-FFF2-40B4-BE49-F238E27FC236}">
                <a16:creationId xmlns:a16="http://schemas.microsoft.com/office/drawing/2014/main" id="{E847A11B-AED3-453E-B11B-E369BA937AF2}"/>
              </a:ext>
            </a:extLst>
          </p:cNvPr>
          <p:cNvSpPr>
            <a:spLocks noChangeArrowheads="1"/>
          </p:cNvSpPr>
          <p:nvPr/>
        </p:nvSpPr>
        <p:spPr bwMode="gray">
          <a:xfrm>
            <a:off x="571500" y="2000250"/>
            <a:ext cx="5715000" cy="714375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marL="28416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>
              <a:lnSpc>
                <a:spcPct val="80000"/>
              </a:lnSpc>
            </a:pPr>
            <a:r>
              <a:rPr lang="en-US" altLang="id-ID" sz="2200" b="1">
                <a:solidFill>
                  <a:srgbClr val="FFFF00"/>
                </a:solidFill>
                <a:latin typeface="Goudy Old Style" panose="02020502050305020303" pitchFamily="18" charset="0"/>
              </a:rPr>
              <a:t>Sanggahan</a:t>
            </a:r>
          </a:p>
        </p:txBody>
      </p:sp>
      <p:sp>
        <p:nvSpPr>
          <p:cNvPr id="6171" name="AutoShape 78">
            <a:extLst>
              <a:ext uri="{FF2B5EF4-FFF2-40B4-BE49-F238E27FC236}">
                <a16:creationId xmlns:a16="http://schemas.microsoft.com/office/drawing/2014/main" id="{59D5BF45-CEFB-44AD-AEC9-5BB91C006114}"/>
              </a:ext>
            </a:extLst>
          </p:cNvPr>
          <p:cNvSpPr>
            <a:spLocks noChangeArrowheads="1"/>
          </p:cNvSpPr>
          <p:nvPr/>
        </p:nvSpPr>
        <p:spPr bwMode="gray">
          <a:xfrm>
            <a:off x="1233488" y="2928938"/>
            <a:ext cx="7410450" cy="1285875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</p:spPr>
        <p:txBody>
          <a:bodyPr anchor="ctr">
            <a:normAutofit fontScale="92500" lnSpcReduction="10000"/>
          </a:bodyPr>
          <a:lstStyle/>
          <a:p>
            <a:pPr marL="231775" lvl="3" algn="just">
              <a:defRPr/>
            </a:pPr>
            <a:r>
              <a:rPr lang="en-US" sz="2000" b="1" dirty="0" err="1">
                <a:solidFill>
                  <a:schemeClr val="tx2"/>
                </a:solidFill>
                <a:latin typeface="Goudy Old Style" pitchFamily="18" charset="0"/>
              </a:rPr>
              <a:t>Peserta</a:t>
            </a:r>
            <a:r>
              <a:rPr lang="en-US" sz="2000" b="1" dirty="0">
                <a:solidFill>
                  <a:schemeClr val="tx2"/>
                </a:solidFill>
                <a:latin typeface="Goudy Old Style" pitchFamily="18" charset="0"/>
              </a:rPr>
              <a:t> </a:t>
            </a:r>
            <a:r>
              <a:rPr lang="en-US" sz="2000" b="1" dirty="0" err="1">
                <a:solidFill>
                  <a:schemeClr val="tx2"/>
                </a:solidFill>
                <a:latin typeface="Goudy Old Style" pitchFamily="18" charset="0"/>
              </a:rPr>
              <a:t>pemilihan</a:t>
            </a:r>
            <a:r>
              <a:rPr lang="en-US" sz="2000" b="1" dirty="0">
                <a:solidFill>
                  <a:schemeClr val="tx2"/>
                </a:solidFill>
                <a:latin typeface="Goudy Old Style" pitchFamily="18" charset="0"/>
              </a:rPr>
              <a:t> </a:t>
            </a:r>
            <a:r>
              <a:rPr lang="en-US" sz="2000" b="1" dirty="0" err="1">
                <a:solidFill>
                  <a:schemeClr val="tx2"/>
                </a:solidFill>
                <a:latin typeface="Goudy Old Style" pitchFamily="18" charset="0"/>
              </a:rPr>
              <a:t>hanya</a:t>
            </a:r>
            <a:r>
              <a:rPr lang="en-US" sz="2000" b="1" dirty="0">
                <a:solidFill>
                  <a:schemeClr val="tx2"/>
                </a:solidFill>
                <a:latin typeface="Goudy Old Style" pitchFamily="18" charset="0"/>
              </a:rPr>
              <a:t> </a:t>
            </a:r>
            <a:r>
              <a:rPr lang="en-US" sz="2000" b="1" dirty="0" err="1">
                <a:solidFill>
                  <a:schemeClr val="tx2"/>
                </a:solidFill>
                <a:latin typeface="Goudy Old Style" pitchFamily="18" charset="0"/>
              </a:rPr>
              <a:t>dapat</a:t>
            </a:r>
            <a:r>
              <a:rPr lang="en-US" sz="2000" b="1" dirty="0">
                <a:solidFill>
                  <a:schemeClr val="tx2"/>
                </a:solidFill>
                <a:latin typeface="Goudy Old Style" pitchFamily="18" charset="0"/>
              </a:rPr>
              <a:t> </a:t>
            </a:r>
            <a:r>
              <a:rPr lang="en-US" sz="2000" b="1" dirty="0" err="1">
                <a:solidFill>
                  <a:schemeClr val="tx2"/>
                </a:solidFill>
                <a:latin typeface="Goudy Old Style" pitchFamily="18" charset="0"/>
              </a:rPr>
              <a:t>mengirimkan</a:t>
            </a:r>
            <a:r>
              <a:rPr lang="en-US" sz="2000" b="1" dirty="0">
                <a:solidFill>
                  <a:schemeClr val="tx2"/>
                </a:solidFill>
                <a:latin typeface="Goudy Old Style" pitchFamily="18" charset="0"/>
              </a:rPr>
              <a:t> 1 (</a:t>
            </a:r>
            <a:r>
              <a:rPr lang="en-US" sz="2000" b="1" dirty="0" err="1">
                <a:solidFill>
                  <a:schemeClr val="tx2"/>
                </a:solidFill>
                <a:latin typeface="Goudy Old Style" pitchFamily="18" charset="0"/>
              </a:rPr>
              <a:t>satu</a:t>
            </a:r>
            <a:r>
              <a:rPr lang="en-US" sz="2000" b="1" dirty="0">
                <a:solidFill>
                  <a:schemeClr val="tx2"/>
                </a:solidFill>
                <a:latin typeface="Goudy Old Style" pitchFamily="18" charset="0"/>
              </a:rPr>
              <a:t>) kali </a:t>
            </a:r>
            <a:r>
              <a:rPr lang="en-US" sz="2000" b="1" dirty="0" err="1">
                <a:solidFill>
                  <a:schemeClr val="tx2"/>
                </a:solidFill>
                <a:latin typeface="Goudy Old Style" pitchFamily="18" charset="0"/>
              </a:rPr>
              <a:t>sanggahan</a:t>
            </a:r>
            <a:r>
              <a:rPr lang="en-US" sz="2000" b="1" dirty="0">
                <a:solidFill>
                  <a:schemeClr val="tx2"/>
                </a:solidFill>
                <a:latin typeface="Goudy Old Style" pitchFamily="18" charset="0"/>
              </a:rPr>
              <a:t> </a:t>
            </a:r>
            <a:r>
              <a:rPr lang="en-US" sz="2000" b="1" dirty="0" err="1">
                <a:solidFill>
                  <a:schemeClr val="tx2"/>
                </a:solidFill>
                <a:latin typeface="Goudy Old Style" pitchFamily="18" charset="0"/>
              </a:rPr>
              <a:t>kepada</a:t>
            </a:r>
            <a:r>
              <a:rPr lang="en-US" sz="2000" b="1" dirty="0">
                <a:solidFill>
                  <a:schemeClr val="tx2"/>
                </a:solidFill>
                <a:latin typeface="Goudy Old Style" pitchFamily="18" charset="0"/>
              </a:rPr>
              <a:t> ULP/</a:t>
            </a:r>
            <a:r>
              <a:rPr lang="en-US" sz="2000" b="1" dirty="0" err="1">
                <a:solidFill>
                  <a:schemeClr val="tx2"/>
                </a:solidFill>
                <a:latin typeface="Goudy Old Style" pitchFamily="18" charset="0"/>
              </a:rPr>
              <a:t>panitia</a:t>
            </a:r>
            <a:r>
              <a:rPr lang="en-US" sz="2000" b="1" dirty="0">
                <a:solidFill>
                  <a:schemeClr val="tx2"/>
                </a:solidFill>
                <a:latin typeface="Goudy Old Style" pitchFamily="18" charset="0"/>
              </a:rPr>
              <a:t> </a:t>
            </a:r>
            <a:r>
              <a:rPr lang="en-US" sz="2000" b="1" dirty="0" err="1">
                <a:solidFill>
                  <a:schemeClr val="tx2"/>
                </a:solidFill>
                <a:latin typeface="Goudy Old Style" pitchFamily="18" charset="0"/>
              </a:rPr>
              <a:t>melalui</a:t>
            </a:r>
            <a:r>
              <a:rPr lang="en-US" sz="2000" b="1" dirty="0">
                <a:solidFill>
                  <a:schemeClr val="tx2"/>
                </a:solidFill>
                <a:latin typeface="Goudy Old Style" pitchFamily="18" charset="0"/>
              </a:rPr>
              <a:t> </a:t>
            </a:r>
            <a:r>
              <a:rPr lang="en-US" sz="2000" b="1" dirty="0" err="1">
                <a:solidFill>
                  <a:schemeClr val="tx2"/>
                </a:solidFill>
                <a:latin typeface="Goudy Old Style" pitchFamily="18" charset="0"/>
              </a:rPr>
              <a:t>aplikasi</a:t>
            </a:r>
            <a:r>
              <a:rPr lang="en-US" sz="2000" b="1" dirty="0">
                <a:solidFill>
                  <a:schemeClr val="tx2"/>
                </a:solidFill>
                <a:latin typeface="Goudy Old Style" pitchFamily="18" charset="0"/>
              </a:rPr>
              <a:t> SPSE, </a:t>
            </a:r>
            <a:r>
              <a:rPr lang="en-US" sz="2000" b="1" dirty="0" err="1">
                <a:solidFill>
                  <a:schemeClr val="tx2"/>
                </a:solidFill>
                <a:latin typeface="Goudy Old Style" pitchFamily="18" charset="0"/>
              </a:rPr>
              <a:t>dan</a:t>
            </a:r>
            <a:r>
              <a:rPr lang="en-US" sz="2000" b="1" dirty="0">
                <a:solidFill>
                  <a:schemeClr val="tx2"/>
                </a:solidFill>
                <a:latin typeface="Goudy Old Style" pitchFamily="18" charset="0"/>
              </a:rPr>
              <a:t> </a:t>
            </a:r>
            <a:r>
              <a:rPr lang="en-US" sz="2000" b="1" dirty="0" err="1">
                <a:solidFill>
                  <a:schemeClr val="tx2"/>
                </a:solidFill>
                <a:latin typeface="Goudy Old Style" pitchFamily="18" charset="0"/>
              </a:rPr>
              <a:t>dijawab</a:t>
            </a:r>
            <a:r>
              <a:rPr lang="en-US" sz="2000" b="1" dirty="0">
                <a:solidFill>
                  <a:schemeClr val="tx2"/>
                </a:solidFill>
                <a:latin typeface="Goudy Old Style" pitchFamily="18" charset="0"/>
              </a:rPr>
              <a:t> </a:t>
            </a:r>
            <a:r>
              <a:rPr lang="en-US" sz="2000" b="1" dirty="0" err="1">
                <a:solidFill>
                  <a:schemeClr val="tx2"/>
                </a:solidFill>
                <a:latin typeface="Goudy Old Style" pitchFamily="18" charset="0"/>
              </a:rPr>
              <a:t>oleh</a:t>
            </a:r>
            <a:r>
              <a:rPr lang="en-US" sz="2000" b="1" dirty="0">
                <a:solidFill>
                  <a:schemeClr val="tx2"/>
                </a:solidFill>
                <a:latin typeface="Goudy Old Style" pitchFamily="18" charset="0"/>
              </a:rPr>
              <a:t> ULP/</a:t>
            </a:r>
            <a:r>
              <a:rPr lang="en-US" sz="2000" b="1" dirty="0" err="1">
                <a:solidFill>
                  <a:schemeClr val="tx2"/>
                </a:solidFill>
                <a:latin typeface="Goudy Old Style" pitchFamily="18" charset="0"/>
              </a:rPr>
              <a:t>Panitia</a:t>
            </a:r>
            <a:r>
              <a:rPr lang="en-US" sz="2000" b="1" dirty="0">
                <a:solidFill>
                  <a:schemeClr val="tx2"/>
                </a:solidFill>
                <a:latin typeface="Goudy Old Style" pitchFamily="18" charset="0"/>
              </a:rPr>
              <a:t> </a:t>
            </a:r>
            <a:r>
              <a:rPr lang="en-US" sz="2000" b="1" dirty="0" err="1">
                <a:solidFill>
                  <a:schemeClr val="tx2"/>
                </a:solidFill>
                <a:latin typeface="Goudy Old Style" pitchFamily="18" charset="0"/>
              </a:rPr>
              <a:t>melalui</a:t>
            </a:r>
            <a:r>
              <a:rPr lang="en-US" sz="2000" b="1" dirty="0">
                <a:solidFill>
                  <a:schemeClr val="tx2"/>
                </a:solidFill>
                <a:latin typeface="Goudy Old Style" pitchFamily="18" charset="0"/>
              </a:rPr>
              <a:t> </a:t>
            </a:r>
            <a:r>
              <a:rPr lang="en-US" sz="2000" b="1" dirty="0" err="1">
                <a:solidFill>
                  <a:schemeClr val="tx2"/>
                </a:solidFill>
                <a:latin typeface="Goudy Old Style" pitchFamily="18" charset="0"/>
              </a:rPr>
              <a:t>aplikasi</a:t>
            </a:r>
            <a:r>
              <a:rPr lang="en-US" sz="2000" b="1" dirty="0">
                <a:solidFill>
                  <a:schemeClr val="tx2"/>
                </a:solidFill>
                <a:latin typeface="Goudy Old Style" pitchFamily="18" charset="0"/>
              </a:rPr>
              <a:t> SPSE </a:t>
            </a:r>
          </a:p>
        </p:txBody>
      </p:sp>
      <p:grpSp>
        <p:nvGrpSpPr>
          <p:cNvPr id="17414" name="Group 87">
            <a:extLst>
              <a:ext uri="{FF2B5EF4-FFF2-40B4-BE49-F238E27FC236}">
                <a16:creationId xmlns:a16="http://schemas.microsoft.com/office/drawing/2014/main" id="{753BFEB5-257A-46AF-BC14-EB7CF968094D}"/>
              </a:ext>
            </a:extLst>
          </p:cNvPr>
          <p:cNvGrpSpPr>
            <a:grpSpLocks/>
          </p:cNvGrpSpPr>
          <p:nvPr/>
        </p:nvGrpSpPr>
        <p:grpSpPr bwMode="auto">
          <a:xfrm>
            <a:off x="928688" y="3500438"/>
            <a:ext cx="381000" cy="381000"/>
            <a:chOff x="2078" y="1680"/>
            <a:chExt cx="1615" cy="1615"/>
          </a:xfrm>
        </p:grpSpPr>
        <p:sp>
          <p:nvSpPr>
            <p:cNvPr id="17426" name="Oval 88">
              <a:extLst>
                <a:ext uri="{FF2B5EF4-FFF2-40B4-BE49-F238E27FC236}">
                  <a16:creationId xmlns:a16="http://schemas.microsoft.com/office/drawing/2014/main" id="{BE2B9C10-6EAA-463C-BE31-2A08C567D607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5715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id-ID"/>
            </a:p>
          </p:txBody>
        </p:sp>
        <p:sp>
          <p:nvSpPr>
            <p:cNvPr id="17427" name="Oval 89">
              <a:extLst>
                <a:ext uri="{FF2B5EF4-FFF2-40B4-BE49-F238E27FC236}">
                  <a16:creationId xmlns:a16="http://schemas.microsoft.com/office/drawing/2014/main" id="{F6CAC73A-431F-4407-8935-FFFE15BEBCAF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id-ID"/>
            </a:p>
          </p:txBody>
        </p:sp>
        <p:sp>
          <p:nvSpPr>
            <p:cNvPr id="40026" name="Oval 90">
              <a:extLst>
                <a:ext uri="{FF2B5EF4-FFF2-40B4-BE49-F238E27FC236}">
                  <a16:creationId xmlns:a16="http://schemas.microsoft.com/office/drawing/2014/main" id="{D3985559-DA0A-43C7-B15F-7BCA964E14FB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253" y="1855"/>
              <a:ext cx="1265" cy="1265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</p:grpSp>
      <p:grpSp>
        <p:nvGrpSpPr>
          <p:cNvPr id="17415" name="Group 94">
            <a:extLst>
              <a:ext uri="{FF2B5EF4-FFF2-40B4-BE49-F238E27FC236}">
                <a16:creationId xmlns:a16="http://schemas.microsoft.com/office/drawing/2014/main" id="{11A67B8F-67A1-4204-B377-D0A4085DC9D0}"/>
              </a:ext>
            </a:extLst>
          </p:cNvPr>
          <p:cNvGrpSpPr>
            <a:grpSpLocks/>
          </p:cNvGrpSpPr>
          <p:nvPr/>
        </p:nvGrpSpPr>
        <p:grpSpPr bwMode="auto">
          <a:xfrm>
            <a:off x="928688" y="5072063"/>
            <a:ext cx="442912" cy="381000"/>
            <a:chOff x="2078" y="1680"/>
            <a:chExt cx="1615" cy="1615"/>
          </a:xfrm>
        </p:grpSpPr>
        <p:sp>
          <p:nvSpPr>
            <p:cNvPr id="17420" name="Oval 95">
              <a:extLst>
                <a:ext uri="{FF2B5EF4-FFF2-40B4-BE49-F238E27FC236}">
                  <a16:creationId xmlns:a16="http://schemas.microsoft.com/office/drawing/2014/main" id="{CF2F4513-F1F0-417E-A2BA-D41D36CB8310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5715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id-ID"/>
            </a:p>
          </p:txBody>
        </p:sp>
        <p:sp>
          <p:nvSpPr>
            <p:cNvPr id="17421" name="Oval 96">
              <a:extLst>
                <a:ext uri="{FF2B5EF4-FFF2-40B4-BE49-F238E27FC236}">
                  <a16:creationId xmlns:a16="http://schemas.microsoft.com/office/drawing/2014/main" id="{41CD5644-1972-4B69-8819-8568F72C330D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id-ID"/>
            </a:p>
          </p:txBody>
        </p:sp>
        <p:sp>
          <p:nvSpPr>
            <p:cNvPr id="40033" name="Oval 97">
              <a:extLst>
                <a:ext uri="{FF2B5EF4-FFF2-40B4-BE49-F238E27FC236}">
                  <a16:creationId xmlns:a16="http://schemas.microsoft.com/office/drawing/2014/main" id="{868E77F1-02FF-4035-94E0-77B604EEC3D0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252" y="1855"/>
              <a:ext cx="1262" cy="1265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7423" name="Oval 98">
              <a:extLst>
                <a:ext uri="{FF2B5EF4-FFF2-40B4-BE49-F238E27FC236}">
                  <a16:creationId xmlns:a16="http://schemas.microsoft.com/office/drawing/2014/main" id="{F11C546B-4093-41E9-B5C9-6341E9C5E557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21B3E1"/>
                </a:gs>
                <a:gs pos="100000">
                  <a:srgbClr val="0F5368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id-ID"/>
            </a:p>
          </p:txBody>
        </p:sp>
        <p:sp>
          <p:nvSpPr>
            <p:cNvPr id="40035" name="Oval 99">
              <a:extLst>
                <a:ext uri="{FF2B5EF4-FFF2-40B4-BE49-F238E27FC236}">
                  <a16:creationId xmlns:a16="http://schemas.microsoft.com/office/drawing/2014/main" id="{54BD3F4F-2B67-4CEE-8A7F-CEA5A211B8FB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338" y="1936"/>
              <a:ext cx="1094" cy="110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7425" name="Oval 100">
              <a:extLst>
                <a:ext uri="{FF2B5EF4-FFF2-40B4-BE49-F238E27FC236}">
                  <a16:creationId xmlns:a16="http://schemas.microsoft.com/office/drawing/2014/main" id="{C002E812-F5A1-41DF-86B3-346B72B50750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21B3E1"/>
                </a:gs>
                <a:gs pos="100000">
                  <a:srgbClr val="10576D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id-ID"/>
            </a:p>
          </p:txBody>
        </p:sp>
      </p:grpSp>
      <p:grpSp>
        <p:nvGrpSpPr>
          <p:cNvPr id="17416" name="Group 202">
            <a:extLst>
              <a:ext uri="{FF2B5EF4-FFF2-40B4-BE49-F238E27FC236}">
                <a16:creationId xmlns:a16="http://schemas.microsoft.com/office/drawing/2014/main" id="{137A4F84-40C6-419F-8F17-8DD71F493FFE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3451225" cy="417513"/>
            <a:chOff x="0" y="0"/>
            <a:chExt cx="2174" cy="263"/>
          </a:xfrm>
        </p:grpSpPr>
        <p:sp>
          <p:nvSpPr>
            <p:cNvPr id="17418" name="Rectangle 203">
              <a:extLst>
                <a:ext uri="{FF2B5EF4-FFF2-40B4-BE49-F238E27FC236}">
                  <a16:creationId xmlns:a16="http://schemas.microsoft.com/office/drawing/2014/main" id="{B31F39D8-C4B1-49BA-98A0-EF5F2494C51E}"/>
                </a:ext>
              </a:extLst>
            </p:cNvPr>
            <p:cNvSpPr>
              <a:spLocks noChangeAspect="1" noChangeArrowheads="1"/>
            </p:cNvSpPr>
            <p:nvPr/>
          </p:nvSpPr>
          <p:spPr bwMode="gray">
            <a:xfrm>
              <a:off x="158" y="2"/>
              <a:ext cx="2016" cy="261"/>
            </a:xfrm>
            <a:prstGeom prst="rect">
              <a:avLst/>
            </a:prstGeom>
            <a:solidFill>
              <a:schemeClr val="tx2">
                <a:alpha val="85881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en-US" altLang="id-ID" sz="1200">
                <a:solidFill>
                  <a:srgbClr val="006600"/>
                </a:solidFill>
              </a:endParaRPr>
            </a:p>
            <a:p>
              <a:pPr algn="ctr" eaLnBrk="1" hangingPunct="1"/>
              <a:r>
                <a:rPr lang="en-US" altLang="id-ID" sz="1200">
                  <a:solidFill>
                    <a:srgbClr val="006600"/>
                  </a:solidFill>
                </a:rPr>
                <a:t>www.lpse.depkes.go.id</a:t>
              </a:r>
            </a:p>
            <a:p>
              <a:pPr algn="ctr" eaLnBrk="1" hangingPunct="1"/>
              <a:endParaRPr lang="en-US" altLang="id-ID" sz="1200">
                <a:solidFill>
                  <a:srgbClr val="006600"/>
                </a:solidFill>
              </a:endParaRPr>
            </a:p>
          </p:txBody>
        </p:sp>
        <p:pic>
          <p:nvPicPr>
            <p:cNvPr id="17419" name="Picture 204" descr="original_metal_w(s)">
              <a:extLst>
                <a:ext uri="{FF2B5EF4-FFF2-40B4-BE49-F238E27FC236}">
                  <a16:creationId xmlns:a16="http://schemas.microsoft.com/office/drawing/2014/main" id="{6A4390E1-6CE4-49E6-9D3B-061D0D934334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272" cy="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83" name="Picture 12">
            <a:extLst>
              <a:ext uri="{FF2B5EF4-FFF2-40B4-BE49-F238E27FC236}">
                <a16:creationId xmlns:a16="http://schemas.microsoft.com/office/drawing/2014/main" id="{21A3B237-4C00-408B-8234-76DDCAA39F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429396"/>
            <a:ext cx="9144000" cy="428604"/>
          </a:xfrm>
          <a:prstGeom prst="rect">
            <a:avLst/>
          </a:prstGeom>
          <a:noFill/>
          <a:ln w="9525">
            <a:gradFill>
              <a:gsLst>
                <a:gs pos="0">
                  <a:schemeClr val="accent1">
                    <a:tint val="66000"/>
                    <a:satMod val="160000"/>
                    <a:alpha val="5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dissolv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4" name="Group 48">
            <a:extLst>
              <a:ext uri="{FF2B5EF4-FFF2-40B4-BE49-F238E27FC236}">
                <a16:creationId xmlns:a16="http://schemas.microsoft.com/office/drawing/2014/main" id="{A097EA58-7AD6-4405-80F9-32856495DC31}"/>
              </a:ext>
            </a:extLst>
          </p:cNvPr>
          <p:cNvGrpSpPr>
            <a:grpSpLocks/>
          </p:cNvGrpSpPr>
          <p:nvPr/>
        </p:nvGrpSpPr>
        <p:grpSpPr bwMode="auto">
          <a:xfrm>
            <a:off x="179388" y="1120775"/>
            <a:ext cx="4052887" cy="573088"/>
            <a:chOff x="113" y="706"/>
            <a:chExt cx="2553" cy="361"/>
          </a:xfrm>
        </p:grpSpPr>
        <p:sp>
          <p:nvSpPr>
            <p:cNvPr id="18456" name="AutoShape 49">
              <a:extLst>
                <a:ext uri="{FF2B5EF4-FFF2-40B4-BE49-F238E27FC236}">
                  <a16:creationId xmlns:a16="http://schemas.microsoft.com/office/drawing/2014/main" id="{C97FD648-3312-4CF0-AEEB-687B1B7C737C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13" y="709"/>
              <a:ext cx="2553" cy="358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rgbClr val="34B034"/>
                </a:gs>
                <a:gs pos="100000">
                  <a:srgbClr val="3F8B4A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id-ID"/>
            </a:p>
          </p:txBody>
        </p:sp>
        <p:sp>
          <p:nvSpPr>
            <p:cNvPr id="18457" name="AutoShape 50">
              <a:extLst>
                <a:ext uri="{FF2B5EF4-FFF2-40B4-BE49-F238E27FC236}">
                  <a16:creationId xmlns:a16="http://schemas.microsoft.com/office/drawing/2014/main" id="{CA5C96D9-C0C7-44BF-AF80-06A9159D2CD8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52" y="710"/>
              <a:ext cx="2477" cy="351"/>
            </a:xfrm>
            <a:prstGeom prst="roundRect">
              <a:avLst>
                <a:gd name="adj" fmla="val 16667"/>
              </a:avLst>
            </a:prstGeom>
            <a:solidFill>
              <a:srgbClr val="73E7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id-ID"/>
            </a:p>
          </p:txBody>
        </p:sp>
        <p:sp>
          <p:nvSpPr>
            <p:cNvPr id="18458" name="AutoShape 51">
              <a:extLst>
                <a:ext uri="{FF2B5EF4-FFF2-40B4-BE49-F238E27FC236}">
                  <a16:creationId xmlns:a16="http://schemas.microsoft.com/office/drawing/2014/main" id="{FFD6C1F7-7FCE-4798-AA07-54F6D72186CC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73" y="969"/>
              <a:ext cx="2442" cy="8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3E77E"/>
                </a:gs>
                <a:gs pos="100000">
                  <a:srgbClr val="B3F2B9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id-ID"/>
            </a:p>
          </p:txBody>
        </p:sp>
        <p:sp>
          <p:nvSpPr>
            <p:cNvPr id="18459" name="AutoShape 52">
              <a:extLst>
                <a:ext uri="{FF2B5EF4-FFF2-40B4-BE49-F238E27FC236}">
                  <a16:creationId xmlns:a16="http://schemas.microsoft.com/office/drawing/2014/main" id="{F733694E-8884-41D6-A057-0CD761136152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73" y="713"/>
              <a:ext cx="2442" cy="8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D0F7D4"/>
                </a:gs>
                <a:gs pos="100000">
                  <a:srgbClr val="73E77E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id-ID"/>
            </a:p>
          </p:txBody>
        </p:sp>
        <p:sp>
          <p:nvSpPr>
            <p:cNvPr id="18460" name="Text Box 53">
              <a:extLst>
                <a:ext uri="{FF2B5EF4-FFF2-40B4-BE49-F238E27FC236}">
                  <a16:creationId xmlns:a16="http://schemas.microsoft.com/office/drawing/2014/main" id="{47839A7B-18D7-47DA-9B44-3FC20DB429B1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73" y="706"/>
              <a:ext cx="2427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id-ID" sz="2800" b="1">
                  <a:solidFill>
                    <a:srgbClr val="FFFFFF"/>
                  </a:solidFill>
                  <a:latin typeface="Goudy Old Style" panose="02020502050305020303" pitchFamily="18" charset="0"/>
                </a:rPr>
                <a:t>“Pelaksanaan Pemilihan”</a:t>
              </a:r>
              <a:endParaRPr lang="en-US" altLang="id-ID" sz="3600" b="1">
                <a:solidFill>
                  <a:srgbClr val="FFFFFF"/>
                </a:solidFill>
                <a:latin typeface="Goudy Old Style" panose="02020502050305020303" pitchFamily="18" charset="0"/>
              </a:endParaRPr>
            </a:p>
          </p:txBody>
        </p:sp>
      </p:grpSp>
      <p:sp>
        <p:nvSpPr>
          <p:cNvPr id="18435" name="AutoShape 54">
            <a:extLst>
              <a:ext uri="{FF2B5EF4-FFF2-40B4-BE49-F238E27FC236}">
                <a16:creationId xmlns:a16="http://schemas.microsoft.com/office/drawing/2014/main" id="{28AEA3DB-3877-4DC4-9D04-6883AA98B8AC}"/>
              </a:ext>
            </a:extLst>
          </p:cNvPr>
          <p:cNvSpPr>
            <a:spLocks noChangeArrowheads="1"/>
          </p:cNvSpPr>
          <p:nvPr/>
        </p:nvSpPr>
        <p:spPr bwMode="gray">
          <a:xfrm>
            <a:off x="1571625" y="4214813"/>
            <a:ext cx="6429375" cy="1643062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lvl="2" algn="l" eaLnBrk="1" hangingPunct="1"/>
            <a:r>
              <a:rPr lang="en-US" altLang="id-ID" sz="2000" b="1">
                <a:solidFill>
                  <a:srgbClr val="F2EFFF"/>
                </a:solidFill>
                <a:latin typeface="Goudy Old Style" panose="02020502050305020303" pitchFamily="18" charset="0"/>
              </a:rPr>
              <a:t>Penandatanganan Kontrak, Disertai dengan asli dokumen penawaran, pemenang lelang melakukan penandatanganan kontrak dengan PPK yang dilakukan di luar SPSE</a:t>
            </a:r>
          </a:p>
        </p:txBody>
      </p:sp>
      <p:grpSp>
        <p:nvGrpSpPr>
          <p:cNvPr id="18436" name="Group 64">
            <a:extLst>
              <a:ext uri="{FF2B5EF4-FFF2-40B4-BE49-F238E27FC236}">
                <a16:creationId xmlns:a16="http://schemas.microsoft.com/office/drawing/2014/main" id="{CE4DE786-4D93-4E0B-860F-483F6C1785A5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3451225" cy="417513"/>
            <a:chOff x="0" y="0"/>
            <a:chExt cx="2174" cy="263"/>
          </a:xfrm>
        </p:grpSpPr>
        <p:sp>
          <p:nvSpPr>
            <p:cNvPr id="18454" name="Rectangle 65">
              <a:extLst>
                <a:ext uri="{FF2B5EF4-FFF2-40B4-BE49-F238E27FC236}">
                  <a16:creationId xmlns:a16="http://schemas.microsoft.com/office/drawing/2014/main" id="{6D647792-96FD-4A19-AE2C-61BC31766F9B}"/>
                </a:ext>
              </a:extLst>
            </p:cNvPr>
            <p:cNvSpPr>
              <a:spLocks noChangeAspect="1" noChangeArrowheads="1"/>
            </p:cNvSpPr>
            <p:nvPr/>
          </p:nvSpPr>
          <p:spPr bwMode="gray">
            <a:xfrm>
              <a:off x="158" y="2"/>
              <a:ext cx="2016" cy="261"/>
            </a:xfrm>
            <a:prstGeom prst="rect">
              <a:avLst/>
            </a:prstGeom>
            <a:solidFill>
              <a:schemeClr val="tx2">
                <a:alpha val="85881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en-US" altLang="id-ID" sz="1200">
                <a:solidFill>
                  <a:srgbClr val="006600"/>
                </a:solidFill>
              </a:endParaRPr>
            </a:p>
            <a:p>
              <a:pPr algn="ctr" eaLnBrk="1" hangingPunct="1"/>
              <a:r>
                <a:rPr lang="en-US" altLang="id-ID" sz="1200">
                  <a:solidFill>
                    <a:srgbClr val="006600"/>
                  </a:solidFill>
                </a:rPr>
                <a:t>www.lpse.depkes.go.id</a:t>
              </a:r>
            </a:p>
            <a:p>
              <a:pPr algn="ctr" eaLnBrk="1" hangingPunct="1"/>
              <a:endParaRPr lang="en-US" altLang="id-ID" sz="1200">
                <a:solidFill>
                  <a:srgbClr val="006600"/>
                </a:solidFill>
              </a:endParaRPr>
            </a:p>
          </p:txBody>
        </p:sp>
        <p:pic>
          <p:nvPicPr>
            <p:cNvPr id="18455" name="Picture 66" descr="original_metal_w(s)">
              <a:extLst>
                <a:ext uri="{FF2B5EF4-FFF2-40B4-BE49-F238E27FC236}">
                  <a16:creationId xmlns:a16="http://schemas.microsoft.com/office/drawing/2014/main" id="{0265B616-4FA9-4B3F-8F34-6E99A73DAF43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272" cy="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48" name="Picture 12">
            <a:extLst>
              <a:ext uri="{FF2B5EF4-FFF2-40B4-BE49-F238E27FC236}">
                <a16:creationId xmlns:a16="http://schemas.microsoft.com/office/drawing/2014/main" id="{45BACFB7-EF11-4E45-B0CC-42B5F78FC4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429396"/>
            <a:ext cx="9144000" cy="428604"/>
          </a:xfrm>
          <a:prstGeom prst="rect">
            <a:avLst/>
          </a:prstGeom>
          <a:noFill/>
          <a:ln w="9525">
            <a:gradFill>
              <a:gsLst>
                <a:gs pos="0">
                  <a:schemeClr val="accent1">
                    <a:tint val="66000"/>
                    <a:satMod val="160000"/>
                    <a:alpha val="5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miter lim="800000"/>
            <a:headEnd/>
            <a:tailEnd/>
          </a:ln>
          <a:effectLst/>
        </p:spPr>
      </p:pic>
      <p:sp>
        <p:nvSpPr>
          <p:cNvPr id="18438" name="AutoShape 79">
            <a:extLst>
              <a:ext uri="{FF2B5EF4-FFF2-40B4-BE49-F238E27FC236}">
                <a16:creationId xmlns:a16="http://schemas.microsoft.com/office/drawing/2014/main" id="{559B26AD-0804-47BC-98A9-15662FACD5C7}"/>
              </a:ext>
            </a:extLst>
          </p:cNvPr>
          <p:cNvSpPr>
            <a:spLocks noChangeArrowheads="1"/>
          </p:cNvSpPr>
          <p:nvPr/>
        </p:nvSpPr>
        <p:spPr bwMode="gray">
          <a:xfrm>
            <a:off x="357188" y="2060575"/>
            <a:ext cx="6643687" cy="582613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altLang="id-ID" sz="2400" b="1">
                <a:solidFill>
                  <a:srgbClr val="FFFF00"/>
                </a:solidFill>
                <a:latin typeface="Goudy Old Style" panose="02020502050305020303" pitchFamily="18" charset="0"/>
              </a:rPr>
              <a:t>SPPBJ dan Penandatanganan Kontrak</a:t>
            </a:r>
          </a:p>
        </p:txBody>
      </p:sp>
      <p:sp>
        <p:nvSpPr>
          <p:cNvPr id="18439" name="AutoShape 13">
            <a:extLst>
              <a:ext uri="{FF2B5EF4-FFF2-40B4-BE49-F238E27FC236}">
                <a16:creationId xmlns:a16="http://schemas.microsoft.com/office/drawing/2014/main" id="{379077A6-8FA1-4605-9062-248DB4F0F252}"/>
              </a:ext>
            </a:extLst>
          </p:cNvPr>
          <p:cNvSpPr>
            <a:spLocks noChangeArrowheads="1"/>
          </p:cNvSpPr>
          <p:nvPr/>
        </p:nvSpPr>
        <p:spPr bwMode="gray">
          <a:xfrm>
            <a:off x="1617663" y="2857500"/>
            <a:ext cx="6311900" cy="1071563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90000"/>
              </a:lnSpc>
              <a:spcBef>
                <a:spcPct val="20000"/>
              </a:spcBef>
            </a:pPr>
            <a:endParaRPr lang="en-US" altLang="id-ID" sz="2800" b="1">
              <a:solidFill>
                <a:srgbClr val="F2EFFF"/>
              </a:solidFill>
              <a:latin typeface="Goudy Old Style" panose="02020502050305020303" pitchFamily="18" charset="0"/>
            </a:endParaRPr>
          </a:p>
          <a:p>
            <a:pPr algn="just" eaLnBrk="1" hangingPunct="1"/>
            <a:r>
              <a:rPr lang="en-US" altLang="id-ID" sz="2000" b="1">
                <a:solidFill>
                  <a:srgbClr val="F2EFFF"/>
                </a:solidFill>
                <a:latin typeface="Goudy Old Style" panose="02020502050305020303" pitchFamily="18" charset="0"/>
              </a:rPr>
              <a:t>PPK membuat Surat Penunjukan Penyedia Barang/Jasa (SPPBJ) Secara manual diluar aplikasi SPSE</a:t>
            </a:r>
            <a:r>
              <a:rPr lang="en-US" altLang="id-ID" sz="2000"/>
              <a:t>.</a:t>
            </a:r>
          </a:p>
          <a:p>
            <a:pPr algn="just" eaLnBrk="1" hangingPunct="1">
              <a:lnSpc>
                <a:spcPct val="90000"/>
              </a:lnSpc>
              <a:spcBef>
                <a:spcPct val="20000"/>
              </a:spcBef>
            </a:pPr>
            <a:endParaRPr lang="en-US" altLang="id-ID" sz="2800" b="1">
              <a:solidFill>
                <a:schemeClr val="tx2"/>
              </a:solidFill>
              <a:latin typeface="Goudy Old Style" panose="02020502050305020303" pitchFamily="18" charset="0"/>
            </a:endParaRPr>
          </a:p>
        </p:txBody>
      </p:sp>
      <p:grpSp>
        <p:nvGrpSpPr>
          <p:cNvPr id="18440" name="Group 23">
            <a:extLst>
              <a:ext uri="{FF2B5EF4-FFF2-40B4-BE49-F238E27FC236}">
                <a16:creationId xmlns:a16="http://schemas.microsoft.com/office/drawing/2014/main" id="{FD49BA03-9B03-49EE-ADF9-DD2CEE61A312}"/>
              </a:ext>
            </a:extLst>
          </p:cNvPr>
          <p:cNvGrpSpPr>
            <a:grpSpLocks/>
          </p:cNvGrpSpPr>
          <p:nvPr/>
        </p:nvGrpSpPr>
        <p:grpSpPr bwMode="auto">
          <a:xfrm>
            <a:off x="1285875" y="3143250"/>
            <a:ext cx="381000" cy="381000"/>
            <a:chOff x="2078" y="1680"/>
            <a:chExt cx="1615" cy="1615"/>
          </a:xfrm>
        </p:grpSpPr>
        <p:sp>
          <p:nvSpPr>
            <p:cNvPr id="18448" name="Oval 24">
              <a:extLst>
                <a:ext uri="{FF2B5EF4-FFF2-40B4-BE49-F238E27FC236}">
                  <a16:creationId xmlns:a16="http://schemas.microsoft.com/office/drawing/2014/main" id="{AB4874F6-C37A-4639-A648-C3C445428AB6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5715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id-ID"/>
            </a:p>
          </p:txBody>
        </p:sp>
        <p:sp>
          <p:nvSpPr>
            <p:cNvPr id="18449" name="Oval 25">
              <a:extLst>
                <a:ext uri="{FF2B5EF4-FFF2-40B4-BE49-F238E27FC236}">
                  <a16:creationId xmlns:a16="http://schemas.microsoft.com/office/drawing/2014/main" id="{7E4CF4C9-A5D4-4BEE-8290-4ADA53F68F28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id-ID"/>
            </a:p>
          </p:txBody>
        </p:sp>
        <p:sp>
          <p:nvSpPr>
            <p:cNvPr id="34" name="Oval 26">
              <a:extLst>
                <a:ext uri="{FF2B5EF4-FFF2-40B4-BE49-F238E27FC236}">
                  <a16:creationId xmlns:a16="http://schemas.microsoft.com/office/drawing/2014/main" id="{99B02D08-7AC2-470D-82AA-E39E5E4BA7CC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253" y="1855"/>
              <a:ext cx="1265" cy="1265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8451" name="Oval 27">
              <a:extLst>
                <a:ext uri="{FF2B5EF4-FFF2-40B4-BE49-F238E27FC236}">
                  <a16:creationId xmlns:a16="http://schemas.microsoft.com/office/drawing/2014/main" id="{4826A1E7-48E5-42CE-A8F9-DCF28632FF74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48BE67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id-ID"/>
            </a:p>
          </p:txBody>
        </p:sp>
        <p:sp>
          <p:nvSpPr>
            <p:cNvPr id="36" name="Oval 28">
              <a:extLst>
                <a:ext uri="{FF2B5EF4-FFF2-40B4-BE49-F238E27FC236}">
                  <a16:creationId xmlns:a16="http://schemas.microsoft.com/office/drawing/2014/main" id="{3211BCC6-AFB1-48BD-9241-8D6ED93DF61A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334" y="1936"/>
              <a:ext cx="1097" cy="110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8453" name="Oval 29">
              <a:extLst>
                <a:ext uri="{FF2B5EF4-FFF2-40B4-BE49-F238E27FC236}">
                  <a16:creationId xmlns:a16="http://schemas.microsoft.com/office/drawing/2014/main" id="{596F797F-2FD6-44B9-95ED-FBEEACDC3F1B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48BE67"/>
                </a:gs>
                <a:gs pos="100000">
                  <a:srgbClr val="235C3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id-ID"/>
            </a:p>
          </p:txBody>
        </p:sp>
      </p:grpSp>
      <p:grpSp>
        <p:nvGrpSpPr>
          <p:cNvPr id="18441" name="Group 14">
            <a:extLst>
              <a:ext uri="{FF2B5EF4-FFF2-40B4-BE49-F238E27FC236}">
                <a16:creationId xmlns:a16="http://schemas.microsoft.com/office/drawing/2014/main" id="{A4121DCA-8457-4E26-8167-9AEEF810AF7F}"/>
              </a:ext>
            </a:extLst>
          </p:cNvPr>
          <p:cNvGrpSpPr>
            <a:grpSpLocks/>
          </p:cNvGrpSpPr>
          <p:nvPr/>
        </p:nvGrpSpPr>
        <p:grpSpPr bwMode="auto">
          <a:xfrm>
            <a:off x="1262063" y="4905375"/>
            <a:ext cx="381000" cy="381000"/>
            <a:chOff x="2078" y="1680"/>
            <a:chExt cx="1615" cy="1615"/>
          </a:xfrm>
        </p:grpSpPr>
        <p:sp>
          <p:nvSpPr>
            <p:cNvPr id="18442" name="Oval 15">
              <a:extLst>
                <a:ext uri="{FF2B5EF4-FFF2-40B4-BE49-F238E27FC236}">
                  <a16:creationId xmlns:a16="http://schemas.microsoft.com/office/drawing/2014/main" id="{EB3A6982-F811-4D7A-8097-BFDC5D9DB324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5715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id-ID"/>
            </a:p>
          </p:txBody>
        </p:sp>
        <p:sp>
          <p:nvSpPr>
            <p:cNvPr id="18443" name="Oval 16">
              <a:extLst>
                <a:ext uri="{FF2B5EF4-FFF2-40B4-BE49-F238E27FC236}">
                  <a16:creationId xmlns:a16="http://schemas.microsoft.com/office/drawing/2014/main" id="{D2BFE24F-4455-4B8C-88DF-68AEEB36BD73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id-ID"/>
            </a:p>
          </p:txBody>
        </p:sp>
        <p:sp>
          <p:nvSpPr>
            <p:cNvPr id="41" name="Oval 17">
              <a:extLst>
                <a:ext uri="{FF2B5EF4-FFF2-40B4-BE49-F238E27FC236}">
                  <a16:creationId xmlns:a16="http://schemas.microsoft.com/office/drawing/2014/main" id="{EC858D96-FCE2-490F-B8D7-9FB264FC65E3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253" y="1855"/>
              <a:ext cx="1265" cy="1265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8445" name="Oval 18">
              <a:extLst>
                <a:ext uri="{FF2B5EF4-FFF2-40B4-BE49-F238E27FC236}">
                  <a16:creationId xmlns:a16="http://schemas.microsoft.com/office/drawing/2014/main" id="{B686DE1D-3841-495A-AC4E-99A06E6C3A86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CC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id-ID"/>
            </a:p>
          </p:txBody>
        </p:sp>
        <p:sp>
          <p:nvSpPr>
            <p:cNvPr id="43" name="Oval 19">
              <a:extLst>
                <a:ext uri="{FF2B5EF4-FFF2-40B4-BE49-F238E27FC236}">
                  <a16:creationId xmlns:a16="http://schemas.microsoft.com/office/drawing/2014/main" id="{0BDD8E04-34F9-41BE-BA00-0681DC224792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334" y="1936"/>
              <a:ext cx="1097" cy="110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8447" name="Oval 20">
              <a:extLst>
                <a:ext uri="{FF2B5EF4-FFF2-40B4-BE49-F238E27FC236}">
                  <a16:creationId xmlns:a16="http://schemas.microsoft.com/office/drawing/2014/main" id="{B2DB3D62-FB03-438E-A720-E48442F5B32B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C63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id-ID"/>
            </a:p>
          </p:txBody>
        </p:sp>
      </p:grpSp>
    </p:spTree>
  </p:cSld>
  <p:clrMapOvr>
    <a:masterClrMapping/>
  </p:clrMapOvr>
  <p:transition spd="med">
    <p:dissolv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8">
            <a:extLst>
              <a:ext uri="{FF2B5EF4-FFF2-40B4-BE49-F238E27FC236}">
                <a16:creationId xmlns:a16="http://schemas.microsoft.com/office/drawing/2014/main" id="{EE113524-D22D-4578-9546-1F452CF23D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3933825"/>
            <a:ext cx="10795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25">
            <a:extLst>
              <a:ext uri="{FF2B5EF4-FFF2-40B4-BE49-F238E27FC236}">
                <a16:creationId xmlns:a16="http://schemas.microsoft.com/office/drawing/2014/main" id="{BA147D8D-FCF8-4ED4-BD59-F11ABF827A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1643063"/>
            <a:ext cx="8229600" cy="1000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l"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3600" b="1" dirty="0" err="1">
                <a:solidFill>
                  <a:srgbClr val="FFFF00"/>
                </a:solidFill>
                <a:latin typeface="Goudy Old Style" pitchFamily="18" charset="0"/>
              </a:rPr>
              <a:t>Gambaran</a:t>
            </a:r>
            <a:r>
              <a:rPr lang="en-US" sz="3600" b="1" dirty="0">
                <a:solidFill>
                  <a:srgbClr val="FFFF00"/>
                </a:solidFill>
                <a:latin typeface="Goudy Old Style" pitchFamily="18" charset="0"/>
              </a:rPr>
              <a:t> </a:t>
            </a:r>
            <a:r>
              <a:rPr lang="en-US" sz="3600" b="1" dirty="0" err="1">
                <a:solidFill>
                  <a:srgbClr val="FFFF00"/>
                </a:solidFill>
                <a:latin typeface="Goudy Old Style" pitchFamily="18" charset="0"/>
              </a:rPr>
              <a:t>Proses</a:t>
            </a:r>
            <a:endParaRPr lang="en-US" sz="3600" b="1" dirty="0">
              <a:solidFill>
                <a:srgbClr val="FFFF00"/>
              </a:solidFill>
              <a:latin typeface="Goudy Old Style" pitchFamily="18" charset="0"/>
            </a:endParaRPr>
          </a:p>
        </p:txBody>
      </p:sp>
      <p:pic>
        <p:nvPicPr>
          <p:cNvPr id="19460" name="Picture 7" descr="MCj04326210000[1]">
            <a:extLst>
              <a:ext uri="{FF2B5EF4-FFF2-40B4-BE49-F238E27FC236}">
                <a16:creationId xmlns:a16="http://schemas.microsoft.com/office/drawing/2014/main" id="{BAD09975-11DE-43A5-A7C2-2DD44E56B2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4708525"/>
            <a:ext cx="565150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9" descr="j0431616">
            <a:extLst>
              <a:ext uri="{FF2B5EF4-FFF2-40B4-BE49-F238E27FC236}">
                <a16:creationId xmlns:a16="http://schemas.microsoft.com/office/drawing/2014/main" id="{4AB81DFC-206F-4640-AE50-D9A47BF77F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03638" y="3332163"/>
            <a:ext cx="1230312" cy="104933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9462" name="Picture 11" descr="MCj04326240000[1]">
            <a:extLst>
              <a:ext uri="{FF2B5EF4-FFF2-40B4-BE49-F238E27FC236}">
                <a16:creationId xmlns:a16="http://schemas.microsoft.com/office/drawing/2014/main" id="{A023BB74-04E3-45C4-BB90-D0241F90E3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2900" y="3571875"/>
            <a:ext cx="596900" cy="50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7" descr="MCj04326460000[1]">
            <a:extLst>
              <a:ext uri="{FF2B5EF4-FFF2-40B4-BE49-F238E27FC236}">
                <a16:creationId xmlns:a16="http://schemas.microsoft.com/office/drawing/2014/main" id="{03D39DB7-36B7-439C-827B-38407D55EA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127250" y="3571875"/>
            <a:ext cx="700088" cy="5969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pSp>
        <p:nvGrpSpPr>
          <p:cNvPr id="19464" name="Group 58">
            <a:extLst>
              <a:ext uri="{FF2B5EF4-FFF2-40B4-BE49-F238E27FC236}">
                <a16:creationId xmlns:a16="http://schemas.microsoft.com/office/drawing/2014/main" id="{31D30A23-1806-4CCE-864E-50CBC32212D6}"/>
              </a:ext>
            </a:extLst>
          </p:cNvPr>
          <p:cNvGrpSpPr>
            <a:grpSpLocks/>
          </p:cNvGrpSpPr>
          <p:nvPr/>
        </p:nvGrpSpPr>
        <p:grpSpPr bwMode="auto">
          <a:xfrm>
            <a:off x="5770563" y="4179888"/>
            <a:ext cx="949325" cy="692150"/>
            <a:chOff x="5410200" y="4038600"/>
            <a:chExt cx="949549" cy="560532"/>
          </a:xfrm>
        </p:grpSpPr>
        <p:pic>
          <p:nvPicPr>
            <p:cNvPr id="11" name="Picture 16" descr="MCBD18185_0000[1]">
              <a:extLst>
                <a:ext uri="{FF2B5EF4-FFF2-40B4-BE49-F238E27FC236}">
                  <a16:creationId xmlns:a16="http://schemas.microsoft.com/office/drawing/2014/main" id="{5E3B4116-CBE2-4123-9409-E643F804F4E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5410200" y="4038600"/>
              <a:ext cx="949549" cy="560532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sp>
          <p:nvSpPr>
            <p:cNvPr id="19481" name="Text Box 24">
              <a:extLst>
                <a:ext uri="{FF2B5EF4-FFF2-40B4-BE49-F238E27FC236}">
                  <a16:creationId xmlns:a16="http://schemas.microsoft.com/office/drawing/2014/main" id="{7DF06A24-CD69-4460-83D4-019DF36159F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410200" y="4114452"/>
              <a:ext cx="936846" cy="2725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id-ID" sz="1600" i="1"/>
                <a:t>Internet</a:t>
              </a:r>
            </a:p>
          </p:txBody>
        </p:sp>
      </p:grpSp>
      <p:sp>
        <p:nvSpPr>
          <p:cNvPr id="19465" name="Text Box 22">
            <a:extLst>
              <a:ext uri="{FF2B5EF4-FFF2-40B4-BE49-F238E27FC236}">
                <a16:creationId xmlns:a16="http://schemas.microsoft.com/office/drawing/2014/main" id="{3B8DAC31-5546-4F88-8DA0-B52F140D76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1575" y="2930525"/>
            <a:ext cx="15795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id-ID" sz="1600" i="1"/>
              <a:t>Panitia</a:t>
            </a:r>
          </a:p>
        </p:txBody>
      </p:sp>
      <p:pic>
        <p:nvPicPr>
          <p:cNvPr id="14" name="Picture 17" descr="MCj04326460000[1]">
            <a:extLst>
              <a:ext uri="{FF2B5EF4-FFF2-40B4-BE49-F238E27FC236}">
                <a16:creationId xmlns:a16="http://schemas.microsoft.com/office/drawing/2014/main" id="{27E9BDD0-9D86-4CAD-8B44-6CB398A45D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127250" y="4556125"/>
            <a:ext cx="700088" cy="5969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9467" name="Picture 4" descr="C:\CLIP\MCj04339540000[1].png">
            <a:extLst>
              <a:ext uri="{FF2B5EF4-FFF2-40B4-BE49-F238E27FC236}">
                <a16:creationId xmlns:a16="http://schemas.microsoft.com/office/drawing/2014/main" id="{95E8A684-C476-4517-89D9-14BBDB6308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6738" y="5959475"/>
            <a:ext cx="657225" cy="56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8" name="Picture 5" descr="C:\CLIP\MCj04339530000[1].png">
            <a:extLst>
              <a:ext uri="{FF2B5EF4-FFF2-40B4-BE49-F238E27FC236}">
                <a16:creationId xmlns:a16="http://schemas.microsoft.com/office/drawing/2014/main" id="{880FDB7C-122C-4A74-A8EC-11ACA4D888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1500" y="5554663"/>
            <a:ext cx="658813" cy="620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17" descr="MCj04326460000[1]">
            <a:extLst>
              <a:ext uri="{FF2B5EF4-FFF2-40B4-BE49-F238E27FC236}">
                <a16:creationId xmlns:a16="http://schemas.microsoft.com/office/drawing/2014/main" id="{0FF1A390-8D8D-4DCF-B690-64B9AD3069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292350" y="5249863"/>
            <a:ext cx="698500" cy="5969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8" name="Picture 17" descr="MCj04326460000[1]">
            <a:extLst>
              <a:ext uri="{FF2B5EF4-FFF2-40B4-BE49-F238E27FC236}">
                <a16:creationId xmlns:a16="http://schemas.microsoft.com/office/drawing/2014/main" id="{673943B2-2549-4206-90A8-F59468CCDD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479800" y="5578475"/>
            <a:ext cx="698500" cy="5969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9" name="Picture 3" descr="C:\CLIP\MCj04352410000[1].png">
            <a:extLst>
              <a:ext uri="{FF2B5EF4-FFF2-40B4-BE49-F238E27FC236}">
                <a16:creationId xmlns:a16="http://schemas.microsoft.com/office/drawing/2014/main" id="{E23FCEFD-3381-414B-934B-96DAA74A4B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7102475" y="4897438"/>
            <a:ext cx="877888" cy="3778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66FF66">
                <a:alpha val="65000"/>
              </a:srgbClr>
            </a:outerShdw>
          </a:effectLst>
        </p:spPr>
      </p:pic>
      <p:pic>
        <p:nvPicPr>
          <p:cNvPr id="20" name="Picture 3" descr="C:\CLIP\MCj04352410000[1].png">
            <a:extLst>
              <a:ext uri="{FF2B5EF4-FFF2-40B4-BE49-F238E27FC236}">
                <a16:creationId xmlns:a16="http://schemas.microsoft.com/office/drawing/2014/main" id="{D60A0181-932A-4A29-AB51-784CB4A16C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7102475" y="4897438"/>
            <a:ext cx="877888" cy="3778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66FF66">
                <a:alpha val="65000"/>
              </a:srgbClr>
            </a:outerShdw>
          </a:effectLst>
        </p:spPr>
      </p:pic>
      <p:pic>
        <p:nvPicPr>
          <p:cNvPr id="21" name="Picture 3" descr="C:\CLIP\MCj04352410000[1].png">
            <a:extLst>
              <a:ext uri="{FF2B5EF4-FFF2-40B4-BE49-F238E27FC236}">
                <a16:creationId xmlns:a16="http://schemas.microsoft.com/office/drawing/2014/main" id="{CA3253A9-9C55-40D3-9F97-23F97356E0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4279900" y="3351213"/>
            <a:ext cx="877888" cy="376237"/>
          </a:xfrm>
          <a:prstGeom prst="rect">
            <a:avLst/>
          </a:prstGeom>
          <a:noFill/>
          <a:effectLst>
            <a:outerShdw blurRad="254000" dist="139700" dir="3900000" algn="ctr" rotWithShape="0">
              <a:srgbClr val="66FF66">
                <a:alpha val="38000"/>
              </a:srgbClr>
            </a:outerShdw>
          </a:effectLst>
        </p:spPr>
      </p:pic>
      <p:pic>
        <p:nvPicPr>
          <p:cNvPr id="22" name="Picture 3" descr="C:\CLIP\MCj04352410000[1].png">
            <a:extLst>
              <a:ext uri="{FF2B5EF4-FFF2-40B4-BE49-F238E27FC236}">
                <a16:creationId xmlns:a16="http://schemas.microsoft.com/office/drawing/2014/main" id="{1F4E20BE-1C95-441A-BA44-B53B7A7859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4279900" y="3351213"/>
            <a:ext cx="877888" cy="376237"/>
          </a:xfrm>
          <a:prstGeom prst="rect">
            <a:avLst/>
          </a:prstGeom>
          <a:noFill/>
          <a:effectLst>
            <a:outerShdw blurRad="254000" dist="139700" dir="3900000" algn="ctr" rotWithShape="0">
              <a:srgbClr val="66FF66">
                <a:alpha val="38000"/>
              </a:srgbClr>
            </a:outerShdw>
          </a:effectLst>
        </p:spPr>
      </p:pic>
      <p:pic>
        <p:nvPicPr>
          <p:cNvPr id="23" name="Picture 3" descr="C:\CLIP\MCj04352410000[1].png">
            <a:extLst>
              <a:ext uri="{FF2B5EF4-FFF2-40B4-BE49-F238E27FC236}">
                <a16:creationId xmlns:a16="http://schemas.microsoft.com/office/drawing/2014/main" id="{8AD68963-7ADD-4D06-9ADC-EACB30398B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4279900" y="3351213"/>
            <a:ext cx="877888" cy="376237"/>
          </a:xfrm>
          <a:prstGeom prst="rect">
            <a:avLst/>
          </a:prstGeom>
          <a:noFill/>
          <a:effectLst>
            <a:outerShdw blurRad="254000" dist="139700" dir="3900000" algn="ctr" rotWithShape="0">
              <a:srgbClr val="66FF66">
                <a:alpha val="38000"/>
              </a:srgbClr>
            </a:outerShdw>
          </a:effectLst>
        </p:spPr>
      </p:pic>
      <p:pic>
        <p:nvPicPr>
          <p:cNvPr id="24" name="Picture 3" descr="C:\CLIP\MCj04352410000[1].png">
            <a:extLst>
              <a:ext uri="{FF2B5EF4-FFF2-40B4-BE49-F238E27FC236}">
                <a16:creationId xmlns:a16="http://schemas.microsoft.com/office/drawing/2014/main" id="{A32254C0-CBC6-4135-A34D-3B26A77AEB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4279900" y="3351213"/>
            <a:ext cx="877888" cy="376237"/>
          </a:xfrm>
          <a:prstGeom prst="rect">
            <a:avLst/>
          </a:prstGeom>
          <a:ln>
            <a:noFill/>
          </a:ln>
          <a:effectLst>
            <a:outerShdw blurRad="254000" dist="139700" dir="3900000" algn="ctr" rotWithShape="0">
              <a:srgbClr val="66FF66">
                <a:alpha val="38000"/>
              </a:srgbClr>
            </a:outerShdw>
          </a:effectLst>
        </p:spPr>
      </p:pic>
      <p:pic>
        <p:nvPicPr>
          <p:cNvPr id="25" name="Picture 3" descr="C:\CLIP\MCj04352410000[1].png">
            <a:extLst>
              <a:ext uri="{FF2B5EF4-FFF2-40B4-BE49-F238E27FC236}">
                <a16:creationId xmlns:a16="http://schemas.microsoft.com/office/drawing/2014/main" id="{B95225A8-EEB4-45C8-8405-9EB07D0C75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4279900" y="3351213"/>
            <a:ext cx="877888" cy="376237"/>
          </a:xfrm>
          <a:prstGeom prst="rect">
            <a:avLst/>
          </a:prstGeom>
          <a:ln>
            <a:noFill/>
          </a:ln>
          <a:effectLst>
            <a:outerShdw blurRad="254000" dist="139700" dir="3900000" algn="ctr" rotWithShape="0">
              <a:srgbClr val="66FF66">
                <a:alpha val="38000"/>
              </a:srgbClr>
            </a:outerShdw>
          </a:effectLst>
        </p:spPr>
      </p:pic>
      <p:sp>
        <p:nvSpPr>
          <p:cNvPr id="19478" name="Text Box 23">
            <a:extLst>
              <a:ext uri="{FF2B5EF4-FFF2-40B4-BE49-F238E27FC236}">
                <a16:creationId xmlns:a16="http://schemas.microsoft.com/office/drawing/2014/main" id="{6ED4F2B3-A489-406D-A1E8-89E1840848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2500" y="2765425"/>
            <a:ext cx="1735138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id-ID" sz="1600" i="1"/>
              <a:t>e_ Procurement server</a:t>
            </a:r>
          </a:p>
        </p:txBody>
      </p:sp>
      <p:sp>
        <p:nvSpPr>
          <p:cNvPr id="19479" name="Text Box 26">
            <a:extLst>
              <a:ext uri="{FF2B5EF4-FFF2-40B4-BE49-F238E27FC236}">
                <a16:creationId xmlns:a16="http://schemas.microsoft.com/office/drawing/2014/main" id="{7F54D944-CDE1-4709-BEA7-DEAE6BDAD0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61125" y="3444875"/>
            <a:ext cx="1855788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id-ID" sz="1600" i="1"/>
              <a:t>Terminal Penyedia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4.81481E-6 L -0.30868 -0.225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400" y="-11300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7.40741E-7 L -0.26128 0.03287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100" y="1600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7.40741E-7 L -0.25573 0.17778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800" y="8900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7.40741E-7 L -0.21511 0.29954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800" y="15000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7.40741E-7 L -0.10764 0.35833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400" y="17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78">
            <a:extLst>
              <a:ext uri="{FF2B5EF4-FFF2-40B4-BE49-F238E27FC236}">
                <a16:creationId xmlns:a16="http://schemas.microsoft.com/office/drawing/2014/main" id="{1BD9C430-832F-4BA5-A5F2-528E1836AD0B}"/>
              </a:ext>
            </a:extLst>
          </p:cNvPr>
          <p:cNvSpPr>
            <a:spLocks noChangeArrowheads="1"/>
          </p:cNvSpPr>
          <p:nvPr/>
        </p:nvSpPr>
        <p:spPr bwMode="gray">
          <a:xfrm>
            <a:off x="1285875" y="3214688"/>
            <a:ext cx="7410450" cy="1643062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marL="1206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altLang="id-ID" sz="2800" b="1">
                <a:solidFill>
                  <a:srgbClr val="F2EFFF"/>
                </a:solidFill>
                <a:latin typeface="Goudy Old Style" panose="02020502050305020303" pitchFamily="18" charset="0"/>
              </a:rPr>
              <a:t>Aplikasi SPSE secara otomatis akan menampilkan informasi pengumuman lelang dan pengumuman pemenang</a:t>
            </a:r>
          </a:p>
        </p:txBody>
      </p:sp>
      <p:grpSp>
        <p:nvGrpSpPr>
          <p:cNvPr id="20483" name="Group 201">
            <a:extLst>
              <a:ext uri="{FF2B5EF4-FFF2-40B4-BE49-F238E27FC236}">
                <a16:creationId xmlns:a16="http://schemas.microsoft.com/office/drawing/2014/main" id="{132156DD-BDD9-4C94-9CC5-238AEF862662}"/>
              </a:ext>
            </a:extLst>
          </p:cNvPr>
          <p:cNvGrpSpPr>
            <a:grpSpLocks/>
          </p:cNvGrpSpPr>
          <p:nvPr/>
        </p:nvGrpSpPr>
        <p:grpSpPr bwMode="auto">
          <a:xfrm>
            <a:off x="179388" y="1120775"/>
            <a:ext cx="4052887" cy="573088"/>
            <a:chOff x="113" y="706"/>
            <a:chExt cx="2553" cy="361"/>
          </a:xfrm>
        </p:grpSpPr>
        <p:sp>
          <p:nvSpPr>
            <p:cNvPr id="20496" name="AutoShape 59">
              <a:extLst>
                <a:ext uri="{FF2B5EF4-FFF2-40B4-BE49-F238E27FC236}">
                  <a16:creationId xmlns:a16="http://schemas.microsoft.com/office/drawing/2014/main" id="{84D41274-D801-461A-A0E3-1FAE42B374D3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13" y="709"/>
              <a:ext cx="2553" cy="358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rgbClr val="34B034"/>
                </a:gs>
                <a:gs pos="100000">
                  <a:srgbClr val="3F8B4A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id-ID"/>
            </a:p>
          </p:txBody>
        </p:sp>
        <p:sp>
          <p:nvSpPr>
            <p:cNvPr id="20497" name="AutoShape 60">
              <a:extLst>
                <a:ext uri="{FF2B5EF4-FFF2-40B4-BE49-F238E27FC236}">
                  <a16:creationId xmlns:a16="http://schemas.microsoft.com/office/drawing/2014/main" id="{D688362D-9B69-4157-8B4D-1F4DD4039091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52" y="710"/>
              <a:ext cx="2477" cy="351"/>
            </a:xfrm>
            <a:prstGeom prst="roundRect">
              <a:avLst>
                <a:gd name="adj" fmla="val 16667"/>
              </a:avLst>
            </a:prstGeom>
            <a:solidFill>
              <a:srgbClr val="73E7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id-ID"/>
            </a:p>
          </p:txBody>
        </p:sp>
        <p:sp>
          <p:nvSpPr>
            <p:cNvPr id="20498" name="AutoShape 61">
              <a:extLst>
                <a:ext uri="{FF2B5EF4-FFF2-40B4-BE49-F238E27FC236}">
                  <a16:creationId xmlns:a16="http://schemas.microsoft.com/office/drawing/2014/main" id="{0B331401-3106-4C9C-9724-420648E1F250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73" y="969"/>
              <a:ext cx="2442" cy="8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3E77E"/>
                </a:gs>
                <a:gs pos="100000">
                  <a:srgbClr val="B3F2B9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id-ID"/>
            </a:p>
          </p:txBody>
        </p:sp>
        <p:sp>
          <p:nvSpPr>
            <p:cNvPr id="20499" name="AutoShape 62">
              <a:extLst>
                <a:ext uri="{FF2B5EF4-FFF2-40B4-BE49-F238E27FC236}">
                  <a16:creationId xmlns:a16="http://schemas.microsoft.com/office/drawing/2014/main" id="{58DAD5DB-0FF2-4C1E-A44A-D8BCF2B34577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73" y="713"/>
              <a:ext cx="2442" cy="8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D0F7D4"/>
                </a:gs>
                <a:gs pos="100000">
                  <a:srgbClr val="73E77E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id-ID"/>
            </a:p>
          </p:txBody>
        </p:sp>
        <p:sp>
          <p:nvSpPr>
            <p:cNvPr id="20500" name="Text Box 69">
              <a:extLst>
                <a:ext uri="{FF2B5EF4-FFF2-40B4-BE49-F238E27FC236}">
                  <a16:creationId xmlns:a16="http://schemas.microsoft.com/office/drawing/2014/main" id="{702ADC70-3120-4CFC-B015-A2FB18D04E1A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73" y="706"/>
              <a:ext cx="2427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id-ID" sz="2800" b="1">
                  <a:solidFill>
                    <a:srgbClr val="FFFFFF"/>
                  </a:solidFill>
                  <a:latin typeface="Goudy Old Style" panose="02020502050305020303" pitchFamily="18" charset="0"/>
                </a:rPr>
                <a:t>“Ketentuan Lain”</a:t>
              </a:r>
              <a:endParaRPr lang="en-US" altLang="id-ID" sz="3600" b="1">
                <a:solidFill>
                  <a:srgbClr val="FFFFFF"/>
                </a:solidFill>
                <a:latin typeface="Goudy Old Style" panose="02020502050305020303" pitchFamily="18" charset="0"/>
              </a:endParaRPr>
            </a:p>
          </p:txBody>
        </p:sp>
      </p:grpSp>
      <p:sp>
        <p:nvSpPr>
          <p:cNvPr id="20484" name="AutoShape 79">
            <a:extLst>
              <a:ext uri="{FF2B5EF4-FFF2-40B4-BE49-F238E27FC236}">
                <a16:creationId xmlns:a16="http://schemas.microsoft.com/office/drawing/2014/main" id="{BE34F1D8-5431-47D4-9B7F-7923F90E7E7E}"/>
              </a:ext>
            </a:extLst>
          </p:cNvPr>
          <p:cNvSpPr>
            <a:spLocks noChangeArrowheads="1"/>
          </p:cNvSpPr>
          <p:nvPr/>
        </p:nvSpPr>
        <p:spPr bwMode="gray">
          <a:xfrm>
            <a:off x="571500" y="2000250"/>
            <a:ext cx="5715000" cy="785813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marL="28416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>
              <a:lnSpc>
                <a:spcPct val="80000"/>
              </a:lnSpc>
            </a:pPr>
            <a:r>
              <a:rPr lang="en-US" altLang="id-ID" sz="2800" b="1">
                <a:solidFill>
                  <a:srgbClr val="FFFF00"/>
                </a:solidFill>
                <a:latin typeface="Goudy Old Style" panose="02020502050305020303" pitchFamily="18" charset="0"/>
              </a:rPr>
              <a:t>Pengumuman </a:t>
            </a:r>
          </a:p>
        </p:txBody>
      </p:sp>
      <p:grpSp>
        <p:nvGrpSpPr>
          <p:cNvPr id="20485" name="Group 94">
            <a:extLst>
              <a:ext uri="{FF2B5EF4-FFF2-40B4-BE49-F238E27FC236}">
                <a16:creationId xmlns:a16="http://schemas.microsoft.com/office/drawing/2014/main" id="{01236378-635A-4576-85E7-11EC47850B61}"/>
              </a:ext>
            </a:extLst>
          </p:cNvPr>
          <p:cNvGrpSpPr>
            <a:grpSpLocks/>
          </p:cNvGrpSpPr>
          <p:nvPr/>
        </p:nvGrpSpPr>
        <p:grpSpPr bwMode="auto">
          <a:xfrm>
            <a:off x="857250" y="3833813"/>
            <a:ext cx="442913" cy="381000"/>
            <a:chOff x="2078" y="1680"/>
            <a:chExt cx="1615" cy="1615"/>
          </a:xfrm>
        </p:grpSpPr>
        <p:sp>
          <p:nvSpPr>
            <p:cNvPr id="20490" name="Oval 95">
              <a:extLst>
                <a:ext uri="{FF2B5EF4-FFF2-40B4-BE49-F238E27FC236}">
                  <a16:creationId xmlns:a16="http://schemas.microsoft.com/office/drawing/2014/main" id="{5B2F09C6-D73E-42F0-8036-35ED7C41F3FC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5715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id-ID"/>
            </a:p>
          </p:txBody>
        </p:sp>
        <p:sp>
          <p:nvSpPr>
            <p:cNvPr id="20491" name="Oval 96">
              <a:extLst>
                <a:ext uri="{FF2B5EF4-FFF2-40B4-BE49-F238E27FC236}">
                  <a16:creationId xmlns:a16="http://schemas.microsoft.com/office/drawing/2014/main" id="{6470E9BC-EA7E-4CD8-9AE8-6304A3F9C999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id-ID"/>
            </a:p>
          </p:txBody>
        </p:sp>
        <p:sp>
          <p:nvSpPr>
            <p:cNvPr id="40033" name="Oval 97">
              <a:extLst>
                <a:ext uri="{FF2B5EF4-FFF2-40B4-BE49-F238E27FC236}">
                  <a16:creationId xmlns:a16="http://schemas.microsoft.com/office/drawing/2014/main" id="{2DC13337-FE82-46C4-8986-FCCE7D93C3CC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252" y="1855"/>
              <a:ext cx="1262" cy="1265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0493" name="Oval 98">
              <a:extLst>
                <a:ext uri="{FF2B5EF4-FFF2-40B4-BE49-F238E27FC236}">
                  <a16:creationId xmlns:a16="http://schemas.microsoft.com/office/drawing/2014/main" id="{D1C283CB-728A-4919-91A2-9E937A90900B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21B3E1"/>
                </a:gs>
                <a:gs pos="100000">
                  <a:srgbClr val="0F5368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id-ID"/>
            </a:p>
          </p:txBody>
        </p:sp>
        <p:sp>
          <p:nvSpPr>
            <p:cNvPr id="40035" name="Oval 99">
              <a:extLst>
                <a:ext uri="{FF2B5EF4-FFF2-40B4-BE49-F238E27FC236}">
                  <a16:creationId xmlns:a16="http://schemas.microsoft.com/office/drawing/2014/main" id="{DBC37A99-EA52-4299-8A38-EAC1B6109D2A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338" y="1936"/>
              <a:ext cx="1094" cy="110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0495" name="Oval 100">
              <a:extLst>
                <a:ext uri="{FF2B5EF4-FFF2-40B4-BE49-F238E27FC236}">
                  <a16:creationId xmlns:a16="http://schemas.microsoft.com/office/drawing/2014/main" id="{F60047CC-C2BF-48B1-A181-D51DFD4E0C87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21B3E1"/>
                </a:gs>
                <a:gs pos="100000">
                  <a:srgbClr val="10576D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id-ID"/>
            </a:p>
          </p:txBody>
        </p:sp>
      </p:grpSp>
      <p:grpSp>
        <p:nvGrpSpPr>
          <p:cNvPr id="20486" name="Group 202">
            <a:extLst>
              <a:ext uri="{FF2B5EF4-FFF2-40B4-BE49-F238E27FC236}">
                <a16:creationId xmlns:a16="http://schemas.microsoft.com/office/drawing/2014/main" id="{BEB10E49-D8A6-45CA-9C48-CD3009C60D69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3451225" cy="417513"/>
            <a:chOff x="0" y="0"/>
            <a:chExt cx="2174" cy="263"/>
          </a:xfrm>
        </p:grpSpPr>
        <p:sp>
          <p:nvSpPr>
            <p:cNvPr id="20488" name="Rectangle 203">
              <a:extLst>
                <a:ext uri="{FF2B5EF4-FFF2-40B4-BE49-F238E27FC236}">
                  <a16:creationId xmlns:a16="http://schemas.microsoft.com/office/drawing/2014/main" id="{21231248-EC54-41D0-BD0C-5CAB91B65967}"/>
                </a:ext>
              </a:extLst>
            </p:cNvPr>
            <p:cNvSpPr>
              <a:spLocks noChangeAspect="1" noChangeArrowheads="1"/>
            </p:cNvSpPr>
            <p:nvPr/>
          </p:nvSpPr>
          <p:spPr bwMode="gray">
            <a:xfrm>
              <a:off x="158" y="2"/>
              <a:ext cx="2016" cy="261"/>
            </a:xfrm>
            <a:prstGeom prst="rect">
              <a:avLst/>
            </a:prstGeom>
            <a:solidFill>
              <a:schemeClr val="tx2">
                <a:alpha val="85881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en-US" altLang="id-ID" sz="1200">
                <a:solidFill>
                  <a:srgbClr val="006600"/>
                </a:solidFill>
              </a:endParaRPr>
            </a:p>
            <a:p>
              <a:pPr algn="ctr" eaLnBrk="1" hangingPunct="1"/>
              <a:r>
                <a:rPr lang="en-US" altLang="id-ID" sz="1200">
                  <a:solidFill>
                    <a:srgbClr val="006600"/>
                  </a:solidFill>
                </a:rPr>
                <a:t>www.lpse.depkes.go.id</a:t>
              </a:r>
            </a:p>
            <a:p>
              <a:pPr algn="ctr" eaLnBrk="1" hangingPunct="1"/>
              <a:endParaRPr lang="en-US" altLang="id-ID" sz="1200">
                <a:solidFill>
                  <a:srgbClr val="006600"/>
                </a:solidFill>
              </a:endParaRPr>
            </a:p>
          </p:txBody>
        </p:sp>
        <p:pic>
          <p:nvPicPr>
            <p:cNvPr id="20489" name="Picture 204" descr="original_metal_w(s)">
              <a:extLst>
                <a:ext uri="{FF2B5EF4-FFF2-40B4-BE49-F238E27FC236}">
                  <a16:creationId xmlns:a16="http://schemas.microsoft.com/office/drawing/2014/main" id="{76EF0298-C0DA-4860-B72A-84D746F0C7A3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272" cy="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83" name="Picture 12">
            <a:extLst>
              <a:ext uri="{FF2B5EF4-FFF2-40B4-BE49-F238E27FC236}">
                <a16:creationId xmlns:a16="http://schemas.microsoft.com/office/drawing/2014/main" id="{58BFEBE5-F815-41B3-AAAA-DF0E614E1E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429396"/>
            <a:ext cx="9144000" cy="428604"/>
          </a:xfrm>
          <a:prstGeom prst="rect">
            <a:avLst/>
          </a:prstGeom>
          <a:noFill/>
          <a:ln w="9525">
            <a:gradFill>
              <a:gsLst>
                <a:gs pos="0">
                  <a:schemeClr val="accent1">
                    <a:tint val="66000"/>
                    <a:satMod val="160000"/>
                    <a:alpha val="5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dissolv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AutoShape 78">
            <a:extLst>
              <a:ext uri="{FF2B5EF4-FFF2-40B4-BE49-F238E27FC236}">
                <a16:creationId xmlns:a16="http://schemas.microsoft.com/office/drawing/2014/main" id="{1EC0FAF4-6048-41D3-A23F-4C70229C26B2}"/>
              </a:ext>
            </a:extLst>
          </p:cNvPr>
          <p:cNvSpPr>
            <a:spLocks noChangeArrowheads="1"/>
          </p:cNvSpPr>
          <p:nvPr/>
        </p:nvSpPr>
        <p:spPr bwMode="gray">
          <a:xfrm>
            <a:off x="1285875" y="3214688"/>
            <a:ext cx="7410450" cy="2214562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</p:spPr>
        <p:txBody>
          <a:bodyPr anchor="ctr">
            <a:normAutofit fontScale="85000" lnSpcReduction="20000"/>
          </a:bodyPr>
          <a:lstStyle/>
          <a:p>
            <a:pPr marL="120650" algn="l" eaLnBrk="0" hangingPunct="0">
              <a:defRPr/>
            </a:pPr>
            <a:r>
              <a:rPr lang="en-US" sz="2800" b="1" dirty="0" err="1">
                <a:solidFill>
                  <a:srgbClr val="F2EFFF"/>
                </a:solidFill>
                <a:latin typeface="Goudy Old Style" pitchFamily="18" charset="0"/>
              </a:rPr>
              <a:t>Dalam</a:t>
            </a:r>
            <a:r>
              <a:rPr lang="en-US" sz="2800" b="1" dirty="0">
                <a:solidFill>
                  <a:srgbClr val="F2EFFF"/>
                </a:solidFill>
                <a:latin typeface="Goudy Old Style" pitchFamily="18" charset="0"/>
              </a:rPr>
              <a:t> </a:t>
            </a:r>
            <a:r>
              <a:rPr lang="en-US" sz="2800" b="1" dirty="0" err="1">
                <a:solidFill>
                  <a:srgbClr val="F2EFFF"/>
                </a:solidFill>
                <a:latin typeface="Goudy Old Style" pitchFamily="18" charset="0"/>
              </a:rPr>
              <a:t>hal</a:t>
            </a:r>
            <a:r>
              <a:rPr lang="en-US" sz="2800" b="1" dirty="0">
                <a:solidFill>
                  <a:srgbClr val="F2EFFF"/>
                </a:solidFill>
                <a:latin typeface="Goudy Old Style" pitchFamily="18" charset="0"/>
              </a:rPr>
              <a:t> ULP/</a:t>
            </a:r>
            <a:r>
              <a:rPr lang="en-US" sz="2800" b="1" dirty="0" err="1">
                <a:solidFill>
                  <a:srgbClr val="F2EFFF"/>
                </a:solidFill>
                <a:latin typeface="Goudy Old Style" pitchFamily="18" charset="0"/>
              </a:rPr>
              <a:t>panitia</a:t>
            </a:r>
            <a:r>
              <a:rPr lang="en-US" sz="2800" b="1" dirty="0">
                <a:solidFill>
                  <a:srgbClr val="F2EFFF"/>
                </a:solidFill>
                <a:latin typeface="Goudy Old Style" pitchFamily="18" charset="0"/>
              </a:rPr>
              <a:t> </a:t>
            </a:r>
            <a:r>
              <a:rPr lang="en-US" sz="2800" b="1" dirty="0" err="1">
                <a:solidFill>
                  <a:srgbClr val="F2EFFF"/>
                </a:solidFill>
                <a:latin typeface="Goudy Old Style" pitchFamily="18" charset="0"/>
              </a:rPr>
              <a:t>memutuskan</a:t>
            </a:r>
            <a:r>
              <a:rPr lang="en-US" sz="2800" b="1" dirty="0">
                <a:solidFill>
                  <a:srgbClr val="F2EFFF"/>
                </a:solidFill>
                <a:latin typeface="Goudy Old Style" pitchFamily="18" charset="0"/>
              </a:rPr>
              <a:t> </a:t>
            </a:r>
            <a:r>
              <a:rPr lang="en-US" sz="2800" b="1" dirty="0" err="1">
                <a:solidFill>
                  <a:srgbClr val="F2EFFF"/>
                </a:solidFill>
                <a:latin typeface="Goudy Old Style" pitchFamily="18" charset="0"/>
              </a:rPr>
              <a:t>untuk</a:t>
            </a:r>
            <a:r>
              <a:rPr lang="en-US" sz="2800" b="1" dirty="0">
                <a:solidFill>
                  <a:srgbClr val="F2EFFF"/>
                </a:solidFill>
                <a:latin typeface="Goudy Old Style" pitchFamily="18" charset="0"/>
              </a:rPr>
              <a:t> </a:t>
            </a:r>
            <a:r>
              <a:rPr lang="en-US" sz="2800" b="1" dirty="0" err="1">
                <a:solidFill>
                  <a:srgbClr val="F2EFFF"/>
                </a:solidFill>
                <a:latin typeface="Goudy Old Style" pitchFamily="18" charset="0"/>
              </a:rPr>
              <a:t>melakukan</a:t>
            </a:r>
            <a:r>
              <a:rPr lang="en-US" sz="2800" b="1" dirty="0">
                <a:solidFill>
                  <a:srgbClr val="F2EFFF"/>
                </a:solidFill>
                <a:latin typeface="Goudy Old Style" pitchFamily="18" charset="0"/>
              </a:rPr>
              <a:t> </a:t>
            </a:r>
            <a:r>
              <a:rPr lang="en-US" sz="2800" b="1" dirty="0" err="1">
                <a:solidFill>
                  <a:srgbClr val="F2EFFF"/>
                </a:solidFill>
                <a:latin typeface="Goudy Old Style" pitchFamily="18" charset="0"/>
              </a:rPr>
              <a:t>pelelangan</a:t>
            </a:r>
            <a:r>
              <a:rPr lang="en-US" sz="2800" b="1" dirty="0">
                <a:solidFill>
                  <a:srgbClr val="F2EFFF"/>
                </a:solidFill>
                <a:latin typeface="Goudy Old Style" pitchFamily="18" charset="0"/>
              </a:rPr>
              <a:t> </a:t>
            </a:r>
            <a:r>
              <a:rPr lang="en-US" sz="2800" b="1" dirty="0" err="1">
                <a:solidFill>
                  <a:srgbClr val="F2EFFF"/>
                </a:solidFill>
                <a:latin typeface="Goudy Old Style" pitchFamily="18" charset="0"/>
              </a:rPr>
              <a:t>ulang</a:t>
            </a:r>
            <a:r>
              <a:rPr lang="id-ID" sz="2800" b="1" dirty="0">
                <a:solidFill>
                  <a:srgbClr val="F2EFFF"/>
                </a:solidFill>
                <a:latin typeface="Goudy Old Style" pitchFamily="18" charset="0"/>
              </a:rPr>
              <a:t>, pemasukan penawaran ulang </a:t>
            </a:r>
            <a:r>
              <a:rPr lang="en-US" sz="2800" b="1" dirty="0" err="1">
                <a:solidFill>
                  <a:srgbClr val="F2EFFF"/>
                </a:solidFill>
                <a:latin typeface="Goudy Old Style" pitchFamily="18" charset="0"/>
              </a:rPr>
              <a:t>atau</a:t>
            </a:r>
            <a:r>
              <a:rPr lang="en-US" sz="2800" b="1" dirty="0">
                <a:solidFill>
                  <a:srgbClr val="F2EFFF"/>
                </a:solidFill>
                <a:latin typeface="Goudy Old Style" pitchFamily="18" charset="0"/>
              </a:rPr>
              <a:t> </a:t>
            </a:r>
            <a:r>
              <a:rPr lang="en-US" sz="2800" b="1" dirty="0" err="1">
                <a:solidFill>
                  <a:srgbClr val="F2EFFF"/>
                </a:solidFill>
                <a:latin typeface="Goudy Old Style" pitchFamily="18" charset="0"/>
              </a:rPr>
              <a:t>evaluasi</a:t>
            </a:r>
            <a:r>
              <a:rPr lang="en-US" sz="2800" b="1" dirty="0">
                <a:solidFill>
                  <a:srgbClr val="F2EFFF"/>
                </a:solidFill>
                <a:latin typeface="Goudy Old Style" pitchFamily="18" charset="0"/>
              </a:rPr>
              <a:t> </a:t>
            </a:r>
            <a:r>
              <a:rPr lang="en-US" sz="2800" b="1" dirty="0" err="1">
                <a:solidFill>
                  <a:srgbClr val="F2EFFF"/>
                </a:solidFill>
                <a:latin typeface="Goudy Old Style" pitchFamily="18" charset="0"/>
              </a:rPr>
              <a:t>ulang</a:t>
            </a:r>
            <a:r>
              <a:rPr lang="en-US" sz="2800" b="1" dirty="0">
                <a:solidFill>
                  <a:srgbClr val="F2EFFF"/>
                </a:solidFill>
                <a:latin typeface="Goudy Old Style" pitchFamily="18" charset="0"/>
              </a:rPr>
              <a:t>, </a:t>
            </a:r>
            <a:r>
              <a:rPr lang="en-US" sz="2800" b="1" dirty="0" err="1">
                <a:solidFill>
                  <a:srgbClr val="F2EFFF"/>
                </a:solidFill>
                <a:latin typeface="Goudy Old Style" pitchFamily="18" charset="0"/>
              </a:rPr>
              <a:t>maka</a:t>
            </a:r>
            <a:r>
              <a:rPr lang="en-US" sz="2800" b="1" dirty="0">
                <a:solidFill>
                  <a:srgbClr val="F2EFFF"/>
                </a:solidFill>
                <a:latin typeface="Goudy Old Style" pitchFamily="18" charset="0"/>
              </a:rPr>
              <a:t> ULP/</a:t>
            </a:r>
            <a:r>
              <a:rPr lang="en-US" sz="2800" b="1" dirty="0" err="1">
                <a:solidFill>
                  <a:srgbClr val="F2EFFF"/>
                </a:solidFill>
                <a:latin typeface="Goudy Old Style" pitchFamily="18" charset="0"/>
              </a:rPr>
              <a:t>panitia</a:t>
            </a:r>
            <a:r>
              <a:rPr lang="en-US" sz="2800" b="1" dirty="0">
                <a:solidFill>
                  <a:srgbClr val="F2EFFF"/>
                </a:solidFill>
                <a:latin typeface="Goudy Old Style" pitchFamily="18" charset="0"/>
              </a:rPr>
              <a:t> </a:t>
            </a:r>
            <a:r>
              <a:rPr lang="en-US" sz="2800" b="1" dirty="0" err="1">
                <a:solidFill>
                  <a:srgbClr val="F2EFFF"/>
                </a:solidFill>
                <a:latin typeface="Goudy Old Style" pitchFamily="18" charset="0"/>
              </a:rPr>
              <a:t>harus</a:t>
            </a:r>
            <a:r>
              <a:rPr lang="en-US" sz="2800" b="1" dirty="0">
                <a:solidFill>
                  <a:srgbClr val="F2EFFF"/>
                </a:solidFill>
                <a:latin typeface="Goudy Old Style" pitchFamily="18" charset="0"/>
              </a:rPr>
              <a:t> </a:t>
            </a:r>
            <a:r>
              <a:rPr lang="en-US" sz="2800" b="1" dirty="0" err="1">
                <a:solidFill>
                  <a:srgbClr val="F2EFFF"/>
                </a:solidFill>
                <a:latin typeface="Goudy Old Style" pitchFamily="18" charset="0"/>
              </a:rPr>
              <a:t>memasukan</a:t>
            </a:r>
            <a:r>
              <a:rPr lang="en-US" sz="2800" b="1" dirty="0">
                <a:solidFill>
                  <a:srgbClr val="F2EFFF"/>
                </a:solidFill>
                <a:latin typeface="Goudy Old Style" pitchFamily="18" charset="0"/>
              </a:rPr>
              <a:t> </a:t>
            </a:r>
            <a:r>
              <a:rPr lang="en-US" sz="2800" b="1" dirty="0" err="1">
                <a:solidFill>
                  <a:srgbClr val="F2EFFF"/>
                </a:solidFill>
                <a:latin typeface="Goudy Old Style" pitchFamily="18" charset="0"/>
              </a:rPr>
              <a:t>alasan</a:t>
            </a:r>
            <a:r>
              <a:rPr lang="en-US" sz="2800" b="1" dirty="0">
                <a:solidFill>
                  <a:srgbClr val="F2EFFF"/>
                </a:solidFill>
                <a:latin typeface="Goudy Old Style" pitchFamily="18" charset="0"/>
              </a:rPr>
              <a:t> </a:t>
            </a:r>
            <a:r>
              <a:rPr lang="en-US" sz="2800" b="1" dirty="0" err="1">
                <a:solidFill>
                  <a:srgbClr val="F2EFFF"/>
                </a:solidFill>
                <a:latin typeface="Goudy Old Style" pitchFamily="18" charset="0"/>
              </a:rPr>
              <a:t>penyebab</a:t>
            </a:r>
            <a:r>
              <a:rPr lang="en-US" sz="2800" b="1" dirty="0">
                <a:solidFill>
                  <a:srgbClr val="F2EFFF"/>
                </a:solidFill>
                <a:latin typeface="Goudy Old Style" pitchFamily="18" charset="0"/>
              </a:rPr>
              <a:t> </a:t>
            </a:r>
            <a:r>
              <a:rPr lang="en-US" sz="2800" b="1" dirty="0" err="1">
                <a:solidFill>
                  <a:srgbClr val="F2EFFF"/>
                </a:solidFill>
                <a:latin typeface="Goudy Old Style" pitchFamily="18" charset="0"/>
              </a:rPr>
              <a:t>pelelangan</a:t>
            </a:r>
            <a:r>
              <a:rPr lang="en-US" sz="2800" b="1" dirty="0">
                <a:solidFill>
                  <a:srgbClr val="F2EFFF"/>
                </a:solidFill>
                <a:latin typeface="Goudy Old Style" pitchFamily="18" charset="0"/>
              </a:rPr>
              <a:t> </a:t>
            </a:r>
            <a:r>
              <a:rPr lang="en-US" sz="2800" b="1" dirty="0" err="1">
                <a:solidFill>
                  <a:srgbClr val="F2EFFF"/>
                </a:solidFill>
                <a:latin typeface="Goudy Old Style" pitchFamily="18" charset="0"/>
              </a:rPr>
              <a:t>harus</a:t>
            </a:r>
            <a:r>
              <a:rPr lang="en-US" sz="2800" b="1" dirty="0">
                <a:solidFill>
                  <a:srgbClr val="F2EFFF"/>
                </a:solidFill>
                <a:latin typeface="Goudy Old Style" pitchFamily="18" charset="0"/>
              </a:rPr>
              <a:t> </a:t>
            </a:r>
            <a:r>
              <a:rPr lang="en-US" sz="2800" b="1" dirty="0" err="1">
                <a:solidFill>
                  <a:srgbClr val="F2EFFF"/>
                </a:solidFill>
                <a:latin typeface="Goudy Old Style" pitchFamily="18" charset="0"/>
              </a:rPr>
              <a:t>diulang</a:t>
            </a:r>
            <a:r>
              <a:rPr lang="en-US" sz="2800" b="1" dirty="0">
                <a:solidFill>
                  <a:srgbClr val="F2EFFF"/>
                </a:solidFill>
                <a:latin typeface="Goudy Old Style" pitchFamily="18" charset="0"/>
              </a:rPr>
              <a:t> </a:t>
            </a:r>
            <a:r>
              <a:rPr lang="en-US" sz="2800" b="1" dirty="0" err="1">
                <a:solidFill>
                  <a:srgbClr val="F2EFFF"/>
                </a:solidFill>
                <a:latin typeface="Goudy Old Style" pitchFamily="18" charset="0"/>
              </a:rPr>
              <a:t>atau</a:t>
            </a:r>
            <a:r>
              <a:rPr lang="en-US" sz="2800" b="1" dirty="0">
                <a:solidFill>
                  <a:srgbClr val="F2EFFF"/>
                </a:solidFill>
                <a:latin typeface="Goudy Old Style" pitchFamily="18" charset="0"/>
              </a:rPr>
              <a:t> </a:t>
            </a:r>
            <a:r>
              <a:rPr lang="en-US" sz="2800" b="1" dirty="0" err="1">
                <a:solidFill>
                  <a:srgbClr val="F2EFFF"/>
                </a:solidFill>
                <a:latin typeface="Goudy Old Style" pitchFamily="18" charset="0"/>
              </a:rPr>
              <a:t>dievaluasi</a:t>
            </a:r>
            <a:r>
              <a:rPr lang="en-US" sz="2800" b="1" dirty="0">
                <a:solidFill>
                  <a:srgbClr val="F2EFFF"/>
                </a:solidFill>
                <a:latin typeface="Goudy Old Style" pitchFamily="18" charset="0"/>
              </a:rPr>
              <a:t> </a:t>
            </a:r>
            <a:r>
              <a:rPr lang="en-US" sz="2800" b="1" dirty="0" err="1">
                <a:solidFill>
                  <a:srgbClr val="F2EFFF"/>
                </a:solidFill>
                <a:latin typeface="Goudy Old Style" pitchFamily="18" charset="0"/>
              </a:rPr>
              <a:t>ulang</a:t>
            </a:r>
            <a:endParaRPr lang="en-US" sz="2800" b="1" dirty="0">
              <a:solidFill>
                <a:srgbClr val="F2EFFF"/>
              </a:solidFill>
              <a:latin typeface="Goudy Old Style" pitchFamily="18" charset="0"/>
            </a:endParaRPr>
          </a:p>
        </p:txBody>
      </p:sp>
      <p:grpSp>
        <p:nvGrpSpPr>
          <p:cNvPr id="21507" name="Group 201">
            <a:extLst>
              <a:ext uri="{FF2B5EF4-FFF2-40B4-BE49-F238E27FC236}">
                <a16:creationId xmlns:a16="http://schemas.microsoft.com/office/drawing/2014/main" id="{ECD4DE4D-8AEB-4AA6-9305-43E367587A24}"/>
              </a:ext>
            </a:extLst>
          </p:cNvPr>
          <p:cNvGrpSpPr>
            <a:grpSpLocks/>
          </p:cNvGrpSpPr>
          <p:nvPr/>
        </p:nvGrpSpPr>
        <p:grpSpPr bwMode="auto">
          <a:xfrm>
            <a:off x="179388" y="1120775"/>
            <a:ext cx="4052887" cy="573088"/>
            <a:chOff x="113" y="706"/>
            <a:chExt cx="2553" cy="361"/>
          </a:xfrm>
        </p:grpSpPr>
        <p:sp>
          <p:nvSpPr>
            <p:cNvPr id="21520" name="AutoShape 59">
              <a:extLst>
                <a:ext uri="{FF2B5EF4-FFF2-40B4-BE49-F238E27FC236}">
                  <a16:creationId xmlns:a16="http://schemas.microsoft.com/office/drawing/2014/main" id="{8F2756A5-35B3-4105-B88A-DD0A7EB8BFCD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13" y="709"/>
              <a:ext cx="2553" cy="358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rgbClr val="34B034"/>
                </a:gs>
                <a:gs pos="100000">
                  <a:srgbClr val="3F8B4A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id-ID"/>
            </a:p>
          </p:txBody>
        </p:sp>
        <p:sp>
          <p:nvSpPr>
            <p:cNvPr id="21521" name="AutoShape 60">
              <a:extLst>
                <a:ext uri="{FF2B5EF4-FFF2-40B4-BE49-F238E27FC236}">
                  <a16:creationId xmlns:a16="http://schemas.microsoft.com/office/drawing/2014/main" id="{6E6D2A9E-54CD-466A-A3FE-0C1F5DEB5658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52" y="710"/>
              <a:ext cx="2477" cy="351"/>
            </a:xfrm>
            <a:prstGeom prst="roundRect">
              <a:avLst>
                <a:gd name="adj" fmla="val 16667"/>
              </a:avLst>
            </a:prstGeom>
            <a:solidFill>
              <a:srgbClr val="73E7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id-ID"/>
            </a:p>
          </p:txBody>
        </p:sp>
        <p:sp>
          <p:nvSpPr>
            <p:cNvPr id="21522" name="AutoShape 61">
              <a:extLst>
                <a:ext uri="{FF2B5EF4-FFF2-40B4-BE49-F238E27FC236}">
                  <a16:creationId xmlns:a16="http://schemas.microsoft.com/office/drawing/2014/main" id="{8500FA27-BC05-4DA2-8968-62466F897D48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73" y="969"/>
              <a:ext cx="2442" cy="8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3E77E"/>
                </a:gs>
                <a:gs pos="100000">
                  <a:srgbClr val="B3F2B9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id-ID"/>
            </a:p>
          </p:txBody>
        </p:sp>
        <p:sp>
          <p:nvSpPr>
            <p:cNvPr id="21523" name="AutoShape 62">
              <a:extLst>
                <a:ext uri="{FF2B5EF4-FFF2-40B4-BE49-F238E27FC236}">
                  <a16:creationId xmlns:a16="http://schemas.microsoft.com/office/drawing/2014/main" id="{67D09A33-A64D-4C08-8C10-C1EC1FCEEBA7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73" y="713"/>
              <a:ext cx="2442" cy="8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D0F7D4"/>
                </a:gs>
                <a:gs pos="100000">
                  <a:srgbClr val="73E77E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id-ID"/>
            </a:p>
          </p:txBody>
        </p:sp>
        <p:sp>
          <p:nvSpPr>
            <p:cNvPr id="21524" name="Text Box 69">
              <a:extLst>
                <a:ext uri="{FF2B5EF4-FFF2-40B4-BE49-F238E27FC236}">
                  <a16:creationId xmlns:a16="http://schemas.microsoft.com/office/drawing/2014/main" id="{121DACF3-1097-4810-BD59-807D6351E8ED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73" y="706"/>
              <a:ext cx="2427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id-ID" sz="2800" b="1">
                  <a:solidFill>
                    <a:srgbClr val="FFFFFF"/>
                  </a:solidFill>
                  <a:latin typeface="Goudy Old Style" panose="02020502050305020303" pitchFamily="18" charset="0"/>
                </a:rPr>
                <a:t>“Ketentuan Lain”</a:t>
              </a:r>
              <a:endParaRPr lang="en-US" altLang="id-ID" sz="3600" b="1">
                <a:solidFill>
                  <a:srgbClr val="FFFFFF"/>
                </a:solidFill>
                <a:latin typeface="Goudy Old Style" panose="02020502050305020303" pitchFamily="18" charset="0"/>
              </a:endParaRPr>
            </a:p>
          </p:txBody>
        </p:sp>
      </p:grpSp>
      <p:sp>
        <p:nvSpPr>
          <p:cNvPr id="6147" name="AutoShape 79">
            <a:extLst>
              <a:ext uri="{FF2B5EF4-FFF2-40B4-BE49-F238E27FC236}">
                <a16:creationId xmlns:a16="http://schemas.microsoft.com/office/drawing/2014/main" id="{29291FAA-C207-4E14-BAA9-8278E0B15D5E}"/>
              </a:ext>
            </a:extLst>
          </p:cNvPr>
          <p:cNvSpPr>
            <a:spLocks noChangeArrowheads="1"/>
          </p:cNvSpPr>
          <p:nvPr/>
        </p:nvSpPr>
        <p:spPr bwMode="gray">
          <a:xfrm>
            <a:off x="571500" y="2000250"/>
            <a:ext cx="5715000" cy="785813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</p:spPr>
        <p:txBody>
          <a:bodyPr anchor="ctr">
            <a:normAutofit fontScale="85000" lnSpcReduction="20000"/>
          </a:bodyPr>
          <a:lstStyle/>
          <a:p>
            <a:pPr marL="284163" algn="l" eaLnBrk="0" hangingPunct="0">
              <a:lnSpc>
                <a:spcPct val="80000"/>
              </a:lnSpc>
              <a:defRPr/>
            </a:pPr>
            <a:r>
              <a:rPr lang="en-US" sz="2800" b="1" dirty="0" err="1">
                <a:solidFill>
                  <a:srgbClr val="FFFF00"/>
                </a:solidFill>
                <a:latin typeface="Goudy Old Style" pitchFamily="18" charset="0"/>
              </a:rPr>
              <a:t>Pelelangan</a:t>
            </a:r>
            <a:r>
              <a:rPr lang="en-US" sz="2800" b="1" dirty="0">
                <a:solidFill>
                  <a:srgbClr val="FFFF00"/>
                </a:solidFill>
                <a:latin typeface="Goudy Old Style" pitchFamily="18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Goudy Old Style" pitchFamily="18" charset="0"/>
              </a:rPr>
              <a:t>ulang</a:t>
            </a:r>
            <a:r>
              <a:rPr lang="id-ID" sz="2800" b="1" dirty="0">
                <a:solidFill>
                  <a:srgbClr val="FFFF00"/>
                </a:solidFill>
                <a:latin typeface="Goudy Old Style" pitchFamily="18" charset="0"/>
              </a:rPr>
              <a:t>, pemasukan penawaran ulang</a:t>
            </a:r>
            <a:r>
              <a:rPr lang="en-US" sz="2800" b="1" dirty="0">
                <a:solidFill>
                  <a:srgbClr val="FFFF00"/>
                </a:solidFill>
                <a:latin typeface="Goudy Old Style" pitchFamily="18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Goudy Old Style" pitchFamily="18" charset="0"/>
              </a:rPr>
              <a:t>dan</a:t>
            </a:r>
            <a:r>
              <a:rPr lang="en-US" sz="2800" b="1" dirty="0">
                <a:solidFill>
                  <a:srgbClr val="FFFF00"/>
                </a:solidFill>
                <a:latin typeface="Goudy Old Style" pitchFamily="18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Goudy Old Style" pitchFamily="18" charset="0"/>
              </a:rPr>
              <a:t>evaluasi</a:t>
            </a:r>
            <a:r>
              <a:rPr lang="en-US" sz="2800" b="1" dirty="0">
                <a:solidFill>
                  <a:srgbClr val="FFFF00"/>
                </a:solidFill>
                <a:latin typeface="Goudy Old Style" pitchFamily="18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Goudy Old Style" pitchFamily="18" charset="0"/>
              </a:rPr>
              <a:t>ulang</a:t>
            </a:r>
            <a:r>
              <a:rPr lang="en-US" sz="2800" b="1" dirty="0">
                <a:solidFill>
                  <a:srgbClr val="FFFF00"/>
                </a:solidFill>
                <a:latin typeface="Goudy Old Style" pitchFamily="18" charset="0"/>
              </a:rPr>
              <a:t> </a:t>
            </a:r>
          </a:p>
        </p:txBody>
      </p:sp>
      <p:grpSp>
        <p:nvGrpSpPr>
          <p:cNvPr id="21509" name="Group 94">
            <a:extLst>
              <a:ext uri="{FF2B5EF4-FFF2-40B4-BE49-F238E27FC236}">
                <a16:creationId xmlns:a16="http://schemas.microsoft.com/office/drawing/2014/main" id="{EF97385C-5BEC-4BF1-AC08-7AAA1735EF36}"/>
              </a:ext>
            </a:extLst>
          </p:cNvPr>
          <p:cNvGrpSpPr>
            <a:grpSpLocks/>
          </p:cNvGrpSpPr>
          <p:nvPr/>
        </p:nvGrpSpPr>
        <p:grpSpPr bwMode="auto">
          <a:xfrm>
            <a:off x="857250" y="3833813"/>
            <a:ext cx="442913" cy="381000"/>
            <a:chOff x="2078" y="1680"/>
            <a:chExt cx="1615" cy="1615"/>
          </a:xfrm>
        </p:grpSpPr>
        <p:sp>
          <p:nvSpPr>
            <p:cNvPr id="21514" name="Oval 95">
              <a:extLst>
                <a:ext uri="{FF2B5EF4-FFF2-40B4-BE49-F238E27FC236}">
                  <a16:creationId xmlns:a16="http://schemas.microsoft.com/office/drawing/2014/main" id="{10493525-87DD-42CB-87C8-5BBE4EF2E7D0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5715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id-ID"/>
            </a:p>
          </p:txBody>
        </p:sp>
        <p:sp>
          <p:nvSpPr>
            <p:cNvPr id="21515" name="Oval 96">
              <a:extLst>
                <a:ext uri="{FF2B5EF4-FFF2-40B4-BE49-F238E27FC236}">
                  <a16:creationId xmlns:a16="http://schemas.microsoft.com/office/drawing/2014/main" id="{E78DA31B-4DEA-45EC-AF02-AB403625A662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id-ID"/>
            </a:p>
          </p:txBody>
        </p:sp>
        <p:sp>
          <p:nvSpPr>
            <p:cNvPr id="40033" name="Oval 97">
              <a:extLst>
                <a:ext uri="{FF2B5EF4-FFF2-40B4-BE49-F238E27FC236}">
                  <a16:creationId xmlns:a16="http://schemas.microsoft.com/office/drawing/2014/main" id="{23C84F1C-DB67-4974-A685-0465D9B49803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252" y="1855"/>
              <a:ext cx="1262" cy="1265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517" name="Oval 98">
              <a:extLst>
                <a:ext uri="{FF2B5EF4-FFF2-40B4-BE49-F238E27FC236}">
                  <a16:creationId xmlns:a16="http://schemas.microsoft.com/office/drawing/2014/main" id="{5DCB53DF-0BDF-4D10-A351-E0696CA04EDE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21B3E1"/>
                </a:gs>
                <a:gs pos="100000">
                  <a:srgbClr val="0F5368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id-ID"/>
            </a:p>
          </p:txBody>
        </p:sp>
        <p:sp>
          <p:nvSpPr>
            <p:cNvPr id="40035" name="Oval 99">
              <a:extLst>
                <a:ext uri="{FF2B5EF4-FFF2-40B4-BE49-F238E27FC236}">
                  <a16:creationId xmlns:a16="http://schemas.microsoft.com/office/drawing/2014/main" id="{15C84AD1-0059-4F1A-B418-BD40E825D9E7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338" y="1936"/>
              <a:ext cx="1094" cy="110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519" name="Oval 100">
              <a:extLst>
                <a:ext uri="{FF2B5EF4-FFF2-40B4-BE49-F238E27FC236}">
                  <a16:creationId xmlns:a16="http://schemas.microsoft.com/office/drawing/2014/main" id="{6B9B7B27-DCA9-47F4-803D-86A0B8A50FB5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21B3E1"/>
                </a:gs>
                <a:gs pos="100000">
                  <a:srgbClr val="10576D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id-ID"/>
            </a:p>
          </p:txBody>
        </p:sp>
      </p:grpSp>
      <p:grpSp>
        <p:nvGrpSpPr>
          <p:cNvPr id="21510" name="Group 202">
            <a:extLst>
              <a:ext uri="{FF2B5EF4-FFF2-40B4-BE49-F238E27FC236}">
                <a16:creationId xmlns:a16="http://schemas.microsoft.com/office/drawing/2014/main" id="{3C1359C1-8B8A-4BAC-B0F0-A323A37DF194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3451225" cy="417513"/>
            <a:chOff x="0" y="0"/>
            <a:chExt cx="2174" cy="263"/>
          </a:xfrm>
        </p:grpSpPr>
        <p:sp>
          <p:nvSpPr>
            <p:cNvPr id="21512" name="Rectangle 203">
              <a:extLst>
                <a:ext uri="{FF2B5EF4-FFF2-40B4-BE49-F238E27FC236}">
                  <a16:creationId xmlns:a16="http://schemas.microsoft.com/office/drawing/2014/main" id="{0458BAC2-8C3A-425A-AC5E-4F7148F248F9}"/>
                </a:ext>
              </a:extLst>
            </p:cNvPr>
            <p:cNvSpPr>
              <a:spLocks noChangeAspect="1" noChangeArrowheads="1"/>
            </p:cNvSpPr>
            <p:nvPr/>
          </p:nvSpPr>
          <p:spPr bwMode="gray">
            <a:xfrm>
              <a:off x="158" y="2"/>
              <a:ext cx="2016" cy="261"/>
            </a:xfrm>
            <a:prstGeom prst="rect">
              <a:avLst/>
            </a:prstGeom>
            <a:solidFill>
              <a:schemeClr val="tx2">
                <a:alpha val="85881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en-US" altLang="id-ID" sz="1200">
                <a:solidFill>
                  <a:srgbClr val="006600"/>
                </a:solidFill>
              </a:endParaRPr>
            </a:p>
            <a:p>
              <a:pPr algn="ctr" eaLnBrk="1" hangingPunct="1"/>
              <a:r>
                <a:rPr lang="en-US" altLang="id-ID" sz="1200">
                  <a:solidFill>
                    <a:srgbClr val="006600"/>
                  </a:solidFill>
                </a:rPr>
                <a:t>www.lpse.depkes.go.id</a:t>
              </a:r>
            </a:p>
            <a:p>
              <a:pPr algn="ctr" eaLnBrk="1" hangingPunct="1"/>
              <a:endParaRPr lang="en-US" altLang="id-ID" sz="1200">
                <a:solidFill>
                  <a:srgbClr val="006600"/>
                </a:solidFill>
              </a:endParaRPr>
            </a:p>
          </p:txBody>
        </p:sp>
        <p:pic>
          <p:nvPicPr>
            <p:cNvPr id="21513" name="Picture 204" descr="original_metal_w(s)">
              <a:extLst>
                <a:ext uri="{FF2B5EF4-FFF2-40B4-BE49-F238E27FC236}">
                  <a16:creationId xmlns:a16="http://schemas.microsoft.com/office/drawing/2014/main" id="{8FB73268-11A8-4927-8A78-DE2B0EDAEC9A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272" cy="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83" name="Picture 12">
            <a:extLst>
              <a:ext uri="{FF2B5EF4-FFF2-40B4-BE49-F238E27FC236}">
                <a16:creationId xmlns:a16="http://schemas.microsoft.com/office/drawing/2014/main" id="{4D49DF4C-3330-4EB8-8AD6-A4285314A8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429396"/>
            <a:ext cx="9144000" cy="428604"/>
          </a:xfrm>
          <a:prstGeom prst="rect">
            <a:avLst/>
          </a:prstGeom>
          <a:noFill/>
          <a:ln w="9525">
            <a:gradFill>
              <a:gsLst>
                <a:gs pos="0">
                  <a:schemeClr val="accent1">
                    <a:tint val="66000"/>
                    <a:satMod val="160000"/>
                    <a:alpha val="5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13">
            <a:extLst>
              <a:ext uri="{FF2B5EF4-FFF2-40B4-BE49-F238E27FC236}">
                <a16:creationId xmlns:a16="http://schemas.microsoft.com/office/drawing/2014/main" id="{AA142DA0-A3D0-4207-9D20-1684DA9C1624}"/>
              </a:ext>
            </a:extLst>
          </p:cNvPr>
          <p:cNvSpPr>
            <a:spLocks noChangeArrowheads="1"/>
          </p:cNvSpPr>
          <p:nvPr/>
        </p:nvSpPr>
        <p:spPr bwMode="gray">
          <a:xfrm>
            <a:off x="642938" y="3643313"/>
            <a:ext cx="7786687" cy="928687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spcBef>
                <a:spcPts val="800"/>
              </a:spcBef>
            </a:pPr>
            <a:r>
              <a:rPr lang="en-US" altLang="id-ID" b="1">
                <a:solidFill>
                  <a:srgbClr val="FFFF00"/>
                </a:solidFill>
                <a:latin typeface="Goudy Old Style" panose="02020502050305020303" pitchFamily="18" charset="0"/>
              </a:rPr>
              <a:t>Peraturan Menteri Kesehatan Nomor 462/MENKES/IV/2010 Tanggal 7 April </a:t>
            </a:r>
            <a:r>
              <a:rPr lang="en-US" altLang="id-ID" b="1">
                <a:latin typeface="Goudy Old Style" panose="02020502050305020303" pitchFamily="18" charset="0"/>
              </a:rPr>
              <a:t>2010 tentang Pengadaan Barang / Jasa Secara Elektronik Kementerian Kesehatan</a:t>
            </a:r>
          </a:p>
        </p:txBody>
      </p:sp>
      <p:grpSp>
        <p:nvGrpSpPr>
          <p:cNvPr id="4099" name="Group 14">
            <a:extLst>
              <a:ext uri="{FF2B5EF4-FFF2-40B4-BE49-F238E27FC236}">
                <a16:creationId xmlns:a16="http://schemas.microsoft.com/office/drawing/2014/main" id="{FB580C96-FD7D-4A79-8360-BF3DD8D9CC1A}"/>
              </a:ext>
            </a:extLst>
          </p:cNvPr>
          <p:cNvGrpSpPr>
            <a:grpSpLocks/>
          </p:cNvGrpSpPr>
          <p:nvPr/>
        </p:nvGrpSpPr>
        <p:grpSpPr bwMode="auto">
          <a:xfrm>
            <a:off x="357188" y="4000500"/>
            <a:ext cx="381000" cy="381000"/>
            <a:chOff x="2078" y="1680"/>
            <a:chExt cx="1615" cy="1615"/>
          </a:xfrm>
        </p:grpSpPr>
        <p:sp>
          <p:nvSpPr>
            <p:cNvPr id="4142" name="Oval 15">
              <a:extLst>
                <a:ext uri="{FF2B5EF4-FFF2-40B4-BE49-F238E27FC236}">
                  <a16:creationId xmlns:a16="http://schemas.microsoft.com/office/drawing/2014/main" id="{B56AD7B7-72B0-4F15-AD6F-5482D972AE47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5715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id-ID"/>
            </a:p>
          </p:txBody>
        </p:sp>
        <p:sp>
          <p:nvSpPr>
            <p:cNvPr id="4143" name="Oval 16">
              <a:extLst>
                <a:ext uri="{FF2B5EF4-FFF2-40B4-BE49-F238E27FC236}">
                  <a16:creationId xmlns:a16="http://schemas.microsoft.com/office/drawing/2014/main" id="{B0F01E3F-B92A-4747-A56B-48EEF6CA006D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id-ID"/>
            </a:p>
          </p:txBody>
        </p:sp>
        <p:sp>
          <p:nvSpPr>
            <p:cNvPr id="43025" name="Oval 17">
              <a:extLst>
                <a:ext uri="{FF2B5EF4-FFF2-40B4-BE49-F238E27FC236}">
                  <a16:creationId xmlns:a16="http://schemas.microsoft.com/office/drawing/2014/main" id="{0DA1C379-AC66-486F-BCEB-264701A2ADB1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253" y="1855"/>
              <a:ext cx="1265" cy="1265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145" name="Oval 18">
              <a:extLst>
                <a:ext uri="{FF2B5EF4-FFF2-40B4-BE49-F238E27FC236}">
                  <a16:creationId xmlns:a16="http://schemas.microsoft.com/office/drawing/2014/main" id="{B0760DED-99A5-433F-A6C0-EC263E53CB47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CC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id-ID"/>
            </a:p>
          </p:txBody>
        </p:sp>
        <p:sp>
          <p:nvSpPr>
            <p:cNvPr id="43027" name="Oval 19">
              <a:extLst>
                <a:ext uri="{FF2B5EF4-FFF2-40B4-BE49-F238E27FC236}">
                  <a16:creationId xmlns:a16="http://schemas.microsoft.com/office/drawing/2014/main" id="{94AE1657-1539-41AA-861D-AE0501EF8D2F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334" y="1936"/>
              <a:ext cx="1097" cy="110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147" name="Oval 20">
              <a:extLst>
                <a:ext uri="{FF2B5EF4-FFF2-40B4-BE49-F238E27FC236}">
                  <a16:creationId xmlns:a16="http://schemas.microsoft.com/office/drawing/2014/main" id="{214481A3-ECE7-46AF-BA3A-85681BA8377F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C63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id-ID"/>
            </a:p>
          </p:txBody>
        </p:sp>
      </p:grpSp>
      <p:grpSp>
        <p:nvGrpSpPr>
          <p:cNvPr id="4100" name="Group 48">
            <a:extLst>
              <a:ext uri="{FF2B5EF4-FFF2-40B4-BE49-F238E27FC236}">
                <a16:creationId xmlns:a16="http://schemas.microsoft.com/office/drawing/2014/main" id="{10EED40F-B078-493E-98E9-55A4936A272D}"/>
              </a:ext>
            </a:extLst>
          </p:cNvPr>
          <p:cNvGrpSpPr>
            <a:grpSpLocks/>
          </p:cNvGrpSpPr>
          <p:nvPr/>
        </p:nvGrpSpPr>
        <p:grpSpPr bwMode="auto">
          <a:xfrm>
            <a:off x="179388" y="1120775"/>
            <a:ext cx="4052887" cy="573088"/>
            <a:chOff x="113" y="706"/>
            <a:chExt cx="2553" cy="361"/>
          </a:xfrm>
        </p:grpSpPr>
        <p:sp>
          <p:nvSpPr>
            <p:cNvPr id="4137" name="AutoShape 49">
              <a:extLst>
                <a:ext uri="{FF2B5EF4-FFF2-40B4-BE49-F238E27FC236}">
                  <a16:creationId xmlns:a16="http://schemas.microsoft.com/office/drawing/2014/main" id="{550D3C3C-29BD-4647-AFF7-DD78DD4A9D1B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13" y="709"/>
              <a:ext cx="2553" cy="358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rgbClr val="34B034"/>
                </a:gs>
                <a:gs pos="100000">
                  <a:srgbClr val="3F8B4A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id-ID"/>
            </a:p>
          </p:txBody>
        </p:sp>
        <p:sp>
          <p:nvSpPr>
            <p:cNvPr id="4138" name="AutoShape 50">
              <a:extLst>
                <a:ext uri="{FF2B5EF4-FFF2-40B4-BE49-F238E27FC236}">
                  <a16:creationId xmlns:a16="http://schemas.microsoft.com/office/drawing/2014/main" id="{6A50E5A2-D921-42A0-9A94-1A997D062A08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52" y="710"/>
              <a:ext cx="2477" cy="351"/>
            </a:xfrm>
            <a:prstGeom prst="roundRect">
              <a:avLst>
                <a:gd name="adj" fmla="val 16667"/>
              </a:avLst>
            </a:prstGeom>
            <a:solidFill>
              <a:srgbClr val="73E7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id-ID"/>
            </a:p>
          </p:txBody>
        </p:sp>
        <p:sp>
          <p:nvSpPr>
            <p:cNvPr id="4139" name="AutoShape 51">
              <a:extLst>
                <a:ext uri="{FF2B5EF4-FFF2-40B4-BE49-F238E27FC236}">
                  <a16:creationId xmlns:a16="http://schemas.microsoft.com/office/drawing/2014/main" id="{55210D52-367A-485E-B445-88F698769197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73" y="969"/>
              <a:ext cx="2442" cy="8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3E77E"/>
                </a:gs>
                <a:gs pos="100000">
                  <a:srgbClr val="B3F2B9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id-ID"/>
            </a:p>
          </p:txBody>
        </p:sp>
        <p:sp>
          <p:nvSpPr>
            <p:cNvPr id="4140" name="AutoShape 52">
              <a:extLst>
                <a:ext uri="{FF2B5EF4-FFF2-40B4-BE49-F238E27FC236}">
                  <a16:creationId xmlns:a16="http://schemas.microsoft.com/office/drawing/2014/main" id="{11BD0200-F23F-4D16-868C-39118CE4795B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73" y="713"/>
              <a:ext cx="2442" cy="8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D0F7D4"/>
                </a:gs>
                <a:gs pos="100000">
                  <a:srgbClr val="73E77E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id-ID"/>
            </a:p>
          </p:txBody>
        </p:sp>
        <p:sp>
          <p:nvSpPr>
            <p:cNvPr id="4141" name="Text Box 53">
              <a:extLst>
                <a:ext uri="{FF2B5EF4-FFF2-40B4-BE49-F238E27FC236}">
                  <a16:creationId xmlns:a16="http://schemas.microsoft.com/office/drawing/2014/main" id="{2A5AD87D-8701-4D33-A3B6-F764EFB5A94D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73" y="706"/>
              <a:ext cx="2427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id-ID" sz="2000" b="1">
                  <a:solidFill>
                    <a:srgbClr val="FFFFFF"/>
                  </a:solidFill>
                  <a:latin typeface="Goudy Old Style" panose="02020502050305020303" pitchFamily="18" charset="0"/>
                </a:rPr>
                <a:t>“DASAR HUKUM”</a:t>
              </a:r>
              <a:endParaRPr lang="en-US" altLang="id-ID" sz="2800" b="1">
                <a:solidFill>
                  <a:srgbClr val="FFFFFF"/>
                </a:solidFill>
                <a:latin typeface="Goudy Old Style" panose="02020502050305020303" pitchFamily="18" charset="0"/>
              </a:endParaRPr>
            </a:p>
          </p:txBody>
        </p:sp>
      </p:grpSp>
      <p:sp>
        <p:nvSpPr>
          <p:cNvPr id="4101" name="AutoShape 54">
            <a:extLst>
              <a:ext uri="{FF2B5EF4-FFF2-40B4-BE49-F238E27FC236}">
                <a16:creationId xmlns:a16="http://schemas.microsoft.com/office/drawing/2014/main" id="{59697675-474A-4139-9A89-4C1F4EDCF9C0}"/>
              </a:ext>
            </a:extLst>
          </p:cNvPr>
          <p:cNvSpPr>
            <a:spLocks noChangeArrowheads="1"/>
          </p:cNvSpPr>
          <p:nvPr/>
        </p:nvSpPr>
        <p:spPr bwMode="gray">
          <a:xfrm>
            <a:off x="714375" y="4643438"/>
            <a:ext cx="7715250" cy="857250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ts val="800"/>
              </a:spcBef>
            </a:pPr>
            <a:r>
              <a:rPr lang="en-US" altLang="id-ID" b="1">
                <a:solidFill>
                  <a:srgbClr val="FFFF00"/>
                </a:solidFill>
                <a:latin typeface="Goudy Old Style" panose="02020502050305020303" pitchFamily="18" charset="0"/>
              </a:rPr>
              <a:t>Peraturan Kepala LKPP No. 02 Tahun  2010</a:t>
            </a:r>
            <a:r>
              <a:rPr lang="en-US" altLang="id-ID" b="1">
                <a:latin typeface="Goudy Old Style" panose="02020502050305020303" pitchFamily="18" charset="0"/>
              </a:rPr>
              <a:t> tentang Layanan Pengadaan Secara Elektronik</a:t>
            </a:r>
          </a:p>
        </p:txBody>
      </p:sp>
      <p:grpSp>
        <p:nvGrpSpPr>
          <p:cNvPr id="4102" name="Group 23">
            <a:extLst>
              <a:ext uri="{FF2B5EF4-FFF2-40B4-BE49-F238E27FC236}">
                <a16:creationId xmlns:a16="http://schemas.microsoft.com/office/drawing/2014/main" id="{2C26F8CF-CC66-4480-AF81-F13AF36F39CF}"/>
              </a:ext>
            </a:extLst>
          </p:cNvPr>
          <p:cNvGrpSpPr>
            <a:grpSpLocks/>
          </p:cNvGrpSpPr>
          <p:nvPr/>
        </p:nvGrpSpPr>
        <p:grpSpPr bwMode="auto">
          <a:xfrm>
            <a:off x="357188" y="4905375"/>
            <a:ext cx="381000" cy="381000"/>
            <a:chOff x="2078" y="1680"/>
            <a:chExt cx="1615" cy="1615"/>
          </a:xfrm>
        </p:grpSpPr>
        <p:sp>
          <p:nvSpPr>
            <p:cNvPr id="4131" name="Oval 24">
              <a:extLst>
                <a:ext uri="{FF2B5EF4-FFF2-40B4-BE49-F238E27FC236}">
                  <a16:creationId xmlns:a16="http://schemas.microsoft.com/office/drawing/2014/main" id="{4D56872D-9A3E-4327-A4A9-387F26A44A43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5715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id-ID"/>
            </a:p>
          </p:txBody>
        </p:sp>
        <p:sp>
          <p:nvSpPr>
            <p:cNvPr id="4132" name="Oval 25">
              <a:extLst>
                <a:ext uri="{FF2B5EF4-FFF2-40B4-BE49-F238E27FC236}">
                  <a16:creationId xmlns:a16="http://schemas.microsoft.com/office/drawing/2014/main" id="{1D74D852-C11D-4DB7-8E32-8D4B738D290A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id-ID"/>
            </a:p>
          </p:txBody>
        </p:sp>
        <p:sp>
          <p:nvSpPr>
            <p:cNvPr id="43034" name="Oval 26">
              <a:extLst>
                <a:ext uri="{FF2B5EF4-FFF2-40B4-BE49-F238E27FC236}">
                  <a16:creationId xmlns:a16="http://schemas.microsoft.com/office/drawing/2014/main" id="{3CE74CCC-A318-4851-9F91-0EF70CC0F8EE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253" y="1855"/>
              <a:ext cx="1265" cy="1265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134" name="Oval 27">
              <a:extLst>
                <a:ext uri="{FF2B5EF4-FFF2-40B4-BE49-F238E27FC236}">
                  <a16:creationId xmlns:a16="http://schemas.microsoft.com/office/drawing/2014/main" id="{847A508A-CB15-4C0F-94D0-ADB50280942E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48BE67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id-ID"/>
            </a:p>
          </p:txBody>
        </p:sp>
        <p:sp>
          <p:nvSpPr>
            <p:cNvPr id="43036" name="Oval 28">
              <a:extLst>
                <a:ext uri="{FF2B5EF4-FFF2-40B4-BE49-F238E27FC236}">
                  <a16:creationId xmlns:a16="http://schemas.microsoft.com/office/drawing/2014/main" id="{8F6A4D90-E5C1-436F-9D39-83FD66CF29AA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334" y="1936"/>
              <a:ext cx="1097" cy="110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136" name="Oval 29">
              <a:extLst>
                <a:ext uri="{FF2B5EF4-FFF2-40B4-BE49-F238E27FC236}">
                  <a16:creationId xmlns:a16="http://schemas.microsoft.com/office/drawing/2014/main" id="{5CD5C00F-3139-4B66-A507-C13173BDD133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48BE67"/>
                </a:gs>
                <a:gs pos="100000">
                  <a:srgbClr val="235C3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id-ID"/>
            </a:p>
          </p:txBody>
        </p:sp>
      </p:grpSp>
      <p:grpSp>
        <p:nvGrpSpPr>
          <p:cNvPr id="4103" name="Group 64">
            <a:extLst>
              <a:ext uri="{FF2B5EF4-FFF2-40B4-BE49-F238E27FC236}">
                <a16:creationId xmlns:a16="http://schemas.microsoft.com/office/drawing/2014/main" id="{A442805D-8E04-44D0-A256-723FB72D9188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3451225" cy="417513"/>
            <a:chOff x="0" y="0"/>
            <a:chExt cx="2174" cy="263"/>
          </a:xfrm>
        </p:grpSpPr>
        <p:sp>
          <p:nvSpPr>
            <p:cNvPr id="4129" name="Rectangle 65">
              <a:extLst>
                <a:ext uri="{FF2B5EF4-FFF2-40B4-BE49-F238E27FC236}">
                  <a16:creationId xmlns:a16="http://schemas.microsoft.com/office/drawing/2014/main" id="{C4DA3BD5-71D1-41C1-A8F0-35F5D6E7699F}"/>
                </a:ext>
              </a:extLst>
            </p:cNvPr>
            <p:cNvSpPr>
              <a:spLocks noChangeAspect="1" noChangeArrowheads="1"/>
            </p:cNvSpPr>
            <p:nvPr/>
          </p:nvSpPr>
          <p:spPr bwMode="gray">
            <a:xfrm>
              <a:off x="158" y="2"/>
              <a:ext cx="2016" cy="261"/>
            </a:xfrm>
            <a:prstGeom prst="rect">
              <a:avLst/>
            </a:prstGeom>
            <a:solidFill>
              <a:schemeClr val="tx2">
                <a:alpha val="85881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en-US" altLang="id-ID" sz="1200">
                <a:solidFill>
                  <a:srgbClr val="006600"/>
                </a:solidFill>
              </a:endParaRPr>
            </a:p>
            <a:p>
              <a:pPr algn="ctr" eaLnBrk="1" hangingPunct="1"/>
              <a:r>
                <a:rPr lang="en-US" altLang="id-ID" sz="1200">
                  <a:solidFill>
                    <a:srgbClr val="006600"/>
                  </a:solidFill>
                </a:rPr>
                <a:t>www.lpse.depkes.go.id</a:t>
              </a:r>
            </a:p>
            <a:p>
              <a:pPr algn="ctr" eaLnBrk="1" hangingPunct="1"/>
              <a:endParaRPr lang="en-US" altLang="id-ID" sz="1200">
                <a:solidFill>
                  <a:srgbClr val="006600"/>
                </a:solidFill>
              </a:endParaRPr>
            </a:p>
          </p:txBody>
        </p:sp>
        <p:pic>
          <p:nvPicPr>
            <p:cNvPr id="4130" name="Picture 66" descr="original_metal_w(s)">
              <a:extLst>
                <a:ext uri="{FF2B5EF4-FFF2-40B4-BE49-F238E27FC236}">
                  <a16:creationId xmlns:a16="http://schemas.microsoft.com/office/drawing/2014/main" id="{E6C077CA-7119-4816-9CF7-D8564A0CD448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272" cy="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48" name="Picture 12">
            <a:extLst>
              <a:ext uri="{FF2B5EF4-FFF2-40B4-BE49-F238E27FC236}">
                <a16:creationId xmlns:a16="http://schemas.microsoft.com/office/drawing/2014/main" id="{A15508D7-50F1-41C9-BFE1-1E3AB488E8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429396"/>
            <a:ext cx="9144000" cy="428604"/>
          </a:xfrm>
          <a:prstGeom prst="rect">
            <a:avLst/>
          </a:prstGeom>
          <a:noFill/>
          <a:ln w="9525">
            <a:gradFill>
              <a:gsLst>
                <a:gs pos="0">
                  <a:schemeClr val="accent1">
                    <a:tint val="66000"/>
                    <a:satMod val="160000"/>
                    <a:alpha val="5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miter lim="800000"/>
            <a:headEnd/>
            <a:tailEnd/>
          </a:ln>
          <a:effectLst/>
        </p:spPr>
      </p:pic>
      <p:sp>
        <p:nvSpPr>
          <p:cNvPr id="4105" name="AutoShape 13">
            <a:extLst>
              <a:ext uri="{FF2B5EF4-FFF2-40B4-BE49-F238E27FC236}">
                <a16:creationId xmlns:a16="http://schemas.microsoft.com/office/drawing/2014/main" id="{341D6D63-F134-4F28-9C8C-BE87B811744B}"/>
              </a:ext>
            </a:extLst>
          </p:cNvPr>
          <p:cNvSpPr>
            <a:spLocks noChangeArrowheads="1"/>
          </p:cNvSpPr>
          <p:nvPr/>
        </p:nvSpPr>
        <p:spPr bwMode="gray">
          <a:xfrm>
            <a:off x="714375" y="2857500"/>
            <a:ext cx="7715250" cy="714375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spcBef>
                <a:spcPts val="800"/>
              </a:spcBef>
            </a:pPr>
            <a:endParaRPr lang="en-US" altLang="id-ID" b="1">
              <a:latin typeface="Goudy Old Style" panose="02020502050305020303" pitchFamily="18" charset="0"/>
            </a:endParaRPr>
          </a:p>
          <a:p>
            <a:pPr algn="l" eaLnBrk="1" hangingPunct="1">
              <a:spcBef>
                <a:spcPts val="800"/>
              </a:spcBef>
            </a:pPr>
            <a:r>
              <a:rPr lang="en-US" altLang="id-ID" b="1">
                <a:solidFill>
                  <a:srgbClr val="FFFF00"/>
                </a:solidFill>
                <a:latin typeface="Goudy Old Style" panose="02020502050305020303" pitchFamily="18" charset="0"/>
              </a:rPr>
              <a:t>Undang-Undang No.11 Tahun 2008 </a:t>
            </a:r>
            <a:r>
              <a:rPr lang="en-US" altLang="id-ID" b="1">
                <a:latin typeface="Goudy Old Style" panose="02020502050305020303" pitchFamily="18" charset="0"/>
              </a:rPr>
              <a:t>tentang Informasi dan Transaksi Elektronik.</a:t>
            </a:r>
          </a:p>
          <a:p>
            <a:pPr algn="l" eaLnBrk="1" hangingPunct="1">
              <a:lnSpc>
                <a:spcPct val="90000"/>
              </a:lnSpc>
              <a:spcBef>
                <a:spcPct val="20000"/>
              </a:spcBef>
            </a:pPr>
            <a:endParaRPr lang="en-US" altLang="id-ID" b="1">
              <a:latin typeface="Goudy Old Style" panose="02020502050305020303" pitchFamily="18" charset="0"/>
            </a:endParaRPr>
          </a:p>
        </p:txBody>
      </p:sp>
      <p:grpSp>
        <p:nvGrpSpPr>
          <p:cNvPr id="4106" name="Group 23">
            <a:extLst>
              <a:ext uri="{FF2B5EF4-FFF2-40B4-BE49-F238E27FC236}">
                <a16:creationId xmlns:a16="http://schemas.microsoft.com/office/drawing/2014/main" id="{AA7DD476-C033-474D-914A-474EBBABE1F1}"/>
              </a:ext>
            </a:extLst>
          </p:cNvPr>
          <p:cNvGrpSpPr>
            <a:grpSpLocks/>
          </p:cNvGrpSpPr>
          <p:nvPr/>
        </p:nvGrpSpPr>
        <p:grpSpPr bwMode="auto">
          <a:xfrm>
            <a:off x="357188" y="3071813"/>
            <a:ext cx="381000" cy="381000"/>
            <a:chOff x="2078" y="1680"/>
            <a:chExt cx="1615" cy="1615"/>
          </a:xfrm>
        </p:grpSpPr>
        <p:sp>
          <p:nvSpPr>
            <p:cNvPr id="4123" name="Oval 24">
              <a:extLst>
                <a:ext uri="{FF2B5EF4-FFF2-40B4-BE49-F238E27FC236}">
                  <a16:creationId xmlns:a16="http://schemas.microsoft.com/office/drawing/2014/main" id="{F80B7BDE-A14D-4B72-92E9-684383FBBDDE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5715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id-ID"/>
            </a:p>
          </p:txBody>
        </p:sp>
        <p:sp>
          <p:nvSpPr>
            <p:cNvPr id="4124" name="Oval 25">
              <a:extLst>
                <a:ext uri="{FF2B5EF4-FFF2-40B4-BE49-F238E27FC236}">
                  <a16:creationId xmlns:a16="http://schemas.microsoft.com/office/drawing/2014/main" id="{33F4654B-F1DF-4A9D-A67D-8152E1EA6116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id-ID"/>
            </a:p>
          </p:txBody>
        </p:sp>
        <p:sp>
          <p:nvSpPr>
            <p:cNvPr id="34" name="Oval 26">
              <a:extLst>
                <a:ext uri="{FF2B5EF4-FFF2-40B4-BE49-F238E27FC236}">
                  <a16:creationId xmlns:a16="http://schemas.microsoft.com/office/drawing/2014/main" id="{E09B24A1-62BB-4EA3-95C6-D507CAB4EE81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253" y="1855"/>
              <a:ext cx="1265" cy="1265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126" name="Oval 27">
              <a:extLst>
                <a:ext uri="{FF2B5EF4-FFF2-40B4-BE49-F238E27FC236}">
                  <a16:creationId xmlns:a16="http://schemas.microsoft.com/office/drawing/2014/main" id="{7F1B4AE5-C1BA-442E-AC88-95ABA5CD2F04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48BE67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id-ID"/>
            </a:p>
          </p:txBody>
        </p:sp>
        <p:sp>
          <p:nvSpPr>
            <p:cNvPr id="36" name="Oval 28">
              <a:extLst>
                <a:ext uri="{FF2B5EF4-FFF2-40B4-BE49-F238E27FC236}">
                  <a16:creationId xmlns:a16="http://schemas.microsoft.com/office/drawing/2014/main" id="{BC720FC5-49A4-4794-A488-CC5DBF2B0405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334" y="1936"/>
              <a:ext cx="1097" cy="110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128" name="Oval 29">
              <a:extLst>
                <a:ext uri="{FF2B5EF4-FFF2-40B4-BE49-F238E27FC236}">
                  <a16:creationId xmlns:a16="http://schemas.microsoft.com/office/drawing/2014/main" id="{6AC91FD2-3A67-4653-91DB-8BEE9DD168A3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48BE67"/>
                </a:gs>
                <a:gs pos="100000">
                  <a:srgbClr val="235C3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id-ID"/>
            </a:p>
          </p:txBody>
        </p:sp>
      </p:grpSp>
      <p:sp>
        <p:nvSpPr>
          <p:cNvPr id="4107" name="AutoShape 13">
            <a:extLst>
              <a:ext uri="{FF2B5EF4-FFF2-40B4-BE49-F238E27FC236}">
                <a16:creationId xmlns:a16="http://schemas.microsoft.com/office/drawing/2014/main" id="{88C418A7-7248-4144-8197-96C566EB4553}"/>
              </a:ext>
            </a:extLst>
          </p:cNvPr>
          <p:cNvSpPr>
            <a:spLocks noChangeArrowheads="1"/>
          </p:cNvSpPr>
          <p:nvPr/>
        </p:nvSpPr>
        <p:spPr bwMode="gray">
          <a:xfrm>
            <a:off x="642938" y="1928813"/>
            <a:ext cx="7858125" cy="857250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spcBef>
                <a:spcPts val="800"/>
              </a:spcBef>
            </a:pPr>
            <a:r>
              <a:rPr lang="en-US" altLang="id-ID" sz="2000" b="1">
                <a:solidFill>
                  <a:srgbClr val="FFFF00"/>
                </a:solidFill>
                <a:latin typeface="Goudy Old Style" panose="02020502050305020303" pitchFamily="18" charset="0"/>
              </a:rPr>
              <a:t>Perpres No 54 Tahun 2010 </a:t>
            </a:r>
            <a:r>
              <a:rPr lang="en-US" altLang="id-ID" sz="2000" b="1">
                <a:latin typeface="Goudy Old Style" panose="02020502050305020303" pitchFamily="18" charset="0"/>
              </a:rPr>
              <a:t>Tentang Pengadaan Barang/Jasa Pemerintah Beserta Perubahannya Perpres Nomor </a:t>
            </a:r>
            <a:r>
              <a:rPr lang="id-ID" altLang="id-ID" sz="2000" b="1">
                <a:latin typeface="Goudy Old Style" panose="02020502050305020303" pitchFamily="18" charset="0"/>
              </a:rPr>
              <a:t>70</a:t>
            </a:r>
            <a:r>
              <a:rPr lang="en-US" altLang="id-ID" sz="2000" b="1">
                <a:latin typeface="Goudy Old Style" panose="02020502050305020303" pitchFamily="18" charset="0"/>
              </a:rPr>
              <a:t> tahun 201</a:t>
            </a:r>
            <a:r>
              <a:rPr lang="id-ID" altLang="id-ID" sz="2000" b="1">
                <a:latin typeface="Goudy Old Style" panose="02020502050305020303" pitchFamily="18" charset="0"/>
              </a:rPr>
              <a:t>2</a:t>
            </a:r>
            <a:endParaRPr lang="en-US" altLang="id-ID" sz="2000" b="1">
              <a:latin typeface="Goudy Old Style" panose="02020502050305020303" pitchFamily="18" charset="0"/>
            </a:endParaRPr>
          </a:p>
        </p:txBody>
      </p:sp>
      <p:grpSp>
        <p:nvGrpSpPr>
          <p:cNvPr id="4108" name="Group 14">
            <a:extLst>
              <a:ext uri="{FF2B5EF4-FFF2-40B4-BE49-F238E27FC236}">
                <a16:creationId xmlns:a16="http://schemas.microsoft.com/office/drawing/2014/main" id="{3D0E5F07-94EC-48A7-91D7-2B2977EBA0C5}"/>
              </a:ext>
            </a:extLst>
          </p:cNvPr>
          <p:cNvGrpSpPr>
            <a:grpSpLocks/>
          </p:cNvGrpSpPr>
          <p:nvPr/>
        </p:nvGrpSpPr>
        <p:grpSpPr bwMode="auto">
          <a:xfrm>
            <a:off x="357188" y="2143125"/>
            <a:ext cx="381000" cy="381000"/>
            <a:chOff x="2078" y="1680"/>
            <a:chExt cx="1615" cy="1615"/>
          </a:xfrm>
        </p:grpSpPr>
        <p:sp>
          <p:nvSpPr>
            <p:cNvPr id="4117" name="Oval 15">
              <a:extLst>
                <a:ext uri="{FF2B5EF4-FFF2-40B4-BE49-F238E27FC236}">
                  <a16:creationId xmlns:a16="http://schemas.microsoft.com/office/drawing/2014/main" id="{DC9CACE7-6EB2-4B1B-80AF-53392B04408B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5715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id-ID"/>
            </a:p>
          </p:txBody>
        </p:sp>
        <p:sp>
          <p:nvSpPr>
            <p:cNvPr id="4118" name="Oval 16">
              <a:extLst>
                <a:ext uri="{FF2B5EF4-FFF2-40B4-BE49-F238E27FC236}">
                  <a16:creationId xmlns:a16="http://schemas.microsoft.com/office/drawing/2014/main" id="{0AB77F69-F0B4-4D41-B387-2F636289D6B3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id-ID"/>
            </a:p>
          </p:txBody>
        </p:sp>
        <p:sp>
          <p:nvSpPr>
            <p:cNvPr id="41" name="Oval 17">
              <a:extLst>
                <a:ext uri="{FF2B5EF4-FFF2-40B4-BE49-F238E27FC236}">
                  <a16:creationId xmlns:a16="http://schemas.microsoft.com/office/drawing/2014/main" id="{5EE4B758-FD31-4B14-BBA9-16F8BE207789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253" y="1855"/>
              <a:ext cx="1265" cy="1265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120" name="Oval 18">
              <a:extLst>
                <a:ext uri="{FF2B5EF4-FFF2-40B4-BE49-F238E27FC236}">
                  <a16:creationId xmlns:a16="http://schemas.microsoft.com/office/drawing/2014/main" id="{7B03035D-1B36-491C-926C-CFC22E526759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CC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id-ID"/>
            </a:p>
          </p:txBody>
        </p:sp>
        <p:sp>
          <p:nvSpPr>
            <p:cNvPr id="43" name="Oval 19">
              <a:extLst>
                <a:ext uri="{FF2B5EF4-FFF2-40B4-BE49-F238E27FC236}">
                  <a16:creationId xmlns:a16="http://schemas.microsoft.com/office/drawing/2014/main" id="{B3391715-49B3-48F5-BE0C-3149BB0E9C24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334" y="1936"/>
              <a:ext cx="1097" cy="110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122" name="Oval 20">
              <a:extLst>
                <a:ext uri="{FF2B5EF4-FFF2-40B4-BE49-F238E27FC236}">
                  <a16:creationId xmlns:a16="http://schemas.microsoft.com/office/drawing/2014/main" id="{C6C21277-B53A-4FEA-B4C8-E7684310FBA9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C63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id-ID"/>
            </a:p>
          </p:txBody>
        </p:sp>
      </p:grpSp>
      <p:sp>
        <p:nvSpPr>
          <p:cNvPr id="4109" name="AutoShape 13">
            <a:extLst>
              <a:ext uri="{FF2B5EF4-FFF2-40B4-BE49-F238E27FC236}">
                <a16:creationId xmlns:a16="http://schemas.microsoft.com/office/drawing/2014/main" id="{F3D30ADD-45A6-47D8-99EB-012F4B88C9F1}"/>
              </a:ext>
            </a:extLst>
          </p:cNvPr>
          <p:cNvSpPr>
            <a:spLocks noChangeArrowheads="1"/>
          </p:cNvSpPr>
          <p:nvPr/>
        </p:nvSpPr>
        <p:spPr bwMode="gray">
          <a:xfrm>
            <a:off x="642938" y="5572125"/>
            <a:ext cx="7786687" cy="857250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spcBef>
                <a:spcPts val="800"/>
              </a:spcBef>
            </a:pPr>
            <a:r>
              <a:rPr lang="en-US" altLang="id-ID" b="1">
                <a:solidFill>
                  <a:srgbClr val="FFFF00"/>
                </a:solidFill>
                <a:latin typeface="Goudy Old Style" panose="02020502050305020303" pitchFamily="18" charset="0"/>
              </a:rPr>
              <a:t>Perka LKPP No. 1 tahun 2011</a:t>
            </a:r>
            <a:r>
              <a:rPr lang="en-US" altLang="id-ID" b="1">
                <a:latin typeface="Goudy Old Style" panose="02020502050305020303" pitchFamily="18" charset="0"/>
              </a:rPr>
              <a:t> tentang Tata Cara E-Tendering</a:t>
            </a:r>
          </a:p>
        </p:txBody>
      </p:sp>
      <p:grpSp>
        <p:nvGrpSpPr>
          <p:cNvPr id="4110" name="Group 14">
            <a:extLst>
              <a:ext uri="{FF2B5EF4-FFF2-40B4-BE49-F238E27FC236}">
                <a16:creationId xmlns:a16="http://schemas.microsoft.com/office/drawing/2014/main" id="{C08601A9-5FC8-4F65-ABE9-D49C85FAAC92}"/>
              </a:ext>
            </a:extLst>
          </p:cNvPr>
          <p:cNvGrpSpPr>
            <a:grpSpLocks/>
          </p:cNvGrpSpPr>
          <p:nvPr/>
        </p:nvGrpSpPr>
        <p:grpSpPr bwMode="auto">
          <a:xfrm>
            <a:off x="357188" y="5834063"/>
            <a:ext cx="381000" cy="381000"/>
            <a:chOff x="2078" y="1680"/>
            <a:chExt cx="1615" cy="1615"/>
          </a:xfrm>
        </p:grpSpPr>
        <p:sp>
          <p:nvSpPr>
            <p:cNvPr id="4111" name="Oval 15">
              <a:extLst>
                <a:ext uri="{FF2B5EF4-FFF2-40B4-BE49-F238E27FC236}">
                  <a16:creationId xmlns:a16="http://schemas.microsoft.com/office/drawing/2014/main" id="{98DEC08F-54EE-4F78-BF18-E8FA565855DB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5715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id-ID"/>
            </a:p>
          </p:txBody>
        </p:sp>
        <p:sp>
          <p:nvSpPr>
            <p:cNvPr id="4112" name="Oval 16">
              <a:extLst>
                <a:ext uri="{FF2B5EF4-FFF2-40B4-BE49-F238E27FC236}">
                  <a16:creationId xmlns:a16="http://schemas.microsoft.com/office/drawing/2014/main" id="{8A0DF147-4B6B-4B64-899C-C478631D1D50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id-ID"/>
            </a:p>
          </p:txBody>
        </p:sp>
        <p:sp>
          <p:nvSpPr>
            <p:cNvPr id="50" name="Oval 17">
              <a:extLst>
                <a:ext uri="{FF2B5EF4-FFF2-40B4-BE49-F238E27FC236}">
                  <a16:creationId xmlns:a16="http://schemas.microsoft.com/office/drawing/2014/main" id="{32A5C8DE-1321-4DBE-AD06-4BD4015D9593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253" y="1855"/>
              <a:ext cx="1265" cy="1265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114" name="Oval 18">
              <a:extLst>
                <a:ext uri="{FF2B5EF4-FFF2-40B4-BE49-F238E27FC236}">
                  <a16:creationId xmlns:a16="http://schemas.microsoft.com/office/drawing/2014/main" id="{8E765821-9E52-4489-BABA-A95CAD7BD143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CC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id-ID"/>
            </a:p>
          </p:txBody>
        </p:sp>
        <p:sp>
          <p:nvSpPr>
            <p:cNvPr id="52" name="Oval 19">
              <a:extLst>
                <a:ext uri="{FF2B5EF4-FFF2-40B4-BE49-F238E27FC236}">
                  <a16:creationId xmlns:a16="http://schemas.microsoft.com/office/drawing/2014/main" id="{BB3EE113-1D69-4154-ACA4-725999A2672F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334" y="1936"/>
              <a:ext cx="1097" cy="110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116" name="Oval 20">
              <a:extLst>
                <a:ext uri="{FF2B5EF4-FFF2-40B4-BE49-F238E27FC236}">
                  <a16:creationId xmlns:a16="http://schemas.microsoft.com/office/drawing/2014/main" id="{EF49EC6D-A359-4A82-A9D4-7B34CC739C88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C63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id-ID"/>
            </a:p>
          </p:txBody>
        </p:sp>
      </p:grpSp>
    </p:spTree>
  </p:cSld>
  <p:clrMapOvr>
    <a:masterClrMapping/>
  </p:clrMapOvr>
  <p:transition spd="med">
    <p:dissolv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AutoShape 78">
            <a:extLst>
              <a:ext uri="{FF2B5EF4-FFF2-40B4-BE49-F238E27FC236}">
                <a16:creationId xmlns:a16="http://schemas.microsoft.com/office/drawing/2014/main" id="{8D4994E8-04A5-49A6-88B0-BC4175C490E6}"/>
              </a:ext>
            </a:extLst>
          </p:cNvPr>
          <p:cNvSpPr>
            <a:spLocks noChangeArrowheads="1"/>
          </p:cNvSpPr>
          <p:nvPr/>
        </p:nvSpPr>
        <p:spPr bwMode="gray">
          <a:xfrm>
            <a:off x="1285875" y="3571875"/>
            <a:ext cx="7410450" cy="928688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marL="1206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altLang="id-ID" b="1">
                <a:solidFill>
                  <a:schemeClr val="tx2"/>
                </a:solidFill>
                <a:latin typeface="Goudy Old Style" panose="02020502050305020303" pitchFamily="18" charset="0"/>
              </a:rPr>
              <a:t>ULP dapat meminta penyedia barang/jasa untuk menyampaikan surat jaminan asli dari bank</a:t>
            </a:r>
          </a:p>
        </p:txBody>
      </p:sp>
      <p:sp>
        <p:nvSpPr>
          <p:cNvPr id="22531" name="AutoShape 78">
            <a:extLst>
              <a:ext uri="{FF2B5EF4-FFF2-40B4-BE49-F238E27FC236}">
                <a16:creationId xmlns:a16="http://schemas.microsoft.com/office/drawing/2014/main" id="{C50BB7B1-92A2-47C8-AA21-E4A7DFC50E85}"/>
              </a:ext>
            </a:extLst>
          </p:cNvPr>
          <p:cNvSpPr>
            <a:spLocks noChangeArrowheads="1"/>
          </p:cNvSpPr>
          <p:nvPr/>
        </p:nvSpPr>
        <p:spPr bwMode="gray">
          <a:xfrm>
            <a:off x="1285875" y="4643438"/>
            <a:ext cx="7410450" cy="1857375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lvl="3" algn="l"/>
            <a:r>
              <a:rPr lang="en-US" altLang="id-ID" b="1">
                <a:solidFill>
                  <a:schemeClr val="tx2"/>
                </a:solidFill>
                <a:latin typeface="Goudy Old Style" panose="02020502050305020303" pitchFamily="18" charset="0"/>
              </a:rPr>
              <a:t>Jika penyedia hanya mengunggah </a:t>
            </a:r>
            <a:r>
              <a:rPr lang="en-US" altLang="id-ID" b="1" i="1">
                <a:solidFill>
                  <a:schemeClr val="tx2"/>
                </a:solidFill>
                <a:latin typeface="Goudy Old Style" panose="02020502050305020303" pitchFamily="18" charset="0"/>
              </a:rPr>
              <a:t>softcopy</a:t>
            </a:r>
            <a:r>
              <a:rPr lang="en-US" altLang="id-ID" b="1">
                <a:solidFill>
                  <a:schemeClr val="tx2"/>
                </a:solidFill>
                <a:latin typeface="Goudy Old Style" panose="02020502050305020303" pitchFamily="18" charset="0"/>
              </a:rPr>
              <a:t> dan tidak menyampaikan asli jaminan penawaran, penyedia barang/jasa tersebut tidak dapat digugurkan dalam tahap evaluasi administrasi jika hasil konfirmasi kepada penerbit jaminan menyatakan bahwa jaminan tersebut dapat dicairkan</a:t>
            </a:r>
          </a:p>
        </p:txBody>
      </p:sp>
      <p:grpSp>
        <p:nvGrpSpPr>
          <p:cNvPr id="22532" name="Group 201">
            <a:extLst>
              <a:ext uri="{FF2B5EF4-FFF2-40B4-BE49-F238E27FC236}">
                <a16:creationId xmlns:a16="http://schemas.microsoft.com/office/drawing/2014/main" id="{622F1FD1-D222-404F-A1E7-1CAFFFC95488}"/>
              </a:ext>
            </a:extLst>
          </p:cNvPr>
          <p:cNvGrpSpPr>
            <a:grpSpLocks/>
          </p:cNvGrpSpPr>
          <p:nvPr/>
        </p:nvGrpSpPr>
        <p:grpSpPr bwMode="auto">
          <a:xfrm>
            <a:off x="179388" y="1120775"/>
            <a:ext cx="4052887" cy="573088"/>
            <a:chOff x="113" y="706"/>
            <a:chExt cx="2553" cy="361"/>
          </a:xfrm>
        </p:grpSpPr>
        <p:sp>
          <p:nvSpPr>
            <p:cNvPr id="22557" name="AutoShape 59">
              <a:extLst>
                <a:ext uri="{FF2B5EF4-FFF2-40B4-BE49-F238E27FC236}">
                  <a16:creationId xmlns:a16="http://schemas.microsoft.com/office/drawing/2014/main" id="{CD240F46-A289-446E-9841-EB8A7D98A5B6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13" y="709"/>
              <a:ext cx="2553" cy="358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rgbClr val="34B034"/>
                </a:gs>
                <a:gs pos="100000">
                  <a:srgbClr val="3F8B4A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id-ID"/>
            </a:p>
          </p:txBody>
        </p:sp>
        <p:sp>
          <p:nvSpPr>
            <p:cNvPr id="22558" name="AutoShape 60">
              <a:extLst>
                <a:ext uri="{FF2B5EF4-FFF2-40B4-BE49-F238E27FC236}">
                  <a16:creationId xmlns:a16="http://schemas.microsoft.com/office/drawing/2014/main" id="{0C45716E-A16A-4D93-A7DC-EC524798A66C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52" y="710"/>
              <a:ext cx="2477" cy="351"/>
            </a:xfrm>
            <a:prstGeom prst="roundRect">
              <a:avLst>
                <a:gd name="adj" fmla="val 16667"/>
              </a:avLst>
            </a:prstGeom>
            <a:solidFill>
              <a:srgbClr val="73E7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id-ID"/>
            </a:p>
          </p:txBody>
        </p:sp>
        <p:sp>
          <p:nvSpPr>
            <p:cNvPr id="22559" name="AutoShape 61">
              <a:extLst>
                <a:ext uri="{FF2B5EF4-FFF2-40B4-BE49-F238E27FC236}">
                  <a16:creationId xmlns:a16="http://schemas.microsoft.com/office/drawing/2014/main" id="{97465F0D-65ED-441D-9E73-724590AB721A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73" y="969"/>
              <a:ext cx="2442" cy="8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3E77E"/>
                </a:gs>
                <a:gs pos="100000">
                  <a:srgbClr val="B3F2B9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id-ID"/>
            </a:p>
          </p:txBody>
        </p:sp>
        <p:sp>
          <p:nvSpPr>
            <p:cNvPr id="22560" name="AutoShape 62">
              <a:extLst>
                <a:ext uri="{FF2B5EF4-FFF2-40B4-BE49-F238E27FC236}">
                  <a16:creationId xmlns:a16="http://schemas.microsoft.com/office/drawing/2014/main" id="{9376DC88-9888-4760-9162-51C351D49304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73" y="713"/>
              <a:ext cx="2442" cy="8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D0F7D4"/>
                </a:gs>
                <a:gs pos="100000">
                  <a:srgbClr val="73E77E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id-ID"/>
            </a:p>
          </p:txBody>
        </p:sp>
        <p:sp>
          <p:nvSpPr>
            <p:cNvPr id="22561" name="Text Box 69">
              <a:extLst>
                <a:ext uri="{FF2B5EF4-FFF2-40B4-BE49-F238E27FC236}">
                  <a16:creationId xmlns:a16="http://schemas.microsoft.com/office/drawing/2014/main" id="{2B3A2267-B6EA-4D11-B1D6-4049903407F1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73" y="706"/>
              <a:ext cx="2427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id-ID" sz="2800" b="1">
                  <a:solidFill>
                    <a:srgbClr val="FFFFFF"/>
                  </a:solidFill>
                  <a:latin typeface="Goudy Old Style" panose="02020502050305020303" pitchFamily="18" charset="0"/>
                </a:rPr>
                <a:t>“Ketentuan Lain”</a:t>
              </a:r>
              <a:endParaRPr lang="en-US" altLang="id-ID" sz="3600" b="1">
                <a:solidFill>
                  <a:srgbClr val="FFFFFF"/>
                </a:solidFill>
                <a:latin typeface="Goudy Old Style" panose="02020502050305020303" pitchFamily="18" charset="0"/>
              </a:endParaRPr>
            </a:p>
          </p:txBody>
        </p:sp>
      </p:grpSp>
      <p:sp>
        <p:nvSpPr>
          <p:cNvPr id="6147" name="AutoShape 79">
            <a:extLst>
              <a:ext uri="{FF2B5EF4-FFF2-40B4-BE49-F238E27FC236}">
                <a16:creationId xmlns:a16="http://schemas.microsoft.com/office/drawing/2014/main" id="{E6A42E79-A99F-4B0C-8F4D-728984AB96F6}"/>
              </a:ext>
            </a:extLst>
          </p:cNvPr>
          <p:cNvSpPr>
            <a:spLocks noChangeArrowheads="1"/>
          </p:cNvSpPr>
          <p:nvPr/>
        </p:nvSpPr>
        <p:spPr bwMode="gray">
          <a:xfrm>
            <a:off x="571500" y="2000250"/>
            <a:ext cx="5715000" cy="428625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</p:spPr>
        <p:txBody>
          <a:bodyPr anchor="ctr">
            <a:normAutofit fontScale="92500" lnSpcReduction="20000"/>
          </a:bodyPr>
          <a:lstStyle/>
          <a:p>
            <a:pPr marL="284163" algn="l" eaLnBrk="0" hangingPunct="0">
              <a:lnSpc>
                <a:spcPct val="80000"/>
              </a:lnSpc>
              <a:defRPr/>
            </a:pPr>
            <a:r>
              <a:rPr lang="en-US" sz="2200" b="1" dirty="0" err="1">
                <a:solidFill>
                  <a:srgbClr val="FFFF00"/>
                </a:solidFill>
                <a:latin typeface="Goudy Old Style" pitchFamily="18" charset="0"/>
              </a:rPr>
              <a:t>Surat</a:t>
            </a:r>
            <a:r>
              <a:rPr lang="en-US" sz="2200" b="1" dirty="0">
                <a:solidFill>
                  <a:srgbClr val="FFFF00"/>
                </a:solidFill>
                <a:latin typeface="Goudy Old Style" pitchFamily="18" charset="0"/>
              </a:rPr>
              <a:t> </a:t>
            </a:r>
            <a:r>
              <a:rPr lang="en-US" sz="2200" b="1" dirty="0" err="1">
                <a:solidFill>
                  <a:srgbClr val="FFFF00"/>
                </a:solidFill>
                <a:latin typeface="Goudy Old Style" pitchFamily="18" charset="0"/>
              </a:rPr>
              <a:t>Jaminan</a:t>
            </a:r>
            <a:r>
              <a:rPr lang="en-US" sz="2200" b="1" dirty="0">
                <a:solidFill>
                  <a:srgbClr val="FFFF00"/>
                </a:solidFill>
                <a:latin typeface="Goudy Old Style" pitchFamily="18" charset="0"/>
              </a:rPr>
              <a:t> </a:t>
            </a:r>
            <a:r>
              <a:rPr lang="en-US" sz="2200" b="1" dirty="0" err="1">
                <a:solidFill>
                  <a:srgbClr val="FFFF00"/>
                </a:solidFill>
                <a:latin typeface="Goudy Old Style" pitchFamily="18" charset="0"/>
              </a:rPr>
              <a:t>Penawaran</a:t>
            </a:r>
            <a:endParaRPr lang="en-US" sz="2200" b="1" dirty="0">
              <a:solidFill>
                <a:srgbClr val="FFFF00"/>
              </a:solidFill>
              <a:latin typeface="Goudy Old Style" pitchFamily="18" charset="0"/>
            </a:endParaRPr>
          </a:p>
        </p:txBody>
      </p:sp>
      <p:sp>
        <p:nvSpPr>
          <p:cNvPr id="22534" name="AutoShape 78">
            <a:extLst>
              <a:ext uri="{FF2B5EF4-FFF2-40B4-BE49-F238E27FC236}">
                <a16:creationId xmlns:a16="http://schemas.microsoft.com/office/drawing/2014/main" id="{CF3F4438-4471-4E3A-A79C-25F09CCF6838}"/>
              </a:ext>
            </a:extLst>
          </p:cNvPr>
          <p:cNvSpPr>
            <a:spLocks noChangeArrowheads="1"/>
          </p:cNvSpPr>
          <p:nvPr/>
        </p:nvSpPr>
        <p:spPr bwMode="gray">
          <a:xfrm>
            <a:off x="1233488" y="2571750"/>
            <a:ext cx="7410450" cy="857250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marL="1651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altLang="id-ID" b="1">
                <a:solidFill>
                  <a:schemeClr val="tx2"/>
                </a:solidFill>
                <a:latin typeface="Goudy Old Style" panose="02020502050305020303" pitchFamily="18" charset="0"/>
              </a:rPr>
              <a:t>Surat jaminan  dapat disampaikan berupa </a:t>
            </a:r>
            <a:r>
              <a:rPr lang="en-US" altLang="id-ID" b="1" i="1">
                <a:solidFill>
                  <a:schemeClr val="tx2"/>
                </a:solidFill>
                <a:latin typeface="Goudy Old Style" panose="02020502050305020303" pitchFamily="18" charset="0"/>
              </a:rPr>
              <a:t>softcopy </a:t>
            </a:r>
            <a:r>
              <a:rPr lang="en-US" altLang="id-ID" b="1">
                <a:solidFill>
                  <a:schemeClr val="tx2"/>
                </a:solidFill>
                <a:latin typeface="Goudy Old Style" panose="02020502050305020303" pitchFamily="18" charset="0"/>
              </a:rPr>
              <a:t>dan dimasukan pada dokumen penawaran</a:t>
            </a:r>
          </a:p>
        </p:txBody>
      </p:sp>
      <p:grpSp>
        <p:nvGrpSpPr>
          <p:cNvPr id="22535" name="Group 87">
            <a:extLst>
              <a:ext uri="{FF2B5EF4-FFF2-40B4-BE49-F238E27FC236}">
                <a16:creationId xmlns:a16="http://schemas.microsoft.com/office/drawing/2014/main" id="{FF695502-8753-4527-B69E-4577CF57B99B}"/>
              </a:ext>
            </a:extLst>
          </p:cNvPr>
          <p:cNvGrpSpPr>
            <a:grpSpLocks/>
          </p:cNvGrpSpPr>
          <p:nvPr/>
        </p:nvGrpSpPr>
        <p:grpSpPr bwMode="auto">
          <a:xfrm>
            <a:off x="928688" y="2786063"/>
            <a:ext cx="381000" cy="381000"/>
            <a:chOff x="2078" y="1680"/>
            <a:chExt cx="1615" cy="1615"/>
          </a:xfrm>
        </p:grpSpPr>
        <p:sp>
          <p:nvSpPr>
            <p:cNvPr id="22554" name="Oval 88">
              <a:extLst>
                <a:ext uri="{FF2B5EF4-FFF2-40B4-BE49-F238E27FC236}">
                  <a16:creationId xmlns:a16="http://schemas.microsoft.com/office/drawing/2014/main" id="{15634993-9154-4485-84F6-D94845AFCA6B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5715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id-ID"/>
            </a:p>
          </p:txBody>
        </p:sp>
        <p:sp>
          <p:nvSpPr>
            <p:cNvPr id="22555" name="Oval 89">
              <a:extLst>
                <a:ext uri="{FF2B5EF4-FFF2-40B4-BE49-F238E27FC236}">
                  <a16:creationId xmlns:a16="http://schemas.microsoft.com/office/drawing/2014/main" id="{6020F2C9-E25E-4807-A1FB-3442148C572D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id-ID"/>
            </a:p>
          </p:txBody>
        </p:sp>
        <p:sp>
          <p:nvSpPr>
            <p:cNvPr id="40026" name="Oval 90">
              <a:extLst>
                <a:ext uri="{FF2B5EF4-FFF2-40B4-BE49-F238E27FC236}">
                  <a16:creationId xmlns:a16="http://schemas.microsoft.com/office/drawing/2014/main" id="{2C97A24D-52D5-43AF-9D22-C209F9E829C6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253" y="1855"/>
              <a:ext cx="1265" cy="1265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</p:grpSp>
      <p:grpSp>
        <p:nvGrpSpPr>
          <p:cNvPr id="22536" name="Group 94">
            <a:extLst>
              <a:ext uri="{FF2B5EF4-FFF2-40B4-BE49-F238E27FC236}">
                <a16:creationId xmlns:a16="http://schemas.microsoft.com/office/drawing/2014/main" id="{10A9AB15-F0EF-4C49-AB66-D4D53C43CFAD}"/>
              </a:ext>
            </a:extLst>
          </p:cNvPr>
          <p:cNvGrpSpPr>
            <a:grpSpLocks/>
          </p:cNvGrpSpPr>
          <p:nvPr/>
        </p:nvGrpSpPr>
        <p:grpSpPr bwMode="auto">
          <a:xfrm>
            <a:off x="914400" y="3786188"/>
            <a:ext cx="442913" cy="381000"/>
            <a:chOff x="2078" y="1680"/>
            <a:chExt cx="1615" cy="1615"/>
          </a:xfrm>
        </p:grpSpPr>
        <p:sp>
          <p:nvSpPr>
            <p:cNvPr id="22548" name="Oval 95">
              <a:extLst>
                <a:ext uri="{FF2B5EF4-FFF2-40B4-BE49-F238E27FC236}">
                  <a16:creationId xmlns:a16="http://schemas.microsoft.com/office/drawing/2014/main" id="{5A82E615-2C85-4954-8CD2-8B6958480DA3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5715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id-ID"/>
            </a:p>
          </p:txBody>
        </p:sp>
        <p:sp>
          <p:nvSpPr>
            <p:cNvPr id="22549" name="Oval 96">
              <a:extLst>
                <a:ext uri="{FF2B5EF4-FFF2-40B4-BE49-F238E27FC236}">
                  <a16:creationId xmlns:a16="http://schemas.microsoft.com/office/drawing/2014/main" id="{0CD14F06-4E86-4C21-A878-164A4A183973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id-ID"/>
            </a:p>
          </p:txBody>
        </p:sp>
        <p:sp>
          <p:nvSpPr>
            <p:cNvPr id="40033" name="Oval 97">
              <a:extLst>
                <a:ext uri="{FF2B5EF4-FFF2-40B4-BE49-F238E27FC236}">
                  <a16:creationId xmlns:a16="http://schemas.microsoft.com/office/drawing/2014/main" id="{5B119BC8-2D64-496E-A30E-C82F2885C488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252" y="1855"/>
              <a:ext cx="1262" cy="1265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2551" name="Oval 98">
              <a:extLst>
                <a:ext uri="{FF2B5EF4-FFF2-40B4-BE49-F238E27FC236}">
                  <a16:creationId xmlns:a16="http://schemas.microsoft.com/office/drawing/2014/main" id="{2B0C68FB-5BE0-4B61-8B2A-786338A94FA7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21B3E1"/>
                </a:gs>
                <a:gs pos="100000">
                  <a:srgbClr val="0F5368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id-ID"/>
            </a:p>
          </p:txBody>
        </p:sp>
        <p:sp>
          <p:nvSpPr>
            <p:cNvPr id="40035" name="Oval 99">
              <a:extLst>
                <a:ext uri="{FF2B5EF4-FFF2-40B4-BE49-F238E27FC236}">
                  <a16:creationId xmlns:a16="http://schemas.microsoft.com/office/drawing/2014/main" id="{9E88474C-06BF-439D-8F6F-1E7B86167436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338" y="1936"/>
              <a:ext cx="1094" cy="110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2553" name="Oval 100">
              <a:extLst>
                <a:ext uri="{FF2B5EF4-FFF2-40B4-BE49-F238E27FC236}">
                  <a16:creationId xmlns:a16="http://schemas.microsoft.com/office/drawing/2014/main" id="{C74CA5DD-7207-4B38-9B47-89FCB43AE660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21B3E1"/>
                </a:gs>
                <a:gs pos="100000">
                  <a:srgbClr val="10576D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id-ID"/>
            </a:p>
          </p:txBody>
        </p:sp>
      </p:grpSp>
      <p:grpSp>
        <p:nvGrpSpPr>
          <p:cNvPr id="22537" name="Group 101">
            <a:extLst>
              <a:ext uri="{FF2B5EF4-FFF2-40B4-BE49-F238E27FC236}">
                <a16:creationId xmlns:a16="http://schemas.microsoft.com/office/drawing/2014/main" id="{C9BC516F-29C9-428A-A81D-9A358CFC280A}"/>
              </a:ext>
            </a:extLst>
          </p:cNvPr>
          <p:cNvGrpSpPr>
            <a:grpSpLocks/>
          </p:cNvGrpSpPr>
          <p:nvPr/>
        </p:nvGrpSpPr>
        <p:grpSpPr bwMode="auto">
          <a:xfrm>
            <a:off x="857250" y="5334000"/>
            <a:ext cx="441325" cy="381000"/>
            <a:chOff x="2078" y="1680"/>
            <a:chExt cx="1615" cy="1615"/>
          </a:xfrm>
        </p:grpSpPr>
        <p:sp>
          <p:nvSpPr>
            <p:cNvPr id="22542" name="Oval 102">
              <a:extLst>
                <a:ext uri="{FF2B5EF4-FFF2-40B4-BE49-F238E27FC236}">
                  <a16:creationId xmlns:a16="http://schemas.microsoft.com/office/drawing/2014/main" id="{56B9B562-EA50-4DA5-BB8C-16851F93907B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5715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id-ID"/>
            </a:p>
          </p:txBody>
        </p:sp>
        <p:sp>
          <p:nvSpPr>
            <p:cNvPr id="22543" name="Oval 103">
              <a:extLst>
                <a:ext uri="{FF2B5EF4-FFF2-40B4-BE49-F238E27FC236}">
                  <a16:creationId xmlns:a16="http://schemas.microsoft.com/office/drawing/2014/main" id="{8C98189F-7380-41E0-9EF9-24B46F938DF6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id-ID"/>
            </a:p>
          </p:txBody>
        </p:sp>
        <p:sp>
          <p:nvSpPr>
            <p:cNvPr id="40040" name="Oval 104">
              <a:extLst>
                <a:ext uri="{FF2B5EF4-FFF2-40B4-BE49-F238E27FC236}">
                  <a16:creationId xmlns:a16="http://schemas.microsoft.com/office/drawing/2014/main" id="{D8CDA605-1997-4335-A7EE-939CFCB6C8AF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252" y="1855"/>
              <a:ext cx="1266" cy="1265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2545" name="Oval 105">
              <a:extLst>
                <a:ext uri="{FF2B5EF4-FFF2-40B4-BE49-F238E27FC236}">
                  <a16:creationId xmlns:a16="http://schemas.microsoft.com/office/drawing/2014/main" id="{7C582EAA-994B-4090-9289-7CE4F90FF9E2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8D67E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id-ID"/>
            </a:p>
          </p:txBody>
        </p:sp>
        <p:sp>
          <p:nvSpPr>
            <p:cNvPr id="40042" name="Oval 106">
              <a:extLst>
                <a:ext uri="{FF2B5EF4-FFF2-40B4-BE49-F238E27FC236}">
                  <a16:creationId xmlns:a16="http://schemas.microsoft.com/office/drawing/2014/main" id="{D72096DD-4998-4E69-9165-8DB561E0EAD2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339" y="1936"/>
              <a:ext cx="1092" cy="110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2547" name="Oval 107">
              <a:extLst>
                <a:ext uri="{FF2B5EF4-FFF2-40B4-BE49-F238E27FC236}">
                  <a16:creationId xmlns:a16="http://schemas.microsoft.com/office/drawing/2014/main" id="{EFE8D44A-8604-45A5-A375-41AFBAE313DF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8D67E1"/>
                </a:gs>
                <a:gs pos="100000">
                  <a:srgbClr val="45326D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id-ID"/>
            </a:p>
          </p:txBody>
        </p:sp>
      </p:grpSp>
      <p:grpSp>
        <p:nvGrpSpPr>
          <p:cNvPr id="22538" name="Group 202">
            <a:extLst>
              <a:ext uri="{FF2B5EF4-FFF2-40B4-BE49-F238E27FC236}">
                <a16:creationId xmlns:a16="http://schemas.microsoft.com/office/drawing/2014/main" id="{A074EAE3-488E-408D-9B5C-46F30DCAE9ED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3451225" cy="417513"/>
            <a:chOff x="0" y="0"/>
            <a:chExt cx="2174" cy="263"/>
          </a:xfrm>
        </p:grpSpPr>
        <p:sp>
          <p:nvSpPr>
            <p:cNvPr id="22540" name="Rectangle 203">
              <a:extLst>
                <a:ext uri="{FF2B5EF4-FFF2-40B4-BE49-F238E27FC236}">
                  <a16:creationId xmlns:a16="http://schemas.microsoft.com/office/drawing/2014/main" id="{B96CF9F5-FF4B-44E1-8A99-290C08F590A7}"/>
                </a:ext>
              </a:extLst>
            </p:cNvPr>
            <p:cNvSpPr>
              <a:spLocks noChangeAspect="1" noChangeArrowheads="1"/>
            </p:cNvSpPr>
            <p:nvPr/>
          </p:nvSpPr>
          <p:spPr bwMode="gray">
            <a:xfrm>
              <a:off x="158" y="2"/>
              <a:ext cx="2016" cy="261"/>
            </a:xfrm>
            <a:prstGeom prst="rect">
              <a:avLst/>
            </a:prstGeom>
            <a:solidFill>
              <a:schemeClr val="tx2">
                <a:alpha val="85881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en-US" altLang="id-ID" sz="1200">
                <a:solidFill>
                  <a:srgbClr val="006600"/>
                </a:solidFill>
              </a:endParaRPr>
            </a:p>
            <a:p>
              <a:pPr algn="ctr" eaLnBrk="1" hangingPunct="1"/>
              <a:r>
                <a:rPr lang="en-US" altLang="id-ID" sz="1200">
                  <a:solidFill>
                    <a:srgbClr val="006600"/>
                  </a:solidFill>
                </a:rPr>
                <a:t>www.lpse.depkes.go.id</a:t>
              </a:r>
            </a:p>
            <a:p>
              <a:pPr algn="ctr" eaLnBrk="1" hangingPunct="1"/>
              <a:endParaRPr lang="en-US" altLang="id-ID" sz="1200">
                <a:solidFill>
                  <a:srgbClr val="006600"/>
                </a:solidFill>
              </a:endParaRPr>
            </a:p>
          </p:txBody>
        </p:sp>
        <p:pic>
          <p:nvPicPr>
            <p:cNvPr id="22541" name="Picture 204" descr="original_metal_w(s)">
              <a:extLst>
                <a:ext uri="{FF2B5EF4-FFF2-40B4-BE49-F238E27FC236}">
                  <a16:creationId xmlns:a16="http://schemas.microsoft.com/office/drawing/2014/main" id="{FCC42A9B-9134-455B-9302-FC951C69D328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272" cy="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83" name="Picture 12">
            <a:extLst>
              <a:ext uri="{FF2B5EF4-FFF2-40B4-BE49-F238E27FC236}">
                <a16:creationId xmlns:a16="http://schemas.microsoft.com/office/drawing/2014/main" id="{DE12E885-D801-4864-B17D-CEA794B488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429396"/>
            <a:ext cx="9144000" cy="428604"/>
          </a:xfrm>
          <a:prstGeom prst="rect">
            <a:avLst/>
          </a:prstGeom>
          <a:noFill/>
          <a:ln w="9525">
            <a:gradFill>
              <a:gsLst>
                <a:gs pos="0">
                  <a:schemeClr val="accent1">
                    <a:tint val="66000"/>
                    <a:satMod val="160000"/>
                    <a:alpha val="5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dissolv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78">
            <a:extLst>
              <a:ext uri="{FF2B5EF4-FFF2-40B4-BE49-F238E27FC236}">
                <a16:creationId xmlns:a16="http://schemas.microsoft.com/office/drawing/2014/main" id="{27925CCB-D1E8-43FE-9C81-ADACF9552AEF}"/>
              </a:ext>
            </a:extLst>
          </p:cNvPr>
          <p:cNvSpPr>
            <a:spLocks noChangeArrowheads="1"/>
          </p:cNvSpPr>
          <p:nvPr/>
        </p:nvSpPr>
        <p:spPr bwMode="gray">
          <a:xfrm>
            <a:off x="1285875" y="3214688"/>
            <a:ext cx="7410450" cy="2214562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en-US" altLang="id-ID" sz="2400" b="1">
                <a:solidFill>
                  <a:srgbClr val="F2EFFF"/>
                </a:solidFill>
                <a:latin typeface="Goudy Old Style" panose="02020502050305020303" pitchFamily="18" charset="0"/>
              </a:rPr>
              <a:t>ULP dapat melakukan perubahan jadwal tahap pemilihan dan wajib mengisi alasan perubahan.</a:t>
            </a:r>
          </a:p>
        </p:txBody>
      </p:sp>
      <p:grpSp>
        <p:nvGrpSpPr>
          <p:cNvPr id="23555" name="Group 201">
            <a:extLst>
              <a:ext uri="{FF2B5EF4-FFF2-40B4-BE49-F238E27FC236}">
                <a16:creationId xmlns:a16="http://schemas.microsoft.com/office/drawing/2014/main" id="{8CCD2C2B-1EC6-40AC-ADB5-C6AD5BE76C7D}"/>
              </a:ext>
            </a:extLst>
          </p:cNvPr>
          <p:cNvGrpSpPr>
            <a:grpSpLocks/>
          </p:cNvGrpSpPr>
          <p:nvPr/>
        </p:nvGrpSpPr>
        <p:grpSpPr bwMode="auto">
          <a:xfrm>
            <a:off x="179388" y="1120775"/>
            <a:ext cx="4052887" cy="573088"/>
            <a:chOff x="113" y="706"/>
            <a:chExt cx="2553" cy="361"/>
          </a:xfrm>
        </p:grpSpPr>
        <p:sp>
          <p:nvSpPr>
            <p:cNvPr id="23568" name="AutoShape 59">
              <a:extLst>
                <a:ext uri="{FF2B5EF4-FFF2-40B4-BE49-F238E27FC236}">
                  <a16:creationId xmlns:a16="http://schemas.microsoft.com/office/drawing/2014/main" id="{3EBF54C5-5B16-461D-9297-C6BF66E44E90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13" y="709"/>
              <a:ext cx="2553" cy="358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rgbClr val="34B034"/>
                </a:gs>
                <a:gs pos="100000">
                  <a:srgbClr val="3F8B4A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id-ID"/>
            </a:p>
          </p:txBody>
        </p:sp>
        <p:sp>
          <p:nvSpPr>
            <p:cNvPr id="23569" name="AutoShape 60">
              <a:extLst>
                <a:ext uri="{FF2B5EF4-FFF2-40B4-BE49-F238E27FC236}">
                  <a16:creationId xmlns:a16="http://schemas.microsoft.com/office/drawing/2014/main" id="{E10EBB8C-1955-496A-BD9B-4A623E58E857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52" y="710"/>
              <a:ext cx="2477" cy="351"/>
            </a:xfrm>
            <a:prstGeom prst="roundRect">
              <a:avLst>
                <a:gd name="adj" fmla="val 16667"/>
              </a:avLst>
            </a:prstGeom>
            <a:solidFill>
              <a:srgbClr val="73E7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id-ID"/>
            </a:p>
          </p:txBody>
        </p:sp>
        <p:sp>
          <p:nvSpPr>
            <p:cNvPr id="23570" name="AutoShape 61">
              <a:extLst>
                <a:ext uri="{FF2B5EF4-FFF2-40B4-BE49-F238E27FC236}">
                  <a16:creationId xmlns:a16="http://schemas.microsoft.com/office/drawing/2014/main" id="{B3F40F03-1659-459E-BACE-6184F7E82116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73" y="969"/>
              <a:ext cx="2442" cy="8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3E77E"/>
                </a:gs>
                <a:gs pos="100000">
                  <a:srgbClr val="B3F2B9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id-ID"/>
            </a:p>
          </p:txBody>
        </p:sp>
        <p:sp>
          <p:nvSpPr>
            <p:cNvPr id="23571" name="AutoShape 62">
              <a:extLst>
                <a:ext uri="{FF2B5EF4-FFF2-40B4-BE49-F238E27FC236}">
                  <a16:creationId xmlns:a16="http://schemas.microsoft.com/office/drawing/2014/main" id="{1D310E2C-C879-4296-BBDD-B1BDB97F38B1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73" y="713"/>
              <a:ext cx="2442" cy="8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D0F7D4"/>
                </a:gs>
                <a:gs pos="100000">
                  <a:srgbClr val="73E77E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id-ID"/>
            </a:p>
          </p:txBody>
        </p:sp>
        <p:sp>
          <p:nvSpPr>
            <p:cNvPr id="23572" name="Text Box 69">
              <a:extLst>
                <a:ext uri="{FF2B5EF4-FFF2-40B4-BE49-F238E27FC236}">
                  <a16:creationId xmlns:a16="http://schemas.microsoft.com/office/drawing/2014/main" id="{BD87F7C9-A2B0-43B6-B50F-E894F39D5F9B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73" y="706"/>
              <a:ext cx="2427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id-ID" sz="2800" b="1">
                  <a:solidFill>
                    <a:srgbClr val="FFFFFF"/>
                  </a:solidFill>
                  <a:latin typeface="Goudy Old Style" panose="02020502050305020303" pitchFamily="18" charset="0"/>
                </a:rPr>
                <a:t>“Ketentuan Lain”</a:t>
              </a:r>
              <a:endParaRPr lang="en-US" altLang="id-ID" sz="3600" b="1">
                <a:solidFill>
                  <a:srgbClr val="FFFFFF"/>
                </a:solidFill>
                <a:latin typeface="Goudy Old Style" panose="02020502050305020303" pitchFamily="18" charset="0"/>
              </a:endParaRPr>
            </a:p>
          </p:txBody>
        </p:sp>
      </p:grpSp>
      <p:sp>
        <p:nvSpPr>
          <p:cNvPr id="23556" name="AutoShape 79">
            <a:extLst>
              <a:ext uri="{FF2B5EF4-FFF2-40B4-BE49-F238E27FC236}">
                <a16:creationId xmlns:a16="http://schemas.microsoft.com/office/drawing/2014/main" id="{EFF3F6FC-937E-4A8E-A8D6-6E30096DD040}"/>
              </a:ext>
            </a:extLst>
          </p:cNvPr>
          <p:cNvSpPr>
            <a:spLocks noChangeArrowheads="1"/>
          </p:cNvSpPr>
          <p:nvPr/>
        </p:nvSpPr>
        <p:spPr bwMode="gray">
          <a:xfrm>
            <a:off x="571500" y="2000250"/>
            <a:ext cx="5715000" cy="785813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marL="28416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>
              <a:lnSpc>
                <a:spcPct val="80000"/>
              </a:lnSpc>
            </a:pPr>
            <a:r>
              <a:rPr lang="en-US" altLang="id-ID" sz="2800" b="1">
                <a:solidFill>
                  <a:srgbClr val="FFFF00"/>
                </a:solidFill>
                <a:latin typeface="Goudy Old Style" panose="02020502050305020303" pitchFamily="18" charset="0"/>
              </a:rPr>
              <a:t>Perubahan Jadwal</a:t>
            </a:r>
          </a:p>
        </p:txBody>
      </p:sp>
      <p:grpSp>
        <p:nvGrpSpPr>
          <p:cNvPr id="23557" name="Group 94">
            <a:extLst>
              <a:ext uri="{FF2B5EF4-FFF2-40B4-BE49-F238E27FC236}">
                <a16:creationId xmlns:a16="http://schemas.microsoft.com/office/drawing/2014/main" id="{20D0BCD6-1332-400B-8F70-E436C1DEF7CE}"/>
              </a:ext>
            </a:extLst>
          </p:cNvPr>
          <p:cNvGrpSpPr>
            <a:grpSpLocks/>
          </p:cNvGrpSpPr>
          <p:nvPr/>
        </p:nvGrpSpPr>
        <p:grpSpPr bwMode="auto">
          <a:xfrm>
            <a:off x="857250" y="3833813"/>
            <a:ext cx="442913" cy="381000"/>
            <a:chOff x="2078" y="1680"/>
            <a:chExt cx="1615" cy="1615"/>
          </a:xfrm>
        </p:grpSpPr>
        <p:sp>
          <p:nvSpPr>
            <p:cNvPr id="23562" name="Oval 95">
              <a:extLst>
                <a:ext uri="{FF2B5EF4-FFF2-40B4-BE49-F238E27FC236}">
                  <a16:creationId xmlns:a16="http://schemas.microsoft.com/office/drawing/2014/main" id="{A4A24D0E-781F-4C1E-9BC6-573CC3197F45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5715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id-ID"/>
            </a:p>
          </p:txBody>
        </p:sp>
        <p:sp>
          <p:nvSpPr>
            <p:cNvPr id="23563" name="Oval 96">
              <a:extLst>
                <a:ext uri="{FF2B5EF4-FFF2-40B4-BE49-F238E27FC236}">
                  <a16:creationId xmlns:a16="http://schemas.microsoft.com/office/drawing/2014/main" id="{A32DB0B0-869B-4F27-AB33-1522CD35432B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id-ID"/>
            </a:p>
          </p:txBody>
        </p:sp>
        <p:sp>
          <p:nvSpPr>
            <p:cNvPr id="40033" name="Oval 97">
              <a:extLst>
                <a:ext uri="{FF2B5EF4-FFF2-40B4-BE49-F238E27FC236}">
                  <a16:creationId xmlns:a16="http://schemas.microsoft.com/office/drawing/2014/main" id="{0B968C65-8339-4491-99F3-946F5143D5A3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252" y="1855"/>
              <a:ext cx="1262" cy="1265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3565" name="Oval 98">
              <a:extLst>
                <a:ext uri="{FF2B5EF4-FFF2-40B4-BE49-F238E27FC236}">
                  <a16:creationId xmlns:a16="http://schemas.microsoft.com/office/drawing/2014/main" id="{7532F7A6-1E35-4B0F-ABA3-64D7A4825C0A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21B3E1"/>
                </a:gs>
                <a:gs pos="100000">
                  <a:srgbClr val="0F5368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id-ID"/>
            </a:p>
          </p:txBody>
        </p:sp>
        <p:sp>
          <p:nvSpPr>
            <p:cNvPr id="40035" name="Oval 99">
              <a:extLst>
                <a:ext uri="{FF2B5EF4-FFF2-40B4-BE49-F238E27FC236}">
                  <a16:creationId xmlns:a16="http://schemas.microsoft.com/office/drawing/2014/main" id="{30200186-2349-4B68-A044-DA36847C8703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338" y="1936"/>
              <a:ext cx="1094" cy="110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3567" name="Oval 100">
              <a:extLst>
                <a:ext uri="{FF2B5EF4-FFF2-40B4-BE49-F238E27FC236}">
                  <a16:creationId xmlns:a16="http://schemas.microsoft.com/office/drawing/2014/main" id="{63CAC770-93C2-4621-B1D9-76A7F4F523A9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21B3E1"/>
                </a:gs>
                <a:gs pos="100000">
                  <a:srgbClr val="10576D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id-ID"/>
            </a:p>
          </p:txBody>
        </p:sp>
      </p:grpSp>
      <p:grpSp>
        <p:nvGrpSpPr>
          <p:cNvPr id="23558" name="Group 202">
            <a:extLst>
              <a:ext uri="{FF2B5EF4-FFF2-40B4-BE49-F238E27FC236}">
                <a16:creationId xmlns:a16="http://schemas.microsoft.com/office/drawing/2014/main" id="{FF01CC15-4BD9-4D4B-ABCA-7924E1F6C84F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3451225" cy="417513"/>
            <a:chOff x="0" y="0"/>
            <a:chExt cx="2174" cy="263"/>
          </a:xfrm>
        </p:grpSpPr>
        <p:sp>
          <p:nvSpPr>
            <p:cNvPr id="23560" name="Rectangle 203">
              <a:extLst>
                <a:ext uri="{FF2B5EF4-FFF2-40B4-BE49-F238E27FC236}">
                  <a16:creationId xmlns:a16="http://schemas.microsoft.com/office/drawing/2014/main" id="{6015A15E-02B7-4CCA-9A75-703E3C90105E}"/>
                </a:ext>
              </a:extLst>
            </p:cNvPr>
            <p:cNvSpPr>
              <a:spLocks noChangeAspect="1" noChangeArrowheads="1"/>
            </p:cNvSpPr>
            <p:nvPr/>
          </p:nvSpPr>
          <p:spPr bwMode="gray">
            <a:xfrm>
              <a:off x="158" y="2"/>
              <a:ext cx="2016" cy="261"/>
            </a:xfrm>
            <a:prstGeom prst="rect">
              <a:avLst/>
            </a:prstGeom>
            <a:solidFill>
              <a:schemeClr val="tx2">
                <a:alpha val="85881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en-US" altLang="id-ID" sz="1200">
                <a:solidFill>
                  <a:srgbClr val="006600"/>
                </a:solidFill>
              </a:endParaRPr>
            </a:p>
            <a:p>
              <a:pPr algn="ctr" eaLnBrk="1" hangingPunct="1"/>
              <a:r>
                <a:rPr lang="en-US" altLang="id-ID" sz="1200">
                  <a:solidFill>
                    <a:srgbClr val="006600"/>
                  </a:solidFill>
                </a:rPr>
                <a:t>www.lpse.depkes.go.id</a:t>
              </a:r>
            </a:p>
            <a:p>
              <a:pPr algn="ctr" eaLnBrk="1" hangingPunct="1"/>
              <a:endParaRPr lang="en-US" altLang="id-ID" sz="1200">
                <a:solidFill>
                  <a:srgbClr val="006600"/>
                </a:solidFill>
              </a:endParaRPr>
            </a:p>
          </p:txBody>
        </p:sp>
        <p:pic>
          <p:nvPicPr>
            <p:cNvPr id="23561" name="Picture 204" descr="original_metal_w(s)">
              <a:extLst>
                <a:ext uri="{FF2B5EF4-FFF2-40B4-BE49-F238E27FC236}">
                  <a16:creationId xmlns:a16="http://schemas.microsoft.com/office/drawing/2014/main" id="{5656AC49-5E97-42A3-AA1E-F4245B8D3011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272" cy="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83" name="Picture 12">
            <a:extLst>
              <a:ext uri="{FF2B5EF4-FFF2-40B4-BE49-F238E27FC236}">
                <a16:creationId xmlns:a16="http://schemas.microsoft.com/office/drawing/2014/main" id="{D8B55ED4-EF60-46D0-81EC-FAB4C1201F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429396"/>
            <a:ext cx="9144000" cy="428604"/>
          </a:xfrm>
          <a:prstGeom prst="rect">
            <a:avLst/>
          </a:prstGeom>
          <a:noFill/>
          <a:ln w="9525">
            <a:gradFill>
              <a:gsLst>
                <a:gs pos="0">
                  <a:schemeClr val="accent1">
                    <a:tint val="66000"/>
                    <a:satMod val="160000"/>
                    <a:alpha val="5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dissolv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AC573F9-CAA5-4FFF-A9C3-C56ACC99A97B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28625" y="2357438"/>
          <a:ext cx="8143875" cy="40655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59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59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5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359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360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MS Gothic" charset="0"/>
                          <a:cs typeface="MS Gothic" charset="0"/>
                        </a:rPr>
                        <a:t>No.</a:t>
                      </a:r>
                    </a:p>
                  </a:txBody>
                  <a:tcPr marL="91439" marR="91439" marT="14111" marB="45716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MS Gothic" charset="0"/>
                          <a:cs typeface="MS Gothic" charset="0"/>
                        </a:rPr>
                        <a:t>Tahapan</a:t>
                      </a:r>
                    </a:p>
                  </a:txBody>
                  <a:tcPr marL="91439" marR="91439" marT="14111" marB="45716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MS Gothic" charset="0"/>
                          <a:cs typeface="MS Gothic" charset="0"/>
                        </a:rPr>
                        <a:t>Manual</a:t>
                      </a:r>
                    </a:p>
                  </a:txBody>
                  <a:tcPr marL="91439" marR="91439" marT="14111" marB="45716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MS Gothic" charset="0"/>
                          <a:cs typeface="MS Gothic" charset="0"/>
                        </a:rPr>
                        <a:t>Elektronik</a:t>
                      </a:r>
                    </a:p>
                  </a:txBody>
                  <a:tcPr marL="91439" marR="91439" marT="14111" marB="45716"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7959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0"/>
                          <a:cs typeface="MS Gothic" charset="0"/>
                        </a:rPr>
                        <a:t>1.</a:t>
                      </a:r>
                    </a:p>
                  </a:txBody>
                  <a:tcPr marL="91439" marR="91439" marT="14111" marB="45716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0"/>
                          <a:cs typeface="MS Gothic" charset="0"/>
                        </a:rPr>
                        <a:t>Pengumuman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91439" marR="91439" marT="14111" marB="45716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0"/>
                          <a:cs typeface="MS Gothic" charset="0"/>
                        </a:rPr>
                        <a:t>Melalui koran</a:t>
                      </a:r>
                    </a:p>
                  </a:txBody>
                  <a:tcPr marL="91439" marR="91439" marT="14111" marB="45716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0"/>
                          <a:cs typeface="MS Gothic" charset="0"/>
                        </a:rPr>
                        <a:t>Melalui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0"/>
                          <a:cs typeface="MS Gothic" charset="0"/>
                        </a:rPr>
                        <a:t>  website</a:t>
                      </a:r>
                    </a:p>
                  </a:txBody>
                  <a:tcPr marL="91439" marR="91439" marT="14111" marB="45716" anchor="ctr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005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0"/>
                          <a:cs typeface="MS Gothic" charset="0"/>
                        </a:rPr>
                        <a:t>2.</a:t>
                      </a:r>
                    </a:p>
                  </a:txBody>
                  <a:tcPr marL="91439" marR="91439" marT="14111" marB="45716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d-ID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0"/>
                          <a:cs typeface="MS Gothic" charset="0"/>
                        </a:rPr>
                        <a:t>Pendaftaran &amp; </a:t>
                      </a: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0"/>
                          <a:cs typeface="MS Gothic" charset="0"/>
                        </a:rPr>
                        <a:t>Pengambilan Dokumen</a:t>
                      </a:r>
                    </a:p>
                  </a:txBody>
                  <a:tcPr marL="91439" marR="91439" marT="14111" marB="45716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0"/>
                          <a:cs typeface="MS Gothic" charset="0"/>
                        </a:rPr>
                        <a:t>Datang langsung (tatap muka)</a:t>
                      </a:r>
                    </a:p>
                  </a:txBody>
                  <a:tcPr marL="91439" marR="91439" marT="14111" marB="45716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0"/>
                          <a:cs typeface="MS Gothic" charset="0"/>
                        </a:rPr>
                        <a:t>Download via web</a:t>
                      </a:r>
                    </a:p>
                  </a:txBody>
                  <a:tcPr marL="91439" marR="91439" marT="14111" marB="45716" anchor="ctr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53976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0"/>
                          <a:cs typeface="MS Gothic" charset="0"/>
                        </a:rPr>
                        <a:t>3.</a:t>
                      </a:r>
                    </a:p>
                  </a:txBody>
                  <a:tcPr marL="91439" marR="91439" marT="14111" marB="45716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0"/>
                          <a:cs typeface="MS Gothic" charset="0"/>
                        </a:rPr>
                        <a:t>Penjelasan Dokumen</a:t>
                      </a:r>
                      <a:r>
                        <a:rPr kumimoji="0" lang="id-ID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0"/>
                          <a:cs typeface="MS Gothic" charset="0"/>
                        </a:rPr>
                        <a:t> &amp; Perubahan Dokumen</a:t>
                      </a:r>
                    </a:p>
                  </a:txBody>
                  <a:tcPr marL="91439" marR="91439" marT="14111" marB="45716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0"/>
                          <a:cs typeface="MS Gothic" charset="0"/>
                        </a:rPr>
                        <a:t>Datang langsung (tatap muka)</a:t>
                      </a:r>
                    </a:p>
                  </a:txBody>
                  <a:tcPr marL="91439" marR="91439" marT="14111" marB="45716" anchor="ctr" horzOverflow="overflow"/>
                </a:tc>
                <a:tc>
                  <a:txBody>
                    <a:bodyPr/>
                    <a:lstStyle/>
                    <a:p>
                      <a:pPr marL="341313" marR="0" lvl="0" indent="-341313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Char char="•"/>
                        <a:tabLst>
                          <a:tab pos="341313" algn="l"/>
                          <a:tab pos="1255713" algn="l"/>
                          <a:tab pos="2170113" algn="l"/>
                          <a:tab pos="3084513" algn="l"/>
                          <a:tab pos="3998913" algn="l"/>
                          <a:tab pos="4913313" algn="l"/>
                          <a:tab pos="5827713" algn="l"/>
                          <a:tab pos="6742113" algn="l"/>
                          <a:tab pos="7656513" algn="l"/>
                          <a:tab pos="8570913" algn="l"/>
                          <a:tab pos="9485313" algn="l"/>
                          <a:tab pos="10399713" algn="l"/>
                        </a:tabLst>
                      </a:pPr>
                      <a:r>
                        <a:rPr kumimoji="0" lang="id-ID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0"/>
                          <a:cs typeface="MS Gothic" charset="0"/>
                        </a:rPr>
                        <a:t>Komunikasi 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0"/>
                          <a:cs typeface="MS Gothic" charset="0"/>
                        </a:rPr>
                        <a:t>online</a:t>
                      </a:r>
                    </a:p>
                    <a:p>
                      <a:pPr marL="341313" marR="0" lvl="0" indent="-341313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Char char="•"/>
                        <a:tabLst>
                          <a:tab pos="341313" algn="l"/>
                          <a:tab pos="1255713" algn="l"/>
                          <a:tab pos="2170113" algn="l"/>
                          <a:tab pos="3084513" algn="l"/>
                          <a:tab pos="3998913" algn="l"/>
                          <a:tab pos="4913313" algn="l"/>
                          <a:tab pos="5827713" algn="l"/>
                          <a:tab pos="6742113" algn="l"/>
                          <a:tab pos="7656513" algn="l"/>
                          <a:tab pos="8570913" algn="l"/>
                          <a:tab pos="9485313" algn="l"/>
                          <a:tab pos="10399713" algn="l"/>
                        </a:tabLst>
                      </a:pPr>
                      <a:r>
                        <a:rPr kumimoji="0" lang="id-ID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0"/>
                          <a:cs typeface="MS Gothic" charset="0"/>
                        </a:rPr>
                        <a:t>Berita acara tertuang dalam rekaman komunikasi online</a:t>
                      </a:r>
                    </a:p>
                    <a:p>
                      <a:pPr marL="341313" marR="0" lvl="0" indent="-341313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Char char="•"/>
                        <a:tabLst>
                          <a:tab pos="341313" algn="l"/>
                          <a:tab pos="1255713" algn="l"/>
                          <a:tab pos="2170113" algn="l"/>
                          <a:tab pos="3084513" algn="l"/>
                          <a:tab pos="3998913" algn="l"/>
                          <a:tab pos="4913313" algn="l"/>
                          <a:tab pos="5827713" algn="l"/>
                          <a:tab pos="6742113" algn="l"/>
                          <a:tab pos="7656513" algn="l"/>
                          <a:tab pos="8570913" algn="l"/>
                          <a:tab pos="9485313" algn="l"/>
                          <a:tab pos="10399713" algn="l"/>
                        </a:tabLst>
                      </a:pPr>
                      <a:r>
                        <a:rPr kumimoji="0" lang="id-ID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0"/>
                          <a:cs typeface="MS Gothic" charset="0"/>
                        </a:rPr>
                        <a:t>Perubahan dokumen di download via web</a:t>
                      </a:r>
                    </a:p>
                  </a:txBody>
                  <a:tcPr marL="91439" marR="91439" marT="14111" marB="45716" anchor="ctr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24605" name="Group 201">
            <a:extLst>
              <a:ext uri="{FF2B5EF4-FFF2-40B4-BE49-F238E27FC236}">
                <a16:creationId xmlns:a16="http://schemas.microsoft.com/office/drawing/2014/main" id="{4B24C160-58F5-4A4F-88A1-55AAAF5B3C27}"/>
              </a:ext>
            </a:extLst>
          </p:cNvPr>
          <p:cNvGrpSpPr>
            <a:grpSpLocks/>
          </p:cNvGrpSpPr>
          <p:nvPr/>
        </p:nvGrpSpPr>
        <p:grpSpPr bwMode="auto">
          <a:xfrm>
            <a:off x="179388" y="1120775"/>
            <a:ext cx="4052887" cy="573088"/>
            <a:chOff x="113" y="706"/>
            <a:chExt cx="2553" cy="361"/>
          </a:xfrm>
        </p:grpSpPr>
        <p:sp>
          <p:nvSpPr>
            <p:cNvPr id="24606" name="AutoShape 59">
              <a:extLst>
                <a:ext uri="{FF2B5EF4-FFF2-40B4-BE49-F238E27FC236}">
                  <a16:creationId xmlns:a16="http://schemas.microsoft.com/office/drawing/2014/main" id="{9721D440-E860-4995-9805-B608B7E03F1E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13" y="709"/>
              <a:ext cx="2553" cy="358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rgbClr val="34B034"/>
                </a:gs>
                <a:gs pos="100000">
                  <a:srgbClr val="3F8B4A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id-ID"/>
            </a:p>
          </p:txBody>
        </p:sp>
        <p:sp>
          <p:nvSpPr>
            <p:cNvPr id="24607" name="AutoShape 60">
              <a:extLst>
                <a:ext uri="{FF2B5EF4-FFF2-40B4-BE49-F238E27FC236}">
                  <a16:creationId xmlns:a16="http://schemas.microsoft.com/office/drawing/2014/main" id="{1763CF56-3498-433D-A00E-9A06384CF1B3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52" y="710"/>
              <a:ext cx="2477" cy="351"/>
            </a:xfrm>
            <a:prstGeom prst="roundRect">
              <a:avLst>
                <a:gd name="adj" fmla="val 16667"/>
              </a:avLst>
            </a:prstGeom>
            <a:solidFill>
              <a:srgbClr val="73E7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id-ID"/>
            </a:p>
          </p:txBody>
        </p:sp>
        <p:sp>
          <p:nvSpPr>
            <p:cNvPr id="24608" name="AutoShape 61">
              <a:extLst>
                <a:ext uri="{FF2B5EF4-FFF2-40B4-BE49-F238E27FC236}">
                  <a16:creationId xmlns:a16="http://schemas.microsoft.com/office/drawing/2014/main" id="{C6AC2A0A-0312-4D3C-89EA-73B45E1A6493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73" y="969"/>
              <a:ext cx="2442" cy="8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3E77E"/>
                </a:gs>
                <a:gs pos="100000">
                  <a:srgbClr val="B3F2B9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id-ID"/>
            </a:p>
          </p:txBody>
        </p:sp>
        <p:sp>
          <p:nvSpPr>
            <p:cNvPr id="24609" name="AutoShape 62">
              <a:extLst>
                <a:ext uri="{FF2B5EF4-FFF2-40B4-BE49-F238E27FC236}">
                  <a16:creationId xmlns:a16="http://schemas.microsoft.com/office/drawing/2014/main" id="{A40CC74C-7522-413D-91A5-ECE3BA348BD2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73" y="713"/>
              <a:ext cx="2442" cy="8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D0F7D4"/>
                </a:gs>
                <a:gs pos="100000">
                  <a:srgbClr val="73E77E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id-ID"/>
            </a:p>
          </p:txBody>
        </p:sp>
        <p:sp>
          <p:nvSpPr>
            <p:cNvPr id="24610" name="Text Box 69">
              <a:extLst>
                <a:ext uri="{FF2B5EF4-FFF2-40B4-BE49-F238E27FC236}">
                  <a16:creationId xmlns:a16="http://schemas.microsoft.com/office/drawing/2014/main" id="{76DCF968-97EE-47A2-8085-3D9D4A12B448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73" y="706"/>
              <a:ext cx="2427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id-ID" sz="2800" b="1">
                  <a:solidFill>
                    <a:srgbClr val="FFFFFF"/>
                  </a:solidFill>
                  <a:latin typeface="Goudy Old Style" panose="02020502050305020303" pitchFamily="18" charset="0"/>
                </a:rPr>
                <a:t>“Perbedaan ”</a:t>
              </a:r>
              <a:endParaRPr lang="en-US" altLang="id-ID" sz="3600" b="1">
                <a:solidFill>
                  <a:srgbClr val="FFFFFF"/>
                </a:solidFill>
                <a:latin typeface="Goudy Old Style" panose="02020502050305020303" pitchFamily="18" charset="0"/>
              </a:endParaRPr>
            </a:p>
          </p:txBody>
        </p:sp>
      </p:grpSp>
    </p:spTree>
  </p:cSld>
  <p:clrMapOvr>
    <a:masterClrMapping/>
  </p:clrMapOvr>
  <p:transition spd="med">
    <p:dissolv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194D23D-4576-4235-8253-87C59C5C553B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28625" y="2357438"/>
          <a:ext cx="8143875" cy="41338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29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71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932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359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86592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MS Gothic" charset="0"/>
                          <a:cs typeface="MS Gothic" charset="0"/>
                        </a:rPr>
                        <a:t>No.</a:t>
                      </a:r>
                    </a:p>
                  </a:txBody>
                  <a:tcPr marL="91439" marR="91439" marT="14112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MS Gothic" charset="0"/>
                          <a:cs typeface="MS Gothic" charset="0"/>
                        </a:rPr>
                        <a:t>Tahapan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91439" marR="91439" marT="14112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MS Gothic" charset="0"/>
                          <a:cs typeface="MS Gothic" charset="0"/>
                        </a:rPr>
                        <a:t>Manual</a:t>
                      </a:r>
                    </a:p>
                  </a:txBody>
                  <a:tcPr marL="91439" marR="91439" marT="14112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MS Gothic" charset="0"/>
                          <a:cs typeface="MS Gothic" charset="0"/>
                        </a:rPr>
                        <a:t>Elektronik</a:t>
                      </a:r>
                    </a:p>
                  </a:txBody>
                  <a:tcPr marL="91439" marR="91439" marT="14112"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4890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d-ID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0"/>
                          <a:cs typeface="MS Gothic" charset="0"/>
                        </a:rPr>
                        <a:t>4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0"/>
                          <a:cs typeface="MS Gothic" charset="0"/>
                        </a:rPr>
                        <a:t>.</a:t>
                      </a:r>
                    </a:p>
                  </a:txBody>
                  <a:tcPr marL="91439" marR="91439" marT="14112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d-ID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0"/>
                          <a:cs typeface="MS Gothic" charset="0"/>
                        </a:rPr>
                        <a:t>Dokumen </a:t>
                      </a: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0"/>
                          <a:cs typeface="MS Gothic" charset="0"/>
                        </a:rPr>
                        <a:t>Penawaran</a:t>
                      </a:r>
                      <a:r>
                        <a:rPr kumimoji="0" lang="id-ID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0"/>
                          <a:cs typeface="MS Gothic" charset="0"/>
                        </a:rPr>
                        <a:t> &amp; Pembukaan Dokumen Penawaran</a:t>
                      </a:r>
                    </a:p>
                  </a:txBody>
                  <a:tcPr marL="91439" marR="91439" marT="14112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0"/>
                          <a:cs typeface="MS Gothic" charset="0"/>
                        </a:rPr>
                        <a:t>Bentuk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0"/>
                          <a:cs typeface="MS Gothic" charset="0"/>
                        </a:rPr>
                        <a:t> hard copy </a:t>
                      </a: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0"/>
                          <a:cs typeface="MS Gothic" charset="0"/>
                        </a:rPr>
                        <a:t>dengan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0"/>
                          <a:cs typeface="MS Gothic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0"/>
                          <a:cs typeface="MS Gothic" charset="0"/>
                        </a:rPr>
                        <a:t>sampul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0"/>
                          <a:cs typeface="MS Gothic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0"/>
                          <a:cs typeface="MS Gothic" charset="0"/>
                        </a:rPr>
                        <a:t>tersegel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0"/>
                          <a:cs typeface="MS Gothic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0"/>
                          <a:cs typeface="MS Gothic" charset="0"/>
                        </a:rPr>
                        <a:t>disampaikan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0"/>
                          <a:cs typeface="MS Gothic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0"/>
                          <a:cs typeface="MS Gothic" charset="0"/>
                        </a:rPr>
                        <a:t>secara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0"/>
                          <a:cs typeface="MS Gothic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0"/>
                          <a:cs typeface="MS Gothic" charset="0"/>
                        </a:rPr>
                        <a:t>langsung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0"/>
                          <a:cs typeface="MS Gothic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0"/>
                          <a:cs typeface="MS Gothic" charset="0"/>
                        </a:rPr>
                        <a:t>ke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0"/>
                          <a:cs typeface="MS Gothic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0"/>
                          <a:cs typeface="MS Gothic" charset="0"/>
                        </a:rPr>
                        <a:t>panitia</a:t>
                      </a:r>
                      <a:r>
                        <a:rPr kumimoji="0" lang="id-ID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0"/>
                          <a:cs typeface="MS Gothic" charset="0"/>
                        </a:rPr>
                        <a:t> dan dibukan secara manual</a:t>
                      </a:r>
                    </a:p>
                  </a:txBody>
                  <a:tcPr marL="91439" marR="91439" marT="14112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0"/>
                          <a:cs typeface="MS Gothic" charset="0"/>
                        </a:rPr>
                        <a:t>Berbentuk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0"/>
                          <a:cs typeface="MS Gothic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0"/>
                          <a:cs typeface="MS Gothic" charset="0"/>
                        </a:rPr>
                        <a:t>dokumen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0"/>
                          <a:cs typeface="MS Gothic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0"/>
                          <a:cs typeface="MS Gothic" charset="0"/>
                        </a:rPr>
                        <a:t>elektronik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0"/>
                          <a:cs typeface="MS Gothic" charset="0"/>
                        </a:rPr>
                        <a:t> yang </a:t>
                      </a: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0"/>
                          <a:cs typeface="MS Gothic" charset="0"/>
                        </a:rPr>
                        <a:t>disandikan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0"/>
                          <a:cs typeface="MS Gothic" charset="0"/>
                        </a:rPr>
                        <a:t> (</a:t>
                      </a:r>
                      <a:r>
                        <a:rPr kumimoji="0" lang="en-US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0"/>
                          <a:cs typeface="MS Gothic" charset="0"/>
                        </a:rPr>
                        <a:t>encrypt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0"/>
                          <a:cs typeface="MS Gothic" charset="0"/>
                        </a:rPr>
                        <a:t>) </a:t>
                      </a: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0"/>
                          <a:cs typeface="MS Gothic" charset="0"/>
                        </a:rPr>
                        <a:t>dikirim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0"/>
                          <a:cs typeface="MS Gothic" charset="0"/>
                        </a:rPr>
                        <a:t> (</a:t>
                      </a:r>
                      <a:r>
                        <a:rPr kumimoji="0" lang="en-US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0"/>
                          <a:cs typeface="MS Gothic" charset="0"/>
                        </a:rPr>
                        <a:t>upload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0"/>
                          <a:cs typeface="MS Gothic" charset="0"/>
                        </a:rPr>
                        <a:t>) </a:t>
                      </a: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0"/>
                          <a:cs typeface="MS Gothic" charset="0"/>
                        </a:rPr>
                        <a:t>mela</a:t>
                      </a:r>
                      <a:r>
                        <a:rPr kumimoji="0" lang="id-ID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0"/>
                          <a:cs typeface="MS Gothic" charset="0"/>
                        </a:rPr>
                        <a:t>l</a:t>
                      </a: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0"/>
                          <a:cs typeface="MS Gothic" charset="0"/>
                        </a:rPr>
                        <a:t>ui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0"/>
                          <a:cs typeface="MS Gothic" charset="0"/>
                        </a:rPr>
                        <a:t> web</a:t>
                      </a:r>
                      <a:r>
                        <a:rPr kumimoji="0" lang="id-ID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0"/>
                          <a:cs typeface="MS Gothic" charset="0"/>
                        </a:rPr>
                        <a:t> dan dibuka (</a:t>
                      </a:r>
                      <a:r>
                        <a:rPr kumimoji="0" lang="id-ID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0"/>
                          <a:cs typeface="MS Gothic" charset="0"/>
                        </a:rPr>
                        <a:t>decrypt</a:t>
                      </a:r>
                      <a:r>
                        <a:rPr kumimoji="0" lang="id-ID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0"/>
                          <a:cs typeface="MS Gothic" charset="0"/>
                        </a:rPr>
                        <a:t>) secara elektronik.</a:t>
                      </a:r>
                    </a:p>
                  </a:txBody>
                  <a:tcPr marL="91439" marR="91439" marT="14112" anchor="ctr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5358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d-ID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0"/>
                          <a:cs typeface="MS Gothic" charset="0"/>
                        </a:rPr>
                        <a:t>5</a:t>
                      </a: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0"/>
                          <a:cs typeface="MS Gothic" charset="0"/>
                        </a:rPr>
                        <a:t>.</a:t>
                      </a:r>
                    </a:p>
                  </a:txBody>
                  <a:tcPr marL="91439" marR="91439" marT="14112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d-ID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0"/>
                          <a:cs typeface="MS Gothic" charset="0"/>
                        </a:rPr>
                        <a:t>Evaluasi </a:t>
                      </a: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0"/>
                          <a:cs typeface="MS Gothic" charset="0"/>
                        </a:rPr>
                        <a:t>Penawaran</a:t>
                      </a:r>
                    </a:p>
                  </a:txBody>
                  <a:tcPr marL="91439" marR="91439" marT="14112" anchor="ctr" horzOverflow="overflow"/>
                </a:tc>
                <a:tc>
                  <a:txBody>
                    <a:bodyPr/>
                    <a:lstStyle/>
                    <a:p>
                      <a:pPr marL="341313" marR="0" lvl="0" indent="-341313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Char char="•"/>
                        <a:tabLst>
                          <a:tab pos="341313" algn="l"/>
                          <a:tab pos="1255713" algn="l"/>
                          <a:tab pos="2170113" algn="l"/>
                          <a:tab pos="3084513" algn="l"/>
                          <a:tab pos="3998913" algn="l"/>
                          <a:tab pos="4913313" algn="l"/>
                          <a:tab pos="5827713" algn="l"/>
                          <a:tab pos="6742113" algn="l"/>
                          <a:tab pos="7656513" algn="l"/>
                          <a:tab pos="8570913" algn="l"/>
                          <a:tab pos="9485313" algn="l"/>
                          <a:tab pos="10399713" algn="l"/>
                        </a:tabLst>
                      </a:pPr>
                      <a:r>
                        <a:rPr kumimoji="0" lang="id-ID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0"/>
                          <a:cs typeface="MS Gothic" charset="0"/>
                        </a:rPr>
                        <a:t>Sama</a:t>
                      </a:r>
                    </a:p>
                    <a:p>
                      <a:pPr marL="341313" marR="0" lvl="0" indent="-341313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Char char="•"/>
                        <a:tabLst>
                          <a:tab pos="341313" algn="l"/>
                          <a:tab pos="1255713" algn="l"/>
                          <a:tab pos="2170113" algn="l"/>
                          <a:tab pos="3084513" algn="l"/>
                          <a:tab pos="3998913" algn="l"/>
                          <a:tab pos="4913313" algn="l"/>
                          <a:tab pos="5827713" algn="l"/>
                          <a:tab pos="6742113" algn="l"/>
                          <a:tab pos="7656513" algn="l"/>
                          <a:tab pos="8570913" algn="l"/>
                          <a:tab pos="9485313" algn="l"/>
                          <a:tab pos="10399713" algn="l"/>
                        </a:tabLst>
                      </a:pPr>
                      <a:r>
                        <a:rPr kumimoji="0" lang="id-ID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0"/>
                          <a:cs typeface="MS Gothic" charset="0"/>
                        </a:rPr>
                        <a:t>Berita acara datang langsung (tatap muka)</a:t>
                      </a:r>
                    </a:p>
                  </a:txBody>
                  <a:tcPr marL="91439" marR="91439" marT="14112" anchor="ctr" horzOverflow="overflow"/>
                </a:tc>
                <a:tc>
                  <a:txBody>
                    <a:bodyPr/>
                    <a:lstStyle/>
                    <a:p>
                      <a:pPr marL="341313" marR="0" lvl="0" indent="-341313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Char char="•"/>
                        <a:tabLst>
                          <a:tab pos="341313" algn="l"/>
                          <a:tab pos="1255713" algn="l"/>
                          <a:tab pos="2170113" algn="l"/>
                          <a:tab pos="3084513" algn="l"/>
                          <a:tab pos="3998913" algn="l"/>
                          <a:tab pos="4913313" algn="l"/>
                          <a:tab pos="5827713" algn="l"/>
                          <a:tab pos="6742113" algn="l"/>
                          <a:tab pos="7656513" algn="l"/>
                          <a:tab pos="8570913" algn="l"/>
                          <a:tab pos="9485313" algn="l"/>
                          <a:tab pos="10399713" algn="l"/>
                        </a:tabLst>
                      </a:pPr>
                      <a:r>
                        <a:rPr kumimoji="0" lang="id-ID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0"/>
                          <a:cs typeface="MS Gothic" charset="0"/>
                        </a:rPr>
                        <a:t>Sama</a:t>
                      </a:r>
                    </a:p>
                    <a:p>
                      <a:pPr marL="341313" marR="0" lvl="0" indent="-341313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Char char="•"/>
                        <a:tabLst>
                          <a:tab pos="341313" algn="l"/>
                          <a:tab pos="1255713" algn="l"/>
                          <a:tab pos="2170113" algn="l"/>
                          <a:tab pos="3084513" algn="l"/>
                          <a:tab pos="3998913" algn="l"/>
                          <a:tab pos="4913313" algn="l"/>
                          <a:tab pos="5827713" algn="l"/>
                          <a:tab pos="6742113" algn="l"/>
                          <a:tab pos="7656513" algn="l"/>
                          <a:tab pos="8570913" algn="l"/>
                          <a:tab pos="9485313" algn="l"/>
                          <a:tab pos="10399713" algn="l"/>
                        </a:tabLst>
                      </a:pPr>
                      <a:r>
                        <a:rPr kumimoji="0" lang="id-ID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0"/>
                          <a:cs typeface="MS Gothic" charset="0"/>
                        </a:rPr>
                        <a:t>Berita acara didownload oleh penyedia via web</a:t>
                      </a:r>
                    </a:p>
                  </a:txBody>
                  <a:tcPr marL="91439" marR="91439" marT="14112" anchor="ctr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4477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d-ID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0"/>
                          <a:cs typeface="MS Gothic" charset="0"/>
                        </a:rPr>
                        <a:t>6</a:t>
                      </a: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0"/>
                          <a:cs typeface="MS Gothic" charset="0"/>
                        </a:rPr>
                        <a:t>.</a:t>
                      </a:r>
                    </a:p>
                  </a:txBody>
                  <a:tcPr marL="91439" marR="91439" marT="14112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0"/>
                          <a:cs typeface="MS Gothic" charset="0"/>
                        </a:rPr>
                        <a:t>Evaluasi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0"/>
                          <a:cs typeface="MS Gothic" charset="0"/>
                        </a:rPr>
                        <a:t> </a:t>
                      </a:r>
                      <a:r>
                        <a:rPr kumimoji="0" lang="id-ID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0"/>
                          <a:cs typeface="MS Gothic" charset="0"/>
                        </a:rPr>
                        <a:t>Kualifikasi</a:t>
                      </a:r>
                    </a:p>
                  </a:txBody>
                  <a:tcPr marL="91439" marR="91439" marT="14112" anchor="ctr" horzOverflow="overflow"/>
                </a:tc>
                <a:tc>
                  <a:txBody>
                    <a:bodyPr/>
                    <a:lstStyle/>
                    <a:p>
                      <a:pPr marL="341313" marR="0" lvl="0" indent="-341313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Char char="•"/>
                        <a:tabLst>
                          <a:tab pos="341313" algn="l"/>
                          <a:tab pos="1255713" algn="l"/>
                          <a:tab pos="2170113" algn="l"/>
                          <a:tab pos="3084513" algn="l"/>
                          <a:tab pos="3998913" algn="l"/>
                          <a:tab pos="4913313" algn="l"/>
                          <a:tab pos="5827713" algn="l"/>
                          <a:tab pos="6742113" algn="l"/>
                          <a:tab pos="7656513" algn="l"/>
                          <a:tab pos="8570913" algn="l"/>
                          <a:tab pos="9485313" algn="l"/>
                          <a:tab pos="10399713" algn="l"/>
                        </a:tabLst>
                      </a:pPr>
                      <a:r>
                        <a:rPr kumimoji="0" lang="id-ID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0"/>
                          <a:cs typeface="MS Gothic" charset="0"/>
                        </a:rPr>
                        <a:t>Sama</a:t>
                      </a:r>
                    </a:p>
                    <a:p>
                      <a:pPr marL="341313" marR="0" lvl="0" indent="-341313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Char char="•"/>
                        <a:tabLst>
                          <a:tab pos="341313" algn="l"/>
                          <a:tab pos="1255713" algn="l"/>
                          <a:tab pos="2170113" algn="l"/>
                          <a:tab pos="3084513" algn="l"/>
                          <a:tab pos="3998913" algn="l"/>
                          <a:tab pos="4913313" algn="l"/>
                          <a:tab pos="5827713" algn="l"/>
                          <a:tab pos="6742113" algn="l"/>
                          <a:tab pos="7656513" algn="l"/>
                          <a:tab pos="8570913" algn="l"/>
                          <a:tab pos="9485313" algn="l"/>
                          <a:tab pos="10399713" algn="l"/>
                        </a:tabLst>
                      </a:pPr>
                      <a:r>
                        <a:rPr kumimoji="0" lang="id-ID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0"/>
                          <a:cs typeface="MS Gothic" charset="0"/>
                        </a:rPr>
                        <a:t>Berita acara datang langsung (tatap muka)</a:t>
                      </a:r>
                    </a:p>
                  </a:txBody>
                  <a:tcPr marL="91439" marR="91439" marT="14112" anchor="ctr" horzOverflow="overflow"/>
                </a:tc>
                <a:tc>
                  <a:txBody>
                    <a:bodyPr/>
                    <a:lstStyle/>
                    <a:p>
                      <a:pPr marL="341313" marR="0" lvl="0" indent="-341313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Char char="•"/>
                        <a:tabLst>
                          <a:tab pos="341313" algn="l"/>
                          <a:tab pos="1255713" algn="l"/>
                          <a:tab pos="2170113" algn="l"/>
                          <a:tab pos="3084513" algn="l"/>
                          <a:tab pos="3998913" algn="l"/>
                          <a:tab pos="4913313" algn="l"/>
                          <a:tab pos="5827713" algn="l"/>
                          <a:tab pos="6742113" algn="l"/>
                          <a:tab pos="7656513" algn="l"/>
                          <a:tab pos="8570913" algn="l"/>
                          <a:tab pos="9485313" algn="l"/>
                          <a:tab pos="10399713" algn="l"/>
                        </a:tabLst>
                      </a:pPr>
                      <a:r>
                        <a:rPr kumimoji="0" lang="id-ID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0"/>
                          <a:cs typeface="MS Gothic" charset="0"/>
                        </a:rPr>
                        <a:t>Sama</a:t>
                      </a:r>
                    </a:p>
                    <a:p>
                      <a:pPr marL="341313" marR="0" lvl="0" indent="-341313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Char char="•"/>
                        <a:tabLst>
                          <a:tab pos="341313" algn="l"/>
                          <a:tab pos="1255713" algn="l"/>
                          <a:tab pos="2170113" algn="l"/>
                          <a:tab pos="3084513" algn="l"/>
                          <a:tab pos="3998913" algn="l"/>
                          <a:tab pos="4913313" algn="l"/>
                          <a:tab pos="5827713" algn="l"/>
                          <a:tab pos="6742113" algn="l"/>
                          <a:tab pos="7656513" algn="l"/>
                          <a:tab pos="8570913" algn="l"/>
                          <a:tab pos="9485313" algn="l"/>
                          <a:tab pos="10399713" algn="l"/>
                        </a:tabLst>
                      </a:pPr>
                      <a:r>
                        <a:rPr kumimoji="0" lang="id-ID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0"/>
                          <a:cs typeface="MS Gothic" charset="0"/>
                        </a:rPr>
                        <a:t>Berita acara didownload oleh penyedia via web</a:t>
                      </a:r>
                    </a:p>
                  </a:txBody>
                  <a:tcPr marL="91439" marR="91439" marT="14112" anchor="ctr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25629" name="Group 201">
            <a:extLst>
              <a:ext uri="{FF2B5EF4-FFF2-40B4-BE49-F238E27FC236}">
                <a16:creationId xmlns:a16="http://schemas.microsoft.com/office/drawing/2014/main" id="{62EAD5FF-352A-428E-808E-19F404562656}"/>
              </a:ext>
            </a:extLst>
          </p:cNvPr>
          <p:cNvGrpSpPr>
            <a:grpSpLocks/>
          </p:cNvGrpSpPr>
          <p:nvPr/>
        </p:nvGrpSpPr>
        <p:grpSpPr bwMode="auto">
          <a:xfrm>
            <a:off x="179388" y="1120775"/>
            <a:ext cx="4052887" cy="573088"/>
            <a:chOff x="113" y="706"/>
            <a:chExt cx="2553" cy="361"/>
          </a:xfrm>
        </p:grpSpPr>
        <p:sp>
          <p:nvSpPr>
            <p:cNvPr id="25630" name="AutoShape 59">
              <a:extLst>
                <a:ext uri="{FF2B5EF4-FFF2-40B4-BE49-F238E27FC236}">
                  <a16:creationId xmlns:a16="http://schemas.microsoft.com/office/drawing/2014/main" id="{6317EE62-0C91-4EE5-BE05-FF19997D8C64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13" y="709"/>
              <a:ext cx="2553" cy="358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rgbClr val="34B034"/>
                </a:gs>
                <a:gs pos="100000">
                  <a:srgbClr val="3F8B4A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id-ID"/>
            </a:p>
          </p:txBody>
        </p:sp>
        <p:sp>
          <p:nvSpPr>
            <p:cNvPr id="25631" name="AutoShape 60">
              <a:extLst>
                <a:ext uri="{FF2B5EF4-FFF2-40B4-BE49-F238E27FC236}">
                  <a16:creationId xmlns:a16="http://schemas.microsoft.com/office/drawing/2014/main" id="{C843D94C-67E4-4511-8BE2-9B794D97B00D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52" y="710"/>
              <a:ext cx="2477" cy="351"/>
            </a:xfrm>
            <a:prstGeom prst="roundRect">
              <a:avLst>
                <a:gd name="adj" fmla="val 16667"/>
              </a:avLst>
            </a:prstGeom>
            <a:solidFill>
              <a:srgbClr val="73E7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id-ID"/>
            </a:p>
          </p:txBody>
        </p:sp>
        <p:sp>
          <p:nvSpPr>
            <p:cNvPr id="25632" name="AutoShape 61">
              <a:extLst>
                <a:ext uri="{FF2B5EF4-FFF2-40B4-BE49-F238E27FC236}">
                  <a16:creationId xmlns:a16="http://schemas.microsoft.com/office/drawing/2014/main" id="{5BA2B4EB-536D-4AC5-AF00-0AE74F87181D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73" y="969"/>
              <a:ext cx="2442" cy="8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3E77E"/>
                </a:gs>
                <a:gs pos="100000">
                  <a:srgbClr val="B3F2B9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id-ID"/>
            </a:p>
          </p:txBody>
        </p:sp>
        <p:sp>
          <p:nvSpPr>
            <p:cNvPr id="25633" name="AutoShape 62">
              <a:extLst>
                <a:ext uri="{FF2B5EF4-FFF2-40B4-BE49-F238E27FC236}">
                  <a16:creationId xmlns:a16="http://schemas.microsoft.com/office/drawing/2014/main" id="{32051D21-6859-4473-923A-0B559CA22B7B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73" y="713"/>
              <a:ext cx="2442" cy="8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D0F7D4"/>
                </a:gs>
                <a:gs pos="100000">
                  <a:srgbClr val="73E77E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id-ID"/>
            </a:p>
          </p:txBody>
        </p:sp>
        <p:sp>
          <p:nvSpPr>
            <p:cNvPr id="25634" name="Text Box 69">
              <a:extLst>
                <a:ext uri="{FF2B5EF4-FFF2-40B4-BE49-F238E27FC236}">
                  <a16:creationId xmlns:a16="http://schemas.microsoft.com/office/drawing/2014/main" id="{CB92648D-78CA-4BA7-8EB8-CC6B8F15DB6B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73" y="706"/>
              <a:ext cx="2427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id-ID" sz="2800" b="1">
                  <a:solidFill>
                    <a:srgbClr val="FFFFFF"/>
                  </a:solidFill>
                  <a:latin typeface="Goudy Old Style" panose="02020502050305020303" pitchFamily="18" charset="0"/>
                </a:rPr>
                <a:t>“Perbedaan ”</a:t>
              </a:r>
              <a:endParaRPr lang="en-US" altLang="id-ID" sz="3600" b="1">
                <a:solidFill>
                  <a:srgbClr val="FFFFFF"/>
                </a:solidFill>
                <a:latin typeface="Goudy Old Style" panose="02020502050305020303" pitchFamily="18" charset="0"/>
              </a:endParaRPr>
            </a:p>
          </p:txBody>
        </p:sp>
      </p:grpSp>
    </p:spTree>
  </p:cSld>
  <p:clrMapOvr>
    <a:masterClrMapping/>
  </p:clrMapOvr>
  <p:transition spd="med">
    <p:dissolv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1350955-4549-4B11-95C1-F13814607C39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28625" y="2000250"/>
          <a:ext cx="8143875" cy="44354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7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14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360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359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8659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MS Gothic" charset="0"/>
                          <a:cs typeface="MS Gothic" charset="0"/>
                        </a:rPr>
                        <a:t>No.</a:t>
                      </a:r>
                    </a:p>
                  </a:txBody>
                  <a:tcPr marL="91439" marR="91439" marT="14112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MS Gothic" charset="0"/>
                          <a:cs typeface="MS Gothic" charset="0"/>
                        </a:rPr>
                        <a:t>Tahapan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91439" marR="91439" marT="14112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MS Gothic" charset="0"/>
                          <a:cs typeface="MS Gothic" charset="0"/>
                        </a:rPr>
                        <a:t>Manual</a:t>
                      </a:r>
                    </a:p>
                  </a:txBody>
                  <a:tcPr marL="91439" marR="91439" marT="14112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MS Gothic" charset="0"/>
                          <a:cs typeface="MS Gothic" charset="0"/>
                        </a:rPr>
                        <a:t>Elektronik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91439" marR="91439" marT="14112"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9241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d-ID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0"/>
                          <a:cs typeface="MS Gothic" charset="0"/>
                        </a:rPr>
                        <a:t>7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0"/>
                          <a:cs typeface="MS Gothic" charset="0"/>
                        </a:rPr>
                        <a:t>.</a:t>
                      </a:r>
                    </a:p>
                  </a:txBody>
                  <a:tcPr marL="91439" marR="91439" marT="14112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0"/>
                          <a:cs typeface="MS Gothic" charset="0"/>
                        </a:rPr>
                        <a:t>Usulan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0"/>
                          <a:cs typeface="MS Gothic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0"/>
                          <a:cs typeface="MS Gothic" charset="0"/>
                        </a:rPr>
                        <a:t>calon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0"/>
                          <a:cs typeface="MS Gothic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0"/>
                          <a:cs typeface="MS Gothic" charset="0"/>
                        </a:rPr>
                        <a:t>pemenang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91439" marR="91439" marT="14112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0"/>
                          <a:cs typeface="MS Gothic" charset="0"/>
                        </a:rPr>
                        <a:t>Sama</a:t>
                      </a:r>
                    </a:p>
                  </a:txBody>
                  <a:tcPr marL="91439" marR="91439" marT="14112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0"/>
                          <a:cs typeface="MS Gothic" charset="0"/>
                        </a:rPr>
                        <a:t>Sama</a:t>
                      </a:r>
                    </a:p>
                  </a:txBody>
                  <a:tcPr marL="91439" marR="91439" marT="14112" anchor="ctr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3439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d-ID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0"/>
                          <a:cs typeface="MS Gothic" charset="0"/>
                        </a:rPr>
                        <a:t>8</a:t>
                      </a: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0"/>
                          <a:cs typeface="MS Gothic" charset="0"/>
                        </a:rPr>
                        <a:t>.</a:t>
                      </a:r>
                    </a:p>
                  </a:txBody>
                  <a:tcPr marL="91439" marR="91439" marT="14112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0"/>
                          <a:cs typeface="MS Gothic" charset="0"/>
                        </a:rPr>
                        <a:t>Penetapan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0"/>
                          <a:cs typeface="MS Gothic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0"/>
                          <a:cs typeface="MS Gothic" charset="0"/>
                        </a:rPr>
                        <a:t>Pemenang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91439" marR="91439" marT="14112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0"/>
                          <a:cs typeface="MS Gothic" charset="0"/>
                        </a:rPr>
                        <a:t>Sama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91439" marR="91439" marT="14112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0"/>
                          <a:cs typeface="MS Gothic" charset="0"/>
                        </a:rPr>
                        <a:t>Sama</a:t>
                      </a:r>
                    </a:p>
                  </a:txBody>
                  <a:tcPr marL="91439" marR="91439" marT="14112" anchor="ctr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0112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d-ID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0"/>
                          <a:cs typeface="MS Gothic" charset="0"/>
                        </a:rPr>
                        <a:t>9</a:t>
                      </a: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0"/>
                          <a:cs typeface="MS Gothic" charset="0"/>
                        </a:rPr>
                        <a:t>.</a:t>
                      </a:r>
                    </a:p>
                  </a:txBody>
                  <a:tcPr marL="91439" marR="91439" marT="14112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0"/>
                          <a:cs typeface="MS Gothic" charset="0"/>
                        </a:rPr>
                        <a:t>Pengumuman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0"/>
                          <a:cs typeface="MS Gothic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0"/>
                          <a:cs typeface="MS Gothic" charset="0"/>
                        </a:rPr>
                        <a:t>Pemenang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91439" marR="91439" marT="14112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0"/>
                          <a:cs typeface="MS Gothic" charset="0"/>
                        </a:rPr>
                        <a:t>Datang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0"/>
                          <a:cs typeface="MS Gothic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0"/>
                          <a:cs typeface="MS Gothic" charset="0"/>
                        </a:rPr>
                        <a:t>lihat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0"/>
                          <a:cs typeface="MS Gothic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0"/>
                          <a:cs typeface="MS Gothic" charset="0"/>
                        </a:rPr>
                        <a:t>langsung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91439" marR="91439" marT="14112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0"/>
                          <a:cs typeface="MS Gothic" charset="0"/>
                        </a:rPr>
                        <a:t>Diumumkan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0"/>
                          <a:cs typeface="MS Gothic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0"/>
                          <a:cs typeface="MS Gothic" charset="0"/>
                        </a:rPr>
                        <a:t>di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0"/>
                          <a:cs typeface="MS Gothic" charset="0"/>
                        </a:rPr>
                        <a:t> web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0"/>
                          <a:cs typeface="MS Gothic" charset="0"/>
                        </a:rPr>
                        <a:t>dan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0"/>
                          <a:cs typeface="MS Gothic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0"/>
                          <a:cs typeface="MS Gothic" charset="0"/>
                        </a:rPr>
                        <a:t>dikirimkan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0"/>
                          <a:cs typeface="MS Gothic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0"/>
                          <a:cs typeface="MS Gothic" charset="0"/>
                        </a:rPr>
                        <a:t>melalui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0"/>
                          <a:cs typeface="MS Gothic" charset="0"/>
                        </a:rPr>
                        <a:t> e-mail</a:t>
                      </a:r>
                    </a:p>
                  </a:txBody>
                  <a:tcPr marL="91439" marR="91439" marT="14112" anchor="ctr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40112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d-ID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0"/>
                          <a:cs typeface="MS Gothic" charset="0"/>
                        </a:rPr>
                        <a:t>10</a:t>
                      </a: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0"/>
                          <a:cs typeface="MS Gothic" charset="0"/>
                        </a:rPr>
                        <a:t>.</a:t>
                      </a:r>
                    </a:p>
                  </a:txBody>
                  <a:tcPr marL="91439" marR="91439" marT="14112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0"/>
                          <a:cs typeface="MS Gothic" charset="0"/>
                        </a:rPr>
                        <a:t>Sanggah Hasil Lelang</a:t>
                      </a:r>
                    </a:p>
                  </a:txBody>
                  <a:tcPr marL="91439" marR="91439" marT="14112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0"/>
                          <a:cs typeface="MS Gothic" charset="0"/>
                        </a:rPr>
                        <a:t>Datang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0"/>
                          <a:cs typeface="MS Gothic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0"/>
                          <a:cs typeface="MS Gothic" charset="0"/>
                        </a:rPr>
                        <a:t>langsung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0"/>
                          <a:cs typeface="MS Gothic" charset="0"/>
                        </a:rPr>
                        <a:t> (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0"/>
                          <a:cs typeface="MS Gothic" charset="0"/>
                        </a:rPr>
                        <a:t>tatap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0"/>
                          <a:cs typeface="MS Gothic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0"/>
                          <a:cs typeface="MS Gothic" charset="0"/>
                        </a:rPr>
                        <a:t>muka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0"/>
                          <a:cs typeface="MS Gothic" charset="0"/>
                        </a:rPr>
                        <a:t>)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0"/>
                          <a:cs typeface="MS Gothic" charset="0"/>
                        </a:rPr>
                        <a:t>atau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0"/>
                          <a:cs typeface="MS Gothic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0"/>
                          <a:cs typeface="MS Gothic" charset="0"/>
                        </a:rPr>
                        <a:t>surat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0"/>
                          <a:cs typeface="MS Gothic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0"/>
                          <a:cs typeface="MS Gothic" charset="0"/>
                        </a:rPr>
                        <a:t>menyurat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91439" marR="91439" marT="14112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d-ID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0"/>
                          <a:cs typeface="MS Gothic" charset="0"/>
                        </a:rPr>
                        <a:t>Komunikasi online</a:t>
                      </a:r>
                    </a:p>
                  </a:txBody>
                  <a:tcPr marL="91439" marR="91439" marT="14112" anchor="ctr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46656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0"/>
                          <a:cs typeface="MS Gothic" charset="0"/>
                        </a:rPr>
                        <a:t>1</a:t>
                      </a:r>
                      <a:r>
                        <a:rPr kumimoji="0" lang="id-ID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0"/>
                          <a:cs typeface="MS Gothic" charset="0"/>
                        </a:rPr>
                        <a:t>1</a:t>
                      </a: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0"/>
                          <a:cs typeface="MS Gothic" charset="0"/>
                        </a:rPr>
                        <a:t>.</a:t>
                      </a:r>
                    </a:p>
                  </a:txBody>
                  <a:tcPr marL="91439" marR="91439" marT="14112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0"/>
                          <a:cs typeface="MS Gothic" charset="0"/>
                        </a:rPr>
                        <a:t>Penunjukkan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0"/>
                          <a:cs typeface="MS Gothic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0"/>
                          <a:cs typeface="MS Gothic" charset="0"/>
                        </a:rPr>
                        <a:t>Penyedia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0"/>
                          <a:cs typeface="MS Gothic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0"/>
                          <a:cs typeface="MS Gothic" charset="0"/>
                        </a:rPr>
                        <a:t>Barang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0"/>
                          <a:cs typeface="MS Gothic" charset="0"/>
                        </a:rPr>
                        <a:t>/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0"/>
                          <a:cs typeface="MS Gothic" charset="0"/>
                        </a:rPr>
                        <a:t>Jasa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91439" marR="91439" marT="14112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0"/>
                          <a:cs typeface="MS Gothic" charset="0"/>
                        </a:rPr>
                        <a:t>Sama</a:t>
                      </a:r>
                    </a:p>
                  </a:txBody>
                  <a:tcPr marL="91439" marR="91439" marT="14112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0"/>
                          <a:cs typeface="MS Gothic" charset="0"/>
                        </a:rPr>
                        <a:t>Sama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91439" marR="91439" marT="14112" anchor="ctr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09322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d-ID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0"/>
                          <a:cs typeface="MS Gothic" charset="0"/>
                        </a:rPr>
                        <a:t>12.</a:t>
                      </a:r>
                    </a:p>
                  </a:txBody>
                  <a:tcPr marL="91439" marR="91439" marT="14112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d-ID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0"/>
                          <a:cs typeface="MS Gothic" charset="0"/>
                        </a:rPr>
                        <a:t>Penandatanganan Kontrak</a:t>
                      </a:r>
                    </a:p>
                  </a:txBody>
                  <a:tcPr marL="91439" marR="91439" marT="14112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d-ID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0"/>
                          <a:cs typeface="MS Gothic" charset="0"/>
                        </a:rPr>
                        <a:t>Sama</a:t>
                      </a:r>
                    </a:p>
                  </a:txBody>
                  <a:tcPr marL="91439" marR="91439" marT="14112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d-ID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0"/>
                          <a:cs typeface="MS Gothic" charset="0"/>
                        </a:rPr>
                        <a:t>Sama</a:t>
                      </a:r>
                    </a:p>
                  </a:txBody>
                  <a:tcPr marL="91439" marR="91439" marT="14112" anchor="ctr"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pSp>
        <p:nvGrpSpPr>
          <p:cNvPr id="26668" name="Group 201">
            <a:extLst>
              <a:ext uri="{FF2B5EF4-FFF2-40B4-BE49-F238E27FC236}">
                <a16:creationId xmlns:a16="http://schemas.microsoft.com/office/drawing/2014/main" id="{CED932DD-2BC9-4195-800C-786831C428A1}"/>
              </a:ext>
            </a:extLst>
          </p:cNvPr>
          <p:cNvGrpSpPr>
            <a:grpSpLocks/>
          </p:cNvGrpSpPr>
          <p:nvPr/>
        </p:nvGrpSpPr>
        <p:grpSpPr bwMode="auto">
          <a:xfrm>
            <a:off x="179388" y="1120775"/>
            <a:ext cx="4052887" cy="573088"/>
            <a:chOff x="113" y="706"/>
            <a:chExt cx="2553" cy="361"/>
          </a:xfrm>
        </p:grpSpPr>
        <p:sp>
          <p:nvSpPr>
            <p:cNvPr id="26669" name="AutoShape 59">
              <a:extLst>
                <a:ext uri="{FF2B5EF4-FFF2-40B4-BE49-F238E27FC236}">
                  <a16:creationId xmlns:a16="http://schemas.microsoft.com/office/drawing/2014/main" id="{6E3A2706-9007-43E2-935E-02CEE1FA0DF3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13" y="709"/>
              <a:ext cx="2553" cy="358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rgbClr val="34B034"/>
                </a:gs>
                <a:gs pos="100000">
                  <a:srgbClr val="3F8B4A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id-ID"/>
            </a:p>
          </p:txBody>
        </p:sp>
        <p:sp>
          <p:nvSpPr>
            <p:cNvPr id="26670" name="AutoShape 60">
              <a:extLst>
                <a:ext uri="{FF2B5EF4-FFF2-40B4-BE49-F238E27FC236}">
                  <a16:creationId xmlns:a16="http://schemas.microsoft.com/office/drawing/2014/main" id="{8A77A7EC-97BC-457A-BDD8-F1CA316EFD94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52" y="710"/>
              <a:ext cx="2477" cy="351"/>
            </a:xfrm>
            <a:prstGeom prst="roundRect">
              <a:avLst>
                <a:gd name="adj" fmla="val 16667"/>
              </a:avLst>
            </a:prstGeom>
            <a:solidFill>
              <a:srgbClr val="73E7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id-ID"/>
            </a:p>
          </p:txBody>
        </p:sp>
        <p:sp>
          <p:nvSpPr>
            <p:cNvPr id="26671" name="AutoShape 61">
              <a:extLst>
                <a:ext uri="{FF2B5EF4-FFF2-40B4-BE49-F238E27FC236}">
                  <a16:creationId xmlns:a16="http://schemas.microsoft.com/office/drawing/2014/main" id="{BA3502C0-1CE5-4C76-937A-7E0D95BEA31C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73" y="969"/>
              <a:ext cx="2442" cy="8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3E77E"/>
                </a:gs>
                <a:gs pos="100000">
                  <a:srgbClr val="B3F2B9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id-ID"/>
            </a:p>
          </p:txBody>
        </p:sp>
        <p:sp>
          <p:nvSpPr>
            <p:cNvPr id="26672" name="AutoShape 62">
              <a:extLst>
                <a:ext uri="{FF2B5EF4-FFF2-40B4-BE49-F238E27FC236}">
                  <a16:creationId xmlns:a16="http://schemas.microsoft.com/office/drawing/2014/main" id="{8BED72F5-F5CF-4A61-8A68-2E48553622CB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73" y="713"/>
              <a:ext cx="2442" cy="8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D0F7D4"/>
                </a:gs>
                <a:gs pos="100000">
                  <a:srgbClr val="73E77E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id-ID"/>
            </a:p>
          </p:txBody>
        </p:sp>
        <p:sp>
          <p:nvSpPr>
            <p:cNvPr id="26673" name="Text Box 69">
              <a:extLst>
                <a:ext uri="{FF2B5EF4-FFF2-40B4-BE49-F238E27FC236}">
                  <a16:creationId xmlns:a16="http://schemas.microsoft.com/office/drawing/2014/main" id="{23804D7B-8C83-45DC-9524-14F3AC8957A9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73" y="706"/>
              <a:ext cx="2427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id-ID" sz="2800" b="1">
                  <a:solidFill>
                    <a:srgbClr val="FFFFFF"/>
                  </a:solidFill>
                  <a:latin typeface="Goudy Old Style" panose="02020502050305020303" pitchFamily="18" charset="0"/>
                </a:rPr>
                <a:t>“Perbedaan ”</a:t>
              </a:r>
              <a:endParaRPr lang="en-US" altLang="id-ID" sz="3600" b="1">
                <a:solidFill>
                  <a:srgbClr val="FFFFFF"/>
                </a:solidFill>
                <a:latin typeface="Goudy Old Style" panose="02020502050305020303" pitchFamily="18" charset="0"/>
              </a:endParaRPr>
            </a:p>
          </p:txBody>
        </p:sp>
      </p:grpSp>
    </p:spTree>
  </p:cSld>
  <p:clrMapOvr>
    <a:masterClrMapping/>
  </p:clrMapOvr>
  <p:transition spd="med">
    <p:dissolv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50" name="Group 4">
            <a:extLst>
              <a:ext uri="{FF2B5EF4-FFF2-40B4-BE49-F238E27FC236}">
                <a16:creationId xmlns:a16="http://schemas.microsoft.com/office/drawing/2014/main" id="{3F2CA7C8-B263-402E-A44C-684DFE58ADD6}"/>
              </a:ext>
            </a:extLst>
          </p:cNvPr>
          <p:cNvGrpSpPr>
            <a:grpSpLocks/>
          </p:cNvGrpSpPr>
          <p:nvPr/>
        </p:nvGrpSpPr>
        <p:grpSpPr bwMode="auto">
          <a:xfrm>
            <a:off x="179388" y="1131888"/>
            <a:ext cx="4052887" cy="568325"/>
            <a:chOff x="113" y="709"/>
            <a:chExt cx="2553" cy="358"/>
          </a:xfrm>
        </p:grpSpPr>
        <p:sp>
          <p:nvSpPr>
            <p:cNvPr id="27661" name="AutoShape 5">
              <a:extLst>
                <a:ext uri="{FF2B5EF4-FFF2-40B4-BE49-F238E27FC236}">
                  <a16:creationId xmlns:a16="http://schemas.microsoft.com/office/drawing/2014/main" id="{6837ED14-9F27-4AF6-B06E-06D87B341A50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13" y="709"/>
              <a:ext cx="2553" cy="358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rgbClr val="34B034"/>
                </a:gs>
                <a:gs pos="100000">
                  <a:srgbClr val="3F8B4A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id-ID"/>
            </a:p>
          </p:txBody>
        </p:sp>
        <p:sp>
          <p:nvSpPr>
            <p:cNvPr id="27662" name="AutoShape 6">
              <a:extLst>
                <a:ext uri="{FF2B5EF4-FFF2-40B4-BE49-F238E27FC236}">
                  <a16:creationId xmlns:a16="http://schemas.microsoft.com/office/drawing/2014/main" id="{E2E75942-45D8-4BF1-9C8A-8EDE7C8E7C1E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52" y="710"/>
              <a:ext cx="2477" cy="351"/>
            </a:xfrm>
            <a:prstGeom prst="roundRect">
              <a:avLst>
                <a:gd name="adj" fmla="val 16667"/>
              </a:avLst>
            </a:prstGeom>
            <a:solidFill>
              <a:srgbClr val="73E7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id-ID"/>
            </a:p>
          </p:txBody>
        </p:sp>
        <p:sp>
          <p:nvSpPr>
            <p:cNvPr id="27663" name="AutoShape 7">
              <a:extLst>
                <a:ext uri="{FF2B5EF4-FFF2-40B4-BE49-F238E27FC236}">
                  <a16:creationId xmlns:a16="http://schemas.microsoft.com/office/drawing/2014/main" id="{D88F5A3E-2B9F-479C-9F4C-1A4BB216A405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73" y="969"/>
              <a:ext cx="2442" cy="8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3E77E"/>
                </a:gs>
                <a:gs pos="100000">
                  <a:srgbClr val="B3F2B9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id-ID"/>
            </a:p>
          </p:txBody>
        </p:sp>
        <p:sp>
          <p:nvSpPr>
            <p:cNvPr id="27664" name="AutoShape 8">
              <a:extLst>
                <a:ext uri="{FF2B5EF4-FFF2-40B4-BE49-F238E27FC236}">
                  <a16:creationId xmlns:a16="http://schemas.microsoft.com/office/drawing/2014/main" id="{54FF7435-FC94-488C-BF3C-721FF054022C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73" y="713"/>
              <a:ext cx="2442" cy="8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D0F7D4"/>
                </a:gs>
                <a:gs pos="100000">
                  <a:srgbClr val="73E77E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id-ID"/>
            </a:p>
          </p:txBody>
        </p:sp>
        <p:sp>
          <p:nvSpPr>
            <p:cNvPr id="27665" name="Text Box 9">
              <a:extLst>
                <a:ext uri="{FF2B5EF4-FFF2-40B4-BE49-F238E27FC236}">
                  <a16:creationId xmlns:a16="http://schemas.microsoft.com/office/drawing/2014/main" id="{0059F3ED-1254-492E-A4AB-9090737404F7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73" y="724"/>
              <a:ext cx="2427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id-ID" sz="2800" b="1">
                  <a:solidFill>
                    <a:srgbClr val="FFFFFF"/>
                  </a:solidFill>
                  <a:latin typeface="Goudy Old Style" panose="02020502050305020303" pitchFamily="18" charset="0"/>
                </a:rPr>
                <a:t>Alamat Website</a:t>
              </a:r>
              <a:endParaRPr lang="en-US" altLang="id-ID" sz="3600" b="1">
                <a:solidFill>
                  <a:srgbClr val="FFFFFF"/>
                </a:solidFill>
                <a:latin typeface="Goudy Old Style" panose="02020502050305020303" pitchFamily="18" charset="0"/>
              </a:endParaRPr>
            </a:p>
          </p:txBody>
        </p:sp>
      </p:grpSp>
      <p:grpSp>
        <p:nvGrpSpPr>
          <p:cNvPr id="27651" name="Group 10">
            <a:extLst>
              <a:ext uri="{FF2B5EF4-FFF2-40B4-BE49-F238E27FC236}">
                <a16:creationId xmlns:a16="http://schemas.microsoft.com/office/drawing/2014/main" id="{0CA353D5-7285-4993-A495-675FE0929258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3451225" cy="417513"/>
            <a:chOff x="0" y="0"/>
            <a:chExt cx="2174" cy="263"/>
          </a:xfrm>
        </p:grpSpPr>
        <p:sp>
          <p:nvSpPr>
            <p:cNvPr id="27659" name="Rectangle 11">
              <a:extLst>
                <a:ext uri="{FF2B5EF4-FFF2-40B4-BE49-F238E27FC236}">
                  <a16:creationId xmlns:a16="http://schemas.microsoft.com/office/drawing/2014/main" id="{89E6BC7D-C89D-4981-9300-FE23AC3B7282}"/>
                </a:ext>
              </a:extLst>
            </p:cNvPr>
            <p:cNvSpPr>
              <a:spLocks noChangeAspect="1" noChangeArrowheads="1"/>
            </p:cNvSpPr>
            <p:nvPr/>
          </p:nvSpPr>
          <p:spPr bwMode="gray">
            <a:xfrm>
              <a:off x="158" y="2"/>
              <a:ext cx="2016" cy="261"/>
            </a:xfrm>
            <a:prstGeom prst="rect">
              <a:avLst/>
            </a:prstGeom>
            <a:solidFill>
              <a:schemeClr val="tx2">
                <a:alpha val="85881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id-ID" sz="1200">
                  <a:solidFill>
                    <a:srgbClr val="006600"/>
                  </a:solidFill>
                </a:rPr>
                <a:t>www.lpse.depkes.go.id</a:t>
              </a:r>
            </a:p>
          </p:txBody>
        </p:sp>
        <p:pic>
          <p:nvPicPr>
            <p:cNvPr id="27660" name="Picture 12" descr="original_metal_w(s)">
              <a:extLst>
                <a:ext uri="{FF2B5EF4-FFF2-40B4-BE49-F238E27FC236}">
                  <a16:creationId xmlns:a16="http://schemas.microsoft.com/office/drawing/2014/main" id="{7817F5C2-A4BE-435A-848D-CFC72CB4418B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272" cy="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27652" name="Picture 28" descr="C:\Documents and Settings\INDONESIA\My Documents\My Pictures\untitled.JPG">
            <a:extLst>
              <a:ext uri="{FF2B5EF4-FFF2-40B4-BE49-F238E27FC236}">
                <a16:creationId xmlns:a16="http://schemas.microsoft.com/office/drawing/2014/main" id="{E31CB416-2867-4AC1-8DF0-7B823CBF94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00000">
            <a:off x="555625" y="4219575"/>
            <a:ext cx="73914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7653" name="Group 13">
            <a:extLst>
              <a:ext uri="{FF2B5EF4-FFF2-40B4-BE49-F238E27FC236}">
                <a16:creationId xmlns:a16="http://schemas.microsoft.com/office/drawing/2014/main" id="{C733A18B-84E5-4337-A517-3A031B8A868E}"/>
              </a:ext>
            </a:extLst>
          </p:cNvPr>
          <p:cNvGrpSpPr>
            <a:grpSpLocks/>
          </p:cNvGrpSpPr>
          <p:nvPr/>
        </p:nvGrpSpPr>
        <p:grpSpPr bwMode="auto">
          <a:xfrm>
            <a:off x="107950" y="2886075"/>
            <a:ext cx="8534400" cy="685800"/>
            <a:chOff x="2786" y="213"/>
            <a:chExt cx="2995" cy="336"/>
          </a:xfrm>
        </p:grpSpPr>
        <p:sp>
          <p:nvSpPr>
            <p:cNvPr id="27654" name="AutoShape 14">
              <a:extLst>
                <a:ext uri="{FF2B5EF4-FFF2-40B4-BE49-F238E27FC236}">
                  <a16:creationId xmlns:a16="http://schemas.microsoft.com/office/drawing/2014/main" id="{C4860065-D446-47E3-B90F-C1F4E9D70924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786" y="219"/>
              <a:ext cx="2995" cy="33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rgbClr val="4E91D4"/>
                </a:gs>
                <a:gs pos="100000">
                  <a:srgbClr val="3477A4">
                    <a:alpha val="12000"/>
                  </a:srgb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id-ID"/>
            </a:p>
          </p:txBody>
        </p:sp>
        <p:sp>
          <p:nvSpPr>
            <p:cNvPr id="27655" name="AutoShape 15">
              <a:extLst>
                <a:ext uri="{FF2B5EF4-FFF2-40B4-BE49-F238E27FC236}">
                  <a16:creationId xmlns:a16="http://schemas.microsoft.com/office/drawing/2014/main" id="{798887B3-8E59-46B0-8A3F-C599B6168340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832" y="220"/>
              <a:ext cx="2905" cy="324"/>
            </a:xfrm>
            <a:prstGeom prst="roundRect">
              <a:avLst>
                <a:gd name="adj" fmla="val 16667"/>
              </a:avLst>
            </a:prstGeom>
            <a:solidFill>
              <a:srgbClr val="3CA1E6">
                <a:alpha val="12157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id-ID"/>
            </a:p>
          </p:txBody>
        </p:sp>
        <p:sp>
          <p:nvSpPr>
            <p:cNvPr id="27656" name="AutoShape 16">
              <a:extLst>
                <a:ext uri="{FF2B5EF4-FFF2-40B4-BE49-F238E27FC236}">
                  <a16:creationId xmlns:a16="http://schemas.microsoft.com/office/drawing/2014/main" id="{F0C32E89-4891-4707-8922-1A84679385D7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856" y="459"/>
              <a:ext cx="2866" cy="81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3CA1E6">
                    <a:alpha val="12000"/>
                  </a:srgbClr>
                </a:gs>
                <a:gs pos="100000">
                  <a:srgbClr val="9BCFF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id-ID"/>
            </a:p>
          </p:txBody>
        </p:sp>
        <p:sp>
          <p:nvSpPr>
            <p:cNvPr id="27657" name="AutoShape 17">
              <a:extLst>
                <a:ext uri="{FF2B5EF4-FFF2-40B4-BE49-F238E27FC236}">
                  <a16:creationId xmlns:a16="http://schemas.microsoft.com/office/drawing/2014/main" id="{3D76B2CC-71E4-40F4-854F-234FA6BEF901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856" y="222"/>
              <a:ext cx="2866" cy="82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BEE0F7"/>
                </a:gs>
                <a:gs pos="100000">
                  <a:srgbClr val="3CA1E6">
                    <a:alpha val="12000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id-ID"/>
            </a:p>
          </p:txBody>
        </p:sp>
        <p:sp>
          <p:nvSpPr>
            <p:cNvPr id="27658" name="Text Box 18">
              <a:extLst>
                <a:ext uri="{FF2B5EF4-FFF2-40B4-BE49-F238E27FC236}">
                  <a16:creationId xmlns:a16="http://schemas.microsoft.com/office/drawing/2014/main" id="{4BF6C1CE-AE1F-4C56-ABE3-50463A13FC14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2792" y="213"/>
              <a:ext cx="2968" cy="2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id-ID" sz="3200" b="1">
                  <a:latin typeface="Goudy Old Style" panose="02020502050305020303" pitchFamily="18" charset="0"/>
                </a:rPr>
                <a:t>www.lpse.depkes.go.id</a:t>
              </a:r>
            </a:p>
          </p:txBody>
        </p:sp>
      </p:grpSp>
    </p:spTree>
  </p:cSld>
  <p:clrMapOvr>
    <a:masterClrMapping/>
  </p:clrMapOvr>
  <p:transition spd="med"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5">
            <a:extLst>
              <a:ext uri="{FF2B5EF4-FFF2-40B4-BE49-F238E27FC236}">
                <a16:creationId xmlns:a16="http://schemas.microsoft.com/office/drawing/2014/main" id="{3720FB05-7E07-4428-A289-BEC9CF7A30C6}"/>
              </a:ext>
            </a:extLst>
          </p:cNvPr>
          <p:cNvSpPr>
            <a:spLocks noChangeArrowheads="1"/>
          </p:cNvSpPr>
          <p:nvPr/>
        </p:nvSpPr>
        <p:spPr bwMode="gray">
          <a:xfrm>
            <a:off x="785813" y="2643188"/>
            <a:ext cx="8137525" cy="2792412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20000"/>
              </a:spcBef>
            </a:pPr>
            <a:r>
              <a:rPr lang="en-US" altLang="id-ID" sz="2400" b="1">
                <a:solidFill>
                  <a:srgbClr val="FFFF00"/>
                </a:solidFill>
                <a:latin typeface="Goudy Old Style" panose="02020502050305020303" pitchFamily="18" charset="0"/>
              </a:rPr>
              <a:t>Layanan Pengadaan Secara Elektronik </a:t>
            </a:r>
            <a:r>
              <a:rPr lang="en-US" altLang="id-ID" sz="2400" b="1">
                <a:latin typeface="Goudy Old Style" panose="02020502050305020303" pitchFamily="18" charset="0"/>
              </a:rPr>
              <a:t>yang  selanjutnya disebut </a:t>
            </a:r>
            <a:r>
              <a:rPr lang="en-US" altLang="id-ID" sz="2400" b="1">
                <a:solidFill>
                  <a:srgbClr val="FFFF00"/>
                </a:solidFill>
                <a:latin typeface="Goudy Old Style" panose="02020502050305020303" pitchFamily="18" charset="0"/>
              </a:rPr>
              <a:t>LPSE</a:t>
            </a:r>
            <a:r>
              <a:rPr lang="en-US" altLang="id-ID" sz="2400" b="1">
                <a:latin typeface="Goudy Old Style" panose="02020502050305020303" pitchFamily="18" charset="0"/>
              </a:rPr>
              <a:t>   adalah  unit  kerja  K/L/D/I  yang  dibentuk  untuk menyelenggarakan  sistem  pelayanan  Pengadaan  Barang/Jasa secara elektronik.</a:t>
            </a:r>
          </a:p>
        </p:txBody>
      </p:sp>
      <p:grpSp>
        <p:nvGrpSpPr>
          <p:cNvPr id="5123" name="Group 6">
            <a:extLst>
              <a:ext uri="{FF2B5EF4-FFF2-40B4-BE49-F238E27FC236}">
                <a16:creationId xmlns:a16="http://schemas.microsoft.com/office/drawing/2014/main" id="{7B1D905F-810A-4518-A758-A02D92039368}"/>
              </a:ext>
            </a:extLst>
          </p:cNvPr>
          <p:cNvGrpSpPr>
            <a:grpSpLocks/>
          </p:cNvGrpSpPr>
          <p:nvPr/>
        </p:nvGrpSpPr>
        <p:grpSpPr bwMode="auto">
          <a:xfrm>
            <a:off x="357188" y="3786188"/>
            <a:ext cx="412750" cy="381000"/>
            <a:chOff x="2078" y="1680"/>
            <a:chExt cx="1615" cy="1615"/>
          </a:xfrm>
        </p:grpSpPr>
        <p:sp>
          <p:nvSpPr>
            <p:cNvPr id="5134" name="Oval 7">
              <a:extLst>
                <a:ext uri="{FF2B5EF4-FFF2-40B4-BE49-F238E27FC236}">
                  <a16:creationId xmlns:a16="http://schemas.microsoft.com/office/drawing/2014/main" id="{4C089389-44C9-4989-9D49-8DEB40B8D0E6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5715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id-ID"/>
            </a:p>
          </p:txBody>
        </p:sp>
        <p:sp>
          <p:nvSpPr>
            <p:cNvPr id="5135" name="Oval 8">
              <a:extLst>
                <a:ext uri="{FF2B5EF4-FFF2-40B4-BE49-F238E27FC236}">
                  <a16:creationId xmlns:a16="http://schemas.microsoft.com/office/drawing/2014/main" id="{0D8C8370-2228-47AC-BF7E-B63CE7EA852A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id-ID"/>
            </a:p>
          </p:txBody>
        </p:sp>
        <p:sp>
          <p:nvSpPr>
            <p:cNvPr id="91145" name="Oval 9">
              <a:extLst>
                <a:ext uri="{FF2B5EF4-FFF2-40B4-BE49-F238E27FC236}">
                  <a16:creationId xmlns:a16="http://schemas.microsoft.com/office/drawing/2014/main" id="{C78719F7-FEED-4D8D-A671-6037F3825BF1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252" y="1855"/>
              <a:ext cx="1267" cy="1265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5137" name="Oval 10">
              <a:extLst>
                <a:ext uri="{FF2B5EF4-FFF2-40B4-BE49-F238E27FC236}">
                  <a16:creationId xmlns:a16="http://schemas.microsoft.com/office/drawing/2014/main" id="{4EEFB983-9F4E-48CF-AA00-1B1EABD676DA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CC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id-ID"/>
            </a:p>
          </p:txBody>
        </p:sp>
        <p:sp>
          <p:nvSpPr>
            <p:cNvPr id="91147" name="Oval 11">
              <a:extLst>
                <a:ext uri="{FF2B5EF4-FFF2-40B4-BE49-F238E27FC236}">
                  <a16:creationId xmlns:a16="http://schemas.microsoft.com/office/drawing/2014/main" id="{C373C540-F056-487F-8A46-29208CB57E6E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339" y="1936"/>
              <a:ext cx="1093" cy="110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5139" name="Oval 12">
              <a:extLst>
                <a:ext uri="{FF2B5EF4-FFF2-40B4-BE49-F238E27FC236}">
                  <a16:creationId xmlns:a16="http://schemas.microsoft.com/office/drawing/2014/main" id="{5000261A-CD58-4F57-B172-998AF057C119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C63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id-ID"/>
            </a:p>
          </p:txBody>
        </p:sp>
      </p:grpSp>
      <p:grpSp>
        <p:nvGrpSpPr>
          <p:cNvPr id="5124" name="Group 28">
            <a:extLst>
              <a:ext uri="{FF2B5EF4-FFF2-40B4-BE49-F238E27FC236}">
                <a16:creationId xmlns:a16="http://schemas.microsoft.com/office/drawing/2014/main" id="{8893368E-605D-46C1-A346-F7DF59E6E6D0}"/>
              </a:ext>
            </a:extLst>
          </p:cNvPr>
          <p:cNvGrpSpPr>
            <a:grpSpLocks/>
          </p:cNvGrpSpPr>
          <p:nvPr/>
        </p:nvGrpSpPr>
        <p:grpSpPr bwMode="auto">
          <a:xfrm>
            <a:off x="179388" y="1125538"/>
            <a:ext cx="4052887" cy="568325"/>
            <a:chOff x="113" y="709"/>
            <a:chExt cx="2553" cy="358"/>
          </a:xfrm>
        </p:grpSpPr>
        <p:sp>
          <p:nvSpPr>
            <p:cNvPr id="5129" name="AutoShape 14">
              <a:extLst>
                <a:ext uri="{FF2B5EF4-FFF2-40B4-BE49-F238E27FC236}">
                  <a16:creationId xmlns:a16="http://schemas.microsoft.com/office/drawing/2014/main" id="{14BFCC7A-6F05-45BC-9F56-5E0515E8B649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13" y="709"/>
              <a:ext cx="2553" cy="358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rgbClr val="34B034"/>
                </a:gs>
                <a:gs pos="100000">
                  <a:srgbClr val="3F8B4A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id-ID"/>
            </a:p>
          </p:txBody>
        </p:sp>
        <p:sp>
          <p:nvSpPr>
            <p:cNvPr id="5130" name="AutoShape 15">
              <a:extLst>
                <a:ext uri="{FF2B5EF4-FFF2-40B4-BE49-F238E27FC236}">
                  <a16:creationId xmlns:a16="http://schemas.microsoft.com/office/drawing/2014/main" id="{F71491C1-00C4-43BD-8E3A-587162696260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52" y="710"/>
              <a:ext cx="2477" cy="351"/>
            </a:xfrm>
            <a:prstGeom prst="roundRect">
              <a:avLst>
                <a:gd name="adj" fmla="val 16667"/>
              </a:avLst>
            </a:prstGeom>
            <a:solidFill>
              <a:srgbClr val="73E7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id-ID"/>
            </a:p>
          </p:txBody>
        </p:sp>
        <p:sp>
          <p:nvSpPr>
            <p:cNvPr id="5131" name="AutoShape 16">
              <a:extLst>
                <a:ext uri="{FF2B5EF4-FFF2-40B4-BE49-F238E27FC236}">
                  <a16:creationId xmlns:a16="http://schemas.microsoft.com/office/drawing/2014/main" id="{BC4ACFC0-8A49-472B-972E-85E82948C3C7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73" y="969"/>
              <a:ext cx="2442" cy="8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3E77E"/>
                </a:gs>
                <a:gs pos="100000">
                  <a:srgbClr val="B3F2B9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id-ID"/>
            </a:p>
          </p:txBody>
        </p:sp>
        <p:sp>
          <p:nvSpPr>
            <p:cNvPr id="5132" name="AutoShape 17">
              <a:extLst>
                <a:ext uri="{FF2B5EF4-FFF2-40B4-BE49-F238E27FC236}">
                  <a16:creationId xmlns:a16="http://schemas.microsoft.com/office/drawing/2014/main" id="{519C3452-52AA-4764-84FB-B98CA98C7445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73" y="713"/>
              <a:ext cx="2442" cy="8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D0F7D4"/>
                </a:gs>
                <a:gs pos="100000">
                  <a:srgbClr val="73E77E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id-ID"/>
            </a:p>
          </p:txBody>
        </p:sp>
        <p:sp>
          <p:nvSpPr>
            <p:cNvPr id="5133" name="Text Box 18">
              <a:extLst>
                <a:ext uri="{FF2B5EF4-FFF2-40B4-BE49-F238E27FC236}">
                  <a16:creationId xmlns:a16="http://schemas.microsoft.com/office/drawing/2014/main" id="{AB1225F2-2CC4-4E5B-ACC4-F9FC7A77470D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73" y="724"/>
              <a:ext cx="2427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id-ID" b="1">
                  <a:latin typeface="Goudy Old Style" panose="02020502050305020303" pitchFamily="18" charset="0"/>
                </a:rPr>
                <a:t>Perpres 54 th 2010“Pasal 1 butir 38”</a:t>
              </a:r>
            </a:p>
          </p:txBody>
        </p:sp>
      </p:grpSp>
      <p:grpSp>
        <p:nvGrpSpPr>
          <p:cNvPr id="5125" name="Group 34">
            <a:extLst>
              <a:ext uri="{FF2B5EF4-FFF2-40B4-BE49-F238E27FC236}">
                <a16:creationId xmlns:a16="http://schemas.microsoft.com/office/drawing/2014/main" id="{ECD659F5-7A55-4500-81D3-2C87F9F482CF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3451225" cy="417513"/>
            <a:chOff x="0" y="0"/>
            <a:chExt cx="2174" cy="263"/>
          </a:xfrm>
        </p:grpSpPr>
        <p:sp>
          <p:nvSpPr>
            <p:cNvPr id="5127" name="Rectangle 32">
              <a:extLst>
                <a:ext uri="{FF2B5EF4-FFF2-40B4-BE49-F238E27FC236}">
                  <a16:creationId xmlns:a16="http://schemas.microsoft.com/office/drawing/2014/main" id="{BCFA17B8-F256-447B-B5E0-BCF8B065DAEA}"/>
                </a:ext>
              </a:extLst>
            </p:cNvPr>
            <p:cNvSpPr>
              <a:spLocks noChangeAspect="1" noChangeArrowheads="1"/>
            </p:cNvSpPr>
            <p:nvPr/>
          </p:nvSpPr>
          <p:spPr bwMode="gray">
            <a:xfrm>
              <a:off x="158" y="2"/>
              <a:ext cx="2016" cy="261"/>
            </a:xfrm>
            <a:prstGeom prst="rect">
              <a:avLst/>
            </a:prstGeom>
            <a:solidFill>
              <a:schemeClr val="tx2">
                <a:alpha val="85881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id-ID" sz="1200">
                  <a:solidFill>
                    <a:srgbClr val="006600"/>
                  </a:solidFill>
                </a:rPr>
                <a:t>www.lpse.depkes.go.id</a:t>
              </a:r>
            </a:p>
          </p:txBody>
        </p:sp>
        <p:pic>
          <p:nvPicPr>
            <p:cNvPr id="5128" name="Picture 33" descr="original_metal_w(s)">
              <a:extLst>
                <a:ext uri="{FF2B5EF4-FFF2-40B4-BE49-F238E27FC236}">
                  <a16:creationId xmlns:a16="http://schemas.microsoft.com/office/drawing/2014/main" id="{9BC717A1-1727-4F6A-9F45-C5A4501C9B5A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272" cy="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27" name="Picture 12">
            <a:extLst>
              <a:ext uri="{FF2B5EF4-FFF2-40B4-BE49-F238E27FC236}">
                <a16:creationId xmlns:a16="http://schemas.microsoft.com/office/drawing/2014/main" id="{43E8D013-CFAA-41E1-98B7-F8E631FD58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429396"/>
            <a:ext cx="9144000" cy="428604"/>
          </a:xfrm>
          <a:prstGeom prst="rect">
            <a:avLst/>
          </a:prstGeom>
          <a:noFill/>
          <a:ln w="9525">
            <a:gradFill>
              <a:gsLst>
                <a:gs pos="0">
                  <a:schemeClr val="accent1">
                    <a:tint val="66000"/>
                    <a:satMod val="160000"/>
                    <a:alpha val="5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48">
            <a:extLst>
              <a:ext uri="{FF2B5EF4-FFF2-40B4-BE49-F238E27FC236}">
                <a16:creationId xmlns:a16="http://schemas.microsoft.com/office/drawing/2014/main" id="{E21B34D0-2DF9-40C5-856B-488C01569974}"/>
              </a:ext>
            </a:extLst>
          </p:cNvPr>
          <p:cNvGrpSpPr>
            <a:grpSpLocks/>
          </p:cNvGrpSpPr>
          <p:nvPr/>
        </p:nvGrpSpPr>
        <p:grpSpPr bwMode="auto">
          <a:xfrm>
            <a:off x="179388" y="1120775"/>
            <a:ext cx="4052887" cy="573088"/>
            <a:chOff x="113" y="706"/>
            <a:chExt cx="2553" cy="361"/>
          </a:xfrm>
        </p:grpSpPr>
        <p:sp>
          <p:nvSpPr>
            <p:cNvPr id="6167" name="AutoShape 49">
              <a:extLst>
                <a:ext uri="{FF2B5EF4-FFF2-40B4-BE49-F238E27FC236}">
                  <a16:creationId xmlns:a16="http://schemas.microsoft.com/office/drawing/2014/main" id="{84A38481-2A3D-4EFE-BA37-0AF32C8BC520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13" y="709"/>
              <a:ext cx="2553" cy="358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rgbClr val="34B034"/>
                </a:gs>
                <a:gs pos="100000">
                  <a:srgbClr val="3F8B4A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id-ID"/>
            </a:p>
          </p:txBody>
        </p:sp>
        <p:sp>
          <p:nvSpPr>
            <p:cNvPr id="6168" name="AutoShape 50">
              <a:extLst>
                <a:ext uri="{FF2B5EF4-FFF2-40B4-BE49-F238E27FC236}">
                  <a16:creationId xmlns:a16="http://schemas.microsoft.com/office/drawing/2014/main" id="{6512F6B9-92B9-4BB7-A1EB-FB9704C31563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52" y="710"/>
              <a:ext cx="2477" cy="351"/>
            </a:xfrm>
            <a:prstGeom prst="roundRect">
              <a:avLst>
                <a:gd name="adj" fmla="val 16667"/>
              </a:avLst>
            </a:prstGeom>
            <a:solidFill>
              <a:srgbClr val="73E7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id-ID"/>
            </a:p>
          </p:txBody>
        </p:sp>
        <p:sp>
          <p:nvSpPr>
            <p:cNvPr id="6169" name="AutoShape 51">
              <a:extLst>
                <a:ext uri="{FF2B5EF4-FFF2-40B4-BE49-F238E27FC236}">
                  <a16:creationId xmlns:a16="http://schemas.microsoft.com/office/drawing/2014/main" id="{DA5742DD-0793-4CA9-A014-D12D17292B83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73" y="969"/>
              <a:ext cx="2442" cy="8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3E77E"/>
                </a:gs>
                <a:gs pos="100000">
                  <a:srgbClr val="B3F2B9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id-ID"/>
            </a:p>
          </p:txBody>
        </p:sp>
        <p:sp>
          <p:nvSpPr>
            <p:cNvPr id="6170" name="AutoShape 52">
              <a:extLst>
                <a:ext uri="{FF2B5EF4-FFF2-40B4-BE49-F238E27FC236}">
                  <a16:creationId xmlns:a16="http://schemas.microsoft.com/office/drawing/2014/main" id="{C0B05812-AC3E-4DD7-8179-DD5E806AD37D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73" y="713"/>
              <a:ext cx="2442" cy="8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D0F7D4"/>
                </a:gs>
                <a:gs pos="100000">
                  <a:srgbClr val="73E77E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id-ID"/>
            </a:p>
          </p:txBody>
        </p:sp>
        <p:sp>
          <p:nvSpPr>
            <p:cNvPr id="6171" name="Text Box 53">
              <a:extLst>
                <a:ext uri="{FF2B5EF4-FFF2-40B4-BE49-F238E27FC236}">
                  <a16:creationId xmlns:a16="http://schemas.microsoft.com/office/drawing/2014/main" id="{40614CA1-D4A2-486E-A94C-579CD6D9AAED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73" y="706"/>
              <a:ext cx="2427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id-ID" sz="2000" b="1">
                  <a:solidFill>
                    <a:srgbClr val="FFFFFF"/>
                  </a:solidFill>
                  <a:latin typeface="Goudy Old Style" panose="02020502050305020303" pitchFamily="18" charset="0"/>
                </a:rPr>
                <a:t>“Kebijakan Penggunaan LPSE”</a:t>
              </a:r>
              <a:endParaRPr lang="en-US" altLang="id-ID" sz="2800" b="1">
                <a:solidFill>
                  <a:srgbClr val="FFFFFF"/>
                </a:solidFill>
                <a:latin typeface="Goudy Old Style" panose="02020502050305020303" pitchFamily="18" charset="0"/>
              </a:endParaRPr>
            </a:p>
          </p:txBody>
        </p:sp>
      </p:grpSp>
      <p:grpSp>
        <p:nvGrpSpPr>
          <p:cNvPr id="6147" name="Group 23">
            <a:extLst>
              <a:ext uri="{FF2B5EF4-FFF2-40B4-BE49-F238E27FC236}">
                <a16:creationId xmlns:a16="http://schemas.microsoft.com/office/drawing/2014/main" id="{56832D97-F5E5-4746-BA7C-D725B4D7CDCF}"/>
              </a:ext>
            </a:extLst>
          </p:cNvPr>
          <p:cNvGrpSpPr>
            <a:grpSpLocks/>
          </p:cNvGrpSpPr>
          <p:nvPr/>
        </p:nvGrpSpPr>
        <p:grpSpPr bwMode="auto">
          <a:xfrm>
            <a:off x="1000125" y="6477000"/>
            <a:ext cx="381000" cy="381000"/>
            <a:chOff x="2078" y="1680"/>
            <a:chExt cx="1615" cy="1615"/>
          </a:xfrm>
        </p:grpSpPr>
        <p:sp>
          <p:nvSpPr>
            <p:cNvPr id="6161" name="Oval 24">
              <a:extLst>
                <a:ext uri="{FF2B5EF4-FFF2-40B4-BE49-F238E27FC236}">
                  <a16:creationId xmlns:a16="http://schemas.microsoft.com/office/drawing/2014/main" id="{38DDE529-A2FF-4406-88F4-BD8C60F8F72D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5715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id-ID"/>
            </a:p>
          </p:txBody>
        </p:sp>
        <p:sp>
          <p:nvSpPr>
            <p:cNvPr id="6162" name="Oval 25">
              <a:extLst>
                <a:ext uri="{FF2B5EF4-FFF2-40B4-BE49-F238E27FC236}">
                  <a16:creationId xmlns:a16="http://schemas.microsoft.com/office/drawing/2014/main" id="{432B1644-E2F0-4388-86F9-EA6DF024CA63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id-ID"/>
            </a:p>
          </p:txBody>
        </p:sp>
        <p:sp>
          <p:nvSpPr>
            <p:cNvPr id="43034" name="Oval 26">
              <a:extLst>
                <a:ext uri="{FF2B5EF4-FFF2-40B4-BE49-F238E27FC236}">
                  <a16:creationId xmlns:a16="http://schemas.microsoft.com/office/drawing/2014/main" id="{AEF34321-1CA8-486F-AB60-2C1BC5BB0789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253" y="1855"/>
              <a:ext cx="1265" cy="1265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164" name="Oval 27">
              <a:extLst>
                <a:ext uri="{FF2B5EF4-FFF2-40B4-BE49-F238E27FC236}">
                  <a16:creationId xmlns:a16="http://schemas.microsoft.com/office/drawing/2014/main" id="{828A0E24-A6A0-4B04-9AE0-E8662A95E1D6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48BE67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id-ID"/>
            </a:p>
          </p:txBody>
        </p:sp>
        <p:sp>
          <p:nvSpPr>
            <p:cNvPr id="43036" name="Oval 28">
              <a:extLst>
                <a:ext uri="{FF2B5EF4-FFF2-40B4-BE49-F238E27FC236}">
                  <a16:creationId xmlns:a16="http://schemas.microsoft.com/office/drawing/2014/main" id="{C913B0F2-1154-49A7-B7BE-DB26330CCB11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334" y="1936"/>
              <a:ext cx="1097" cy="110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166" name="Oval 29">
              <a:extLst>
                <a:ext uri="{FF2B5EF4-FFF2-40B4-BE49-F238E27FC236}">
                  <a16:creationId xmlns:a16="http://schemas.microsoft.com/office/drawing/2014/main" id="{D826553C-BD43-4F3F-9435-170E5785A19D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48BE67"/>
                </a:gs>
                <a:gs pos="100000">
                  <a:srgbClr val="235C3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id-ID"/>
            </a:p>
          </p:txBody>
        </p:sp>
      </p:grpSp>
      <p:grpSp>
        <p:nvGrpSpPr>
          <p:cNvPr id="6148" name="Group 64">
            <a:extLst>
              <a:ext uri="{FF2B5EF4-FFF2-40B4-BE49-F238E27FC236}">
                <a16:creationId xmlns:a16="http://schemas.microsoft.com/office/drawing/2014/main" id="{CE89E593-A607-4BD0-93B0-264CDBEEA87F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3451225" cy="417513"/>
            <a:chOff x="0" y="0"/>
            <a:chExt cx="2174" cy="263"/>
          </a:xfrm>
        </p:grpSpPr>
        <p:sp>
          <p:nvSpPr>
            <p:cNvPr id="6159" name="Rectangle 65">
              <a:extLst>
                <a:ext uri="{FF2B5EF4-FFF2-40B4-BE49-F238E27FC236}">
                  <a16:creationId xmlns:a16="http://schemas.microsoft.com/office/drawing/2014/main" id="{DC7536E2-D99A-4883-B734-FC69203944E2}"/>
                </a:ext>
              </a:extLst>
            </p:cNvPr>
            <p:cNvSpPr>
              <a:spLocks noChangeAspect="1" noChangeArrowheads="1"/>
            </p:cNvSpPr>
            <p:nvPr/>
          </p:nvSpPr>
          <p:spPr bwMode="gray">
            <a:xfrm>
              <a:off x="158" y="2"/>
              <a:ext cx="2016" cy="261"/>
            </a:xfrm>
            <a:prstGeom prst="rect">
              <a:avLst/>
            </a:prstGeom>
            <a:solidFill>
              <a:schemeClr val="tx2">
                <a:alpha val="85881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en-US" altLang="id-ID" sz="1200">
                <a:solidFill>
                  <a:srgbClr val="006600"/>
                </a:solidFill>
              </a:endParaRPr>
            </a:p>
            <a:p>
              <a:pPr algn="ctr" eaLnBrk="1" hangingPunct="1"/>
              <a:r>
                <a:rPr lang="en-US" altLang="id-ID" sz="1200">
                  <a:solidFill>
                    <a:srgbClr val="006600"/>
                  </a:solidFill>
                </a:rPr>
                <a:t>www.lpse.depkes.go.id</a:t>
              </a:r>
            </a:p>
            <a:p>
              <a:pPr algn="ctr" eaLnBrk="1" hangingPunct="1"/>
              <a:endParaRPr lang="en-US" altLang="id-ID" sz="1200">
                <a:solidFill>
                  <a:srgbClr val="006600"/>
                </a:solidFill>
              </a:endParaRPr>
            </a:p>
          </p:txBody>
        </p:sp>
        <p:pic>
          <p:nvPicPr>
            <p:cNvPr id="6160" name="Picture 66" descr="original_metal_w(s)">
              <a:extLst>
                <a:ext uri="{FF2B5EF4-FFF2-40B4-BE49-F238E27FC236}">
                  <a16:creationId xmlns:a16="http://schemas.microsoft.com/office/drawing/2014/main" id="{BEB3379E-5601-4F73-BD07-AF5A4F813EF1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272" cy="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48" name="Picture 12">
            <a:extLst>
              <a:ext uri="{FF2B5EF4-FFF2-40B4-BE49-F238E27FC236}">
                <a16:creationId xmlns:a16="http://schemas.microsoft.com/office/drawing/2014/main" id="{B95651C2-2F0E-467D-8B9D-6ECCA7CDBA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429396"/>
            <a:ext cx="9144000" cy="428604"/>
          </a:xfrm>
          <a:prstGeom prst="rect">
            <a:avLst/>
          </a:prstGeom>
          <a:noFill/>
          <a:ln w="9525">
            <a:gradFill>
              <a:gsLst>
                <a:gs pos="0">
                  <a:schemeClr val="accent1">
                    <a:tint val="66000"/>
                    <a:satMod val="160000"/>
                    <a:alpha val="5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miter lim="800000"/>
            <a:headEnd/>
            <a:tailEnd/>
          </a:ln>
          <a:effectLst/>
        </p:spPr>
      </p:pic>
      <p:sp>
        <p:nvSpPr>
          <p:cNvPr id="6150" name="AutoShape 79">
            <a:extLst>
              <a:ext uri="{FF2B5EF4-FFF2-40B4-BE49-F238E27FC236}">
                <a16:creationId xmlns:a16="http://schemas.microsoft.com/office/drawing/2014/main" id="{36471F88-664D-4372-9C91-E457B308D5D0}"/>
              </a:ext>
            </a:extLst>
          </p:cNvPr>
          <p:cNvSpPr>
            <a:spLocks noChangeArrowheads="1"/>
          </p:cNvSpPr>
          <p:nvPr/>
        </p:nvSpPr>
        <p:spPr bwMode="gray">
          <a:xfrm>
            <a:off x="357188" y="2060575"/>
            <a:ext cx="7715250" cy="796925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altLang="id-ID" sz="2400" b="1">
                <a:solidFill>
                  <a:srgbClr val="FFFF00"/>
                </a:solidFill>
                <a:latin typeface="Goudy Old Style" panose="02020502050305020303" pitchFamily="18" charset="0"/>
              </a:rPr>
              <a:t>Pasal  131 Perpres Nomor 54 Tahun 2010 :</a:t>
            </a:r>
          </a:p>
        </p:txBody>
      </p:sp>
      <p:sp>
        <p:nvSpPr>
          <p:cNvPr id="6151" name="AutoShape 13">
            <a:extLst>
              <a:ext uri="{FF2B5EF4-FFF2-40B4-BE49-F238E27FC236}">
                <a16:creationId xmlns:a16="http://schemas.microsoft.com/office/drawing/2014/main" id="{B321CAF5-5E17-439A-9F58-60AA530ED95F}"/>
              </a:ext>
            </a:extLst>
          </p:cNvPr>
          <p:cNvSpPr>
            <a:spLocks noChangeArrowheads="1"/>
          </p:cNvSpPr>
          <p:nvPr/>
        </p:nvSpPr>
        <p:spPr bwMode="gray">
          <a:xfrm>
            <a:off x="1143000" y="3000375"/>
            <a:ext cx="7786688" cy="1857375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id-ID" sz="2400" b="1">
                <a:latin typeface="Goudy Old Style" panose="02020502050305020303" pitchFamily="18" charset="0"/>
              </a:rPr>
              <a:t>K/L/D/I wajib melaksanakan Pengadaan Barang/Jasa secara elektronik untuk sebagian/seluruh paket-paket pekerjaan pada Tahun Anggaran </a:t>
            </a:r>
            <a:r>
              <a:rPr lang="en-US" altLang="id-ID" sz="2400" b="1">
                <a:solidFill>
                  <a:srgbClr val="FFFF00"/>
                </a:solidFill>
                <a:latin typeface="Goudy Old Style" panose="02020502050305020303" pitchFamily="18" charset="0"/>
              </a:rPr>
              <a:t>2012</a:t>
            </a:r>
            <a:r>
              <a:rPr lang="en-US" altLang="id-ID" sz="2400" b="1">
                <a:latin typeface="Goudy Old Style" panose="02020502050305020303" pitchFamily="18" charset="0"/>
              </a:rPr>
              <a:t>.</a:t>
            </a:r>
          </a:p>
        </p:txBody>
      </p:sp>
      <p:grpSp>
        <p:nvGrpSpPr>
          <p:cNvPr id="6152" name="Group 23">
            <a:extLst>
              <a:ext uri="{FF2B5EF4-FFF2-40B4-BE49-F238E27FC236}">
                <a16:creationId xmlns:a16="http://schemas.microsoft.com/office/drawing/2014/main" id="{A0F73C72-7651-4CDE-B19A-E555A7C6E44D}"/>
              </a:ext>
            </a:extLst>
          </p:cNvPr>
          <p:cNvGrpSpPr>
            <a:grpSpLocks/>
          </p:cNvGrpSpPr>
          <p:nvPr/>
        </p:nvGrpSpPr>
        <p:grpSpPr bwMode="auto">
          <a:xfrm>
            <a:off x="785813" y="3571875"/>
            <a:ext cx="381000" cy="381000"/>
            <a:chOff x="2078" y="1680"/>
            <a:chExt cx="1615" cy="1615"/>
          </a:xfrm>
        </p:grpSpPr>
        <p:sp>
          <p:nvSpPr>
            <p:cNvPr id="6153" name="Oval 24">
              <a:extLst>
                <a:ext uri="{FF2B5EF4-FFF2-40B4-BE49-F238E27FC236}">
                  <a16:creationId xmlns:a16="http://schemas.microsoft.com/office/drawing/2014/main" id="{EDEF6FF1-1216-40AE-8E7E-B5EA05D7A7BB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5715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id-ID"/>
            </a:p>
          </p:txBody>
        </p:sp>
        <p:sp>
          <p:nvSpPr>
            <p:cNvPr id="6154" name="Oval 25">
              <a:extLst>
                <a:ext uri="{FF2B5EF4-FFF2-40B4-BE49-F238E27FC236}">
                  <a16:creationId xmlns:a16="http://schemas.microsoft.com/office/drawing/2014/main" id="{2990D1FE-374D-4EDD-956C-57D4EBA24BAD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id-ID"/>
            </a:p>
          </p:txBody>
        </p:sp>
        <p:sp>
          <p:nvSpPr>
            <p:cNvPr id="34" name="Oval 26">
              <a:extLst>
                <a:ext uri="{FF2B5EF4-FFF2-40B4-BE49-F238E27FC236}">
                  <a16:creationId xmlns:a16="http://schemas.microsoft.com/office/drawing/2014/main" id="{C83DF0A9-8F18-4380-A5C1-193152FFCC16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253" y="1855"/>
              <a:ext cx="1265" cy="1265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156" name="Oval 27">
              <a:extLst>
                <a:ext uri="{FF2B5EF4-FFF2-40B4-BE49-F238E27FC236}">
                  <a16:creationId xmlns:a16="http://schemas.microsoft.com/office/drawing/2014/main" id="{E0D246F4-E6CE-4EFA-9718-36356EA406F4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48BE67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id-ID"/>
            </a:p>
          </p:txBody>
        </p:sp>
        <p:sp>
          <p:nvSpPr>
            <p:cNvPr id="36" name="Oval 28">
              <a:extLst>
                <a:ext uri="{FF2B5EF4-FFF2-40B4-BE49-F238E27FC236}">
                  <a16:creationId xmlns:a16="http://schemas.microsoft.com/office/drawing/2014/main" id="{B3C555B1-32AE-47E2-844F-8EF2E4D13218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334" y="1936"/>
              <a:ext cx="1097" cy="110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158" name="Oval 29">
              <a:extLst>
                <a:ext uri="{FF2B5EF4-FFF2-40B4-BE49-F238E27FC236}">
                  <a16:creationId xmlns:a16="http://schemas.microsoft.com/office/drawing/2014/main" id="{C08E1134-031B-44BD-8EB9-80AECAB2528C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48BE67"/>
                </a:gs>
                <a:gs pos="100000">
                  <a:srgbClr val="235C3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id-ID"/>
            </a:p>
          </p:txBody>
        </p:sp>
      </p:grpSp>
    </p:spTree>
  </p:cSld>
  <p:clrMapOvr>
    <a:masterClrMapping/>
  </p:clrMapOvr>
  <p:transition spd="med"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AutoShape 78">
            <a:extLst>
              <a:ext uri="{FF2B5EF4-FFF2-40B4-BE49-F238E27FC236}">
                <a16:creationId xmlns:a16="http://schemas.microsoft.com/office/drawing/2014/main" id="{078183F5-DD96-4B5F-89AC-BEB2C7060FB6}"/>
              </a:ext>
            </a:extLst>
          </p:cNvPr>
          <p:cNvSpPr>
            <a:spLocks noChangeArrowheads="1"/>
          </p:cNvSpPr>
          <p:nvPr/>
        </p:nvSpPr>
        <p:spPr bwMode="gray">
          <a:xfrm>
            <a:off x="1285875" y="5500688"/>
            <a:ext cx="7410450" cy="857250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</p:spPr>
        <p:txBody>
          <a:bodyPr anchor="ctr">
            <a:normAutofit fontScale="85000" lnSpcReduction="20000"/>
          </a:bodyPr>
          <a:lstStyle/>
          <a:p>
            <a:pPr marL="284163" algn="l" eaLnBrk="0" hangingPunct="0">
              <a:defRPr/>
            </a:pPr>
            <a:r>
              <a:rPr lang="en-US" sz="2400" b="1" dirty="0">
                <a:solidFill>
                  <a:schemeClr val="tx2"/>
                </a:solidFill>
                <a:latin typeface="Goudy Old Style" pitchFamily="18" charset="0"/>
              </a:rPr>
              <a:t>PPK </a:t>
            </a:r>
            <a:r>
              <a:rPr lang="en-US" sz="2400" b="1" dirty="0" err="1">
                <a:solidFill>
                  <a:schemeClr val="tx2"/>
                </a:solidFill>
                <a:latin typeface="Goudy Old Style" pitchFamily="18" charset="0"/>
              </a:rPr>
              <a:t>harus</a:t>
            </a:r>
            <a:r>
              <a:rPr lang="en-US" sz="2400" b="1" dirty="0">
                <a:solidFill>
                  <a:schemeClr val="tx2"/>
                </a:solidFill>
                <a:latin typeface="Goudy Old Style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Goudy Old Style" pitchFamily="18" charset="0"/>
              </a:rPr>
              <a:t>melakukan</a:t>
            </a:r>
            <a:r>
              <a:rPr lang="en-US" sz="2400" b="1" dirty="0">
                <a:solidFill>
                  <a:schemeClr val="tx2"/>
                </a:solidFill>
                <a:latin typeface="Goudy Old Style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Goudy Old Style" pitchFamily="18" charset="0"/>
              </a:rPr>
              <a:t>pendaftaran</a:t>
            </a:r>
            <a:r>
              <a:rPr lang="en-US" sz="2400" b="1" dirty="0">
                <a:solidFill>
                  <a:schemeClr val="tx2"/>
                </a:solidFill>
                <a:latin typeface="Goudy Old Style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Goudy Old Style" pitchFamily="18" charset="0"/>
              </a:rPr>
              <a:t>sebagai</a:t>
            </a:r>
            <a:r>
              <a:rPr lang="en-US" sz="2400" b="1" dirty="0">
                <a:solidFill>
                  <a:schemeClr val="tx2"/>
                </a:solidFill>
                <a:latin typeface="Goudy Old Style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Goudy Old Style" pitchFamily="18" charset="0"/>
              </a:rPr>
              <a:t>pengguna</a:t>
            </a:r>
            <a:r>
              <a:rPr lang="en-US" sz="2400" b="1" dirty="0">
                <a:solidFill>
                  <a:schemeClr val="tx2"/>
                </a:solidFill>
                <a:latin typeface="Goudy Old Style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Goudy Old Style" pitchFamily="18" charset="0"/>
              </a:rPr>
              <a:t>sistem</a:t>
            </a:r>
            <a:r>
              <a:rPr lang="en-US" sz="2400" b="1" dirty="0">
                <a:solidFill>
                  <a:schemeClr val="tx2"/>
                </a:solidFill>
                <a:latin typeface="Goudy Old Style" pitchFamily="18" charset="0"/>
              </a:rPr>
              <a:t> LPSE</a:t>
            </a:r>
          </a:p>
        </p:txBody>
      </p:sp>
      <p:sp>
        <p:nvSpPr>
          <p:cNvPr id="38" name="AutoShape 78">
            <a:extLst>
              <a:ext uri="{FF2B5EF4-FFF2-40B4-BE49-F238E27FC236}">
                <a16:creationId xmlns:a16="http://schemas.microsoft.com/office/drawing/2014/main" id="{99D1345F-28AB-4866-9F06-57F15F8353BC}"/>
              </a:ext>
            </a:extLst>
          </p:cNvPr>
          <p:cNvSpPr>
            <a:spLocks noChangeArrowheads="1"/>
          </p:cNvSpPr>
          <p:nvPr/>
        </p:nvSpPr>
        <p:spPr bwMode="gray">
          <a:xfrm>
            <a:off x="1285875" y="4500563"/>
            <a:ext cx="7410450" cy="857250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</p:spPr>
        <p:txBody>
          <a:bodyPr anchor="ctr">
            <a:normAutofit fontScale="85000" lnSpcReduction="20000"/>
          </a:bodyPr>
          <a:lstStyle/>
          <a:p>
            <a:pPr marL="284163" algn="l" eaLnBrk="0" hangingPunct="0">
              <a:defRPr/>
            </a:pPr>
            <a:r>
              <a:rPr lang="en-US" sz="2400" b="1" dirty="0" err="1">
                <a:solidFill>
                  <a:schemeClr val="tx2"/>
                </a:solidFill>
                <a:latin typeface="Goudy Old Style" pitchFamily="18" charset="0"/>
              </a:rPr>
              <a:t>Pelaksanaan</a:t>
            </a:r>
            <a:r>
              <a:rPr lang="en-US" sz="2400" b="1" dirty="0">
                <a:solidFill>
                  <a:schemeClr val="tx2"/>
                </a:solidFill>
                <a:latin typeface="Goudy Old Style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Goudy Old Style" pitchFamily="18" charset="0"/>
              </a:rPr>
              <a:t>Penyerahan</a:t>
            </a:r>
            <a:r>
              <a:rPr lang="en-US" sz="2400" b="1" dirty="0">
                <a:solidFill>
                  <a:schemeClr val="tx2"/>
                </a:solidFill>
                <a:latin typeface="Goudy Old Style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Goudy Old Style" pitchFamily="18" charset="0"/>
              </a:rPr>
              <a:t>Surat</a:t>
            </a:r>
            <a:r>
              <a:rPr lang="en-US" sz="2400" b="1" dirty="0">
                <a:solidFill>
                  <a:schemeClr val="tx2"/>
                </a:solidFill>
                <a:latin typeface="Goudy Old Style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Goudy Old Style" pitchFamily="18" charset="0"/>
              </a:rPr>
              <a:t>tersebut</a:t>
            </a:r>
            <a:r>
              <a:rPr lang="en-US" sz="2400" b="1" dirty="0">
                <a:solidFill>
                  <a:schemeClr val="tx2"/>
                </a:solidFill>
                <a:latin typeface="Goudy Old Style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Goudy Old Style" pitchFamily="18" charset="0"/>
              </a:rPr>
              <a:t>dilaksanakan</a:t>
            </a:r>
            <a:r>
              <a:rPr lang="en-US" sz="2400" b="1" dirty="0">
                <a:solidFill>
                  <a:schemeClr val="tx2"/>
                </a:solidFill>
                <a:latin typeface="Goudy Old Style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Goudy Old Style" pitchFamily="18" charset="0"/>
              </a:rPr>
              <a:t>diluar</a:t>
            </a:r>
            <a:r>
              <a:rPr lang="en-US" sz="2400" b="1" dirty="0">
                <a:solidFill>
                  <a:schemeClr val="tx2"/>
                </a:solidFill>
                <a:latin typeface="Goudy Old Style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Goudy Old Style" pitchFamily="18" charset="0"/>
              </a:rPr>
              <a:t>sistem</a:t>
            </a:r>
            <a:r>
              <a:rPr lang="en-US" sz="2400" b="1" dirty="0">
                <a:solidFill>
                  <a:schemeClr val="tx2"/>
                </a:solidFill>
                <a:latin typeface="Goudy Old Style" pitchFamily="18" charset="0"/>
              </a:rPr>
              <a:t> LPSE</a:t>
            </a:r>
          </a:p>
        </p:txBody>
      </p:sp>
      <p:grpSp>
        <p:nvGrpSpPr>
          <p:cNvPr id="7172" name="Group 201">
            <a:extLst>
              <a:ext uri="{FF2B5EF4-FFF2-40B4-BE49-F238E27FC236}">
                <a16:creationId xmlns:a16="http://schemas.microsoft.com/office/drawing/2014/main" id="{ABA8C24A-44A9-427D-8B7F-F3F9A77E79C2}"/>
              </a:ext>
            </a:extLst>
          </p:cNvPr>
          <p:cNvGrpSpPr>
            <a:grpSpLocks/>
          </p:cNvGrpSpPr>
          <p:nvPr/>
        </p:nvGrpSpPr>
        <p:grpSpPr bwMode="auto">
          <a:xfrm>
            <a:off x="179388" y="1120775"/>
            <a:ext cx="4052887" cy="573088"/>
            <a:chOff x="113" y="706"/>
            <a:chExt cx="2553" cy="361"/>
          </a:xfrm>
        </p:grpSpPr>
        <p:sp>
          <p:nvSpPr>
            <p:cNvPr id="7197" name="AutoShape 59">
              <a:extLst>
                <a:ext uri="{FF2B5EF4-FFF2-40B4-BE49-F238E27FC236}">
                  <a16:creationId xmlns:a16="http://schemas.microsoft.com/office/drawing/2014/main" id="{549C36F1-89B8-4657-A5DB-20DEBF3D0FC4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13" y="709"/>
              <a:ext cx="2553" cy="358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rgbClr val="34B034"/>
                </a:gs>
                <a:gs pos="100000">
                  <a:srgbClr val="3F8B4A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id-ID"/>
            </a:p>
          </p:txBody>
        </p:sp>
        <p:sp>
          <p:nvSpPr>
            <p:cNvPr id="7198" name="AutoShape 60">
              <a:extLst>
                <a:ext uri="{FF2B5EF4-FFF2-40B4-BE49-F238E27FC236}">
                  <a16:creationId xmlns:a16="http://schemas.microsoft.com/office/drawing/2014/main" id="{D350C1A2-F3C0-4F51-82FA-AFDDD2E3A8E4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52" y="710"/>
              <a:ext cx="2477" cy="351"/>
            </a:xfrm>
            <a:prstGeom prst="roundRect">
              <a:avLst>
                <a:gd name="adj" fmla="val 16667"/>
              </a:avLst>
            </a:prstGeom>
            <a:solidFill>
              <a:srgbClr val="73E7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id-ID"/>
            </a:p>
          </p:txBody>
        </p:sp>
        <p:sp>
          <p:nvSpPr>
            <p:cNvPr id="7199" name="AutoShape 61">
              <a:extLst>
                <a:ext uri="{FF2B5EF4-FFF2-40B4-BE49-F238E27FC236}">
                  <a16:creationId xmlns:a16="http://schemas.microsoft.com/office/drawing/2014/main" id="{F28F482C-B1B8-4098-8838-D740CA62BEB2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73" y="969"/>
              <a:ext cx="2442" cy="8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3E77E"/>
                </a:gs>
                <a:gs pos="100000">
                  <a:srgbClr val="B3F2B9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id-ID"/>
            </a:p>
          </p:txBody>
        </p:sp>
        <p:sp>
          <p:nvSpPr>
            <p:cNvPr id="7200" name="AutoShape 62">
              <a:extLst>
                <a:ext uri="{FF2B5EF4-FFF2-40B4-BE49-F238E27FC236}">
                  <a16:creationId xmlns:a16="http://schemas.microsoft.com/office/drawing/2014/main" id="{989BD6A9-A595-4B78-8507-F4AE98C332EC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73" y="713"/>
              <a:ext cx="2442" cy="8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D0F7D4"/>
                </a:gs>
                <a:gs pos="100000">
                  <a:srgbClr val="73E77E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id-ID"/>
            </a:p>
          </p:txBody>
        </p:sp>
        <p:sp>
          <p:nvSpPr>
            <p:cNvPr id="7201" name="Text Box 69">
              <a:extLst>
                <a:ext uri="{FF2B5EF4-FFF2-40B4-BE49-F238E27FC236}">
                  <a16:creationId xmlns:a16="http://schemas.microsoft.com/office/drawing/2014/main" id="{B07416FF-DB53-4BAF-92B2-23C8676B91E1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73" y="706"/>
              <a:ext cx="2427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id-ID" sz="2800" b="1">
                  <a:solidFill>
                    <a:srgbClr val="FFFFFF"/>
                  </a:solidFill>
                  <a:latin typeface="Goudy Old Style" panose="02020502050305020303" pitchFamily="18" charset="0"/>
                </a:rPr>
                <a:t>“Persiapan Pemilihan”</a:t>
              </a:r>
              <a:endParaRPr lang="en-US" altLang="id-ID" sz="3600" b="1">
                <a:solidFill>
                  <a:srgbClr val="FFFFFF"/>
                </a:solidFill>
                <a:latin typeface="Goudy Old Style" panose="02020502050305020303" pitchFamily="18" charset="0"/>
              </a:endParaRPr>
            </a:p>
          </p:txBody>
        </p:sp>
      </p:grpSp>
      <p:sp>
        <p:nvSpPr>
          <p:cNvPr id="7173" name="AutoShape 79">
            <a:extLst>
              <a:ext uri="{FF2B5EF4-FFF2-40B4-BE49-F238E27FC236}">
                <a16:creationId xmlns:a16="http://schemas.microsoft.com/office/drawing/2014/main" id="{61BA1814-922C-4DB5-9784-707D21C9BA2A}"/>
              </a:ext>
            </a:extLst>
          </p:cNvPr>
          <p:cNvSpPr>
            <a:spLocks noChangeArrowheads="1"/>
          </p:cNvSpPr>
          <p:nvPr/>
        </p:nvSpPr>
        <p:spPr bwMode="gray">
          <a:xfrm>
            <a:off x="571500" y="2214563"/>
            <a:ext cx="5715000" cy="571500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marL="28416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>
              <a:lnSpc>
                <a:spcPct val="80000"/>
              </a:lnSpc>
            </a:pPr>
            <a:r>
              <a:rPr lang="en-US" altLang="id-ID" sz="2200" b="1">
                <a:solidFill>
                  <a:srgbClr val="FFFF00"/>
                </a:solidFill>
                <a:latin typeface="Goudy Old Style" panose="02020502050305020303" pitchFamily="18" charset="0"/>
              </a:rPr>
              <a:t>Pejabat Pembuat Komitmen (PPK)</a:t>
            </a:r>
          </a:p>
        </p:txBody>
      </p:sp>
      <p:sp>
        <p:nvSpPr>
          <p:cNvPr id="6171" name="AutoShape 78">
            <a:extLst>
              <a:ext uri="{FF2B5EF4-FFF2-40B4-BE49-F238E27FC236}">
                <a16:creationId xmlns:a16="http://schemas.microsoft.com/office/drawing/2014/main" id="{DECB4216-D984-4A2E-81EC-3033F92AA0B2}"/>
              </a:ext>
            </a:extLst>
          </p:cNvPr>
          <p:cNvSpPr>
            <a:spLocks noChangeArrowheads="1"/>
          </p:cNvSpPr>
          <p:nvPr/>
        </p:nvSpPr>
        <p:spPr bwMode="gray">
          <a:xfrm>
            <a:off x="1233488" y="3071813"/>
            <a:ext cx="7410450" cy="1357312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</p:spPr>
        <p:txBody>
          <a:bodyPr anchor="ctr">
            <a:normAutofit fontScale="92500" lnSpcReduction="20000"/>
          </a:bodyPr>
          <a:lstStyle/>
          <a:p>
            <a:pPr marL="284163" algn="l" eaLnBrk="0" hangingPunct="0">
              <a:defRPr/>
            </a:pPr>
            <a:r>
              <a:rPr lang="en-US" sz="2400" b="1" dirty="0" err="1">
                <a:solidFill>
                  <a:schemeClr val="tx2"/>
                </a:solidFill>
                <a:latin typeface="Goudy Old Style" pitchFamily="18" charset="0"/>
              </a:rPr>
              <a:t>Menyerahkan</a:t>
            </a:r>
            <a:r>
              <a:rPr lang="en-US" sz="2400" b="1" dirty="0">
                <a:solidFill>
                  <a:schemeClr val="tx2"/>
                </a:solidFill>
                <a:latin typeface="Goudy Old Style" pitchFamily="18" charset="0"/>
              </a:rPr>
              <a:t>  </a:t>
            </a:r>
            <a:r>
              <a:rPr lang="en-US" sz="2400" b="1" dirty="0" err="1">
                <a:solidFill>
                  <a:schemeClr val="tx2"/>
                </a:solidFill>
                <a:latin typeface="Goudy Old Style" pitchFamily="18" charset="0"/>
              </a:rPr>
              <a:t>surat</a:t>
            </a:r>
            <a:r>
              <a:rPr lang="en-US" sz="2400" b="1" dirty="0">
                <a:solidFill>
                  <a:schemeClr val="tx2"/>
                </a:solidFill>
                <a:latin typeface="Goudy Old Style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Goudy Old Style" pitchFamily="18" charset="0"/>
              </a:rPr>
              <a:t>berisi</a:t>
            </a:r>
            <a:r>
              <a:rPr lang="en-US" sz="2400" b="1" dirty="0">
                <a:solidFill>
                  <a:schemeClr val="tx2"/>
                </a:solidFill>
                <a:latin typeface="Goudy Old Style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Goudy Old Style" pitchFamily="18" charset="0"/>
              </a:rPr>
              <a:t>paket</a:t>
            </a:r>
            <a:r>
              <a:rPr lang="en-US" sz="2400" dirty="0">
                <a:latin typeface="Arial" charset="0"/>
              </a:rPr>
              <a:t>, </a:t>
            </a:r>
            <a:r>
              <a:rPr lang="en-US" sz="2400" b="1" dirty="0" err="1">
                <a:solidFill>
                  <a:schemeClr val="tx2"/>
                </a:solidFill>
                <a:latin typeface="Goudy Old Style" pitchFamily="18" charset="0"/>
              </a:rPr>
              <a:t>spesifikasi</a:t>
            </a:r>
            <a:r>
              <a:rPr lang="en-US" sz="2400" b="1" dirty="0">
                <a:solidFill>
                  <a:schemeClr val="tx2"/>
                </a:solidFill>
                <a:latin typeface="Goudy Old Style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Goudy Old Style" pitchFamily="18" charset="0"/>
              </a:rPr>
              <a:t>teknis</a:t>
            </a:r>
            <a:r>
              <a:rPr lang="en-US" sz="2400" b="1" dirty="0">
                <a:solidFill>
                  <a:schemeClr val="tx2"/>
                </a:solidFill>
                <a:latin typeface="Goudy Old Style" pitchFamily="18" charset="0"/>
              </a:rPr>
              <a:t>, </a:t>
            </a:r>
            <a:r>
              <a:rPr lang="en-US" sz="2400" b="1" dirty="0" err="1">
                <a:solidFill>
                  <a:schemeClr val="tx2"/>
                </a:solidFill>
                <a:latin typeface="Goudy Old Style" pitchFamily="18" charset="0"/>
              </a:rPr>
              <a:t>Harga</a:t>
            </a:r>
            <a:r>
              <a:rPr lang="en-US" sz="2400" b="1" dirty="0">
                <a:solidFill>
                  <a:schemeClr val="tx2"/>
                </a:solidFill>
                <a:latin typeface="Goudy Old Style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Goudy Old Style" pitchFamily="18" charset="0"/>
              </a:rPr>
              <a:t>Perkiraan</a:t>
            </a:r>
            <a:r>
              <a:rPr lang="en-US" sz="2400" b="1" dirty="0">
                <a:solidFill>
                  <a:schemeClr val="tx2"/>
                </a:solidFill>
                <a:latin typeface="Goudy Old Style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Goudy Old Style" pitchFamily="18" charset="0"/>
              </a:rPr>
              <a:t>Sendiri</a:t>
            </a:r>
            <a:r>
              <a:rPr lang="en-US" sz="2400" b="1" dirty="0">
                <a:solidFill>
                  <a:schemeClr val="tx2"/>
                </a:solidFill>
                <a:latin typeface="Goudy Old Style" pitchFamily="18" charset="0"/>
              </a:rPr>
              <a:t> (HPS), </a:t>
            </a:r>
            <a:r>
              <a:rPr lang="en-US" sz="2400" b="1" dirty="0" err="1">
                <a:solidFill>
                  <a:schemeClr val="tx2"/>
                </a:solidFill>
                <a:latin typeface="Goudy Old Style" pitchFamily="18" charset="0"/>
              </a:rPr>
              <a:t>dan</a:t>
            </a:r>
            <a:r>
              <a:rPr lang="en-US" sz="2400" b="1" dirty="0">
                <a:solidFill>
                  <a:schemeClr val="tx2"/>
                </a:solidFill>
                <a:latin typeface="Goudy Old Style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Goudy Old Style" pitchFamily="18" charset="0"/>
              </a:rPr>
              <a:t>rancangan</a:t>
            </a:r>
            <a:r>
              <a:rPr lang="en-US" sz="2400" b="1" dirty="0">
                <a:solidFill>
                  <a:schemeClr val="tx2"/>
                </a:solidFill>
                <a:latin typeface="Goudy Old Style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Goudy Old Style" pitchFamily="18" charset="0"/>
              </a:rPr>
              <a:t>umum</a:t>
            </a:r>
            <a:r>
              <a:rPr lang="en-US" sz="2400" b="1" dirty="0">
                <a:solidFill>
                  <a:schemeClr val="tx2"/>
                </a:solidFill>
                <a:latin typeface="Goudy Old Style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Goudy Old Style" pitchFamily="18" charset="0"/>
              </a:rPr>
              <a:t>kontrak</a:t>
            </a:r>
            <a:r>
              <a:rPr lang="en-US" sz="2400" b="1" dirty="0">
                <a:solidFill>
                  <a:schemeClr val="tx2"/>
                </a:solidFill>
                <a:latin typeface="Goudy Old Style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Goudy Old Style" pitchFamily="18" charset="0"/>
              </a:rPr>
              <a:t>kepada</a:t>
            </a:r>
            <a:r>
              <a:rPr lang="en-US" sz="2400" b="1" dirty="0">
                <a:solidFill>
                  <a:schemeClr val="tx2"/>
                </a:solidFill>
                <a:latin typeface="Goudy Old Style" pitchFamily="18" charset="0"/>
              </a:rPr>
              <a:t> ULP/</a:t>
            </a:r>
            <a:r>
              <a:rPr lang="en-US" sz="2400" b="1" dirty="0" err="1">
                <a:solidFill>
                  <a:schemeClr val="tx2"/>
                </a:solidFill>
                <a:latin typeface="Goudy Old Style" pitchFamily="18" charset="0"/>
              </a:rPr>
              <a:t>Panitia</a:t>
            </a:r>
            <a:r>
              <a:rPr lang="en-US" sz="2400" b="1" dirty="0">
                <a:solidFill>
                  <a:schemeClr val="tx2"/>
                </a:solidFill>
                <a:latin typeface="Goudy Old Style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Goudy Old Style" pitchFamily="18" charset="0"/>
              </a:rPr>
              <a:t>Pengadaan</a:t>
            </a:r>
            <a:endParaRPr lang="en-US" sz="2400" b="1" dirty="0">
              <a:solidFill>
                <a:schemeClr val="tx2"/>
              </a:solidFill>
              <a:latin typeface="Goudy Old Style" pitchFamily="18" charset="0"/>
            </a:endParaRPr>
          </a:p>
        </p:txBody>
      </p:sp>
      <p:grpSp>
        <p:nvGrpSpPr>
          <p:cNvPr id="7175" name="Group 87">
            <a:extLst>
              <a:ext uri="{FF2B5EF4-FFF2-40B4-BE49-F238E27FC236}">
                <a16:creationId xmlns:a16="http://schemas.microsoft.com/office/drawing/2014/main" id="{94E7C9BC-9F2C-4BCE-AAE3-9337065C9663}"/>
              </a:ext>
            </a:extLst>
          </p:cNvPr>
          <p:cNvGrpSpPr>
            <a:grpSpLocks/>
          </p:cNvGrpSpPr>
          <p:nvPr/>
        </p:nvGrpSpPr>
        <p:grpSpPr bwMode="auto">
          <a:xfrm>
            <a:off x="928688" y="3619500"/>
            <a:ext cx="381000" cy="381000"/>
            <a:chOff x="2078" y="1680"/>
            <a:chExt cx="1615" cy="1615"/>
          </a:xfrm>
        </p:grpSpPr>
        <p:sp>
          <p:nvSpPr>
            <p:cNvPr id="7194" name="Oval 88">
              <a:extLst>
                <a:ext uri="{FF2B5EF4-FFF2-40B4-BE49-F238E27FC236}">
                  <a16:creationId xmlns:a16="http://schemas.microsoft.com/office/drawing/2014/main" id="{B647521C-0026-4EC0-A1F9-D471EC3B1599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5715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id-ID"/>
            </a:p>
          </p:txBody>
        </p:sp>
        <p:sp>
          <p:nvSpPr>
            <p:cNvPr id="7195" name="Oval 89">
              <a:extLst>
                <a:ext uri="{FF2B5EF4-FFF2-40B4-BE49-F238E27FC236}">
                  <a16:creationId xmlns:a16="http://schemas.microsoft.com/office/drawing/2014/main" id="{7AE79E14-C0BF-4715-BA72-94956FA3BCBB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id-ID"/>
            </a:p>
          </p:txBody>
        </p:sp>
        <p:sp>
          <p:nvSpPr>
            <p:cNvPr id="40026" name="Oval 90">
              <a:extLst>
                <a:ext uri="{FF2B5EF4-FFF2-40B4-BE49-F238E27FC236}">
                  <a16:creationId xmlns:a16="http://schemas.microsoft.com/office/drawing/2014/main" id="{1FA16D13-2568-495A-9E2D-D8E1DB687A16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253" y="1855"/>
              <a:ext cx="1265" cy="1265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</p:grpSp>
      <p:grpSp>
        <p:nvGrpSpPr>
          <p:cNvPr id="7176" name="Group 94">
            <a:extLst>
              <a:ext uri="{FF2B5EF4-FFF2-40B4-BE49-F238E27FC236}">
                <a16:creationId xmlns:a16="http://schemas.microsoft.com/office/drawing/2014/main" id="{CA9D419F-6D45-446B-BE4D-A3ADFE5A381F}"/>
              </a:ext>
            </a:extLst>
          </p:cNvPr>
          <p:cNvGrpSpPr>
            <a:grpSpLocks/>
          </p:cNvGrpSpPr>
          <p:nvPr/>
        </p:nvGrpSpPr>
        <p:grpSpPr bwMode="auto">
          <a:xfrm>
            <a:off x="914400" y="4714875"/>
            <a:ext cx="442913" cy="381000"/>
            <a:chOff x="2078" y="1680"/>
            <a:chExt cx="1615" cy="1615"/>
          </a:xfrm>
        </p:grpSpPr>
        <p:sp>
          <p:nvSpPr>
            <p:cNvPr id="7188" name="Oval 95">
              <a:extLst>
                <a:ext uri="{FF2B5EF4-FFF2-40B4-BE49-F238E27FC236}">
                  <a16:creationId xmlns:a16="http://schemas.microsoft.com/office/drawing/2014/main" id="{73C52C18-66F8-4BD2-8C60-33B645EF88D9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5715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id-ID"/>
            </a:p>
          </p:txBody>
        </p:sp>
        <p:sp>
          <p:nvSpPr>
            <p:cNvPr id="7189" name="Oval 96">
              <a:extLst>
                <a:ext uri="{FF2B5EF4-FFF2-40B4-BE49-F238E27FC236}">
                  <a16:creationId xmlns:a16="http://schemas.microsoft.com/office/drawing/2014/main" id="{A595A6F1-B18A-487B-A45C-D357A9E97974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id-ID"/>
            </a:p>
          </p:txBody>
        </p:sp>
        <p:sp>
          <p:nvSpPr>
            <p:cNvPr id="40033" name="Oval 97">
              <a:extLst>
                <a:ext uri="{FF2B5EF4-FFF2-40B4-BE49-F238E27FC236}">
                  <a16:creationId xmlns:a16="http://schemas.microsoft.com/office/drawing/2014/main" id="{EF904940-5910-481F-8036-FE62C14E4255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252" y="1855"/>
              <a:ext cx="1262" cy="1265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7191" name="Oval 98">
              <a:extLst>
                <a:ext uri="{FF2B5EF4-FFF2-40B4-BE49-F238E27FC236}">
                  <a16:creationId xmlns:a16="http://schemas.microsoft.com/office/drawing/2014/main" id="{E0B59727-E45B-49BD-AA92-A0E14B9DDBC8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21B3E1"/>
                </a:gs>
                <a:gs pos="100000">
                  <a:srgbClr val="0F5368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id-ID"/>
            </a:p>
          </p:txBody>
        </p:sp>
        <p:sp>
          <p:nvSpPr>
            <p:cNvPr id="40035" name="Oval 99">
              <a:extLst>
                <a:ext uri="{FF2B5EF4-FFF2-40B4-BE49-F238E27FC236}">
                  <a16:creationId xmlns:a16="http://schemas.microsoft.com/office/drawing/2014/main" id="{3D6DB1D0-A751-41E0-B7D8-094FD184B51A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338" y="1936"/>
              <a:ext cx="1094" cy="110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7193" name="Oval 100">
              <a:extLst>
                <a:ext uri="{FF2B5EF4-FFF2-40B4-BE49-F238E27FC236}">
                  <a16:creationId xmlns:a16="http://schemas.microsoft.com/office/drawing/2014/main" id="{E8E1F9CE-B240-4DC1-A476-F8BEB7FBC89D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21B3E1"/>
                </a:gs>
                <a:gs pos="100000">
                  <a:srgbClr val="10576D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id-ID"/>
            </a:p>
          </p:txBody>
        </p:sp>
      </p:grpSp>
      <p:grpSp>
        <p:nvGrpSpPr>
          <p:cNvPr id="7177" name="Group 101">
            <a:extLst>
              <a:ext uri="{FF2B5EF4-FFF2-40B4-BE49-F238E27FC236}">
                <a16:creationId xmlns:a16="http://schemas.microsoft.com/office/drawing/2014/main" id="{97D71E81-0391-4332-A756-56AEE7939C9F}"/>
              </a:ext>
            </a:extLst>
          </p:cNvPr>
          <p:cNvGrpSpPr>
            <a:grpSpLocks/>
          </p:cNvGrpSpPr>
          <p:nvPr/>
        </p:nvGrpSpPr>
        <p:grpSpPr bwMode="auto">
          <a:xfrm>
            <a:off x="928688" y="5715000"/>
            <a:ext cx="441325" cy="381000"/>
            <a:chOff x="2078" y="1680"/>
            <a:chExt cx="1615" cy="1615"/>
          </a:xfrm>
        </p:grpSpPr>
        <p:sp>
          <p:nvSpPr>
            <p:cNvPr id="7182" name="Oval 102">
              <a:extLst>
                <a:ext uri="{FF2B5EF4-FFF2-40B4-BE49-F238E27FC236}">
                  <a16:creationId xmlns:a16="http://schemas.microsoft.com/office/drawing/2014/main" id="{6AEB6BCB-9575-41D4-B14F-EE7A1BCF09B3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5715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id-ID"/>
            </a:p>
          </p:txBody>
        </p:sp>
        <p:sp>
          <p:nvSpPr>
            <p:cNvPr id="7183" name="Oval 103">
              <a:extLst>
                <a:ext uri="{FF2B5EF4-FFF2-40B4-BE49-F238E27FC236}">
                  <a16:creationId xmlns:a16="http://schemas.microsoft.com/office/drawing/2014/main" id="{A771201D-7FAD-4522-9F33-6C7D19D26E57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id-ID"/>
            </a:p>
          </p:txBody>
        </p:sp>
        <p:sp>
          <p:nvSpPr>
            <p:cNvPr id="40040" name="Oval 104">
              <a:extLst>
                <a:ext uri="{FF2B5EF4-FFF2-40B4-BE49-F238E27FC236}">
                  <a16:creationId xmlns:a16="http://schemas.microsoft.com/office/drawing/2014/main" id="{743561A9-FA48-4E13-A29D-CCBA72F8FEF3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252" y="1855"/>
              <a:ext cx="1266" cy="1265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7185" name="Oval 105">
              <a:extLst>
                <a:ext uri="{FF2B5EF4-FFF2-40B4-BE49-F238E27FC236}">
                  <a16:creationId xmlns:a16="http://schemas.microsoft.com/office/drawing/2014/main" id="{33103228-36B5-4DED-9913-8D6A5D6BDFE7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8D67E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id-ID"/>
            </a:p>
          </p:txBody>
        </p:sp>
        <p:sp>
          <p:nvSpPr>
            <p:cNvPr id="40042" name="Oval 106">
              <a:extLst>
                <a:ext uri="{FF2B5EF4-FFF2-40B4-BE49-F238E27FC236}">
                  <a16:creationId xmlns:a16="http://schemas.microsoft.com/office/drawing/2014/main" id="{CF70CBD1-5E7C-4F62-B497-5F6597944187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339" y="1936"/>
              <a:ext cx="1092" cy="110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7187" name="Oval 107">
              <a:extLst>
                <a:ext uri="{FF2B5EF4-FFF2-40B4-BE49-F238E27FC236}">
                  <a16:creationId xmlns:a16="http://schemas.microsoft.com/office/drawing/2014/main" id="{52642E2F-CF83-4B11-A81F-7109E7521017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8D67E1"/>
                </a:gs>
                <a:gs pos="100000">
                  <a:srgbClr val="45326D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id-ID"/>
            </a:p>
          </p:txBody>
        </p:sp>
      </p:grpSp>
      <p:grpSp>
        <p:nvGrpSpPr>
          <p:cNvPr id="7178" name="Group 202">
            <a:extLst>
              <a:ext uri="{FF2B5EF4-FFF2-40B4-BE49-F238E27FC236}">
                <a16:creationId xmlns:a16="http://schemas.microsoft.com/office/drawing/2014/main" id="{0BC30498-680F-4AFA-B4FE-AD1AD71D81BA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3451225" cy="417513"/>
            <a:chOff x="0" y="0"/>
            <a:chExt cx="2174" cy="263"/>
          </a:xfrm>
        </p:grpSpPr>
        <p:sp>
          <p:nvSpPr>
            <p:cNvPr id="7180" name="Rectangle 203">
              <a:extLst>
                <a:ext uri="{FF2B5EF4-FFF2-40B4-BE49-F238E27FC236}">
                  <a16:creationId xmlns:a16="http://schemas.microsoft.com/office/drawing/2014/main" id="{B97F0679-A584-4AA5-993F-7A70F0815717}"/>
                </a:ext>
              </a:extLst>
            </p:cNvPr>
            <p:cNvSpPr>
              <a:spLocks noChangeAspect="1" noChangeArrowheads="1"/>
            </p:cNvSpPr>
            <p:nvPr/>
          </p:nvSpPr>
          <p:spPr bwMode="gray">
            <a:xfrm>
              <a:off x="158" y="2"/>
              <a:ext cx="2016" cy="261"/>
            </a:xfrm>
            <a:prstGeom prst="rect">
              <a:avLst/>
            </a:prstGeom>
            <a:solidFill>
              <a:schemeClr val="tx2">
                <a:alpha val="85881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en-US" altLang="id-ID" sz="1200">
                <a:solidFill>
                  <a:srgbClr val="006600"/>
                </a:solidFill>
              </a:endParaRPr>
            </a:p>
            <a:p>
              <a:pPr algn="ctr" eaLnBrk="1" hangingPunct="1"/>
              <a:r>
                <a:rPr lang="en-US" altLang="id-ID" sz="1200">
                  <a:solidFill>
                    <a:srgbClr val="006600"/>
                  </a:solidFill>
                </a:rPr>
                <a:t>www.lpse.depkes.go.id</a:t>
              </a:r>
            </a:p>
            <a:p>
              <a:pPr algn="ctr" eaLnBrk="1" hangingPunct="1"/>
              <a:endParaRPr lang="en-US" altLang="id-ID" sz="1200">
                <a:solidFill>
                  <a:srgbClr val="006600"/>
                </a:solidFill>
              </a:endParaRPr>
            </a:p>
          </p:txBody>
        </p:sp>
        <p:pic>
          <p:nvPicPr>
            <p:cNvPr id="7181" name="Picture 204" descr="original_metal_w(s)">
              <a:extLst>
                <a:ext uri="{FF2B5EF4-FFF2-40B4-BE49-F238E27FC236}">
                  <a16:creationId xmlns:a16="http://schemas.microsoft.com/office/drawing/2014/main" id="{4FFF8BE9-39BC-445E-BDB9-696D62AE4D7C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272" cy="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83" name="Picture 12">
            <a:extLst>
              <a:ext uri="{FF2B5EF4-FFF2-40B4-BE49-F238E27FC236}">
                <a16:creationId xmlns:a16="http://schemas.microsoft.com/office/drawing/2014/main" id="{38A9075B-6F73-4350-892E-7C811B1FBB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429396"/>
            <a:ext cx="9144000" cy="428604"/>
          </a:xfrm>
          <a:prstGeom prst="rect">
            <a:avLst/>
          </a:prstGeom>
          <a:noFill/>
          <a:ln w="9525">
            <a:gradFill>
              <a:gsLst>
                <a:gs pos="0">
                  <a:schemeClr val="accent1">
                    <a:tint val="66000"/>
                    <a:satMod val="160000"/>
                    <a:alpha val="5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78">
            <a:extLst>
              <a:ext uri="{FF2B5EF4-FFF2-40B4-BE49-F238E27FC236}">
                <a16:creationId xmlns:a16="http://schemas.microsoft.com/office/drawing/2014/main" id="{130C9922-2801-419A-9D1B-218C15F45FEB}"/>
              </a:ext>
            </a:extLst>
          </p:cNvPr>
          <p:cNvSpPr>
            <a:spLocks noChangeArrowheads="1"/>
          </p:cNvSpPr>
          <p:nvPr/>
        </p:nvSpPr>
        <p:spPr bwMode="gray">
          <a:xfrm>
            <a:off x="1285875" y="5214938"/>
            <a:ext cx="7410450" cy="1000125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marL="28416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altLang="id-ID" sz="2000" b="1">
                <a:solidFill>
                  <a:schemeClr val="tx2"/>
                </a:solidFill>
                <a:latin typeface="Goudy Old Style" panose="02020502050305020303" pitchFamily="18" charset="0"/>
              </a:rPr>
              <a:t>ULP/Panitia membuat dokumen pengadaan dalam bentuk </a:t>
            </a:r>
            <a:r>
              <a:rPr lang="en-US" altLang="id-ID" sz="2000" b="1" i="1">
                <a:solidFill>
                  <a:srgbClr val="FFFF00"/>
                </a:solidFill>
                <a:latin typeface="Goudy Old Style" panose="02020502050305020303" pitchFamily="18" charset="0"/>
              </a:rPr>
              <a:t>softcopy</a:t>
            </a:r>
          </a:p>
        </p:txBody>
      </p:sp>
      <p:sp>
        <p:nvSpPr>
          <p:cNvPr id="38" name="AutoShape 78">
            <a:extLst>
              <a:ext uri="{FF2B5EF4-FFF2-40B4-BE49-F238E27FC236}">
                <a16:creationId xmlns:a16="http://schemas.microsoft.com/office/drawing/2014/main" id="{B88106D6-D2BE-459F-84E4-77B0D12DD326}"/>
              </a:ext>
            </a:extLst>
          </p:cNvPr>
          <p:cNvSpPr>
            <a:spLocks noChangeArrowheads="1"/>
          </p:cNvSpPr>
          <p:nvPr/>
        </p:nvSpPr>
        <p:spPr bwMode="gray">
          <a:xfrm>
            <a:off x="1285875" y="4214813"/>
            <a:ext cx="7410450" cy="857250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</p:spPr>
        <p:txBody>
          <a:bodyPr anchor="ctr">
            <a:normAutofit fontScale="85000" lnSpcReduction="20000"/>
          </a:bodyPr>
          <a:lstStyle/>
          <a:p>
            <a:pPr marL="284163" algn="l" eaLnBrk="0" hangingPunct="0">
              <a:defRPr/>
            </a:pPr>
            <a:r>
              <a:rPr lang="en-US" sz="2400" b="1" dirty="0">
                <a:solidFill>
                  <a:schemeClr val="tx2"/>
                </a:solidFill>
                <a:latin typeface="Goudy Old Style" pitchFamily="18" charset="0"/>
              </a:rPr>
              <a:t>ULP/</a:t>
            </a:r>
            <a:r>
              <a:rPr lang="en-US" sz="2400" b="1" dirty="0" err="1">
                <a:solidFill>
                  <a:schemeClr val="tx2"/>
                </a:solidFill>
                <a:latin typeface="Goudy Old Style" pitchFamily="18" charset="0"/>
              </a:rPr>
              <a:t>Panitia</a:t>
            </a:r>
            <a:r>
              <a:rPr lang="en-US" sz="2400" b="1" dirty="0">
                <a:solidFill>
                  <a:schemeClr val="tx2"/>
                </a:solidFill>
                <a:latin typeface="Goudy Old Style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Goudy Old Style" pitchFamily="18" charset="0"/>
              </a:rPr>
              <a:t>melakukan</a:t>
            </a:r>
            <a:r>
              <a:rPr lang="en-US" sz="2400" b="1" dirty="0">
                <a:solidFill>
                  <a:schemeClr val="tx2"/>
                </a:solidFill>
                <a:latin typeface="Goudy Old Style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Goudy Old Style" pitchFamily="18" charset="0"/>
              </a:rPr>
              <a:t>pendaftaran</a:t>
            </a:r>
            <a:r>
              <a:rPr lang="en-US" sz="2400" b="1" dirty="0">
                <a:solidFill>
                  <a:schemeClr val="tx2"/>
                </a:solidFill>
                <a:latin typeface="Goudy Old Style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Goudy Old Style" pitchFamily="18" charset="0"/>
              </a:rPr>
              <a:t>sebagai</a:t>
            </a:r>
            <a:r>
              <a:rPr lang="en-US" sz="2400" b="1" dirty="0">
                <a:solidFill>
                  <a:schemeClr val="tx2"/>
                </a:solidFill>
                <a:latin typeface="Goudy Old Style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Goudy Old Style" pitchFamily="18" charset="0"/>
              </a:rPr>
              <a:t>pengguna</a:t>
            </a:r>
            <a:r>
              <a:rPr lang="en-US" sz="2400" b="1" dirty="0">
                <a:solidFill>
                  <a:schemeClr val="tx2"/>
                </a:solidFill>
                <a:latin typeface="Goudy Old Style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Goudy Old Style" pitchFamily="18" charset="0"/>
              </a:rPr>
              <a:t>sistem</a:t>
            </a:r>
            <a:r>
              <a:rPr lang="en-US" sz="2400" b="1" dirty="0">
                <a:solidFill>
                  <a:schemeClr val="tx2"/>
                </a:solidFill>
                <a:latin typeface="Goudy Old Style" pitchFamily="18" charset="0"/>
              </a:rPr>
              <a:t> LPSE</a:t>
            </a:r>
          </a:p>
        </p:txBody>
      </p:sp>
      <p:grpSp>
        <p:nvGrpSpPr>
          <p:cNvPr id="8196" name="Group 201">
            <a:extLst>
              <a:ext uri="{FF2B5EF4-FFF2-40B4-BE49-F238E27FC236}">
                <a16:creationId xmlns:a16="http://schemas.microsoft.com/office/drawing/2014/main" id="{848ABC97-62F6-441B-BFC0-B43C7717BD9C}"/>
              </a:ext>
            </a:extLst>
          </p:cNvPr>
          <p:cNvGrpSpPr>
            <a:grpSpLocks/>
          </p:cNvGrpSpPr>
          <p:nvPr/>
        </p:nvGrpSpPr>
        <p:grpSpPr bwMode="auto">
          <a:xfrm>
            <a:off x="179388" y="1120775"/>
            <a:ext cx="4052887" cy="573088"/>
            <a:chOff x="113" y="706"/>
            <a:chExt cx="2553" cy="361"/>
          </a:xfrm>
        </p:grpSpPr>
        <p:sp>
          <p:nvSpPr>
            <p:cNvPr id="8221" name="AutoShape 59">
              <a:extLst>
                <a:ext uri="{FF2B5EF4-FFF2-40B4-BE49-F238E27FC236}">
                  <a16:creationId xmlns:a16="http://schemas.microsoft.com/office/drawing/2014/main" id="{F0197A36-D556-4834-BF24-FE7B124C56AB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13" y="709"/>
              <a:ext cx="2553" cy="358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rgbClr val="34B034"/>
                </a:gs>
                <a:gs pos="100000">
                  <a:srgbClr val="3F8B4A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id-ID"/>
            </a:p>
          </p:txBody>
        </p:sp>
        <p:sp>
          <p:nvSpPr>
            <p:cNvPr id="8222" name="AutoShape 60">
              <a:extLst>
                <a:ext uri="{FF2B5EF4-FFF2-40B4-BE49-F238E27FC236}">
                  <a16:creationId xmlns:a16="http://schemas.microsoft.com/office/drawing/2014/main" id="{D5EF3B15-42CC-477D-9EF2-57543B76D33D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52" y="710"/>
              <a:ext cx="2477" cy="351"/>
            </a:xfrm>
            <a:prstGeom prst="roundRect">
              <a:avLst>
                <a:gd name="adj" fmla="val 16667"/>
              </a:avLst>
            </a:prstGeom>
            <a:solidFill>
              <a:srgbClr val="73E7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id-ID"/>
            </a:p>
          </p:txBody>
        </p:sp>
        <p:sp>
          <p:nvSpPr>
            <p:cNvPr id="8223" name="AutoShape 61">
              <a:extLst>
                <a:ext uri="{FF2B5EF4-FFF2-40B4-BE49-F238E27FC236}">
                  <a16:creationId xmlns:a16="http://schemas.microsoft.com/office/drawing/2014/main" id="{DE2F1DBB-14A9-4194-8980-55E425D7AC0D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73" y="969"/>
              <a:ext cx="2442" cy="8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3E77E"/>
                </a:gs>
                <a:gs pos="100000">
                  <a:srgbClr val="B3F2B9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id-ID"/>
            </a:p>
          </p:txBody>
        </p:sp>
        <p:sp>
          <p:nvSpPr>
            <p:cNvPr id="8224" name="AutoShape 62">
              <a:extLst>
                <a:ext uri="{FF2B5EF4-FFF2-40B4-BE49-F238E27FC236}">
                  <a16:creationId xmlns:a16="http://schemas.microsoft.com/office/drawing/2014/main" id="{409B5152-9248-4A86-BE88-8E1DD0ECA613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73" y="713"/>
              <a:ext cx="2442" cy="8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D0F7D4"/>
                </a:gs>
                <a:gs pos="100000">
                  <a:srgbClr val="73E77E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id-ID"/>
            </a:p>
          </p:txBody>
        </p:sp>
        <p:sp>
          <p:nvSpPr>
            <p:cNvPr id="8225" name="Text Box 69">
              <a:extLst>
                <a:ext uri="{FF2B5EF4-FFF2-40B4-BE49-F238E27FC236}">
                  <a16:creationId xmlns:a16="http://schemas.microsoft.com/office/drawing/2014/main" id="{532464B5-337F-415A-8936-13C52A524E11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73" y="706"/>
              <a:ext cx="2427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id-ID" sz="2800" b="1">
                  <a:solidFill>
                    <a:srgbClr val="FFFFFF"/>
                  </a:solidFill>
                  <a:latin typeface="Goudy Old Style" panose="02020502050305020303" pitchFamily="18" charset="0"/>
                </a:rPr>
                <a:t>“Persiapan Pemilihan”</a:t>
              </a:r>
              <a:endParaRPr lang="en-US" altLang="id-ID" sz="3600" b="1">
                <a:solidFill>
                  <a:srgbClr val="FFFFFF"/>
                </a:solidFill>
                <a:latin typeface="Goudy Old Style" panose="02020502050305020303" pitchFamily="18" charset="0"/>
              </a:endParaRPr>
            </a:p>
          </p:txBody>
        </p:sp>
      </p:grpSp>
      <p:sp>
        <p:nvSpPr>
          <p:cNvPr id="8197" name="AutoShape 79">
            <a:extLst>
              <a:ext uri="{FF2B5EF4-FFF2-40B4-BE49-F238E27FC236}">
                <a16:creationId xmlns:a16="http://schemas.microsoft.com/office/drawing/2014/main" id="{EE34BD17-D2D8-464B-9C80-A806102757AA}"/>
              </a:ext>
            </a:extLst>
          </p:cNvPr>
          <p:cNvSpPr>
            <a:spLocks noChangeArrowheads="1"/>
          </p:cNvSpPr>
          <p:nvPr/>
        </p:nvSpPr>
        <p:spPr bwMode="gray">
          <a:xfrm>
            <a:off x="571500" y="2214563"/>
            <a:ext cx="5715000" cy="571500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marL="28416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>
              <a:lnSpc>
                <a:spcPct val="80000"/>
              </a:lnSpc>
            </a:pPr>
            <a:r>
              <a:rPr lang="en-US" altLang="id-ID" sz="2200" b="1">
                <a:solidFill>
                  <a:srgbClr val="FFFF00"/>
                </a:solidFill>
                <a:latin typeface="Goudy Old Style" panose="02020502050305020303" pitchFamily="18" charset="0"/>
              </a:rPr>
              <a:t>ULP/Panitia Pengadaan</a:t>
            </a:r>
          </a:p>
        </p:txBody>
      </p:sp>
      <p:sp>
        <p:nvSpPr>
          <p:cNvPr id="8198" name="AutoShape 78">
            <a:extLst>
              <a:ext uri="{FF2B5EF4-FFF2-40B4-BE49-F238E27FC236}">
                <a16:creationId xmlns:a16="http://schemas.microsoft.com/office/drawing/2014/main" id="{3EC2DCD1-EC1D-4ABE-9146-DC266B0C4C64}"/>
              </a:ext>
            </a:extLst>
          </p:cNvPr>
          <p:cNvSpPr>
            <a:spLocks noChangeArrowheads="1"/>
          </p:cNvSpPr>
          <p:nvPr/>
        </p:nvSpPr>
        <p:spPr bwMode="gray">
          <a:xfrm>
            <a:off x="1233488" y="3000375"/>
            <a:ext cx="7410450" cy="1071563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marL="28416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altLang="id-ID" sz="2000" b="1">
                <a:solidFill>
                  <a:schemeClr val="tx2"/>
                </a:solidFill>
                <a:latin typeface="Goudy Old Style" panose="02020502050305020303" pitchFamily="18" charset="0"/>
              </a:rPr>
              <a:t>ULP/Panitia menerima, menyimpan, dan melaksanakan pemilihan berdasarkan surat yang disampaikan oleh  PPK</a:t>
            </a:r>
          </a:p>
        </p:txBody>
      </p:sp>
      <p:grpSp>
        <p:nvGrpSpPr>
          <p:cNvPr id="8199" name="Group 87">
            <a:extLst>
              <a:ext uri="{FF2B5EF4-FFF2-40B4-BE49-F238E27FC236}">
                <a16:creationId xmlns:a16="http://schemas.microsoft.com/office/drawing/2014/main" id="{D192A879-E91E-4A74-9819-2D28EE667E44}"/>
              </a:ext>
            </a:extLst>
          </p:cNvPr>
          <p:cNvGrpSpPr>
            <a:grpSpLocks/>
          </p:cNvGrpSpPr>
          <p:nvPr/>
        </p:nvGrpSpPr>
        <p:grpSpPr bwMode="auto">
          <a:xfrm>
            <a:off x="928688" y="3333750"/>
            <a:ext cx="381000" cy="381000"/>
            <a:chOff x="2078" y="1680"/>
            <a:chExt cx="1615" cy="1615"/>
          </a:xfrm>
        </p:grpSpPr>
        <p:sp>
          <p:nvSpPr>
            <p:cNvPr id="8218" name="Oval 88">
              <a:extLst>
                <a:ext uri="{FF2B5EF4-FFF2-40B4-BE49-F238E27FC236}">
                  <a16:creationId xmlns:a16="http://schemas.microsoft.com/office/drawing/2014/main" id="{B9E9D0A8-5B41-4456-8917-8749CE45408A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5715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id-ID"/>
            </a:p>
          </p:txBody>
        </p:sp>
        <p:sp>
          <p:nvSpPr>
            <p:cNvPr id="8219" name="Oval 89">
              <a:extLst>
                <a:ext uri="{FF2B5EF4-FFF2-40B4-BE49-F238E27FC236}">
                  <a16:creationId xmlns:a16="http://schemas.microsoft.com/office/drawing/2014/main" id="{56348F02-5CE4-4A21-99CC-C7353963B83A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id-ID"/>
            </a:p>
          </p:txBody>
        </p:sp>
        <p:sp>
          <p:nvSpPr>
            <p:cNvPr id="40026" name="Oval 90">
              <a:extLst>
                <a:ext uri="{FF2B5EF4-FFF2-40B4-BE49-F238E27FC236}">
                  <a16:creationId xmlns:a16="http://schemas.microsoft.com/office/drawing/2014/main" id="{0D24B047-B3A1-42A5-ACA4-58983F850947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253" y="1855"/>
              <a:ext cx="1265" cy="1265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</p:grpSp>
      <p:grpSp>
        <p:nvGrpSpPr>
          <p:cNvPr id="8200" name="Group 94">
            <a:extLst>
              <a:ext uri="{FF2B5EF4-FFF2-40B4-BE49-F238E27FC236}">
                <a16:creationId xmlns:a16="http://schemas.microsoft.com/office/drawing/2014/main" id="{6D19AFB0-3222-4976-A5E7-C3252192EDDD}"/>
              </a:ext>
            </a:extLst>
          </p:cNvPr>
          <p:cNvGrpSpPr>
            <a:grpSpLocks/>
          </p:cNvGrpSpPr>
          <p:nvPr/>
        </p:nvGrpSpPr>
        <p:grpSpPr bwMode="auto">
          <a:xfrm>
            <a:off x="914400" y="4476750"/>
            <a:ext cx="442913" cy="381000"/>
            <a:chOff x="2078" y="1680"/>
            <a:chExt cx="1615" cy="1615"/>
          </a:xfrm>
        </p:grpSpPr>
        <p:sp>
          <p:nvSpPr>
            <p:cNvPr id="8212" name="Oval 95">
              <a:extLst>
                <a:ext uri="{FF2B5EF4-FFF2-40B4-BE49-F238E27FC236}">
                  <a16:creationId xmlns:a16="http://schemas.microsoft.com/office/drawing/2014/main" id="{513C0B6C-5431-4001-8438-120AE1FB509F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5715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id-ID"/>
            </a:p>
          </p:txBody>
        </p:sp>
        <p:sp>
          <p:nvSpPr>
            <p:cNvPr id="8213" name="Oval 96">
              <a:extLst>
                <a:ext uri="{FF2B5EF4-FFF2-40B4-BE49-F238E27FC236}">
                  <a16:creationId xmlns:a16="http://schemas.microsoft.com/office/drawing/2014/main" id="{0489A7D3-9844-44E7-B347-14E6E333E0A0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id-ID"/>
            </a:p>
          </p:txBody>
        </p:sp>
        <p:sp>
          <p:nvSpPr>
            <p:cNvPr id="40033" name="Oval 97">
              <a:extLst>
                <a:ext uri="{FF2B5EF4-FFF2-40B4-BE49-F238E27FC236}">
                  <a16:creationId xmlns:a16="http://schemas.microsoft.com/office/drawing/2014/main" id="{CA2361F5-2C83-4870-9E37-65CB0DF8721A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252" y="1855"/>
              <a:ext cx="1262" cy="1265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8215" name="Oval 98">
              <a:extLst>
                <a:ext uri="{FF2B5EF4-FFF2-40B4-BE49-F238E27FC236}">
                  <a16:creationId xmlns:a16="http://schemas.microsoft.com/office/drawing/2014/main" id="{24695959-5CEE-4068-96BE-37157FE75DF1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21B3E1"/>
                </a:gs>
                <a:gs pos="100000">
                  <a:srgbClr val="0F5368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id-ID"/>
            </a:p>
          </p:txBody>
        </p:sp>
        <p:sp>
          <p:nvSpPr>
            <p:cNvPr id="40035" name="Oval 99">
              <a:extLst>
                <a:ext uri="{FF2B5EF4-FFF2-40B4-BE49-F238E27FC236}">
                  <a16:creationId xmlns:a16="http://schemas.microsoft.com/office/drawing/2014/main" id="{F1D0B4AD-A41B-4628-A868-4CCDC6D03EDA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338" y="1936"/>
              <a:ext cx="1094" cy="110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8217" name="Oval 100">
              <a:extLst>
                <a:ext uri="{FF2B5EF4-FFF2-40B4-BE49-F238E27FC236}">
                  <a16:creationId xmlns:a16="http://schemas.microsoft.com/office/drawing/2014/main" id="{25ADA838-23F5-436F-88DA-890F2D81D1C4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21B3E1"/>
                </a:gs>
                <a:gs pos="100000">
                  <a:srgbClr val="10576D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id-ID"/>
            </a:p>
          </p:txBody>
        </p:sp>
      </p:grpSp>
      <p:grpSp>
        <p:nvGrpSpPr>
          <p:cNvPr id="8201" name="Group 101">
            <a:extLst>
              <a:ext uri="{FF2B5EF4-FFF2-40B4-BE49-F238E27FC236}">
                <a16:creationId xmlns:a16="http://schemas.microsoft.com/office/drawing/2014/main" id="{2AC88C68-DEE8-4E9D-B014-CDDFE22CD915}"/>
              </a:ext>
            </a:extLst>
          </p:cNvPr>
          <p:cNvGrpSpPr>
            <a:grpSpLocks/>
          </p:cNvGrpSpPr>
          <p:nvPr/>
        </p:nvGrpSpPr>
        <p:grpSpPr bwMode="auto">
          <a:xfrm>
            <a:off x="928688" y="5429250"/>
            <a:ext cx="441325" cy="381000"/>
            <a:chOff x="2078" y="1680"/>
            <a:chExt cx="1615" cy="1615"/>
          </a:xfrm>
        </p:grpSpPr>
        <p:sp>
          <p:nvSpPr>
            <p:cNvPr id="8206" name="Oval 102">
              <a:extLst>
                <a:ext uri="{FF2B5EF4-FFF2-40B4-BE49-F238E27FC236}">
                  <a16:creationId xmlns:a16="http://schemas.microsoft.com/office/drawing/2014/main" id="{6D9A08D8-598A-4423-9F78-564B1F529F0F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5715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id-ID"/>
            </a:p>
          </p:txBody>
        </p:sp>
        <p:sp>
          <p:nvSpPr>
            <p:cNvPr id="8207" name="Oval 103">
              <a:extLst>
                <a:ext uri="{FF2B5EF4-FFF2-40B4-BE49-F238E27FC236}">
                  <a16:creationId xmlns:a16="http://schemas.microsoft.com/office/drawing/2014/main" id="{973E9C68-1B28-4D47-AEA3-E9A920FEA51E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id-ID"/>
            </a:p>
          </p:txBody>
        </p:sp>
        <p:sp>
          <p:nvSpPr>
            <p:cNvPr id="40040" name="Oval 104">
              <a:extLst>
                <a:ext uri="{FF2B5EF4-FFF2-40B4-BE49-F238E27FC236}">
                  <a16:creationId xmlns:a16="http://schemas.microsoft.com/office/drawing/2014/main" id="{C3A6C657-D08F-4F90-8FF8-2A601B678AD5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252" y="1855"/>
              <a:ext cx="1266" cy="1265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8209" name="Oval 105">
              <a:extLst>
                <a:ext uri="{FF2B5EF4-FFF2-40B4-BE49-F238E27FC236}">
                  <a16:creationId xmlns:a16="http://schemas.microsoft.com/office/drawing/2014/main" id="{CF431F36-FEB0-4AE6-8451-9F3076A633BC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8D67E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id-ID"/>
            </a:p>
          </p:txBody>
        </p:sp>
        <p:sp>
          <p:nvSpPr>
            <p:cNvPr id="40042" name="Oval 106">
              <a:extLst>
                <a:ext uri="{FF2B5EF4-FFF2-40B4-BE49-F238E27FC236}">
                  <a16:creationId xmlns:a16="http://schemas.microsoft.com/office/drawing/2014/main" id="{727D9FEB-A619-45F3-959B-572A323BA00B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339" y="1936"/>
              <a:ext cx="1092" cy="110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8211" name="Oval 107">
              <a:extLst>
                <a:ext uri="{FF2B5EF4-FFF2-40B4-BE49-F238E27FC236}">
                  <a16:creationId xmlns:a16="http://schemas.microsoft.com/office/drawing/2014/main" id="{6A087924-6A9E-49C8-BCA7-63841981148F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8D67E1"/>
                </a:gs>
                <a:gs pos="100000">
                  <a:srgbClr val="45326D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id-ID"/>
            </a:p>
          </p:txBody>
        </p:sp>
      </p:grpSp>
      <p:grpSp>
        <p:nvGrpSpPr>
          <p:cNvPr id="8202" name="Group 202">
            <a:extLst>
              <a:ext uri="{FF2B5EF4-FFF2-40B4-BE49-F238E27FC236}">
                <a16:creationId xmlns:a16="http://schemas.microsoft.com/office/drawing/2014/main" id="{8FDB55F8-CEC9-457B-ABB2-D2C1594B9E42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3451225" cy="417513"/>
            <a:chOff x="0" y="0"/>
            <a:chExt cx="2174" cy="263"/>
          </a:xfrm>
        </p:grpSpPr>
        <p:sp>
          <p:nvSpPr>
            <p:cNvPr id="8204" name="Rectangle 203">
              <a:extLst>
                <a:ext uri="{FF2B5EF4-FFF2-40B4-BE49-F238E27FC236}">
                  <a16:creationId xmlns:a16="http://schemas.microsoft.com/office/drawing/2014/main" id="{EF102613-18F2-411A-829A-41122F03434D}"/>
                </a:ext>
              </a:extLst>
            </p:cNvPr>
            <p:cNvSpPr>
              <a:spLocks noChangeAspect="1" noChangeArrowheads="1"/>
            </p:cNvSpPr>
            <p:nvPr/>
          </p:nvSpPr>
          <p:spPr bwMode="gray">
            <a:xfrm>
              <a:off x="158" y="2"/>
              <a:ext cx="2016" cy="261"/>
            </a:xfrm>
            <a:prstGeom prst="rect">
              <a:avLst/>
            </a:prstGeom>
            <a:solidFill>
              <a:schemeClr val="tx2">
                <a:alpha val="85881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en-US" altLang="id-ID" sz="1200">
                <a:solidFill>
                  <a:srgbClr val="006600"/>
                </a:solidFill>
              </a:endParaRPr>
            </a:p>
            <a:p>
              <a:pPr algn="ctr" eaLnBrk="1" hangingPunct="1"/>
              <a:r>
                <a:rPr lang="en-US" altLang="id-ID" sz="1200">
                  <a:solidFill>
                    <a:srgbClr val="006600"/>
                  </a:solidFill>
                </a:rPr>
                <a:t>www.lpse.depkes.go.id</a:t>
              </a:r>
            </a:p>
            <a:p>
              <a:pPr algn="ctr" eaLnBrk="1" hangingPunct="1"/>
              <a:endParaRPr lang="en-US" altLang="id-ID" sz="1200">
                <a:solidFill>
                  <a:srgbClr val="006600"/>
                </a:solidFill>
              </a:endParaRPr>
            </a:p>
          </p:txBody>
        </p:sp>
        <p:pic>
          <p:nvPicPr>
            <p:cNvPr id="8205" name="Picture 204" descr="original_metal_w(s)">
              <a:extLst>
                <a:ext uri="{FF2B5EF4-FFF2-40B4-BE49-F238E27FC236}">
                  <a16:creationId xmlns:a16="http://schemas.microsoft.com/office/drawing/2014/main" id="{7081D587-9F5B-41E4-95C9-347945FC78B6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272" cy="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83" name="Picture 12">
            <a:extLst>
              <a:ext uri="{FF2B5EF4-FFF2-40B4-BE49-F238E27FC236}">
                <a16:creationId xmlns:a16="http://schemas.microsoft.com/office/drawing/2014/main" id="{7F3C0063-49F4-46C0-B8D6-9ACD04BA52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429396"/>
            <a:ext cx="9144000" cy="428604"/>
          </a:xfrm>
          <a:prstGeom prst="rect">
            <a:avLst/>
          </a:prstGeom>
          <a:noFill/>
          <a:ln w="9525">
            <a:gradFill>
              <a:gsLst>
                <a:gs pos="0">
                  <a:schemeClr val="accent1">
                    <a:tint val="66000"/>
                    <a:satMod val="160000"/>
                    <a:alpha val="5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78">
            <a:extLst>
              <a:ext uri="{FF2B5EF4-FFF2-40B4-BE49-F238E27FC236}">
                <a16:creationId xmlns:a16="http://schemas.microsoft.com/office/drawing/2014/main" id="{A5617D4D-4D7F-443D-831E-D9C26ECB0EC9}"/>
              </a:ext>
            </a:extLst>
          </p:cNvPr>
          <p:cNvSpPr>
            <a:spLocks noChangeArrowheads="1"/>
          </p:cNvSpPr>
          <p:nvPr/>
        </p:nvSpPr>
        <p:spPr bwMode="gray">
          <a:xfrm>
            <a:off x="1285875" y="4500563"/>
            <a:ext cx="7410450" cy="1357312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marL="28416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altLang="id-ID" sz="2000" b="1">
                <a:solidFill>
                  <a:schemeClr val="tx2"/>
                </a:solidFill>
                <a:latin typeface="Goudy Old Style" panose="02020502050305020303" pitchFamily="18" charset="0"/>
              </a:rPr>
              <a:t>Untuk penyedia barang/jasa yang saling bergabung dalam suatu konsorsium atau bentuk kerjasama lain, maka semua anggota berhak untuk mendapatkan kode akses aplikasi SPSE</a:t>
            </a:r>
          </a:p>
        </p:txBody>
      </p:sp>
      <p:grpSp>
        <p:nvGrpSpPr>
          <p:cNvPr id="9219" name="Group 201">
            <a:extLst>
              <a:ext uri="{FF2B5EF4-FFF2-40B4-BE49-F238E27FC236}">
                <a16:creationId xmlns:a16="http://schemas.microsoft.com/office/drawing/2014/main" id="{81879089-045E-4989-94A6-10E94A0B210D}"/>
              </a:ext>
            </a:extLst>
          </p:cNvPr>
          <p:cNvGrpSpPr>
            <a:grpSpLocks/>
          </p:cNvGrpSpPr>
          <p:nvPr/>
        </p:nvGrpSpPr>
        <p:grpSpPr bwMode="auto">
          <a:xfrm>
            <a:off x="179388" y="1120775"/>
            <a:ext cx="4052887" cy="573088"/>
            <a:chOff x="113" y="706"/>
            <a:chExt cx="2553" cy="361"/>
          </a:xfrm>
        </p:grpSpPr>
        <p:sp>
          <p:nvSpPr>
            <p:cNvPr id="9237" name="AutoShape 59">
              <a:extLst>
                <a:ext uri="{FF2B5EF4-FFF2-40B4-BE49-F238E27FC236}">
                  <a16:creationId xmlns:a16="http://schemas.microsoft.com/office/drawing/2014/main" id="{EBEE1E67-1025-4301-9113-E79EE63BA35C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13" y="709"/>
              <a:ext cx="2553" cy="358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rgbClr val="34B034"/>
                </a:gs>
                <a:gs pos="100000">
                  <a:srgbClr val="3F8B4A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id-ID"/>
            </a:p>
          </p:txBody>
        </p:sp>
        <p:sp>
          <p:nvSpPr>
            <p:cNvPr id="9238" name="AutoShape 60">
              <a:extLst>
                <a:ext uri="{FF2B5EF4-FFF2-40B4-BE49-F238E27FC236}">
                  <a16:creationId xmlns:a16="http://schemas.microsoft.com/office/drawing/2014/main" id="{FA03D6B7-74EF-4202-BEDB-795380E99927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52" y="710"/>
              <a:ext cx="2477" cy="351"/>
            </a:xfrm>
            <a:prstGeom prst="roundRect">
              <a:avLst>
                <a:gd name="adj" fmla="val 16667"/>
              </a:avLst>
            </a:prstGeom>
            <a:solidFill>
              <a:srgbClr val="73E7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id-ID"/>
            </a:p>
          </p:txBody>
        </p:sp>
        <p:sp>
          <p:nvSpPr>
            <p:cNvPr id="9239" name="AutoShape 61">
              <a:extLst>
                <a:ext uri="{FF2B5EF4-FFF2-40B4-BE49-F238E27FC236}">
                  <a16:creationId xmlns:a16="http://schemas.microsoft.com/office/drawing/2014/main" id="{0950E8EE-D241-428A-AFD1-C2272A4FA283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73" y="969"/>
              <a:ext cx="2442" cy="8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3E77E"/>
                </a:gs>
                <a:gs pos="100000">
                  <a:srgbClr val="B3F2B9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id-ID"/>
            </a:p>
          </p:txBody>
        </p:sp>
        <p:sp>
          <p:nvSpPr>
            <p:cNvPr id="9240" name="AutoShape 62">
              <a:extLst>
                <a:ext uri="{FF2B5EF4-FFF2-40B4-BE49-F238E27FC236}">
                  <a16:creationId xmlns:a16="http://schemas.microsoft.com/office/drawing/2014/main" id="{3FBF3F4D-E069-4DF8-82FD-0ADFDB63B29D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73" y="713"/>
              <a:ext cx="2442" cy="8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D0F7D4"/>
                </a:gs>
                <a:gs pos="100000">
                  <a:srgbClr val="73E77E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id-ID"/>
            </a:p>
          </p:txBody>
        </p:sp>
        <p:sp>
          <p:nvSpPr>
            <p:cNvPr id="9241" name="Text Box 69">
              <a:extLst>
                <a:ext uri="{FF2B5EF4-FFF2-40B4-BE49-F238E27FC236}">
                  <a16:creationId xmlns:a16="http://schemas.microsoft.com/office/drawing/2014/main" id="{35D630D6-E99D-4342-8FBD-046ACA2D5202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73" y="706"/>
              <a:ext cx="2427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id-ID" sz="2800" b="1">
                  <a:solidFill>
                    <a:srgbClr val="FFFFFF"/>
                  </a:solidFill>
                  <a:latin typeface="Goudy Old Style" panose="02020502050305020303" pitchFamily="18" charset="0"/>
                </a:rPr>
                <a:t>“Persiapan Pemilihan”</a:t>
              </a:r>
              <a:endParaRPr lang="en-US" altLang="id-ID" sz="3600" b="1">
                <a:solidFill>
                  <a:srgbClr val="FFFFFF"/>
                </a:solidFill>
                <a:latin typeface="Goudy Old Style" panose="02020502050305020303" pitchFamily="18" charset="0"/>
              </a:endParaRPr>
            </a:p>
          </p:txBody>
        </p:sp>
      </p:grpSp>
      <p:sp>
        <p:nvSpPr>
          <p:cNvPr id="9220" name="AutoShape 79">
            <a:extLst>
              <a:ext uri="{FF2B5EF4-FFF2-40B4-BE49-F238E27FC236}">
                <a16:creationId xmlns:a16="http://schemas.microsoft.com/office/drawing/2014/main" id="{7713B749-67DE-4995-838A-0AB9C8719717}"/>
              </a:ext>
            </a:extLst>
          </p:cNvPr>
          <p:cNvSpPr>
            <a:spLocks noChangeArrowheads="1"/>
          </p:cNvSpPr>
          <p:nvPr/>
        </p:nvSpPr>
        <p:spPr bwMode="gray">
          <a:xfrm>
            <a:off x="571500" y="2214563"/>
            <a:ext cx="5715000" cy="571500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marL="28416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>
              <a:lnSpc>
                <a:spcPct val="80000"/>
              </a:lnSpc>
            </a:pPr>
            <a:r>
              <a:rPr lang="en-US" altLang="id-ID" sz="2200" b="1">
                <a:solidFill>
                  <a:srgbClr val="FFFF00"/>
                </a:solidFill>
                <a:latin typeface="Goudy Old Style" panose="02020502050305020303" pitchFamily="18" charset="0"/>
              </a:rPr>
              <a:t>Penyedia Barang/Jasa</a:t>
            </a:r>
          </a:p>
        </p:txBody>
      </p:sp>
      <p:sp>
        <p:nvSpPr>
          <p:cNvPr id="9221" name="AutoShape 78">
            <a:extLst>
              <a:ext uri="{FF2B5EF4-FFF2-40B4-BE49-F238E27FC236}">
                <a16:creationId xmlns:a16="http://schemas.microsoft.com/office/drawing/2014/main" id="{331465A2-8DEF-47F9-8CF1-4D5CA0DEBE9A}"/>
              </a:ext>
            </a:extLst>
          </p:cNvPr>
          <p:cNvSpPr>
            <a:spLocks noChangeArrowheads="1"/>
          </p:cNvSpPr>
          <p:nvPr/>
        </p:nvSpPr>
        <p:spPr bwMode="gray">
          <a:xfrm>
            <a:off x="1233488" y="3000375"/>
            <a:ext cx="7410450" cy="1214438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marL="28416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altLang="id-ID" sz="2000" b="1">
                <a:solidFill>
                  <a:schemeClr val="tx2"/>
                </a:solidFill>
                <a:latin typeface="Goudy Old Style" panose="02020502050305020303" pitchFamily="18" charset="0"/>
              </a:rPr>
              <a:t>melakukan pendaftaran pada aplikasi SPSE dan melaksanakan verifikasi pada LPSE untuk mendapatkan kode akses aplikasi SPSE</a:t>
            </a:r>
          </a:p>
        </p:txBody>
      </p:sp>
      <p:grpSp>
        <p:nvGrpSpPr>
          <p:cNvPr id="9222" name="Group 87">
            <a:extLst>
              <a:ext uri="{FF2B5EF4-FFF2-40B4-BE49-F238E27FC236}">
                <a16:creationId xmlns:a16="http://schemas.microsoft.com/office/drawing/2014/main" id="{6BED8278-0A02-46C0-9527-95AAD71CF6BB}"/>
              </a:ext>
            </a:extLst>
          </p:cNvPr>
          <p:cNvGrpSpPr>
            <a:grpSpLocks/>
          </p:cNvGrpSpPr>
          <p:nvPr/>
        </p:nvGrpSpPr>
        <p:grpSpPr bwMode="auto">
          <a:xfrm>
            <a:off x="928688" y="3333750"/>
            <a:ext cx="381000" cy="381000"/>
            <a:chOff x="2078" y="1680"/>
            <a:chExt cx="1615" cy="1615"/>
          </a:xfrm>
        </p:grpSpPr>
        <p:sp>
          <p:nvSpPr>
            <p:cNvPr id="9234" name="Oval 88">
              <a:extLst>
                <a:ext uri="{FF2B5EF4-FFF2-40B4-BE49-F238E27FC236}">
                  <a16:creationId xmlns:a16="http://schemas.microsoft.com/office/drawing/2014/main" id="{391C62B2-4BA5-4F9E-9781-8D5868E22C1C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5715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id-ID"/>
            </a:p>
          </p:txBody>
        </p:sp>
        <p:sp>
          <p:nvSpPr>
            <p:cNvPr id="9235" name="Oval 89">
              <a:extLst>
                <a:ext uri="{FF2B5EF4-FFF2-40B4-BE49-F238E27FC236}">
                  <a16:creationId xmlns:a16="http://schemas.microsoft.com/office/drawing/2014/main" id="{2CAF9FE4-B5F3-4F58-A00B-39E2ABEDE3EB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id-ID"/>
            </a:p>
          </p:txBody>
        </p:sp>
        <p:sp>
          <p:nvSpPr>
            <p:cNvPr id="40026" name="Oval 90">
              <a:extLst>
                <a:ext uri="{FF2B5EF4-FFF2-40B4-BE49-F238E27FC236}">
                  <a16:creationId xmlns:a16="http://schemas.microsoft.com/office/drawing/2014/main" id="{C8B031F0-D9E3-486E-82FB-B42C61F1E444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253" y="1855"/>
              <a:ext cx="1265" cy="1265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</p:grpSp>
      <p:grpSp>
        <p:nvGrpSpPr>
          <p:cNvPr id="9223" name="Group 94">
            <a:extLst>
              <a:ext uri="{FF2B5EF4-FFF2-40B4-BE49-F238E27FC236}">
                <a16:creationId xmlns:a16="http://schemas.microsoft.com/office/drawing/2014/main" id="{B9A357CC-8D7F-4F9C-86BB-4B8C55EF38B6}"/>
              </a:ext>
            </a:extLst>
          </p:cNvPr>
          <p:cNvGrpSpPr>
            <a:grpSpLocks/>
          </p:cNvGrpSpPr>
          <p:nvPr/>
        </p:nvGrpSpPr>
        <p:grpSpPr bwMode="auto">
          <a:xfrm>
            <a:off x="914400" y="4976813"/>
            <a:ext cx="442913" cy="381000"/>
            <a:chOff x="2078" y="1680"/>
            <a:chExt cx="1615" cy="1615"/>
          </a:xfrm>
        </p:grpSpPr>
        <p:sp>
          <p:nvSpPr>
            <p:cNvPr id="9228" name="Oval 95">
              <a:extLst>
                <a:ext uri="{FF2B5EF4-FFF2-40B4-BE49-F238E27FC236}">
                  <a16:creationId xmlns:a16="http://schemas.microsoft.com/office/drawing/2014/main" id="{D04D3BB5-D8AC-4DAB-8695-29799CEB003B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5715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id-ID"/>
            </a:p>
          </p:txBody>
        </p:sp>
        <p:sp>
          <p:nvSpPr>
            <p:cNvPr id="9229" name="Oval 96">
              <a:extLst>
                <a:ext uri="{FF2B5EF4-FFF2-40B4-BE49-F238E27FC236}">
                  <a16:creationId xmlns:a16="http://schemas.microsoft.com/office/drawing/2014/main" id="{FD800BEA-B2DA-4F5D-8148-A87404D1DB8A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id-ID"/>
            </a:p>
          </p:txBody>
        </p:sp>
        <p:sp>
          <p:nvSpPr>
            <p:cNvPr id="40033" name="Oval 97">
              <a:extLst>
                <a:ext uri="{FF2B5EF4-FFF2-40B4-BE49-F238E27FC236}">
                  <a16:creationId xmlns:a16="http://schemas.microsoft.com/office/drawing/2014/main" id="{D80B20E5-2AF8-4D9A-812F-1881BBD52787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252" y="1855"/>
              <a:ext cx="1262" cy="1265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9231" name="Oval 98">
              <a:extLst>
                <a:ext uri="{FF2B5EF4-FFF2-40B4-BE49-F238E27FC236}">
                  <a16:creationId xmlns:a16="http://schemas.microsoft.com/office/drawing/2014/main" id="{AE27F35A-81C3-495E-9124-B26BE3CA05C7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21B3E1"/>
                </a:gs>
                <a:gs pos="100000">
                  <a:srgbClr val="0F5368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id-ID"/>
            </a:p>
          </p:txBody>
        </p:sp>
        <p:sp>
          <p:nvSpPr>
            <p:cNvPr id="40035" name="Oval 99">
              <a:extLst>
                <a:ext uri="{FF2B5EF4-FFF2-40B4-BE49-F238E27FC236}">
                  <a16:creationId xmlns:a16="http://schemas.microsoft.com/office/drawing/2014/main" id="{ADA6ABEF-0218-4D31-B45D-9A881E786564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338" y="1936"/>
              <a:ext cx="1094" cy="110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9233" name="Oval 100">
              <a:extLst>
                <a:ext uri="{FF2B5EF4-FFF2-40B4-BE49-F238E27FC236}">
                  <a16:creationId xmlns:a16="http://schemas.microsoft.com/office/drawing/2014/main" id="{BA9A7A20-7196-4B0B-851C-FFEFF4BF76A2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21B3E1"/>
                </a:gs>
                <a:gs pos="100000">
                  <a:srgbClr val="10576D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id-ID"/>
            </a:p>
          </p:txBody>
        </p:sp>
      </p:grpSp>
      <p:grpSp>
        <p:nvGrpSpPr>
          <p:cNvPr id="9224" name="Group 202">
            <a:extLst>
              <a:ext uri="{FF2B5EF4-FFF2-40B4-BE49-F238E27FC236}">
                <a16:creationId xmlns:a16="http://schemas.microsoft.com/office/drawing/2014/main" id="{92B2A341-926A-4772-95F5-A0C62AC91EAC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3451225" cy="417513"/>
            <a:chOff x="0" y="0"/>
            <a:chExt cx="2174" cy="263"/>
          </a:xfrm>
        </p:grpSpPr>
        <p:sp>
          <p:nvSpPr>
            <p:cNvPr id="9226" name="Rectangle 203">
              <a:extLst>
                <a:ext uri="{FF2B5EF4-FFF2-40B4-BE49-F238E27FC236}">
                  <a16:creationId xmlns:a16="http://schemas.microsoft.com/office/drawing/2014/main" id="{1F960F38-C609-4324-A5CE-72F0C3D6BDAE}"/>
                </a:ext>
              </a:extLst>
            </p:cNvPr>
            <p:cNvSpPr>
              <a:spLocks noChangeAspect="1" noChangeArrowheads="1"/>
            </p:cNvSpPr>
            <p:nvPr/>
          </p:nvSpPr>
          <p:spPr bwMode="gray">
            <a:xfrm>
              <a:off x="158" y="2"/>
              <a:ext cx="2016" cy="261"/>
            </a:xfrm>
            <a:prstGeom prst="rect">
              <a:avLst/>
            </a:prstGeom>
            <a:solidFill>
              <a:schemeClr val="tx2">
                <a:alpha val="85881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en-US" altLang="id-ID" sz="1200">
                <a:solidFill>
                  <a:srgbClr val="006600"/>
                </a:solidFill>
              </a:endParaRPr>
            </a:p>
            <a:p>
              <a:pPr algn="ctr" eaLnBrk="1" hangingPunct="1"/>
              <a:r>
                <a:rPr lang="en-US" altLang="id-ID" sz="1200">
                  <a:solidFill>
                    <a:srgbClr val="006600"/>
                  </a:solidFill>
                </a:rPr>
                <a:t>www.lpse.depkes.go.id</a:t>
              </a:r>
            </a:p>
            <a:p>
              <a:pPr algn="ctr" eaLnBrk="1" hangingPunct="1"/>
              <a:endParaRPr lang="en-US" altLang="id-ID" sz="1200">
                <a:solidFill>
                  <a:srgbClr val="006600"/>
                </a:solidFill>
              </a:endParaRPr>
            </a:p>
          </p:txBody>
        </p:sp>
        <p:pic>
          <p:nvPicPr>
            <p:cNvPr id="9227" name="Picture 204" descr="original_metal_w(s)">
              <a:extLst>
                <a:ext uri="{FF2B5EF4-FFF2-40B4-BE49-F238E27FC236}">
                  <a16:creationId xmlns:a16="http://schemas.microsoft.com/office/drawing/2014/main" id="{A7A91060-16B4-4299-AB7F-2AC39D930234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272" cy="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83" name="Picture 12">
            <a:extLst>
              <a:ext uri="{FF2B5EF4-FFF2-40B4-BE49-F238E27FC236}">
                <a16:creationId xmlns:a16="http://schemas.microsoft.com/office/drawing/2014/main" id="{BD6DD546-8680-484B-8E82-67873636DF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429396"/>
            <a:ext cx="9144000" cy="428604"/>
          </a:xfrm>
          <a:prstGeom prst="rect">
            <a:avLst/>
          </a:prstGeom>
          <a:noFill/>
          <a:ln w="9525">
            <a:gradFill>
              <a:gsLst>
                <a:gs pos="0">
                  <a:schemeClr val="accent1">
                    <a:tint val="66000"/>
                    <a:satMod val="160000"/>
                    <a:alpha val="5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201">
            <a:extLst>
              <a:ext uri="{FF2B5EF4-FFF2-40B4-BE49-F238E27FC236}">
                <a16:creationId xmlns:a16="http://schemas.microsoft.com/office/drawing/2014/main" id="{6FA9FF22-22EB-49DE-9FB9-B185FF3B4934}"/>
              </a:ext>
            </a:extLst>
          </p:cNvPr>
          <p:cNvGrpSpPr>
            <a:grpSpLocks/>
          </p:cNvGrpSpPr>
          <p:nvPr/>
        </p:nvGrpSpPr>
        <p:grpSpPr bwMode="auto">
          <a:xfrm>
            <a:off x="179388" y="1120775"/>
            <a:ext cx="4052887" cy="573088"/>
            <a:chOff x="113" y="706"/>
            <a:chExt cx="2553" cy="361"/>
          </a:xfrm>
        </p:grpSpPr>
        <p:sp>
          <p:nvSpPr>
            <p:cNvPr id="10253" name="AutoShape 59">
              <a:extLst>
                <a:ext uri="{FF2B5EF4-FFF2-40B4-BE49-F238E27FC236}">
                  <a16:creationId xmlns:a16="http://schemas.microsoft.com/office/drawing/2014/main" id="{377E93A6-DE08-4468-B2DE-310E405409DD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13" y="709"/>
              <a:ext cx="2553" cy="358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rgbClr val="34B034"/>
                </a:gs>
                <a:gs pos="100000">
                  <a:srgbClr val="3F8B4A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id-ID"/>
            </a:p>
          </p:txBody>
        </p:sp>
        <p:sp>
          <p:nvSpPr>
            <p:cNvPr id="10254" name="AutoShape 60">
              <a:extLst>
                <a:ext uri="{FF2B5EF4-FFF2-40B4-BE49-F238E27FC236}">
                  <a16:creationId xmlns:a16="http://schemas.microsoft.com/office/drawing/2014/main" id="{81CD7132-E955-4F7F-BEE7-391BD859256C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52" y="710"/>
              <a:ext cx="2477" cy="351"/>
            </a:xfrm>
            <a:prstGeom prst="roundRect">
              <a:avLst>
                <a:gd name="adj" fmla="val 16667"/>
              </a:avLst>
            </a:prstGeom>
            <a:solidFill>
              <a:srgbClr val="73E7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id-ID"/>
            </a:p>
          </p:txBody>
        </p:sp>
        <p:sp>
          <p:nvSpPr>
            <p:cNvPr id="10255" name="AutoShape 61">
              <a:extLst>
                <a:ext uri="{FF2B5EF4-FFF2-40B4-BE49-F238E27FC236}">
                  <a16:creationId xmlns:a16="http://schemas.microsoft.com/office/drawing/2014/main" id="{9682E45F-9D23-4C9D-8644-94C158ECC6D1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73" y="969"/>
              <a:ext cx="2442" cy="8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3E77E"/>
                </a:gs>
                <a:gs pos="100000">
                  <a:srgbClr val="B3F2B9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id-ID"/>
            </a:p>
          </p:txBody>
        </p:sp>
        <p:sp>
          <p:nvSpPr>
            <p:cNvPr id="10256" name="AutoShape 62">
              <a:extLst>
                <a:ext uri="{FF2B5EF4-FFF2-40B4-BE49-F238E27FC236}">
                  <a16:creationId xmlns:a16="http://schemas.microsoft.com/office/drawing/2014/main" id="{3309E15A-4D75-4225-BD3D-BD442D8BF79F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73" y="713"/>
              <a:ext cx="2442" cy="8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D0F7D4"/>
                </a:gs>
                <a:gs pos="100000">
                  <a:srgbClr val="73E77E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id-ID"/>
            </a:p>
          </p:txBody>
        </p:sp>
        <p:sp>
          <p:nvSpPr>
            <p:cNvPr id="10257" name="Text Box 69">
              <a:extLst>
                <a:ext uri="{FF2B5EF4-FFF2-40B4-BE49-F238E27FC236}">
                  <a16:creationId xmlns:a16="http://schemas.microsoft.com/office/drawing/2014/main" id="{EBE00B24-C216-493C-AEF9-A6448835DCBC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73" y="706"/>
              <a:ext cx="2427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id-ID" sz="2800" b="1">
                  <a:solidFill>
                    <a:srgbClr val="FFFFFF"/>
                  </a:solidFill>
                  <a:latin typeface="Goudy Old Style" panose="02020502050305020303" pitchFamily="18" charset="0"/>
                </a:rPr>
                <a:t>“Pelaksanaan Pemilihan”</a:t>
              </a:r>
              <a:endParaRPr lang="en-US" altLang="id-ID" sz="3600" b="1">
                <a:solidFill>
                  <a:srgbClr val="FFFFFF"/>
                </a:solidFill>
                <a:latin typeface="Goudy Old Style" panose="02020502050305020303" pitchFamily="18" charset="0"/>
              </a:endParaRPr>
            </a:p>
          </p:txBody>
        </p:sp>
      </p:grpSp>
      <p:sp>
        <p:nvSpPr>
          <p:cNvPr id="6147" name="AutoShape 79">
            <a:extLst>
              <a:ext uri="{FF2B5EF4-FFF2-40B4-BE49-F238E27FC236}">
                <a16:creationId xmlns:a16="http://schemas.microsoft.com/office/drawing/2014/main" id="{6F27A067-0912-4A24-A93C-056823506612}"/>
              </a:ext>
            </a:extLst>
          </p:cNvPr>
          <p:cNvSpPr>
            <a:spLocks noChangeArrowheads="1"/>
          </p:cNvSpPr>
          <p:nvPr/>
        </p:nvSpPr>
        <p:spPr bwMode="gray">
          <a:xfrm>
            <a:off x="571500" y="2000250"/>
            <a:ext cx="5715000" cy="500063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</p:spPr>
        <p:txBody>
          <a:bodyPr anchor="ctr">
            <a:normAutofit lnSpcReduction="10000"/>
          </a:bodyPr>
          <a:lstStyle/>
          <a:p>
            <a:pPr marL="284163" algn="l" eaLnBrk="0" hangingPunct="0">
              <a:lnSpc>
                <a:spcPct val="80000"/>
              </a:lnSpc>
              <a:defRPr/>
            </a:pPr>
            <a:r>
              <a:rPr lang="en-US" sz="2200" b="1" dirty="0" err="1">
                <a:solidFill>
                  <a:srgbClr val="FFFF00"/>
                </a:solidFill>
                <a:latin typeface="Goudy Old Style" pitchFamily="18" charset="0"/>
              </a:rPr>
              <a:t>Pembuatan</a:t>
            </a:r>
            <a:r>
              <a:rPr lang="en-US" sz="2200" b="1" dirty="0">
                <a:solidFill>
                  <a:srgbClr val="FFFF00"/>
                </a:solidFill>
                <a:latin typeface="Goudy Old Style" pitchFamily="18" charset="0"/>
              </a:rPr>
              <a:t> </a:t>
            </a:r>
            <a:r>
              <a:rPr lang="en-US" sz="2200" b="1" dirty="0" err="1">
                <a:solidFill>
                  <a:srgbClr val="FFFF00"/>
                </a:solidFill>
                <a:latin typeface="Goudy Old Style" pitchFamily="18" charset="0"/>
              </a:rPr>
              <a:t>Paket</a:t>
            </a:r>
            <a:endParaRPr lang="en-US" sz="2200" b="1" dirty="0">
              <a:solidFill>
                <a:srgbClr val="FFFF00"/>
              </a:solidFill>
              <a:latin typeface="Goudy Old Style" pitchFamily="18" charset="0"/>
            </a:endParaRPr>
          </a:p>
        </p:txBody>
      </p:sp>
      <p:sp>
        <p:nvSpPr>
          <p:cNvPr id="10244" name="AutoShape 78">
            <a:extLst>
              <a:ext uri="{FF2B5EF4-FFF2-40B4-BE49-F238E27FC236}">
                <a16:creationId xmlns:a16="http://schemas.microsoft.com/office/drawing/2014/main" id="{B2F5D41F-BB11-44B9-87D9-E62A9301DA1B}"/>
              </a:ext>
            </a:extLst>
          </p:cNvPr>
          <p:cNvSpPr>
            <a:spLocks noChangeArrowheads="1"/>
          </p:cNvSpPr>
          <p:nvPr/>
        </p:nvSpPr>
        <p:spPr bwMode="gray">
          <a:xfrm>
            <a:off x="1233488" y="2928938"/>
            <a:ext cx="7410450" cy="2571750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603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3" algn="l" eaLnBrk="1" hangingPunct="1"/>
            <a:r>
              <a:rPr lang="en-US" altLang="id-ID" sz="2000" b="1">
                <a:solidFill>
                  <a:schemeClr val="tx2"/>
                </a:solidFill>
                <a:latin typeface="Goudy Old Style" panose="02020502050305020303" pitchFamily="18" charset="0"/>
              </a:rPr>
              <a:t>ULP/Panitia Pengadaan membuat paket dalam aplikasi SPSE, lengkap dengan informasi paket dan system pengadaan, berdasarkan informasi yang diberikan PA/KPA/PPK maupun keputusan internal ULP/Panitia Pengadaan.</a:t>
            </a:r>
          </a:p>
        </p:txBody>
      </p:sp>
      <p:grpSp>
        <p:nvGrpSpPr>
          <p:cNvPr id="10245" name="Group 87">
            <a:extLst>
              <a:ext uri="{FF2B5EF4-FFF2-40B4-BE49-F238E27FC236}">
                <a16:creationId xmlns:a16="http://schemas.microsoft.com/office/drawing/2014/main" id="{8618B18C-81E8-48F0-805F-1761A6CD45F8}"/>
              </a:ext>
            </a:extLst>
          </p:cNvPr>
          <p:cNvGrpSpPr>
            <a:grpSpLocks/>
          </p:cNvGrpSpPr>
          <p:nvPr/>
        </p:nvGrpSpPr>
        <p:grpSpPr bwMode="auto">
          <a:xfrm>
            <a:off x="928688" y="4119563"/>
            <a:ext cx="381000" cy="381000"/>
            <a:chOff x="2078" y="1680"/>
            <a:chExt cx="1615" cy="1615"/>
          </a:xfrm>
        </p:grpSpPr>
        <p:sp>
          <p:nvSpPr>
            <p:cNvPr id="10250" name="Oval 88">
              <a:extLst>
                <a:ext uri="{FF2B5EF4-FFF2-40B4-BE49-F238E27FC236}">
                  <a16:creationId xmlns:a16="http://schemas.microsoft.com/office/drawing/2014/main" id="{F1C71DD1-4B01-42F7-B04B-9F5AA4CC92A0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5715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id-ID"/>
            </a:p>
          </p:txBody>
        </p:sp>
        <p:sp>
          <p:nvSpPr>
            <p:cNvPr id="10251" name="Oval 89">
              <a:extLst>
                <a:ext uri="{FF2B5EF4-FFF2-40B4-BE49-F238E27FC236}">
                  <a16:creationId xmlns:a16="http://schemas.microsoft.com/office/drawing/2014/main" id="{9E032956-ED1D-4587-987A-5F5DC15E9B8E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id-ID"/>
            </a:p>
          </p:txBody>
        </p:sp>
        <p:sp>
          <p:nvSpPr>
            <p:cNvPr id="40026" name="Oval 90">
              <a:extLst>
                <a:ext uri="{FF2B5EF4-FFF2-40B4-BE49-F238E27FC236}">
                  <a16:creationId xmlns:a16="http://schemas.microsoft.com/office/drawing/2014/main" id="{26EEC8EA-9D2F-4AF1-B12F-51AF8BAE7F03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253" y="1855"/>
              <a:ext cx="1265" cy="1265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</p:grpSp>
      <p:grpSp>
        <p:nvGrpSpPr>
          <p:cNvPr id="10246" name="Group 202">
            <a:extLst>
              <a:ext uri="{FF2B5EF4-FFF2-40B4-BE49-F238E27FC236}">
                <a16:creationId xmlns:a16="http://schemas.microsoft.com/office/drawing/2014/main" id="{8CEDCCFC-4187-4AE3-9152-9F0DA1D0F275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3451225" cy="417513"/>
            <a:chOff x="0" y="0"/>
            <a:chExt cx="2174" cy="263"/>
          </a:xfrm>
        </p:grpSpPr>
        <p:sp>
          <p:nvSpPr>
            <p:cNvPr id="10248" name="Rectangle 203">
              <a:extLst>
                <a:ext uri="{FF2B5EF4-FFF2-40B4-BE49-F238E27FC236}">
                  <a16:creationId xmlns:a16="http://schemas.microsoft.com/office/drawing/2014/main" id="{4471ACDC-D558-448A-8D62-08E06E36505C}"/>
                </a:ext>
              </a:extLst>
            </p:cNvPr>
            <p:cNvSpPr>
              <a:spLocks noChangeAspect="1" noChangeArrowheads="1"/>
            </p:cNvSpPr>
            <p:nvPr/>
          </p:nvSpPr>
          <p:spPr bwMode="gray">
            <a:xfrm>
              <a:off x="158" y="2"/>
              <a:ext cx="2016" cy="261"/>
            </a:xfrm>
            <a:prstGeom prst="rect">
              <a:avLst/>
            </a:prstGeom>
            <a:solidFill>
              <a:schemeClr val="tx2">
                <a:alpha val="85881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en-US" altLang="id-ID" sz="1200">
                <a:solidFill>
                  <a:srgbClr val="006600"/>
                </a:solidFill>
              </a:endParaRPr>
            </a:p>
            <a:p>
              <a:pPr algn="ctr" eaLnBrk="1" hangingPunct="1"/>
              <a:r>
                <a:rPr lang="en-US" altLang="id-ID" sz="1200">
                  <a:solidFill>
                    <a:srgbClr val="006600"/>
                  </a:solidFill>
                </a:rPr>
                <a:t>www.lpse.depkes.go.id</a:t>
              </a:r>
            </a:p>
            <a:p>
              <a:pPr algn="ctr" eaLnBrk="1" hangingPunct="1"/>
              <a:endParaRPr lang="en-US" altLang="id-ID" sz="1200">
                <a:solidFill>
                  <a:srgbClr val="006600"/>
                </a:solidFill>
              </a:endParaRPr>
            </a:p>
          </p:txBody>
        </p:sp>
        <p:pic>
          <p:nvPicPr>
            <p:cNvPr id="10249" name="Picture 204" descr="original_metal_w(s)">
              <a:extLst>
                <a:ext uri="{FF2B5EF4-FFF2-40B4-BE49-F238E27FC236}">
                  <a16:creationId xmlns:a16="http://schemas.microsoft.com/office/drawing/2014/main" id="{97C21B97-90AD-4F85-82D9-3EE441B78CA6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272" cy="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83" name="Picture 12">
            <a:extLst>
              <a:ext uri="{FF2B5EF4-FFF2-40B4-BE49-F238E27FC236}">
                <a16:creationId xmlns:a16="http://schemas.microsoft.com/office/drawing/2014/main" id="{5523EF73-A49E-4239-8035-4DAB527D9C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429396"/>
            <a:ext cx="9144000" cy="428604"/>
          </a:xfrm>
          <a:prstGeom prst="rect">
            <a:avLst/>
          </a:prstGeom>
          <a:noFill/>
          <a:ln w="9525">
            <a:gradFill>
              <a:gsLst>
                <a:gs pos="0">
                  <a:schemeClr val="accent1">
                    <a:tint val="66000"/>
                    <a:satMod val="160000"/>
                    <a:alpha val="5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Group 201">
            <a:extLst>
              <a:ext uri="{FF2B5EF4-FFF2-40B4-BE49-F238E27FC236}">
                <a16:creationId xmlns:a16="http://schemas.microsoft.com/office/drawing/2014/main" id="{DB938701-813C-4C1C-84EB-EB6347C521CE}"/>
              </a:ext>
            </a:extLst>
          </p:cNvPr>
          <p:cNvGrpSpPr>
            <a:grpSpLocks/>
          </p:cNvGrpSpPr>
          <p:nvPr/>
        </p:nvGrpSpPr>
        <p:grpSpPr bwMode="auto">
          <a:xfrm>
            <a:off x="179388" y="1120775"/>
            <a:ext cx="4052887" cy="573088"/>
            <a:chOff x="113" y="706"/>
            <a:chExt cx="2553" cy="361"/>
          </a:xfrm>
        </p:grpSpPr>
        <p:sp>
          <p:nvSpPr>
            <p:cNvPr id="11277" name="AutoShape 59">
              <a:extLst>
                <a:ext uri="{FF2B5EF4-FFF2-40B4-BE49-F238E27FC236}">
                  <a16:creationId xmlns:a16="http://schemas.microsoft.com/office/drawing/2014/main" id="{EB934BBA-CDAB-4DDB-A201-4B44C548C337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13" y="709"/>
              <a:ext cx="2553" cy="358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rgbClr val="34B034"/>
                </a:gs>
                <a:gs pos="100000">
                  <a:srgbClr val="3F8B4A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id-ID"/>
            </a:p>
          </p:txBody>
        </p:sp>
        <p:sp>
          <p:nvSpPr>
            <p:cNvPr id="11278" name="AutoShape 60">
              <a:extLst>
                <a:ext uri="{FF2B5EF4-FFF2-40B4-BE49-F238E27FC236}">
                  <a16:creationId xmlns:a16="http://schemas.microsoft.com/office/drawing/2014/main" id="{881F9A3C-4B3B-4A6C-8AA8-BB1EC998B2E8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52" y="710"/>
              <a:ext cx="2477" cy="351"/>
            </a:xfrm>
            <a:prstGeom prst="roundRect">
              <a:avLst>
                <a:gd name="adj" fmla="val 16667"/>
              </a:avLst>
            </a:prstGeom>
            <a:solidFill>
              <a:srgbClr val="73E7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id-ID"/>
            </a:p>
          </p:txBody>
        </p:sp>
        <p:sp>
          <p:nvSpPr>
            <p:cNvPr id="11279" name="AutoShape 61">
              <a:extLst>
                <a:ext uri="{FF2B5EF4-FFF2-40B4-BE49-F238E27FC236}">
                  <a16:creationId xmlns:a16="http://schemas.microsoft.com/office/drawing/2014/main" id="{9CD2AF63-DA0C-4EDC-9981-4D3B5DCEC123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73" y="969"/>
              <a:ext cx="2442" cy="8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3E77E"/>
                </a:gs>
                <a:gs pos="100000">
                  <a:srgbClr val="B3F2B9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id-ID"/>
            </a:p>
          </p:txBody>
        </p:sp>
        <p:sp>
          <p:nvSpPr>
            <p:cNvPr id="11280" name="AutoShape 62">
              <a:extLst>
                <a:ext uri="{FF2B5EF4-FFF2-40B4-BE49-F238E27FC236}">
                  <a16:creationId xmlns:a16="http://schemas.microsoft.com/office/drawing/2014/main" id="{91FE9574-1603-4F69-B445-02355C9E69F6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73" y="713"/>
              <a:ext cx="2442" cy="8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D0F7D4"/>
                </a:gs>
                <a:gs pos="100000">
                  <a:srgbClr val="73E77E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id-ID"/>
            </a:p>
          </p:txBody>
        </p:sp>
        <p:sp>
          <p:nvSpPr>
            <p:cNvPr id="11281" name="Text Box 69">
              <a:extLst>
                <a:ext uri="{FF2B5EF4-FFF2-40B4-BE49-F238E27FC236}">
                  <a16:creationId xmlns:a16="http://schemas.microsoft.com/office/drawing/2014/main" id="{AA7E48D0-5020-4393-8A32-0DFAA8C69721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73" y="706"/>
              <a:ext cx="2427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id-ID" sz="2800" b="1">
                  <a:solidFill>
                    <a:srgbClr val="FFFFFF"/>
                  </a:solidFill>
                  <a:latin typeface="Goudy Old Style" panose="02020502050305020303" pitchFamily="18" charset="0"/>
                </a:rPr>
                <a:t>“Pelaksanaan Pemilihan”</a:t>
              </a:r>
              <a:endParaRPr lang="en-US" altLang="id-ID" sz="3600" b="1">
                <a:solidFill>
                  <a:srgbClr val="FFFFFF"/>
                </a:solidFill>
                <a:latin typeface="Goudy Old Style" panose="02020502050305020303" pitchFamily="18" charset="0"/>
              </a:endParaRPr>
            </a:p>
          </p:txBody>
        </p:sp>
      </p:grpSp>
      <p:sp>
        <p:nvSpPr>
          <p:cNvPr id="6147" name="AutoShape 79">
            <a:extLst>
              <a:ext uri="{FF2B5EF4-FFF2-40B4-BE49-F238E27FC236}">
                <a16:creationId xmlns:a16="http://schemas.microsoft.com/office/drawing/2014/main" id="{4F06DF1E-0367-46B1-B489-E193B13EF4FB}"/>
              </a:ext>
            </a:extLst>
          </p:cNvPr>
          <p:cNvSpPr>
            <a:spLocks noChangeArrowheads="1"/>
          </p:cNvSpPr>
          <p:nvPr/>
        </p:nvSpPr>
        <p:spPr bwMode="gray">
          <a:xfrm>
            <a:off x="571500" y="2000250"/>
            <a:ext cx="5715000" cy="500063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</p:spPr>
        <p:txBody>
          <a:bodyPr anchor="ctr">
            <a:normAutofit lnSpcReduction="10000"/>
          </a:bodyPr>
          <a:lstStyle/>
          <a:p>
            <a:pPr marL="284163" algn="l" eaLnBrk="0" hangingPunct="0">
              <a:lnSpc>
                <a:spcPct val="80000"/>
              </a:lnSpc>
              <a:defRPr/>
            </a:pPr>
            <a:r>
              <a:rPr lang="en-US" sz="2200" b="1" dirty="0" err="1">
                <a:solidFill>
                  <a:srgbClr val="FFFF00"/>
                </a:solidFill>
                <a:latin typeface="Goudy Old Style" pitchFamily="18" charset="0"/>
              </a:rPr>
              <a:t>Penyusunan</a:t>
            </a:r>
            <a:r>
              <a:rPr lang="en-US" sz="2200" b="1" dirty="0">
                <a:solidFill>
                  <a:srgbClr val="FFFF00"/>
                </a:solidFill>
                <a:latin typeface="Goudy Old Style" pitchFamily="18" charset="0"/>
              </a:rPr>
              <a:t> </a:t>
            </a:r>
            <a:r>
              <a:rPr lang="en-US" sz="2200" b="1" dirty="0" err="1">
                <a:solidFill>
                  <a:srgbClr val="FFFF00"/>
                </a:solidFill>
                <a:latin typeface="Goudy Old Style" pitchFamily="18" charset="0"/>
              </a:rPr>
              <a:t>Jadwal</a:t>
            </a:r>
            <a:endParaRPr lang="en-US" sz="2200" b="1" dirty="0">
              <a:solidFill>
                <a:srgbClr val="FFFF00"/>
              </a:solidFill>
              <a:latin typeface="Goudy Old Style" pitchFamily="18" charset="0"/>
            </a:endParaRPr>
          </a:p>
        </p:txBody>
      </p:sp>
      <p:sp>
        <p:nvSpPr>
          <p:cNvPr id="6171" name="AutoShape 78">
            <a:extLst>
              <a:ext uri="{FF2B5EF4-FFF2-40B4-BE49-F238E27FC236}">
                <a16:creationId xmlns:a16="http://schemas.microsoft.com/office/drawing/2014/main" id="{76E43011-E0F0-4CDA-A00C-16FE853EF33C}"/>
              </a:ext>
            </a:extLst>
          </p:cNvPr>
          <p:cNvSpPr>
            <a:spLocks noChangeArrowheads="1"/>
          </p:cNvSpPr>
          <p:nvPr/>
        </p:nvSpPr>
        <p:spPr bwMode="gray">
          <a:xfrm>
            <a:off x="1233488" y="2786063"/>
            <a:ext cx="7410450" cy="3286125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</p:spPr>
        <p:txBody>
          <a:bodyPr anchor="ctr">
            <a:normAutofit fontScale="85000" lnSpcReduction="20000"/>
          </a:bodyPr>
          <a:lstStyle/>
          <a:p>
            <a:pPr marL="60325" lvl="3" algn="just">
              <a:defRPr/>
            </a:pPr>
            <a:r>
              <a:rPr lang="en-US" sz="2000" b="1" dirty="0">
                <a:solidFill>
                  <a:schemeClr val="tx2"/>
                </a:solidFill>
                <a:latin typeface="Goudy Old Style" pitchFamily="18" charset="0"/>
              </a:rPr>
              <a:t>ULP/</a:t>
            </a:r>
            <a:r>
              <a:rPr lang="en-US" sz="2000" b="1" dirty="0" err="1">
                <a:solidFill>
                  <a:schemeClr val="tx2"/>
                </a:solidFill>
                <a:latin typeface="Goudy Old Style" pitchFamily="18" charset="0"/>
              </a:rPr>
              <a:t>Panitia</a:t>
            </a:r>
            <a:r>
              <a:rPr lang="en-US" sz="2000" b="1" dirty="0">
                <a:solidFill>
                  <a:schemeClr val="tx2"/>
                </a:solidFill>
                <a:latin typeface="Goudy Old Style" pitchFamily="18" charset="0"/>
              </a:rPr>
              <a:t> </a:t>
            </a:r>
            <a:r>
              <a:rPr lang="en-US" sz="2000" b="1" dirty="0" err="1">
                <a:solidFill>
                  <a:schemeClr val="tx2"/>
                </a:solidFill>
                <a:latin typeface="Goudy Old Style" pitchFamily="18" charset="0"/>
              </a:rPr>
              <a:t>membuat</a:t>
            </a:r>
            <a:r>
              <a:rPr lang="en-US" sz="2000" b="1" dirty="0">
                <a:solidFill>
                  <a:schemeClr val="tx2"/>
                </a:solidFill>
                <a:latin typeface="Goudy Old Style" pitchFamily="18" charset="0"/>
              </a:rPr>
              <a:t> </a:t>
            </a:r>
            <a:r>
              <a:rPr lang="en-US" sz="2000" b="1" dirty="0" err="1">
                <a:solidFill>
                  <a:schemeClr val="tx2"/>
                </a:solidFill>
                <a:latin typeface="Goudy Old Style" pitchFamily="18" charset="0"/>
              </a:rPr>
              <a:t>jadwal</a:t>
            </a:r>
            <a:r>
              <a:rPr lang="en-US" sz="2000" b="1" dirty="0">
                <a:solidFill>
                  <a:schemeClr val="tx2"/>
                </a:solidFill>
                <a:latin typeface="Goudy Old Style" pitchFamily="18" charset="0"/>
              </a:rPr>
              <a:t> </a:t>
            </a:r>
            <a:r>
              <a:rPr lang="en-US" sz="2000" b="1" dirty="0" err="1">
                <a:solidFill>
                  <a:schemeClr val="tx2"/>
                </a:solidFill>
                <a:latin typeface="Goudy Old Style" pitchFamily="18" charset="0"/>
              </a:rPr>
              <a:t>pelaksanaan</a:t>
            </a:r>
            <a:r>
              <a:rPr lang="en-US" sz="2000" b="1" dirty="0">
                <a:solidFill>
                  <a:schemeClr val="tx2"/>
                </a:solidFill>
                <a:latin typeface="Goudy Old Style" pitchFamily="18" charset="0"/>
              </a:rPr>
              <a:t> </a:t>
            </a:r>
            <a:r>
              <a:rPr lang="en-US" sz="2000" b="1" dirty="0" err="1">
                <a:solidFill>
                  <a:schemeClr val="tx2"/>
                </a:solidFill>
                <a:latin typeface="Goudy Old Style" pitchFamily="18" charset="0"/>
              </a:rPr>
              <a:t>pemilihan</a:t>
            </a:r>
            <a:r>
              <a:rPr lang="en-US" sz="2000" b="1" dirty="0">
                <a:solidFill>
                  <a:schemeClr val="tx2"/>
                </a:solidFill>
                <a:latin typeface="Goudy Old Style" pitchFamily="18" charset="0"/>
              </a:rPr>
              <a:t> </a:t>
            </a:r>
            <a:r>
              <a:rPr lang="en-US" sz="2000" b="1" dirty="0" err="1">
                <a:solidFill>
                  <a:schemeClr val="tx2"/>
                </a:solidFill>
                <a:latin typeface="Goudy Old Style" pitchFamily="18" charset="0"/>
              </a:rPr>
              <a:t>pengadaan</a:t>
            </a:r>
            <a:r>
              <a:rPr lang="en-US" sz="2000" b="1" dirty="0">
                <a:solidFill>
                  <a:schemeClr val="tx2"/>
                </a:solidFill>
                <a:latin typeface="Goudy Old Style" pitchFamily="18" charset="0"/>
              </a:rPr>
              <a:t>, </a:t>
            </a:r>
            <a:r>
              <a:rPr lang="en-US" sz="2000" b="1" dirty="0" err="1">
                <a:solidFill>
                  <a:schemeClr val="tx2"/>
                </a:solidFill>
                <a:latin typeface="Goudy Old Style" pitchFamily="18" charset="0"/>
              </a:rPr>
              <a:t>dengan</a:t>
            </a:r>
            <a:r>
              <a:rPr lang="en-US" sz="2000" b="1" dirty="0">
                <a:solidFill>
                  <a:schemeClr val="tx2"/>
                </a:solidFill>
                <a:latin typeface="Goudy Old Style" pitchFamily="18" charset="0"/>
              </a:rPr>
              <a:t> </a:t>
            </a:r>
            <a:r>
              <a:rPr lang="en-US" sz="2000" b="1" dirty="0" err="1">
                <a:solidFill>
                  <a:schemeClr val="tx2"/>
                </a:solidFill>
                <a:latin typeface="Goudy Old Style" pitchFamily="18" charset="0"/>
              </a:rPr>
              <a:t>ketentuan</a:t>
            </a:r>
            <a:r>
              <a:rPr lang="en-US" sz="2000" b="1" dirty="0">
                <a:solidFill>
                  <a:schemeClr val="tx2"/>
                </a:solidFill>
                <a:latin typeface="Goudy Old Style" pitchFamily="18" charset="0"/>
              </a:rPr>
              <a:t> :</a:t>
            </a:r>
          </a:p>
          <a:p>
            <a:pPr marL="60325" lvl="3" algn="just">
              <a:defRPr/>
            </a:pPr>
            <a:endParaRPr lang="en-US" sz="2000" b="1" dirty="0">
              <a:solidFill>
                <a:schemeClr val="tx2"/>
              </a:solidFill>
              <a:latin typeface="Goudy Old Style" pitchFamily="18" charset="0"/>
            </a:endParaRPr>
          </a:p>
          <a:p>
            <a:pPr marL="404813" lvl="3" indent="-120650" algn="just">
              <a:buFont typeface="Arial" pitchFamily="34" charset="0"/>
              <a:buChar char="•"/>
              <a:defRPr/>
            </a:pPr>
            <a:r>
              <a:rPr lang="en-US" sz="2000" b="1" dirty="0" err="1">
                <a:solidFill>
                  <a:schemeClr val="tx2"/>
                </a:solidFill>
                <a:latin typeface="Goudy Old Style" pitchFamily="18" charset="0"/>
              </a:rPr>
              <a:t>hari</a:t>
            </a:r>
            <a:r>
              <a:rPr lang="en-US" sz="2000" b="1" dirty="0">
                <a:solidFill>
                  <a:schemeClr val="tx2"/>
                </a:solidFill>
                <a:latin typeface="Goudy Old Style" pitchFamily="18" charset="0"/>
              </a:rPr>
              <a:t> </a:t>
            </a:r>
            <a:r>
              <a:rPr lang="en-US" sz="2000" b="1" dirty="0" err="1">
                <a:solidFill>
                  <a:schemeClr val="tx2"/>
                </a:solidFill>
                <a:latin typeface="Goudy Old Style" pitchFamily="18" charset="0"/>
              </a:rPr>
              <a:t>dan</a:t>
            </a:r>
            <a:r>
              <a:rPr lang="en-US" sz="2000" b="1" dirty="0">
                <a:solidFill>
                  <a:schemeClr val="tx2"/>
                </a:solidFill>
                <a:latin typeface="Goudy Old Style" pitchFamily="18" charset="0"/>
              </a:rPr>
              <a:t> jam </a:t>
            </a:r>
            <a:r>
              <a:rPr lang="en-US" sz="2000" b="1" dirty="0" err="1">
                <a:solidFill>
                  <a:schemeClr val="tx2"/>
                </a:solidFill>
                <a:latin typeface="Goudy Old Style" pitchFamily="18" charset="0"/>
              </a:rPr>
              <a:t>pada</a:t>
            </a:r>
            <a:r>
              <a:rPr lang="en-US" sz="2000" b="1" dirty="0">
                <a:solidFill>
                  <a:schemeClr val="tx2"/>
                </a:solidFill>
                <a:latin typeface="Goudy Old Style" pitchFamily="18" charset="0"/>
              </a:rPr>
              <a:t> </a:t>
            </a:r>
            <a:r>
              <a:rPr lang="en-US" sz="2000" b="1" dirty="0" err="1">
                <a:solidFill>
                  <a:schemeClr val="tx2"/>
                </a:solidFill>
                <a:latin typeface="Goudy Old Style" pitchFamily="18" charset="0"/>
              </a:rPr>
              <a:t>jadwal</a:t>
            </a:r>
            <a:r>
              <a:rPr lang="en-US" sz="2000" b="1" dirty="0">
                <a:solidFill>
                  <a:schemeClr val="tx2"/>
                </a:solidFill>
                <a:latin typeface="Goudy Old Style" pitchFamily="18" charset="0"/>
              </a:rPr>
              <a:t> </a:t>
            </a:r>
            <a:r>
              <a:rPr lang="en-US" sz="2000" b="1" dirty="0" err="1">
                <a:solidFill>
                  <a:schemeClr val="tx2"/>
                </a:solidFill>
                <a:latin typeface="Goudy Old Style" pitchFamily="18" charset="0"/>
              </a:rPr>
              <a:t>pemilihan</a:t>
            </a:r>
            <a:r>
              <a:rPr lang="en-US" sz="2000" b="1" dirty="0">
                <a:solidFill>
                  <a:schemeClr val="tx2"/>
                </a:solidFill>
                <a:latin typeface="Goudy Old Style" pitchFamily="18" charset="0"/>
              </a:rPr>
              <a:t> </a:t>
            </a:r>
            <a:r>
              <a:rPr lang="en-US" sz="2000" b="1" dirty="0" err="1">
                <a:solidFill>
                  <a:schemeClr val="tx2"/>
                </a:solidFill>
                <a:latin typeface="Goudy Old Style" pitchFamily="18" charset="0"/>
              </a:rPr>
              <a:t>untuk</a:t>
            </a:r>
            <a:r>
              <a:rPr lang="en-US" sz="2000" b="1" dirty="0">
                <a:solidFill>
                  <a:schemeClr val="tx2"/>
                </a:solidFill>
                <a:latin typeface="Goudy Old Style" pitchFamily="18" charset="0"/>
              </a:rPr>
              <a:t> </a:t>
            </a:r>
            <a:r>
              <a:rPr lang="en-US" sz="2000" b="1" dirty="0" err="1">
                <a:solidFill>
                  <a:schemeClr val="tx2"/>
                </a:solidFill>
                <a:latin typeface="Goudy Old Style" pitchFamily="18" charset="0"/>
              </a:rPr>
              <a:t>tahap</a:t>
            </a:r>
            <a:r>
              <a:rPr lang="en-US" sz="2000" b="1" dirty="0">
                <a:solidFill>
                  <a:schemeClr val="tx2"/>
                </a:solidFill>
                <a:latin typeface="Goudy Old Style" pitchFamily="18" charset="0"/>
              </a:rPr>
              <a:t> </a:t>
            </a:r>
            <a:r>
              <a:rPr lang="en-US" sz="2000" b="1" dirty="0" err="1">
                <a:solidFill>
                  <a:schemeClr val="tx2"/>
                </a:solidFill>
                <a:latin typeface="Goudy Old Style" pitchFamily="18" charset="0"/>
              </a:rPr>
              <a:t>Pengumuman</a:t>
            </a:r>
            <a:r>
              <a:rPr lang="en-US" sz="2000" b="1" dirty="0">
                <a:solidFill>
                  <a:schemeClr val="tx2"/>
                </a:solidFill>
                <a:latin typeface="Goudy Old Style" pitchFamily="18" charset="0"/>
              </a:rPr>
              <a:t>, </a:t>
            </a:r>
            <a:r>
              <a:rPr lang="en-US" sz="2000" b="1" dirty="0" err="1">
                <a:solidFill>
                  <a:schemeClr val="tx2"/>
                </a:solidFill>
                <a:latin typeface="Goudy Old Style" pitchFamily="18" charset="0"/>
              </a:rPr>
              <a:t>Pengambilan</a:t>
            </a:r>
            <a:r>
              <a:rPr lang="en-US" sz="2000" b="1" dirty="0">
                <a:solidFill>
                  <a:schemeClr val="tx2"/>
                </a:solidFill>
                <a:latin typeface="Goudy Old Style" pitchFamily="18" charset="0"/>
              </a:rPr>
              <a:t> </a:t>
            </a:r>
            <a:r>
              <a:rPr lang="en-US" sz="2000" b="1" dirty="0" err="1">
                <a:solidFill>
                  <a:schemeClr val="tx2"/>
                </a:solidFill>
                <a:latin typeface="Goudy Old Style" pitchFamily="18" charset="0"/>
              </a:rPr>
              <a:t>dokumen</a:t>
            </a:r>
            <a:r>
              <a:rPr lang="en-US" sz="2000" b="1" dirty="0">
                <a:solidFill>
                  <a:schemeClr val="tx2"/>
                </a:solidFill>
                <a:latin typeface="Goudy Old Style" pitchFamily="18" charset="0"/>
              </a:rPr>
              <a:t> </a:t>
            </a:r>
            <a:r>
              <a:rPr lang="en-US" sz="2000" b="1" dirty="0" err="1">
                <a:solidFill>
                  <a:schemeClr val="tx2"/>
                </a:solidFill>
                <a:latin typeface="Goudy Old Style" pitchFamily="18" charset="0"/>
              </a:rPr>
              <a:t>lelang</a:t>
            </a:r>
            <a:r>
              <a:rPr lang="en-US" sz="2000" b="1" dirty="0">
                <a:solidFill>
                  <a:schemeClr val="tx2"/>
                </a:solidFill>
                <a:latin typeface="Goudy Old Style" pitchFamily="18" charset="0"/>
              </a:rPr>
              <a:t>, </a:t>
            </a:r>
            <a:r>
              <a:rPr lang="en-US" sz="2000" b="1" dirty="0" err="1">
                <a:solidFill>
                  <a:schemeClr val="tx2"/>
                </a:solidFill>
                <a:latin typeface="Goudy Old Style" pitchFamily="18" charset="0"/>
              </a:rPr>
              <a:t>dan</a:t>
            </a:r>
            <a:r>
              <a:rPr lang="en-US" sz="2000" b="1" dirty="0">
                <a:solidFill>
                  <a:schemeClr val="tx2"/>
                </a:solidFill>
                <a:latin typeface="Goudy Old Style" pitchFamily="18" charset="0"/>
              </a:rPr>
              <a:t> </a:t>
            </a:r>
            <a:r>
              <a:rPr lang="en-US" sz="2000" b="1" dirty="0" err="1">
                <a:solidFill>
                  <a:schemeClr val="tx2"/>
                </a:solidFill>
                <a:latin typeface="Goudy Old Style" pitchFamily="18" charset="0"/>
              </a:rPr>
              <a:t>pemasukan</a:t>
            </a:r>
            <a:r>
              <a:rPr lang="en-US" sz="2000" b="1" dirty="0">
                <a:solidFill>
                  <a:schemeClr val="tx2"/>
                </a:solidFill>
                <a:latin typeface="Goudy Old Style" pitchFamily="18" charset="0"/>
              </a:rPr>
              <a:t> </a:t>
            </a:r>
            <a:r>
              <a:rPr lang="en-US" sz="2000" b="1" dirty="0" err="1">
                <a:solidFill>
                  <a:schemeClr val="tx2"/>
                </a:solidFill>
                <a:latin typeface="Goudy Old Style" pitchFamily="18" charset="0"/>
              </a:rPr>
              <a:t>dokumen</a:t>
            </a:r>
            <a:r>
              <a:rPr lang="en-US" sz="2000" b="1" dirty="0">
                <a:solidFill>
                  <a:schemeClr val="tx2"/>
                </a:solidFill>
                <a:latin typeface="Goudy Old Style" pitchFamily="18" charset="0"/>
              </a:rPr>
              <a:t> </a:t>
            </a:r>
            <a:r>
              <a:rPr lang="en-US" sz="2000" b="1" dirty="0" err="1">
                <a:solidFill>
                  <a:schemeClr val="tx2"/>
                </a:solidFill>
                <a:latin typeface="Goudy Old Style" pitchFamily="18" charset="0"/>
              </a:rPr>
              <a:t>penawaran</a:t>
            </a:r>
            <a:r>
              <a:rPr lang="en-US" sz="2000" b="1" dirty="0">
                <a:solidFill>
                  <a:schemeClr val="tx2"/>
                </a:solidFill>
                <a:latin typeface="Goudy Old Style" pitchFamily="18" charset="0"/>
              </a:rPr>
              <a:t> </a:t>
            </a:r>
            <a:r>
              <a:rPr lang="en-US" sz="2000" b="1" dirty="0" err="1">
                <a:solidFill>
                  <a:schemeClr val="tx2"/>
                </a:solidFill>
                <a:latin typeface="Goudy Old Style" pitchFamily="18" charset="0"/>
              </a:rPr>
              <a:t>menggunakan</a:t>
            </a:r>
            <a:r>
              <a:rPr lang="en-US" sz="2000" b="1" dirty="0">
                <a:solidFill>
                  <a:schemeClr val="tx2"/>
                </a:solidFill>
                <a:latin typeface="Goudy Old Style" pitchFamily="18" charset="0"/>
              </a:rPr>
              <a:t> </a:t>
            </a:r>
            <a:r>
              <a:rPr lang="en-US" sz="2000" b="1" dirty="0" err="1">
                <a:solidFill>
                  <a:srgbClr val="FFFF00"/>
                </a:solidFill>
                <a:latin typeface="Goudy Old Style" pitchFamily="18" charset="0"/>
              </a:rPr>
              <a:t>hari</a:t>
            </a:r>
            <a:r>
              <a:rPr lang="en-US" sz="2000" b="1" dirty="0">
                <a:solidFill>
                  <a:srgbClr val="FFFF00"/>
                </a:solidFill>
                <a:latin typeface="Goudy Old Style" pitchFamily="18" charset="0"/>
              </a:rPr>
              <a:t> </a:t>
            </a:r>
            <a:r>
              <a:rPr lang="en-US" sz="2000" b="1" dirty="0" err="1">
                <a:solidFill>
                  <a:srgbClr val="FFFF00"/>
                </a:solidFill>
                <a:latin typeface="Goudy Old Style" pitchFamily="18" charset="0"/>
              </a:rPr>
              <a:t>kalender</a:t>
            </a:r>
            <a:r>
              <a:rPr lang="en-US" sz="2000" b="1" dirty="0">
                <a:solidFill>
                  <a:srgbClr val="FFFF00"/>
                </a:solidFill>
                <a:latin typeface="Goudy Old Style" pitchFamily="18" charset="0"/>
              </a:rPr>
              <a:t> </a:t>
            </a:r>
            <a:r>
              <a:rPr lang="en-US" sz="2000" b="1" dirty="0" err="1">
                <a:solidFill>
                  <a:srgbClr val="FFFF00"/>
                </a:solidFill>
                <a:latin typeface="Goudy Old Style" pitchFamily="18" charset="0"/>
              </a:rPr>
              <a:t>dan</a:t>
            </a:r>
            <a:r>
              <a:rPr lang="en-US" sz="2000" b="1" dirty="0">
                <a:solidFill>
                  <a:srgbClr val="FFFF00"/>
                </a:solidFill>
                <a:latin typeface="Goudy Old Style" pitchFamily="18" charset="0"/>
              </a:rPr>
              <a:t> </a:t>
            </a:r>
            <a:r>
              <a:rPr lang="en-US" sz="2000" b="1" dirty="0" err="1">
                <a:solidFill>
                  <a:srgbClr val="FFFF00"/>
                </a:solidFill>
                <a:latin typeface="Goudy Old Style" pitchFamily="18" charset="0"/>
              </a:rPr>
              <a:t>menghiraukan</a:t>
            </a:r>
            <a:r>
              <a:rPr lang="en-US" sz="2000" b="1" dirty="0">
                <a:solidFill>
                  <a:srgbClr val="FFFF00"/>
                </a:solidFill>
                <a:latin typeface="Goudy Old Style" pitchFamily="18" charset="0"/>
              </a:rPr>
              <a:t> jam </a:t>
            </a:r>
            <a:r>
              <a:rPr lang="en-US" sz="2000" b="1" dirty="0" err="1">
                <a:solidFill>
                  <a:srgbClr val="FFFF00"/>
                </a:solidFill>
                <a:latin typeface="Goudy Old Style" pitchFamily="18" charset="0"/>
              </a:rPr>
              <a:t>kerja</a:t>
            </a:r>
            <a:r>
              <a:rPr lang="en-US" sz="2000" b="1" dirty="0">
                <a:solidFill>
                  <a:srgbClr val="FFFF00"/>
                </a:solidFill>
                <a:latin typeface="Goudy Old Style" pitchFamily="18" charset="0"/>
              </a:rPr>
              <a:t>.</a:t>
            </a:r>
          </a:p>
          <a:p>
            <a:pPr marL="404813" lvl="3" indent="-120650" algn="just">
              <a:defRPr/>
            </a:pPr>
            <a:endParaRPr lang="en-US" sz="2000" b="1" dirty="0">
              <a:solidFill>
                <a:schemeClr val="tx2"/>
              </a:solidFill>
              <a:latin typeface="Goudy Old Style" pitchFamily="18" charset="0"/>
            </a:endParaRPr>
          </a:p>
          <a:p>
            <a:pPr marL="404813" lvl="3" indent="-120650" algn="just">
              <a:buFont typeface="Arial" pitchFamily="34" charset="0"/>
              <a:buChar char="•"/>
              <a:defRPr/>
            </a:pPr>
            <a:r>
              <a:rPr lang="en-US" sz="2000" b="1" dirty="0" err="1">
                <a:solidFill>
                  <a:schemeClr val="tx2"/>
                </a:solidFill>
                <a:latin typeface="Goudy Old Style" pitchFamily="18" charset="0"/>
              </a:rPr>
              <a:t>Selain</a:t>
            </a:r>
            <a:r>
              <a:rPr lang="en-US" sz="2000" b="1" dirty="0">
                <a:solidFill>
                  <a:schemeClr val="tx2"/>
                </a:solidFill>
                <a:latin typeface="Goudy Old Style" pitchFamily="18" charset="0"/>
              </a:rPr>
              <a:t> </a:t>
            </a:r>
            <a:r>
              <a:rPr lang="en-US" sz="2000" b="1" dirty="0" err="1">
                <a:solidFill>
                  <a:schemeClr val="tx2"/>
                </a:solidFill>
                <a:latin typeface="Goudy Old Style" pitchFamily="18" charset="0"/>
              </a:rPr>
              <a:t>tahapan</a:t>
            </a:r>
            <a:r>
              <a:rPr lang="en-US" sz="2000" b="1" dirty="0">
                <a:solidFill>
                  <a:schemeClr val="tx2"/>
                </a:solidFill>
                <a:latin typeface="Goudy Old Style" pitchFamily="18" charset="0"/>
              </a:rPr>
              <a:t> </a:t>
            </a:r>
            <a:r>
              <a:rPr lang="en-US" sz="2000" b="1" dirty="0" err="1">
                <a:solidFill>
                  <a:schemeClr val="tx2"/>
                </a:solidFill>
                <a:latin typeface="Goudy Old Style" pitchFamily="18" charset="0"/>
              </a:rPr>
              <a:t>diatas</a:t>
            </a:r>
            <a:r>
              <a:rPr lang="en-US" sz="2000" b="1" dirty="0">
                <a:solidFill>
                  <a:schemeClr val="tx2"/>
                </a:solidFill>
                <a:latin typeface="Goudy Old Style" pitchFamily="18" charset="0"/>
              </a:rPr>
              <a:t> </a:t>
            </a:r>
            <a:r>
              <a:rPr lang="en-US" sz="2000" b="1" dirty="0" err="1">
                <a:solidFill>
                  <a:schemeClr val="tx2"/>
                </a:solidFill>
                <a:latin typeface="Goudy Old Style" pitchFamily="18" charset="0"/>
              </a:rPr>
              <a:t>penjadwalan</a:t>
            </a:r>
            <a:r>
              <a:rPr lang="en-US" sz="2000" b="1" dirty="0">
                <a:solidFill>
                  <a:schemeClr val="tx2"/>
                </a:solidFill>
                <a:latin typeface="Goudy Old Style" pitchFamily="18" charset="0"/>
              </a:rPr>
              <a:t> </a:t>
            </a:r>
            <a:r>
              <a:rPr lang="en-US" sz="2000" b="1" dirty="0" err="1">
                <a:solidFill>
                  <a:schemeClr val="tx2"/>
                </a:solidFill>
                <a:latin typeface="Goudy Old Style" pitchFamily="18" charset="0"/>
              </a:rPr>
              <a:t>menmperhitungkan</a:t>
            </a:r>
            <a:r>
              <a:rPr lang="en-US" sz="2000" b="1" dirty="0">
                <a:solidFill>
                  <a:schemeClr val="tx2"/>
                </a:solidFill>
                <a:latin typeface="Goudy Old Style" pitchFamily="18" charset="0"/>
              </a:rPr>
              <a:t> </a:t>
            </a:r>
            <a:r>
              <a:rPr lang="en-US" sz="2000" b="1" dirty="0" err="1">
                <a:solidFill>
                  <a:srgbClr val="FFFF00"/>
                </a:solidFill>
                <a:latin typeface="Goudy Old Style" pitchFamily="18" charset="0"/>
              </a:rPr>
              <a:t>hari</a:t>
            </a:r>
            <a:r>
              <a:rPr lang="en-US" sz="2000" b="1" dirty="0">
                <a:solidFill>
                  <a:srgbClr val="FFFF00"/>
                </a:solidFill>
                <a:latin typeface="Goudy Old Style" pitchFamily="18" charset="0"/>
              </a:rPr>
              <a:t> </a:t>
            </a:r>
            <a:r>
              <a:rPr lang="en-US" sz="2000" b="1" dirty="0" err="1">
                <a:solidFill>
                  <a:srgbClr val="FFFF00"/>
                </a:solidFill>
                <a:latin typeface="Goudy Old Style" pitchFamily="18" charset="0"/>
              </a:rPr>
              <a:t>dan</a:t>
            </a:r>
            <a:r>
              <a:rPr lang="en-US" sz="2000" b="1" dirty="0">
                <a:solidFill>
                  <a:srgbClr val="FFFF00"/>
                </a:solidFill>
                <a:latin typeface="Goudy Old Style" pitchFamily="18" charset="0"/>
              </a:rPr>
              <a:t> jam </a:t>
            </a:r>
            <a:r>
              <a:rPr lang="en-US" sz="2000" b="1" dirty="0" err="1">
                <a:solidFill>
                  <a:srgbClr val="FFFF00"/>
                </a:solidFill>
                <a:latin typeface="Goudy Old Style" pitchFamily="18" charset="0"/>
              </a:rPr>
              <a:t>kerja</a:t>
            </a:r>
            <a:r>
              <a:rPr lang="en-US" sz="2000" b="1" dirty="0">
                <a:solidFill>
                  <a:schemeClr val="tx2"/>
                </a:solidFill>
                <a:latin typeface="Goudy Old Style" pitchFamily="18" charset="0"/>
              </a:rPr>
              <a:t>.</a:t>
            </a:r>
          </a:p>
        </p:txBody>
      </p:sp>
      <p:grpSp>
        <p:nvGrpSpPr>
          <p:cNvPr id="11269" name="Group 87">
            <a:extLst>
              <a:ext uri="{FF2B5EF4-FFF2-40B4-BE49-F238E27FC236}">
                <a16:creationId xmlns:a16="http://schemas.microsoft.com/office/drawing/2014/main" id="{93876CCD-2243-43DA-A7B8-A2D909EAEB56}"/>
              </a:ext>
            </a:extLst>
          </p:cNvPr>
          <p:cNvGrpSpPr>
            <a:grpSpLocks/>
          </p:cNvGrpSpPr>
          <p:nvPr/>
        </p:nvGrpSpPr>
        <p:grpSpPr bwMode="auto">
          <a:xfrm>
            <a:off x="928688" y="4333875"/>
            <a:ext cx="381000" cy="381000"/>
            <a:chOff x="2078" y="1680"/>
            <a:chExt cx="1615" cy="1615"/>
          </a:xfrm>
        </p:grpSpPr>
        <p:sp>
          <p:nvSpPr>
            <p:cNvPr id="11274" name="Oval 88">
              <a:extLst>
                <a:ext uri="{FF2B5EF4-FFF2-40B4-BE49-F238E27FC236}">
                  <a16:creationId xmlns:a16="http://schemas.microsoft.com/office/drawing/2014/main" id="{63DE84EA-FCE8-4846-BF32-BCDA1B207A69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5715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id-ID"/>
            </a:p>
          </p:txBody>
        </p:sp>
        <p:sp>
          <p:nvSpPr>
            <p:cNvPr id="11275" name="Oval 89">
              <a:extLst>
                <a:ext uri="{FF2B5EF4-FFF2-40B4-BE49-F238E27FC236}">
                  <a16:creationId xmlns:a16="http://schemas.microsoft.com/office/drawing/2014/main" id="{8355F864-E7FF-48B1-94C7-092B884A676E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id-ID"/>
            </a:p>
          </p:txBody>
        </p:sp>
        <p:sp>
          <p:nvSpPr>
            <p:cNvPr id="40026" name="Oval 90">
              <a:extLst>
                <a:ext uri="{FF2B5EF4-FFF2-40B4-BE49-F238E27FC236}">
                  <a16:creationId xmlns:a16="http://schemas.microsoft.com/office/drawing/2014/main" id="{9325A5D5-967E-4EB7-BF86-F5A0623D293A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253" y="1855"/>
              <a:ext cx="1265" cy="1265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</p:grpSp>
      <p:grpSp>
        <p:nvGrpSpPr>
          <p:cNvPr id="11270" name="Group 202">
            <a:extLst>
              <a:ext uri="{FF2B5EF4-FFF2-40B4-BE49-F238E27FC236}">
                <a16:creationId xmlns:a16="http://schemas.microsoft.com/office/drawing/2014/main" id="{D7A4E880-BB84-4133-B2BA-DA89941751E5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3451225" cy="417513"/>
            <a:chOff x="0" y="0"/>
            <a:chExt cx="2174" cy="263"/>
          </a:xfrm>
        </p:grpSpPr>
        <p:sp>
          <p:nvSpPr>
            <p:cNvPr id="11272" name="Rectangle 203">
              <a:extLst>
                <a:ext uri="{FF2B5EF4-FFF2-40B4-BE49-F238E27FC236}">
                  <a16:creationId xmlns:a16="http://schemas.microsoft.com/office/drawing/2014/main" id="{C739C119-37F7-435C-BDCB-15BD6F075A76}"/>
                </a:ext>
              </a:extLst>
            </p:cNvPr>
            <p:cNvSpPr>
              <a:spLocks noChangeAspect="1" noChangeArrowheads="1"/>
            </p:cNvSpPr>
            <p:nvPr/>
          </p:nvSpPr>
          <p:spPr bwMode="gray">
            <a:xfrm>
              <a:off x="158" y="2"/>
              <a:ext cx="2016" cy="261"/>
            </a:xfrm>
            <a:prstGeom prst="rect">
              <a:avLst/>
            </a:prstGeom>
            <a:solidFill>
              <a:schemeClr val="tx2">
                <a:alpha val="85881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en-US" altLang="id-ID" sz="1200">
                <a:solidFill>
                  <a:srgbClr val="006600"/>
                </a:solidFill>
              </a:endParaRPr>
            </a:p>
            <a:p>
              <a:pPr algn="ctr" eaLnBrk="1" hangingPunct="1"/>
              <a:r>
                <a:rPr lang="en-US" altLang="id-ID" sz="1200">
                  <a:solidFill>
                    <a:srgbClr val="006600"/>
                  </a:solidFill>
                </a:rPr>
                <a:t>www.lpse.depkes.go.id</a:t>
              </a:r>
            </a:p>
            <a:p>
              <a:pPr algn="ctr" eaLnBrk="1" hangingPunct="1"/>
              <a:endParaRPr lang="en-US" altLang="id-ID" sz="1200">
                <a:solidFill>
                  <a:srgbClr val="006600"/>
                </a:solidFill>
              </a:endParaRPr>
            </a:p>
          </p:txBody>
        </p:sp>
        <p:pic>
          <p:nvPicPr>
            <p:cNvPr id="11273" name="Picture 204" descr="original_metal_w(s)">
              <a:extLst>
                <a:ext uri="{FF2B5EF4-FFF2-40B4-BE49-F238E27FC236}">
                  <a16:creationId xmlns:a16="http://schemas.microsoft.com/office/drawing/2014/main" id="{6BEC43DF-B0C0-454C-BE5E-C42208035C65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272" cy="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83" name="Picture 12">
            <a:extLst>
              <a:ext uri="{FF2B5EF4-FFF2-40B4-BE49-F238E27FC236}">
                <a16:creationId xmlns:a16="http://schemas.microsoft.com/office/drawing/2014/main" id="{E5BF799C-F5D5-475B-B82D-9961F10822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429396"/>
            <a:ext cx="9144000" cy="428604"/>
          </a:xfrm>
          <a:prstGeom prst="rect">
            <a:avLst/>
          </a:prstGeom>
          <a:noFill/>
          <a:ln w="9525">
            <a:gradFill>
              <a:gsLst>
                <a:gs pos="0">
                  <a:schemeClr val="accent1">
                    <a:tint val="66000"/>
                    <a:satMod val="160000"/>
                    <a:alpha val="5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dissolve/>
  </p:transition>
</p:sld>
</file>

<file path=ppt/theme/theme1.xml><?xml version="1.0" encoding="utf-8"?>
<a:theme xmlns:a="http://schemas.openxmlformats.org/drawingml/2006/main" name="template">
  <a:themeElements>
    <a:clrScheme name="template 3">
      <a:dk1>
        <a:srgbClr val="808080"/>
      </a:dk1>
      <a:lt1>
        <a:srgbClr val="FFFFFF"/>
      </a:lt1>
      <a:dk2>
        <a:srgbClr val="1C8952"/>
      </a:dk2>
      <a:lt2>
        <a:srgbClr val="FFFFFF"/>
      </a:lt2>
      <a:accent1>
        <a:srgbClr val="FF9933"/>
      </a:accent1>
      <a:accent2>
        <a:srgbClr val="008080"/>
      </a:accent2>
      <a:accent3>
        <a:srgbClr val="ABC4B3"/>
      </a:accent3>
      <a:accent4>
        <a:srgbClr val="DADADA"/>
      </a:accent4>
      <a:accent5>
        <a:srgbClr val="FFCAAD"/>
      </a:accent5>
      <a:accent6>
        <a:srgbClr val="007373"/>
      </a:accent6>
      <a:hlink>
        <a:srgbClr val="FFCC00"/>
      </a:hlink>
      <a:folHlink>
        <a:srgbClr val="00CC99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emplate 1">
        <a:dk1>
          <a:srgbClr val="808080"/>
        </a:dk1>
        <a:lt1>
          <a:srgbClr val="FFFFFF"/>
        </a:lt1>
        <a:dk2>
          <a:srgbClr val="1C8952"/>
        </a:dk2>
        <a:lt2>
          <a:srgbClr val="FFFFFF"/>
        </a:lt2>
        <a:accent1>
          <a:srgbClr val="FFCC99"/>
        </a:accent1>
        <a:accent2>
          <a:srgbClr val="FF7C80"/>
        </a:accent2>
        <a:accent3>
          <a:srgbClr val="ABC4B3"/>
        </a:accent3>
        <a:accent4>
          <a:srgbClr val="DADADA"/>
        </a:accent4>
        <a:accent5>
          <a:srgbClr val="FFE2CA"/>
        </a:accent5>
        <a:accent6>
          <a:srgbClr val="E77073"/>
        </a:accent6>
        <a:hlink>
          <a:srgbClr val="FFCC00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808080"/>
        </a:dk1>
        <a:lt1>
          <a:srgbClr val="FFFFFF"/>
        </a:lt1>
        <a:dk2>
          <a:srgbClr val="1C8952"/>
        </a:dk2>
        <a:lt2>
          <a:srgbClr val="FFFFFF"/>
        </a:lt2>
        <a:accent1>
          <a:srgbClr val="FF9933"/>
        </a:accent1>
        <a:accent2>
          <a:srgbClr val="66FF33"/>
        </a:accent2>
        <a:accent3>
          <a:srgbClr val="ABC4B3"/>
        </a:accent3>
        <a:accent4>
          <a:srgbClr val="DADADA"/>
        </a:accent4>
        <a:accent5>
          <a:srgbClr val="FFCAAD"/>
        </a:accent5>
        <a:accent6>
          <a:srgbClr val="5CE72D"/>
        </a:accent6>
        <a:hlink>
          <a:srgbClr val="FFCC00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808080"/>
        </a:dk1>
        <a:lt1>
          <a:srgbClr val="FFFFFF"/>
        </a:lt1>
        <a:dk2>
          <a:srgbClr val="1C8952"/>
        </a:dk2>
        <a:lt2>
          <a:srgbClr val="FFFFFF"/>
        </a:lt2>
        <a:accent1>
          <a:srgbClr val="FF9933"/>
        </a:accent1>
        <a:accent2>
          <a:srgbClr val="008080"/>
        </a:accent2>
        <a:accent3>
          <a:srgbClr val="ABC4B3"/>
        </a:accent3>
        <a:accent4>
          <a:srgbClr val="DADADA"/>
        </a:accent4>
        <a:accent5>
          <a:srgbClr val="FFCAAD"/>
        </a:accent5>
        <a:accent6>
          <a:srgbClr val="007373"/>
        </a:accent6>
        <a:hlink>
          <a:srgbClr val="FFCC00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1313</TotalTime>
  <Words>1577</Words>
  <Application>Microsoft Office PowerPoint</Application>
  <PresentationFormat>On-screen Show (4:3)</PresentationFormat>
  <Paragraphs>205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Arial</vt:lpstr>
      <vt:lpstr>Copperplate Gothic Bold</vt:lpstr>
      <vt:lpstr>Goudy Old Style</vt:lpstr>
      <vt:lpstr>Times New Roman</vt:lpstr>
      <vt:lpstr>MS Gothic</vt:lpstr>
      <vt:lpstr>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bappenas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Mairofiq</dc:creator>
  <cp:lastModifiedBy>Aswery</cp:lastModifiedBy>
  <cp:revision>240</cp:revision>
  <dcterms:created xsi:type="dcterms:W3CDTF">2008-02-04T16:19:58Z</dcterms:created>
  <dcterms:modified xsi:type="dcterms:W3CDTF">2021-01-06T05:16:33Z</dcterms:modified>
</cp:coreProperties>
</file>