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3"/>
  </p:notesMasterIdLst>
  <p:handoutMasterIdLst>
    <p:handoutMasterId r:id="rId24"/>
  </p:handoutMasterIdLst>
  <p:sldIdLst>
    <p:sldId id="261" r:id="rId2"/>
    <p:sldId id="313" r:id="rId3"/>
    <p:sldId id="312" r:id="rId4"/>
    <p:sldId id="314" r:id="rId5"/>
    <p:sldId id="316" r:id="rId6"/>
    <p:sldId id="307" r:id="rId7"/>
    <p:sldId id="306" r:id="rId8"/>
    <p:sldId id="305" r:id="rId9"/>
    <p:sldId id="304" r:id="rId10"/>
    <p:sldId id="303" r:id="rId11"/>
    <p:sldId id="302" r:id="rId12"/>
    <p:sldId id="301" r:id="rId13"/>
    <p:sldId id="297" r:id="rId14"/>
    <p:sldId id="291" r:id="rId15"/>
    <p:sldId id="292" r:id="rId16"/>
    <p:sldId id="290" r:id="rId17"/>
    <p:sldId id="264" r:id="rId18"/>
    <p:sldId id="308" r:id="rId19"/>
    <p:sldId id="309" r:id="rId20"/>
    <p:sldId id="310" r:id="rId21"/>
    <p:sldId id="31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wery" initials="A" lastIdx="1" clrIdx="0">
    <p:extLst>
      <p:ext uri="{19B8F6BF-5375-455C-9EA6-DF929625EA0E}">
        <p15:presenceInfo xmlns:p15="http://schemas.microsoft.com/office/powerpoint/2012/main" userId="Asw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94660"/>
  </p:normalViewPr>
  <p:slideViewPr>
    <p:cSldViewPr>
      <p:cViewPr varScale="1">
        <p:scale>
          <a:sx n="65" d="100"/>
          <a:sy n="65" d="100"/>
        </p:scale>
        <p:origin x="696"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26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CE197EE-9EB0-457F-9485-86C6464CE3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p>
        </p:txBody>
      </p:sp>
      <p:sp>
        <p:nvSpPr>
          <p:cNvPr id="5123" name="Rectangle 3">
            <a:extLst>
              <a:ext uri="{FF2B5EF4-FFF2-40B4-BE49-F238E27FC236}">
                <a16:creationId xmlns:a16="http://schemas.microsoft.com/office/drawing/2014/main" id="{32C13235-3CD7-4B88-9E22-7E8C26A04AE0}"/>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defRPr>
            </a:lvl1pPr>
          </a:lstStyle>
          <a:p>
            <a:pPr>
              <a:defRPr/>
            </a:pPr>
            <a:endParaRPr lang="en-US"/>
          </a:p>
        </p:txBody>
      </p:sp>
      <p:sp>
        <p:nvSpPr>
          <p:cNvPr id="5124" name="Rectangle 4">
            <a:extLst>
              <a:ext uri="{FF2B5EF4-FFF2-40B4-BE49-F238E27FC236}">
                <a16:creationId xmlns:a16="http://schemas.microsoft.com/office/drawing/2014/main" id="{A3BFEC4F-65FF-476F-9284-28B8528EF19D}"/>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defRPr>
            </a:lvl1pPr>
          </a:lstStyle>
          <a:p>
            <a:pPr>
              <a:defRPr/>
            </a:pPr>
            <a:endParaRPr lang="en-US"/>
          </a:p>
        </p:txBody>
      </p:sp>
      <p:sp>
        <p:nvSpPr>
          <p:cNvPr id="5125" name="Rectangle 5">
            <a:extLst>
              <a:ext uri="{FF2B5EF4-FFF2-40B4-BE49-F238E27FC236}">
                <a16:creationId xmlns:a16="http://schemas.microsoft.com/office/drawing/2014/main" id="{EAA6F1DF-5626-4079-BB93-AEA558FA50A1}"/>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98C2C0FB-9AB1-4840-920D-A3F7497CFDCF}" type="slidenum">
              <a:rPr lang="en-US" altLang="id-ID"/>
              <a:pPr/>
              <a:t>‹#›</a:t>
            </a:fld>
            <a:endParaRPr lang="en-US" altLang="id-ID"/>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51BB1E0-B902-47FF-95B9-16331EB7D42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p>
        </p:txBody>
      </p:sp>
      <p:sp>
        <p:nvSpPr>
          <p:cNvPr id="33795" name="Rectangle 3">
            <a:extLst>
              <a:ext uri="{FF2B5EF4-FFF2-40B4-BE49-F238E27FC236}">
                <a16:creationId xmlns:a16="http://schemas.microsoft.com/office/drawing/2014/main" id="{1E29E2FE-3FC1-4E43-9017-1A12FDA205EC}"/>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defRPr>
            </a:lvl1pPr>
          </a:lstStyle>
          <a:p>
            <a:pPr>
              <a:defRPr/>
            </a:pPr>
            <a:endParaRPr lang="en-US"/>
          </a:p>
        </p:txBody>
      </p:sp>
      <p:sp>
        <p:nvSpPr>
          <p:cNvPr id="23556" name="Rectangle 4">
            <a:extLst>
              <a:ext uri="{FF2B5EF4-FFF2-40B4-BE49-F238E27FC236}">
                <a16:creationId xmlns:a16="http://schemas.microsoft.com/office/drawing/2014/main" id="{63E26A5C-84F6-42AC-BDD9-348D5B6E4FA4}"/>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a:extLst>
              <a:ext uri="{FF2B5EF4-FFF2-40B4-BE49-F238E27FC236}">
                <a16:creationId xmlns:a16="http://schemas.microsoft.com/office/drawing/2014/main" id="{E662E2C3-E297-4209-A163-2FE294CCA1C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798" name="Rectangle 6">
            <a:extLst>
              <a:ext uri="{FF2B5EF4-FFF2-40B4-BE49-F238E27FC236}">
                <a16:creationId xmlns:a16="http://schemas.microsoft.com/office/drawing/2014/main" id="{A95217F1-74D1-45C2-BB9A-D4CAC44A410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defRPr>
            </a:lvl1pPr>
          </a:lstStyle>
          <a:p>
            <a:pPr>
              <a:defRPr/>
            </a:pPr>
            <a:endParaRPr lang="en-US"/>
          </a:p>
        </p:txBody>
      </p:sp>
      <p:sp>
        <p:nvSpPr>
          <p:cNvPr id="33799" name="Rectangle 7">
            <a:extLst>
              <a:ext uri="{FF2B5EF4-FFF2-40B4-BE49-F238E27FC236}">
                <a16:creationId xmlns:a16="http://schemas.microsoft.com/office/drawing/2014/main" id="{89B04A71-72C7-4AF6-8426-6039A72893A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E350FCCA-2E85-407B-97C7-3F45AC239E3E}" type="slidenum">
              <a:rPr lang="en-US" altLang="id-ID"/>
              <a:pPr/>
              <a:t>‹#›</a:t>
            </a:fld>
            <a:endParaRPr lang="en-US" alt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238323-0ADF-4328-9564-AEB5DFD80DB6}"/>
              </a:ext>
            </a:extLst>
          </p:cNvPr>
          <p:cNvSpPr/>
          <p:nvPr/>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EB776FAE-C8F8-44A1-8BC7-9EB948371459}"/>
              </a:ext>
            </a:extLst>
          </p:cNvPr>
          <p:cNvSpPr>
            <a:spLocks noGrp="1"/>
          </p:cNvSpPr>
          <p:nvPr>
            <p:ph type="ctrTitle"/>
          </p:nvPr>
        </p:nvSpPr>
        <p:spPr>
          <a:xfrm>
            <a:off x="1524000" y="1333500"/>
            <a:ext cx="9144000" cy="1790700"/>
          </a:xfrm>
        </p:spPr>
        <p:txBody>
          <a:bodyPr vert="horz" lIns="91440" tIns="0" rIns="91440" bIns="0" rtlCol="0" anchor="t" anchorCtr="0">
            <a:noAutofit/>
          </a:bodyPr>
          <a:lstStyle>
            <a:lvl1pPr>
              <a:lnSpc>
                <a:spcPct val="100000"/>
              </a:lnSpc>
              <a:defRPr lang="en-US" sz="4800" dirty="0">
                <a:solidFill>
                  <a:schemeClr val="bg1"/>
                </a:solidFill>
              </a:defRPr>
            </a:lvl1pPr>
          </a:lstStyle>
          <a:p>
            <a:pPr lvl="0"/>
            <a:r>
              <a:rPr lang="en-US"/>
              <a:t>Click to edit Master title style</a:t>
            </a:r>
            <a:endParaRPr lang="en-US" dirty="0"/>
          </a:p>
        </p:txBody>
      </p:sp>
      <p:sp>
        <p:nvSpPr>
          <p:cNvPr id="3" name="Subtitle 2">
            <a:extLst>
              <a:ext uri="{FF2B5EF4-FFF2-40B4-BE49-F238E27FC236}">
                <a16:creationId xmlns:a16="http://schemas.microsoft.com/office/drawing/2014/main" id="{DA7900C6-1C2C-4612-8672-356C6DDFDCB1}"/>
              </a:ext>
            </a:extLst>
          </p:cNvPr>
          <p:cNvSpPr>
            <a:spLocks noGrp="1"/>
          </p:cNvSpPr>
          <p:nvPr>
            <p:ph type="subTitle" idx="1"/>
          </p:nvPr>
        </p:nvSpPr>
        <p:spPr>
          <a:xfrm>
            <a:off x="1524000" y="3128009"/>
            <a:ext cx="9144000" cy="1287675"/>
          </a:xfrm>
        </p:spPr>
        <p:txBody>
          <a:bodyPr vert="horz" lIns="91440" tIns="45720" rIns="91440" bIns="45720" rtlCol="0" anchor="t" anchorCtr="0">
            <a:noAutofit/>
          </a:bodyPr>
          <a:lstStyle>
            <a:lvl1pPr marL="0" indent="0">
              <a:buNone/>
              <a:defRPr lang="en-US" sz="2400" dirty="0">
                <a:solidFill>
                  <a:schemeClr val="bg1"/>
                </a:solidFill>
                <a:latin typeface="+mj-lt"/>
              </a:defRPr>
            </a:lvl1pPr>
          </a:lstStyle>
          <a:p>
            <a:pPr marL="228600" lvl="0" indent="-228600">
              <a:lnSpc>
                <a:spcPct val="150000"/>
              </a:lnSpc>
              <a:spcAft>
                <a:spcPts val="1200"/>
              </a:spcAft>
            </a:pPr>
            <a:r>
              <a:rPr lang="en-US"/>
              <a:t>Click to edit Master subtitle style</a:t>
            </a:r>
            <a:endParaRPr lang="en-US" dirty="0"/>
          </a:p>
        </p:txBody>
      </p:sp>
      <p:pic>
        <p:nvPicPr>
          <p:cNvPr id="8" name="Picture 7">
            <a:extLst>
              <a:ext uri="{FF2B5EF4-FFF2-40B4-BE49-F238E27FC236}">
                <a16:creationId xmlns:a16="http://schemas.microsoft.com/office/drawing/2014/main" id="{5274E620-B44E-41FF-8FA1-D955BD69C0B9}"/>
              </a:ext>
            </a:extLst>
          </p:cNvPr>
          <p:cNvPicPr>
            <a:picLocks noChangeAspect="1"/>
          </p:cNvPicPr>
          <p:nvPr/>
        </p:nvPicPr>
        <p:blipFill rotWithShape="1">
          <a:blip r:embed="rId2">
            <a:extLst>
              <a:ext uri="{28A0092B-C50C-407E-A947-70E740481C1C}">
                <a14:useLocalDpi xmlns:a14="http://schemas.microsoft.com/office/drawing/2010/main" val="0"/>
              </a:ext>
            </a:extLst>
          </a:blip>
          <a:srcRect l="1648" r="13926" b="71478"/>
          <a:stretch/>
        </p:blipFill>
        <p:spPr>
          <a:xfrm>
            <a:off x="342899" y="4546601"/>
            <a:ext cx="11715751" cy="2025650"/>
          </a:xfrm>
          <a:prstGeom prst="rect">
            <a:avLst/>
          </a:prstGeom>
        </p:spPr>
      </p:pic>
    </p:spTree>
    <p:extLst>
      <p:ext uri="{BB962C8B-B14F-4D97-AF65-F5344CB8AC3E}">
        <p14:creationId xmlns:p14="http://schemas.microsoft.com/office/powerpoint/2010/main" val="204379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5A2570-7517-4576-B836-E4E6D3E743B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t="-3"/>
          <a:stretch/>
        </p:blipFill>
        <p:spPr>
          <a:xfrm>
            <a:off x="269032" y="4801396"/>
            <a:ext cx="11653936" cy="1786228"/>
          </a:xfrm>
          <a:prstGeom prst="rect">
            <a:avLst/>
          </a:prstGeom>
        </p:spPr>
      </p:pic>
      <p:sp>
        <p:nvSpPr>
          <p:cNvPr id="3" name="Content Placeholder 2">
            <a:extLst>
              <a:ext uri="{FF2B5EF4-FFF2-40B4-BE49-F238E27FC236}">
                <a16:creationId xmlns:a16="http://schemas.microsoft.com/office/drawing/2014/main" id="{6859B673-4507-4B72-871E-0018907875DD}"/>
              </a:ext>
            </a:extLst>
          </p:cNvPr>
          <p:cNvSpPr>
            <a:spLocks noGrp="1"/>
          </p:cNvSpPr>
          <p:nvPr>
            <p:ph idx="1"/>
          </p:nvPr>
        </p:nvSpPr>
        <p:spPr>
          <a:xfrm>
            <a:off x="604433" y="1604211"/>
            <a:ext cx="10983131" cy="4572752"/>
          </a:xfrm>
        </p:spPr>
        <p:txBody>
          <a:bodyPr/>
          <a:lstStyle>
            <a:lvl1pPr marL="0" indent="0">
              <a:spcAft>
                <a:spcPts val="1200"/>
              </a:spcAft>
              <a:buSzPct val="25000"/>
              <a:buFont typeface="Segoe UI" panose="020B0502040204020203" pitchFamily="34" charset="0"/>
              <a:buChar char=" "/>
              <a:defRPr sz="1200"/>
            </a:lvl1pPr>
            <a:lvl2pPr marL="401638" indent="7938">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9" name="Title 8">
            <a:extLst>
              <a:ext uri="{FF2B5EF4-FFF2-40B4-BE49-F238E27FC236}">
                <a16:creationId xmlns:a16="http://schemas.microsoft.com/office/drawing/2014/main" id="{FB8AB91F-D739-4DD5-859B-B16B125BECF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948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5A2570-7517-4576-B836-E4E6D3E743B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t="-3"/>
          <a:stretch/>
        </p:blipFill>
        <p:spPr>
          <a:xfrm>
            <a:off x="269032" y="4801396"/>
            <a:ext cx="11653936" cy="1786228"/>
          </a:xfrm>
          <a:prstGeom prst="rect">
            <a:avLst/>
          </a:prstGeom>
        </p:spPr>
      </p:pic>
      <p:sp>
        <p:nvSpPr>
          <p:cNvPr id="3" name="Content Placeholder 2">
            <a:extLst>
              <a:ext uri="{FF2B5EF4-FFF2-40B4-BE49-F238E27FC236}">
                <a16:creationId xmlns:a16="http://schemas.microsoft.com/office/drawing/2014/main" id="{6859B673-4507-4B72-871E-0018907875DD}"/>
              </a:ext>
            </a:extLst>
          </p:cNvPr>
          <p:cNvSpPr>
            <a:spLocks noGrp="1"/>
          </p:cNvSpPr>
          <p:nvPr>
            <p:ph idx="1"/>
          </p:nvPr>
        </p:nvSpPr>
        <p:spPr>
          <a:xfrm>
            <a:off x="604433" y="1604211"/>
            <a:ext cx="10983131" cy="4572752"/>
          </a:xfrm>
        </p:spPr>
        <p:txBody>
          <a:bodyPr/>
          <a:lstStyle>
            <a:lvl1pPr marL="0" indent="0">
              <a:spcAft>
                <a:spcPts val="1200"/>
              </a:spcAft>
              <a:buSzPct val="25000"/>
              <a:buFont typeface="Segoe UI" panose="020B0502040204020203" pitchFamily="34" charset="0"/>
              <a:buChar char=" "/>
              <a:defRPr sz="1200"/>
            </a:lvl1pPr>
            <a:lvl2pPr marL="401638" indent="7938">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4" name="Title 3">
            <a:extLst>
              <a:ext uri="{FF2B5EF4-FFF2-40B4-BE49-F238E27FC236}">
                <a16:creationId xmlns:a16="http://schemas.microsoft.com/office/drawing/2014/main" id="{0E770BB0-A521-41C6-A0AE-BEE679D2AD1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31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F89203F-46EF-44A2-956A-7FF6AF93BE72}"/>
              </a:ext>
            </a:extLst>
          </p:cNvPr>
          <p:cNvPicPr>
            <a:picLocks noChangeAspect="1"/>
          </p:cNvPicPr>
          <p:nvPr/>
        </p:nvPicPr>
        <p:blipFill rotWithShape="1">
          <a:blip r:embed="rId2">
            <a:extLst>
              <a:ext uri="{28A0092B-C50C-407E-A947-70E740481C1C}">
                <a14:useLocalDpi xmlns:a14="http://schemas.microsoft.com/office/drawing/2010/main" val="0"/>
              </a:ext>
            </a:extLst>
          </a:blip>
          <a:srcRect t="-3"/>
          <a:stretch/>
        </p:blipFill>
        <p:spPr>
          <a:xfrm>
            <a:off x="269032" y="4801396"/>
            <a:ext cx="11653936" cy="1786228"/>
          </a:xfrm>
          <a:prstGeom prst="rect">
            <a:avLst/>
          </a:prstGeom>
        </p:spPr>
      </p:pic>
      <p:sp>
        <p:nvSpPr>
          <p:cNvPr id="8" name="Content Placeholder 2">
            <a:extLst>
              <a:ext uri="{FF2B5EF4-FFF2-40B4-BE49-F238E27FC236}">
                <a16:creationId xmlns:a16="http://schemas.microsoft.com/office/drawing/2014/main" id="{D1D47175-944E-463B-ABBB-06669A473913}"/>
              </a:ext>
            </a:extLst>
          </p:cNvPr>
          <p:cNvSpPr>
            <a:spLocks noGrp="1"/>
          </p:cNvSpPr>
          <p:nvPr>
            <p:ph idx="1"/>
          </p:nvPr>
        </p:nvSpPr>
        <p:spPr>
          <a:xfrm>
            <a:off x="1090862" y="1507068"/>
            <a:ext cx="3192379" cy="4669896"/>
          </a:xfrm>
        </p:spPr>
        <p:txBody>
          <a:bodyPr anchor="ctr"/>
          <a:lstStyle>
            <a:lvl1pPr marL="0" indent="0" algn="l">
              <a:lnSpc>
                <a:spcPct val="150000"/>
              </a:lnSpc>
              <a:spcAft>
                <a:spcPts val="1200"/>
              </a:spcAft>
              <a:buSzPct val="25000"/>
              <a:buFont typeface="Segoe UI" panose="020B0502040204020203" pitchFamily="34" charset="0"/>
              <a:buChar char=" "/>
              <a:defRPr sz="1200"/>
            </a:lvl1pPr>
            <a:lvl2pPr marL="401638" indent="7938" algn="l">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9" name="Content Placeholder 2">
            <a:extLst>
              <a:ext uri="{FF2B5EF4-FFF2-40B4-BE49-F238E27FC236}">
                <a16:creationId xmlns:a16="http://schemas.microsoft.com/office/drawing/2014/main" id="{A40725B0-0DB7-41CE-9C4C-39E8D0F6325E}"/>
              </a:ext>
            </a:extLst>
          </p:cNvPr>
          <p:cNvSpPr>
            <a:spLocks noGrp="1"/>
          </p:cNvSpPr>
          <p:nvPr>
            <p:ph idx="13"/>
          </p:nvPr>
        </p:nvSpPr>
        <p:spPr>
          <a:xfrm>
            <a:off x="4395537" y="1507068"/>
            <a:ext cx="7143905" cy="4669896"/>
          </a:xfrm>
        </p:spPr>
        <p:txBody>
          <a:bodyPr anchor="ctr"/>
          <a:lstStyle>
            <a:lvl1pPr marL="0" indent="0">
              <a:spcAft>
                <a:spcPts val="1200"/>
              </a:spcAft>
              <a:buSzPct val="25000"/>
              <a:buFont typeface="Segoe UI" panose="020B0502040204020203" pitchFamily="34" charset="0"/>
              <a:buChar char=" "/>
              <a:defRPr sz="1200"/>
            </a:lvl1pPr>
            <a:lvl2pPr marL="401638" indent="7938">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11" name="Title 10">
            <a:extLst>
              <a:ext uri="{FF2B5EF4-FFF2-40B4-BE49-F238E27FC236}">
                <a16:creationId xmlns:a16="http://schemas.microsoft.com/office/drawing/2014/main" id="{F9E63483-559C-4A6F-B04F-D6C56A3CC09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3552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9" name="Rectangle 8"/>
          <p:cNvSpPr/>
          <p:nvPr/>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207933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9" name="Rectangle 8"/>
          <p:cNvSpPr/>
          <p:nvPr/>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0017C897-2775-4930-B0BE-BEB72453232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656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tandard">
    <p:spTree>
      <p:nvGrpSpPr>
        <p:cNvPr id="1" name=""/>
        <p:cNvGrpSpPr/>
        <p:nvPr/>
      </p:nvGrpSpPr>
      <p:grpSpPr>
        <a:xfrm>
          <a:off x="0" y="0"/>
          <a:ext cx="0" cy="0"/>
          <a:chOff x="0" y="0"/>
          <a:chExt cx="0" cy="0"/>
        </a:xfrm>
      </p:grpSpPr>
      <p:sp>
        <p:nvSpPr>
          <p:cNvPr id="9" name="Rectangle 8"/>
          <p:cNvSpPr/>
          <p:nvPr/>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D258610D-0376-4D1E-8ED8-29382288BB0C}"/>
              </a:ext>
            </a:extLst>
          </p:cNvPr>
          <p:cNvPicPr>
            <a:picLocks noChangeAspect="1"/>
          </p:cNvPicPr>
          <p:nvPr/>
        </p:nvPicPr>
        <p:blipFill rotWithShape="1">
          <a:blip r:embed="rId2">
            <a:extLst>
              <a:ext uri="{28A0092B-C50C-407E-A947-70E740481C1C}">
                <a14:useLocalDpi xmlns:a14="http://schemas.microsoft.com/office/drawing/2010/main" val="0"/>
              </a:ext>
            </a:extLst>
          </a:blip>
          <a:srcRect l="-41783" t="-3"/>
          <a:stretch/>
        </p:blipFill>
        <p:spPr>
          <a:xfrm>
            <a:off x="269032" y="4801396"/>
            <a:ext cx="11653936" cy="1786228"/>
          </a:xfrm>
          <a:prstGeom prst="rect">
            <a:avLst/>
          </a:prstGeom>
        </p:spPr>
      </p:pic>
      <p:sp>
        <p:nvSpPr>
          <p:cNvPr id="3" name="Title 2">
            <a:extLst>
              <a:ext uri="{FF2B5EF4-FFF2-40B4-BE49-F238E27FC236}">
                <a16:creationId xmlns:a16="http://schemas.microsoft.com/office/drawing/2014/main" id="{21C16CD2-606C-441E-BBA3-51767980CC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629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543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5FD28E-AEC9-43B8-86F4-9CD3C41D49D7}"/>
              </a:ext>
            </a:extLst>
          </p:cNvPr>
          <p:cNvSpPr/>
          <p:nvPr/>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a:extLst>
              <a:ext uri="{FF2B5EF4-FFF2-40B4-BE49-F238E27FC236}">
                <a16:creationId xmlns:a16="http://schemas.microsoft.com/office/drawing/2014/main" id="{C5AFE014-E3CD-4B9A-A705-F1CADD8F420B}"/>
              </a:ext>
            </a:extLst>
          </p:cNvPr>
          <p:cNvSpPr>
            <a:spLocks noGrp="1"/>
          </p:cNvSpPr>
          <p:nvPr>
            <p:ph type="title"/>
          </p:nvPr>
        </p:nvSpPr>
        <p:spPr>
          <a:xfrm>
            <a:off x="604434" y="448628"/>
            <a:ext cx="10983132" cy="747763"/>
          </a:xfrm>
          <a:prstGeom prst="rect">
            <a:avLst/>
          </a:prstGeom>
        </p:spPr>
        <p:txBody>
          <a:bodyPr vert="horz" lIns="91440" tIns="45720" rIns="91440" bIns="45720" rtlCol="0" anchor="ctr" anchorCtr="0">
            <a:normAutofit/>
          </a:bodyPr>
          <a:lstStyle/>
          <a:p>
            <a:pPr lvl="0"/>
            <a:r>
              <a:rPr lang="en-US"/>
              <a:t>Click to edit Master title style</a:t>
            </a:r>
            <a:endParaRPr lang="en-US" dirty="0"/>
          </a:p>
        </p:txBody>
      </p:sp>
      <p:sp>
        <p:nvSpPr>
          <p:cNvPr id="3" name="Text Placeholder 2">
            <a:extLst>
              <a:ext uri="{FF2B5EF4-FFF2-40B4-BE49-F238E27FC236}">
                <a16:creationId xmlns:a16="http://schemas.microsoft.com/office/drawing/2014/main" id="{61ADE5F7-8A52-43AD-8F30-F13CF54506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C85AE-A002-4BA3-8D90-3960ED0FF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73C53A1-E338-411C-8149-22998554FF10}" type="datetime1">
              <a:rPr lang="id-ID" smtClean="0"/>
              <a:t>28/12/2020</a:t>
            </a:fld>
            <a:endParaRPr lang="en-US"/>
          </a:p>
        </p:txBody>
      </p:sp>
      <p:sp>
        <p:nvSpPr>
          <p:cNvPr id="5" name="Footer Placeholder 4">
            <a:extLst>
              <a:ext uri="{FF2B5EF4-FFF2-40B4-BE49-F238E27FC236}">
                <a16:creationId xmlns:a16="http://schemas.microsoft.com/office/drawing/2014/main" id="{02103AA5-C732-4ECB-88D6-DAA20E2C1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C280433-CBB5-49C5-B032-5A800E5D0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AF761-0652-48FD-B64C-35656931BD08}" type="slidenum">
              <a:rPr lang="en-US" altLang="id-ID" smtClean="0"/>
              <a:pPr/>
              <a:t>‹#›</a:t>
            </a:fld>
            <a:endParaRPr lang="en-US" altLang="id-ID"/>
          </a:p>
        </p:txBody>
      </p:sp>
      <p:cxnSp>
        <p:nvCxnSpPr>
          <p:cNvPr id="8" name="Straight Connector 7">
            <a:extLst>
              <a:ext uri="{FF2B5EF4-FFF2-40B4-BE49-F238E27FC236}">
                <a16:creationId xmlns:a16="http://schemas.microsoft.com/office/drawing/2014/main" id="{E32A06DA-7FF5-4DDE-94D0-63A83DB241E8}"/>
              </a:ext>
            </a:extLst>
          </p:cNvPr>
          <p:cNvCxnSpPr/>
          <p:nvPr/>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090B7D3-A094-4799-9D61-4BC2AAC0C9A3}"/>
              </a:ext>
            </a:extLst>
          </p:cNvPr>
          <p:cNvSpPr/>
          <p:nvPr userDrawn="1"/>
        </p:nvSpPr>
        <p:spPr>
          <a:xfrm>
            <a:off x="256033" y="265177"/>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350" dirty="0"/>
          </a:p>
        </p:txBody>
      </p:sp>
    </p:spTree>
    <p:extLst>
      <p:ext uri="{BB962C8B-B14F-4D97-AF65-F5344CB8AC3E}">
        <p14:creationId xmlns:p14="http://schemas.microsoft.com/office/powerpoint/2010/main" val="13183703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lnSpc>
          <a:spcPct val="90000"/>
        </a:lnSpc>
        <a:spcBef>
          <a:spcPct val="0"/>
        </a:spcBef>
        <a:buNone/>
        <a:defRPr lang="en-US" sz="2800" kern="1200">
          <a:solidFill>
            <a:schemeClr val="bg2">
              <a:lumMod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a:extLst>
              <a:ext uri="{FF2B5EF4-FFF2-40B4-BE49-F238E27FC236}">
                <a16:creationId xmlns:a16="http://schemas.microsoft.com/office/drawing/2014/main" id="{99E38B28-A81E-4AED-B6C2-4BC06C9C33DF}"/>
              </a:ext>
            </a:extLst>
          </p:cNvPr>
          <p:cNvSpPr>
            <a:spLocks noGrp="1" noChangeArrowheads="1"/>
          </p:cNvSpPr>
          <p:nvPr>
            <p:ph type="ctrTitle"/>
          </p:nvPr>
        </p:nvSpPr>
        <p:spPr>
          <a:xfrm>
            <a:off x="1881188" y="3714751"/>
            <a:ext cx="8496300" cy="1470025"/>
          </a:xfrm>
          <a:noFill/>
        </p:spPr>
        <p:txBody>
          <a:bodyPr/>
          <a:lstStyle/>
          <a:p>
            <a:pPr eaLnBrk="1" hangingPunct="1"/>
            <a:r>
              <a:rPr lang="en-US" altLang="id-ID" dirty="0">
                <a:solidFill>
                  <a:schemeClr val="bg1"/>
                </a:solidFill>
              </a:rPr>
              <a:t>PROSES PELELANGAN</a:t>
            </a:r>
          </a:p>
        </p:txBody>
      </p:sp>
      <p:sp>
        <p:nvSpPr>
          <p:cNvPr id="2053" name="Rectangle 7">
            <a:extLst>
              <a:ext uri="{FF2B5EF4-FFF2-40B4-BE49-F238E27FC236}">
                <a16:creationId xmlns:a16="http://schemas.microsoft.com/office/drawing/2014/main" id="{D231D2CF-3162-4D61-A35A-B932EA184B24}"/>
              </a:ext>
            </a:extLst>
          </p:cNvPr>
          <p:cNvSpPr>
            <a:spLocks noChangeArrowheads="1"/>
          </p:cNvSpPr>
          <p:nvPr/>
        </p:nvSpPr>
        <p:spPr bwMode="auto">
          <a:xfrm>
            <a:off x="1774825" y="2349500"/>
            <a:ext cx="849788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1320800" algn="l"/>
              </a:tabLst>
              <a:defRPr sz="1200">
                <a:solidFill>
                  <a:schemeClr val="tx1"/>
                </a:solidFill>
                <a:latin typeface="Arial" panose="020B0604020202020204" pitchFamily="34" charset="0"/>
              </a:defRPr>
            </a:lvl1pPr>
            <a:lvl2pPr marL="742950" indent="-285750" eaLnBrk="0" hangingPunct="0">
              <a:tabLst>
                <a:tab pos="1320800" algn="l"/>
              </a:tabLst>
              <a:defRPr sz="1200">
                <a:solidFill>
                  <a:schemeClr val="tx1"/>
                </a:solidFill>
                <a:latin typeface="Arial" panose="020B0604020202020204" pitchFamily="34" charset="0"/>
              </a:defRPr>
            </a:lvl2pPr>
            <a:lvl3pPr marL="1143000" indent="-228600" eaLnBrk="0" hangingPunct="0">
              <a:tabLst>
                <a:tab pos="1320800" algn="l"/>
              </a:tabLst>
              <a:defRPr sz="1200">
                <a:solidFill>
                  <a:schemeClr val="tx1"/>
                </a:solidFill>
                <a:latin typeface="Arial" panose="020B0604020202020204" pitchFamily="34" charset="0"/>
              </a:defRPr>
            </a:lvl3pPr>
            <a:lvl4pPr marL="1600200" indent="-228600" eaLnBrk="0" hangingPunct="0">
              <a:tabLst>
                <a:tab pos="1320800" algn="l"/>
              </a:tabLst>
              <a:defRPr sz="1200">
                <a:solidFill>
                  <a:schemeClr val="tx1"/>
                </a:solidFill>
                <a:latin typeface="Arial" panose="020B0604020202020204" pitchFamily="34" charset="0"/>
              </a:defRPr>
            </a:lvl4pPr>
            <a:lvl5pPr marL="2057400" indent="-228600" eaLnBrk="0" hangingPunct="0">
              <a:tabLst>
                <a:tab pos="1320800" algn="l"/>
              </a:tabLst>
              <a:defRPr sz="1200">
                <a:solidFill>
                  <a:schemeClr val="tx1"/>
                </a:solidFill>
                <a:latin typeface="Arial" panose="020B0604020202020204" pitchFamily="34" charset="0"/>
              </a:defRPr>
            </a:lvl5pPr>
            <a:lvl6pPr marL="2514600" indent="-228600" eaLnBrk="0" fontAlgn="base" hangingPunct="0">
              <a:spcBef>
                <a:spcPct val="0"/>
              </a:spcBef>
              <a:spcAft>
                <a:spcPct val="0"/>
              </a:spcAft>
              <a:tabLst>
                <a:tab pos="1320800" algn="l"/>
              </a:tabLst>
              <a:defRPr sz="1200">
                <a:solidFill>
                  <a:schemeClr val="tx1"/>
                </a:solidFill>
                <a:latin typeface="Arial" panose="020B0604020202020204" pitchFamily="34" charset="0"/>
              </a:defRPr>
            </a:lvl6pPr>
            <a:lvl7pPr marL="2971800" indent="-228600" eaLnBrk="0" fontAlgn="base" hangingPunct="0">
              <a:spcBef>
                <a:spcPct val="0"/>
              </a:spcBef>
              <a:spcAft>
                <a:spcPct val="0"/>
              </a:spcAft>
              <a:tabLst>
                <a:tab pos="1320800" algn="l"/>
              </a:tabLst>
              <a:defRPr sz="1200">
                <a:solidFill>
                  <a:schemeClr val="tx1"/>
                </a:solidFill>
                <a:latin typeface="Arial" panose="020B0604020202020204" pitchFamily="34" charset="0"/>
              </a:defRPr>
            </a:lvl7pPr>
            <a:lvl8pPr marL="3429000" indent="-228600" eaLnBrk="0" fontAlgn="base" hangingPunct="0">
              <a:spcBef>
                <a:spcPct val="0"/>
              </a:spcBef>
              <a:spcAft>
                <a:spcPct val="0"/>
              </a:spcAft>
              <a:tabLst>
                <a:tab pos="1320800" algn="l"/>
              </a:tabLst>
              <a:defRPr sz="1200">
                <a:solidFill>
                  <a:schemeClr val="tx1"/>
                </a:solidFill>
                <a:latin typeface="Arial" panose="020B0604020202020204" pitchFamily="34" charset="0"/>
              </a:defRPr>
            </a:lvl8pPr>
            <a:lvl9pPr marL="3886200" indent="-228600" eaLnBrk="0" fontAlgn="base" hangingPunct="0">
              <a:spcBef>
                <a:spcPct val="0"/>
              </a:spcBef>
              <a:spcAft>
                <a:spcPct val="0"/>
              </a:spcAft>
              <a:tabLst>
                <a:tab pos="1320800" algn="l"/>
              </a:tabLst>
              <a:defRPr sz="1200">
                <a:solidFill>
                  <a:schemeClr val="tx1"/>
                </a:solidFill>
                <a:latin typeface="Arial" panose="020B0604020202020204" pitchFamily="34" charset="0"/>
              </a:defRPr>
            </a:lvl9pPr>
          </a:lstStyle>
          <a:p>
            <a:pPr eaLnBrk="1" hangingPunct="1">
              <a:spcBef>
                <a:spcPct val="20000"/>
              </a:spcBef>
            </a:pPr>
            <a:r>
              <a:rPr lang="en-US" altLang="id-ID" sz="2400" dirty="0" err="1">
                <a:solidFill>
                  <a:schemeClr val="bg1"/>
                </a:solidFill>
                <a:latin typeface="Interstate" pitchFamily="2" charset="0"/>
              </a:rPr>
              <a:t>Matakuliah</a:t>
            </a:r>
            <a:r>
              <a:rPr lang="en-US" altLang="id-ID" sz="2400" dirty="0">
                <a:solidFill>
                  <a:schemeClr val="bg1"/>
                </a:solidFill>
                <a:latin typeface="Interstate" pitchFamily="2" charset="0"/>
              </a:rPr>
              <a:t>	: MANAJEMEN KONSTRUKSI</a:t>
            </a:r>
          </a:p>
          <a:p>
            <a:pPr eaLnBrk="1" hangingPunct="1">
              <a:spcBef>
                <a:spcPct val="20000"/>
              </a:spcBef>
            </a:pPr>
            <a:r>
              <a:rPr lang="en-US" altLang="id-ID" sz="2400" dirty="0" err="1">
                <a:solidFill>
                  <a:schemeClr val="bg1"/>
                </a:solidFill>
                <a:latin typeface="Interstate" pitchFamily="2" charset="0"/>
              </a:rPr>
              <a:t>Tahun</a:t>
            </a:r>
            <a:r>
              <a:rPr lang="en-US" altLang="id-ID" sz="2400" dirty="0">
                <a:solidFill>
                  <a:schemeClr val="bg1"/>
                </a:solidFill>
                <a:latin typeface="Interstate" pitchFamily="2" charset="0"/>
              </a:rPr>
              <a:t>		: 2020</a:t>
            </a:r>
            <a:endParaRPr lang="en-US" altLang="id-ID" sz="1400" dirty="0">
              <a:solidFill>
                <a:schemeClr val="bg1"/>
              </a:solidFill>
              <a:latin typeface="Interstate"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45AE2-7356-4D31-8FDE-08C1A5E9812F}"/>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A259781E-0C0D-468C-8917-8FD208BACA87}"/>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F786CAC1-154B-4F51-B2E3-41D692E06056}"/>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011CB4C-A8A7-447D-892F-03A5E9D06C2F}" type="slidenum">
              <a:rPr lang="en-US" altLang="id-ID" sz="1400">
                <a:latin typeface="Interstate" pitchFamily="2" charset="0"/>
              </a:rPr>
              <a:pPr eaLnBrk="1" hangingPunct="1"/>
              <a:t>10</a:t>
            </a:fld>
            <a:endParaRPr lang="en-US" altLang="id-ID" sz="1400">
              <a:latin typeface="Interstate" pitchFamily="2" charset="0"/>
            </a:endParaRPr>
          </a:p>
        </p:txBody>
      </p:sp>
      <p:sp>
        <p:nvSpPr>
          <p:cNvPr id="5" name="Rectangle 4">
            <a:extLst>
              <a:ext uri="{FF2B5EF4-FFF2-40B4-BE49-F238E27FC236}">
                <a16:creationId xmlns:a16="http://schemas.microsoft.com/office/drawing/2014/main" id="{04EEBD0C-5891-4066-AEE4-F9FBC8C8F4D3}"/>
              </a:ext>
            </a:extLst>
          </p:cNvPr>
          <p:cNvSpPr txBox="1">
            <a:spLocks noChangeArrowheads="1"/>
          </p:cNvSpPr>
          <p:nvPr/>
        </p:nvSpPr>
        <p:spPr bwMode="auto">
          <a:xfrm>
            <a:off x="2809875" y="1500189"/>
            <a:ext cx="6172200" cy="4579937"/>
          </a:xfrm>
          <a:prstGeom prst="rect">
            <a:avLst/>
          </a:prstGeom>
          <a:noFill/>
          <a:ln w="9525">
            <a:solidFill>
              <a:schemeClr val="tx1"/>
            </a:solidFill>
            <a:miter lim="800000"/>
            <a:headEnd/>
            <a:tailEnd/>
          </a:ln>
        </p:spPr>
        <p:txBody>
          <a:bodyPr/>
          <a:lstStyle/>
          <a:p>
            <a:pPr marL="609600" indent="-609600" algn="ctr" eaLnBrk="0" hangingPunct="0">
              <a:lnSpc>
                <a:spcPct val="90000"/>
              </a:lnSpc>
              <a:spcBef>
                <a:spcPct val="20000"/>
              </a:spcBef>
              <a:defRPr/>
            </a:pPr>
            <a:endParaRPr lang="en-US" sz="800" b="1" kern="0" dirty="0"/>
          </a:p>
          <a:p>
            <a:pPr marL="609600" indent="-609600" algn="ctr" eaLnBrk="0" hangingPunct="0">
              <a:lnSpc>
                <a:spcPct val="90000"/>
              </a:lnSpc>
              <a:spcBef>
                <a:spcPct val="20000"/>
              </a:spcBef>
              <a:defRPr/>
            </a:pPr>
            <a:endParaRPr lang="en-US" sz="800" b="1" kern="0" dirty="0"/>
          </a:p>
          <a:p>
            <a:pPr marL="609600" indent="-609600" algn="ctr" eaLnBrk="0" hangingPunct="0">
              <a:lnSpc>
                <a:spcPct val="90000"/>
              </a:lnSpc>
              <a:spcBef>
                <a:spcPct val="20000"/>
              </a:spcBef>
              <a:defRPr/>
            </a:pPr>
            <a:r>
              <a:rPr lang="en-US" sz="2000" b="1" kern="0" dirty="0" err="1"/>
              <a:t>Prosedur</a:t>
            </a:r>
            <a:r>
              <a:rPr lang="en-US" sz="2000" b="1" kern="0" dirty="0"/>
              <a:t> </a:t>
            </a:r>
            <a:r>
              <a:rPr lang="en-US" sz="2000" b="1" kern="0" dirty="0" err="1"/>
              <a:t>Pelelangan</a:t>
            </a:r>
            <a:endParaRPr lang="en-US" sz="2000" b="1" kern="0" dirty="0"/>
          </a:p>
          <a:p>
            <a:pPr marL="609600" indent="-609600" algn="ctr" eaLnBrk="0" hangingPunct="0">
              <a:lnSpc>
                <a:spcPct val="90000"/>
              </a:lnSpc>
              <a:spcBef>
                <a:spcPct val="20000"/>
              </a:spcBef>
              <a:defRPr/>
            </a:pPr>
            <a:endParaRPr lang="en-US" sz="800" kern="0" dirty="0"/>
          </a:p>
          <a:p>
            <a:pPr marL="609600" indent="-609600" eaLnBrk="0" hangingPunct="0">
              <a:lnSpc>
                <a:spcPct val="90000"/>
              </a:lnSpc>
              <a:spcBef>
                <a:spcPct val="20000"/>
              </a:spcBef>
              <a:buFont typeface="Wingdings" pitchFamily="2" charset="2"/>
              <a:buChar char="§"/>
              <a:defRPr/>
            </a:pPr>
            <a:r>
              <a:rPr lang="en-US" b="1" kern="0" dirty="0" err="1"/>
              <a:t>Penunjukan</a:t>
            </a:r>
            <a:r>
              <a:rPr lang="en-US" b="1" kern="0" dirty="0"/>
              <a:t> </a:t>
            </a:r>
            <a:r>
              <a:rPr lang="en-US" b="1" kern="0" dirty="0" err="1"/>
              <a:t>Langsung</a:t>
            </a:r>
            <a:r>
              <a:rPr lang="en-US" b="1" kern="0" dirty="0"/>
              <a:t>:</a:t>
            </a:r>
            <a:endParaRPr lang="en-US" kern="0" dirty="0"/>
          </a:p>
          <a:p>
            <a:pPr marL="609600" indent="-609600" eaLnBrk="0" hangingPunct="0">
              <a:lnSpc>
                <a:spcPct val="90000"/>
              </a:lnSpc>
              <a:spcBef>
                <a:spcPct val="20000"/>
              </a:spcBef>
              <a:defRPr/>
            </a:pPr>
            <a:r>
              <a:rPr lang="en-US" b="1" kern="0" dirty="0"/>
              <a:t>	</a:t>
            </a:r>
            <a:r>
              <a:rPr lang="en-US" kern="0" dirty="0"/>
              <a:t>a.</a:t>
            </a:r>
            <a:r>
              <a:rPr lang="en-US" b="1" kern="0" dirty="0"/>
              <a:t>	</a:t>
            </a:r>
            <a:r>
              <a:rPr lang="en-US" kern="0" dirty="0" err="1"/>
              <a:t>Undangan</a:t>
            </a:r>
            <a:r>
              <a:rPr lang="en-US" kern="0" dirty="0"/>
              <a:t> </a:t>
            </a:r>
            <a:r>
              <a:rPr lang="en-US" kern="0" dirty="0" err="1"/>
              <a:t>kepada</a:t>
            </a:r>
            <a:r>
              <a:rPr lang="en-US" kern="0" dirty="0"/>
              <a:t> </a:t>
            </a:r>
            <a:r>
              <a:rPr lang="en-US" kern="0" dirty="0" err="1"/>
              <a:t>peserta</a:t>
            </a:r>
            <a:r>
              <a:rPr lang="en-US" kern="0" dirty="0"/>
              <a:t> </a:t>
            </a:r>
            <a:r>
              <a:rPr lang="en-US" kern="0" dirty="0" err="1"/>
              <a:t>terpilih</a:t>
            </a:r>
            <a:r>
              <a:rPr lang="en-US" kern="0" dirty="0"/>
              <a:t>;</a:t>
            </a:r>
          </a:p>
          <a:p>
            <a:pPr marL="609600" indent="-609600" algn="just" eaLnBrk="0" hangingPunct="0">
              <a:lnSpc>
                <a:spcPct val="90000"/>
              </a:lnSpc>
              <a:spcBef>
                <a:spcPct val="20000"/>
              </a:spcBef>
              <a:defRPr/>
            </a:pPr>
            <a:r>
              <a:rPr lang="en-US" kern="0" dirty="0"/>
              <a:t>	b.	</a:t>
            </a:r>
            <a:r>
              <a:rPr lang="en-US" kern="0" dirty="0" err="1"/>
              <a:t>Pengambilan</a:t>
            </a:r>
            <a:r>
              <a:rPr lang="en-US" kern="0" dirty="0"/>
              <a:t> </a:t>
            </a:r>
            <a:r>
              <a:rPr lang="en-US" kern="0" dirty="0" err="1"/>
              <a:t>dokumen</a:t>
            </a:r>
            <a:r>
              <a:rPr lang="en-US" kern="0" dirty="0"/>
              <a:t> </a:t>
            </a:r>
            <a:r>
              <a:rPr lang="en-US" kern="0" dirty="0" err="1"/>
              <a:t>prakualifkasi</a:t>
            </a:r>
            <a:r>
              <a:rPr lang="en-US" kern="0" dirty="0"/>
              <a:t> </a:t>
            </a:r>
            <a:r>
              <a:rPr lang="en-US" kern="0" dirty="0" err="1"/>
              <a:t>dan</a:t>
            </a:r>
            <a:r>
              <a:rPr lang="en-US" kern="0" dirty="0"/>
              <a:t> 	</a:t>
            </a:r>
            <a:r>
              <a:rPr lang="en-US" kern="0" dirty="0" err="1"/>
              <a:t>dokumen</a:t>
            </a:r>
            <a:r>
              <a:rPr lang="en-US" kern="0" dirty="0"/>
              <a:t> </a:t>
            </a:r>
            <a:r>
              <a:rPr lang="en-US" kern="0" dirty="0" err="1"/>
              <a:t>penunjukan</a:t>
            </a:r>
            <a:r>
              <a:rPr lang="en-US" kern="0" dirty="0"/>
              <a:t> </a:t>
            </a:r>
            <a:r>
              <a:rPr lang="en-US" kern="0" dirty="0" err="1"/>
              <a:t>langsung</a:t>
            </a:r>
            <a:r>
              <a:rPr lang="en-US" kern="0" dirty="0"/>
              <a:t>;</a:t>
            </a:r>
          </a:p>
          <a:p>
            <a:pPr marL="609600" indent="-609600" algn="just" eaLnBrk="0" hangingPunct="0">
              <a:lnSpc>
                <a:spcPct val="90000"/>
              </a:lnSpc>
              <a:spcBef>
                <a:spcPct val="20000"/>
              </a:spcBef>
              <a:defRPr/>
            </a:pPr>
            <a:r>
              <a:rPr lang="en-US" kern="0" dirty="0"/>
              <a:t>	c.	</a:t>
            </a:r>
            <a:r>
              <a:rPr lang="en-US" kern="0" dirty="0" err="1"/>
              <a:t>Pemasukan</a:t>
            </a:r>
            <a:r>
              <a:rPr lang="en-US" kern="0" dirty="0"/>
              <a:t> </a:t>
            </a:r>
            <a:r>
              <a:rPr lang="en-US" kern="0" dirty="0" err="1"/>
              <a:t>dokumen</a:t>
            </a:r>
            <a:r>
              <a:rPr lang="en-US" kern="0" dirty="0"/>
              <a:t> </a:t>
            </a:r>
            <a:r>
              <a:rPr lang="en-US" kern="0" dirty="0" err="1"/>
              <a:t>prakualifikasi</a:t>
            </a:r>
            <a:r>
              <a:rPr lang="en-US" kern="0" dirty="0"/>
              <a:t>, </a:t>
            </a:r>
            <a:r>
              <a:rPr lang="en-US" kern="0" dirty="0" err="1"/>
              <a:t>penilaian</a:t>
            </a:r>
            <a:r>
              <a:rPr lang="en-US" kern="0" dirty="0"/>
              <a:t> 	</a:t>
            </a:r>
            <a:r>
              <a:rPr lang="en-US" kern="0" dirty="0" err="1"/>
              <a:t>kualifikasi</a:t>
            </a:r>
            <a:r>
              <a:rPr lang="en-US" kern="0" dirty="0"/>
              <a:t>, </a:t>
            </a:r>
            <a:r>
              <a:rPr lang="en-US" kern="0" dirty="0" err="1"/>
              <a:t>penjelasan</a:t>
            </a:r>
            <a:r>
              <a:rPr lang="en-US" kern="0" dirty="0"/>
              <a:t>, </a:t>
            </a:r>
            <a:r>
              <a:rPr lang="en-US" kern="0" dirty="0" err="1"/>
              <a:t>dan</a:t>
            </a:r>
            <a:r>
              <a:rPr lang="en-US" kern="0" dirty="0"/>
              <a:t> </a:t>
            </a:r>
            <a:r>
              <a:rPr lang="en-US" kern="0" dirty="0" err="1"/>
              <a:t>pembuatan</a:t>
            </a:r>
            <a:r>
              <a:rPr lang="en-US" kern="0" dirty="0"/>
              <a:t> </a:t>
            </a:r>
            <a:r>
              <a:rPr lang="en-US" kern="0" dirty="0" err="1"/>
              <a:t>Berita</a:t>
            </a:r>
            <a:r>
              <a:rPr lang="en-US" kern="0" dirty="0"/>
              <a:t> 	</a:t>
            </a:r>
            <a:r>
              <a:rPr lang="en-US" kern="0" dirty="0" err="1"/>
              <a:t>Acara</a:t>
            </a:r>
            <a:r>
              <a:rPr lang="en-US" kern="0" dirty="0"/>
              <a:t> </a:t>
            </a:r>
            <a:r>
              <a:rPr lang="en-US" kern="0" dirty="0" err="1"/>
              <a:t>penjelasan</a:t>
            </a:r>
            <a:r>
              <a:rPr lang="en-US" kern="0" dirty="0"/>
              <a:t>;</a:t>
            </a:r>
          </a:p>
          <a:p>
            <a:pPr marL="609600" indent="-609600" algn="just" eaLnBrk="0" hangingPunct="0">
              <a:lnSpc>
                <a:spcPct val="90000"/>
              </a:lnSpc>
              <a:spcBef>
                <a:spcPct val="20000"/>
              </a:spcBef>
              <a:defRPr/>
            </a:pPr>
            <a:r>
              <a:rPr lang="en-US" kern="0" dirty="0"/>
              <a:t>	d.	</a:t>
            </a:r>
            <a:r>
              <a:rPr lang="en-US" kern="0" dirty="0" err="1"/>
              <a:t>Pemasukan</a:t>
            </a:r>
            <a:r>
              <a:rPr lang="en-US" kern="0" dirty="0"/>
              <a:t> </a:t>
            </a:r>
            <a:r>
              <a:rPr lang="en-US" kern="0" dirty="0" err="1"/>
              <a:t>penawaran</a:t>
            </a:r>
            <a:r>
              <a:rPr lang="en-US" kern="0" dirty="0"/>
              <a:t>;</a:t>
            </a:r>
          </a:p>
          <a:p>
            <a:pPr marL="609600" indent="-609600" algn="just" eaLnBrk="0" hangingPunct="0">
              <a:lnSpc>
                <a:spcPct val="90000"/>
              </a:lnSpc>
              <a:spcBef>
                <a:spcPct val="20000"/>
              </a:spcBef>
              <a:defRPr/>
            </a:pPr>
            <a:r>
              <a:rPr lang="en-US" kern="0" dirty="0"/>
              <a:t>	e.	</a:t>
            </a:r>
            <a:r>
              <a:rPr lang="en-US" kern="0" dirty="0" err="1"/>
              <a:t>Evaluasi</a:t>
            </a:r>
            <a:r>
              <a:rPr lang="en-US" kern="0" dirty="0"/>
              <a:t> </a:t>
            </a:r>
            <a:r>
              <a:rPr lang="en-US" kern="0" dirty="0" err="1"/>
              <a:t>penawaran</a:t>
            </a:r>
            <a:r>
              <a:rPr lang="en-US" kern="0" dirty="0"/>
              <a:t>;</a:t>
            </a:r>
          </a:p>
          <a:p>
            <a:pPr marL="609600" indent="-609600" algn="just" eaLnBrk="0" hangingPunct="0">
              <a:lnSpc>
                <a:spcPct val="90000"/>
              </a:lnSpc>
              <a:spcBef>
                <a:spcPct val="20000"/>
              </a:spcBef>
              <a:defRPr/>
            </a:pPr>
            <a:r>
              <a:rPr lang="en-US" kern="0" dirty="0"/>
              <a:t>	f.	</a:t>
            </a:r>
            <a:r>
              <a:rPr lang="en-US" kern="0" dirty="0" err="1"/>
              <a:t>Negosiasi</a:t>
            </a:r>
            <a:r>
              <a:rPr lang="en-US" kern="0" dirty="0"/>
              <a:t> </a:t>
            </a:r>
            <a:r>
              <a:rPr lang="en-US" kern="0" dirty="0" err="1"/>
              <a:t>baik</a:t>
            </a:r>
            <a:r>
              <a:rPr lang="en-US" kern="0" dirty="0"/>
              <a:t> </a:t>
            </a:r>
            <a:r>
              <a:rPr lang="en-US" kern="0" dirty="0" err="1"/>
              <a:t>teknis</a:t>
            </a:r>
            <a:r>
              <a:rPr lang="en-US" kern="0" dirty="0"/>
              <a:t> </a:t>
            </a:r>
            <a:r>
              <a:rPr lang="en-US" kern="0" dirty="0" err="1"/>
              <a:t>maupun</a:t>
            </a:r>
            <a:r>
              <a:rPr lang="en-US" kern="0" dirty="0"/>
              <a:t> </a:t>
            </a:r>
            <a:r>
              <a:rPr lang="en-US" kern="0" dirty="0" err="1"/>
              <a:t>harga</a:t>
            </a:r>
            <a:r>
              <a:rPr lang="en-US" kern="0" dirty="0"/>
              <a:t>;</a:t>
            </a:r>
          </a:p>
          <a:p>
            <a:pPr marL="609600" indent="-609600" algn="just" eaLnBrk="0" hangingPunct="0">
              <a:lnSpc>
                <a:spcPct val="90000"/>
              </a:lnSpc>
              <a:spcBef>
                <a:spcPct val="20000"/>
              </a:spcBef>
              <a:defRPr/>
            </a:pPr>
            <a:r>
              <a:rPr lang="en-US" kern="0" dirty="0"/>
              <a:t>	g.	</a:t>
            </a:r>
            <a:r>
              <a:rPr lang="en-US" kern="0" dirty="0" err="1"/>
              <a:t>Penetapan</a:t>
            </a:r>
            <a:r>
              <a:rPr lang="en-US" kern="0" dirty="0"/>
              <a:t>/</a:t>
            </a:r>
            <a:r>
              <a:rPr lang="en-US" kern="0" dirty="0" err="1"/>
              <a:t>penunjukan</a:t>
            </a:r>
            <a:r>
              <a:rPr lang="en-US" kern="0" dirty="0"/>
              <a:t> </a:t>
            </a:r>
            <a:r>
              <a:rPr lang="en-US" kern="0" dirty="0" err="1"/>
              <a:t>penyedia</a:t>
            </a:r>
            <a:r>
              <a:rPr lang="en-US" kern="0" dirty="0"/>
              <a:t> </a:t>
            </a:r>
            <a:r>
              <a:rPr lang="en-US" kern="0" dirty="0" err="1"/>
              <a:t>barang</a:t>
            </a:r>
            <a:r>
              <a:rPr lang="en-US" kern="0" dirty="0"/>
              <a:t>/</a:t>
            </a:r>
            <a:r>
              <a:rPr lang="en-US" kern="0" dirty="0" err="1"/>
              <a:t>jasa</a:t>
            </a:r>
            <a:r>
              <a:rPr lang="en-US" kern="0" dirty="0"/>
              <a:t>;</a:t>
            </a:r>
          </a:p>
          <a:p>
            <a:pPr marL="609600" indent="-609600" algn="just" eaLnBrk="0" hangingPunct="0">
              <a:lnSpc>
                <a:spcPct val="90000"/>
              </a:lnSpc>
              <a:spcBef>
                <a:spcPct val="20000"/>
              </a:spcBef>
              <a:defRPr/>
            </a:pPr>
            <a:r>
              <a:rPr lang="en-US" kern="0" dirty="0"/>
              <a:t>	h.	</a:t>
            </a:r>
            <a:r>
              <a:rPr lang="en-US" kern="0" dirty="0" err="1"/>
              <a:t>Penandatanganan</a:t>
            </a:r>
            <a:r>
              <a:rPr lang="en-US" kern="0" dirty="0"/>
              <a:t> </a:t>
            </a:r>
            <a:r>
              <a:rPr lang="en-US" kern="0" dirty="0" err="1"/>
              <a:t>kontrak</a:t>
            </a:r>
            <a:r>
              <a:rPr lang="en-US" kern="0" dirty="0"/>
              <a:t>;</a:t>
            </a:r>
            <a:endParaRPr lang="en-US" b="1" kern="0" dirty="0"/>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53A18E-2A32-419C-B61F-29EA31FFF469}"/>
              </a:ext>
            </a:extLst>
          </p:cNvPr>
          <p:cNvSpPr>
            <a:spLocks noGrp="1"/>
          </p:cNvSpPr>
          <p:nvPr>
            <p:ph idx="1"/>
          </p:nvPr>
        </p:nvSpPr>
        <p:spPr/>
        <p:txBody>
          <a:bodyPr/>
          <a:lstStyle/>
          <a:p>
            <a:endParaRPr lang="id-ID" dirty="0"/>
          </a:p>
        </p:txBody>
      </p:sp>
      <p:sp>
        <p:nvSpPr>
          <p:cNvPr id="2" name="Title 1">
            <a:extLst>
              <a:ext uri="{FF2B5EF4-FFF2-40B4-BE49-F238E27FC236}">
                <a16:creationId xmlns:a16="http://schemas.microsoft.com/office/drawing/2014/main" id="{74EEFD66-12AD-4738-9161-8984E7E7AF01}"/>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E9716077-ECB9-484C-9822-8B0F07F46713}"/>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573B7169-0F77-4E00-A8A7-D09FA595507F}" type="slidenum">
              <a:rPr lang="en-US" altLang="id-ID" sz="1400">
                <a:latin typeface="Interstate" pitchFamily="2" charset="0"/>
              </a:rPr>
              <a:pPr eaLnBrk="1" hangingPunct="1"/>
              <a:t>11</a:t>
            </a:fld>
            <a:endParaRPr lang="en-US" altLang="id-ID" sz="1400">
              <a:latin typeface="Interstate" pitchFamily="2" charset="0"/>
            </a:endParaRPr>
          </a:p>
        </p:txBody>
      </p:sp>
      <p:sp>
        <p:nvSpPr>
          <p:cNvPr id="12292" name="Rectangle 5">
            <a:extLst>
              <a:ext uri="{FF2B5EF4-FFF2-40B4-BE49-F238E27FC236}">
                <a16:creationId xmlns:a16="http://schemas.microsoft.com/office/drawing/2014/main" id="{439C1996-8F3F-45C2-A8E0-504D6B43DED9}"/>
              </a:ext>
            </a:extLst>
          </p:cNvPr>
          <p:cNvSpPr>
            <a:spLocks noChangeArrowheads="1"/>
          </p:cNvSpPr>
          <p:nvPr/>
        </p:nvSpPr>
        <p:spPr bwMode="auto">
          <a:xfrm>
            <a:off x="2881313" y="2000250"/>
            <a:ext cx="6172200" cy="457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2000" b="1"/>
          </a:p>
          <a:p>
            <a:pPr algn="ctr" eaLnBrk="1" hangingPunct="1">
              <a:spcBef>
                <a:spcPct val="20000"/>
              </a:spcBef>
            </a:pPr>
            <a:r>
              <a:rPr lang="en-US" altLang="id-ID" sz="2000" b="1"/>
              <a:t>Sanggahan</a:t>
            </a:r>
          </a:p>
          <a:p>
            <a:pPr eaLnBrk="1" hangingPunct="1">
              <a:spcBef>
                <a:spcPct val="20000"/>
              </a:spcBef>
              <a:buFont typeface="Wingdings" panose="05000000000000000000" pitchFamily="2" charset="2"/>
              <a:buNone/>
            </a:pPr>
            <a:endParaRPr lang="en-US" altLang="id-ID" sz="1800" b="1"/>
          </a:p>
          <a:p>
            <a:pPr eaLnBrk="1" hangingPunct="1">
              <a:spcBef>
                <a:spcPct val="20000"/>
              </a:spcBef>
              <a:buFont typeface="Wingdings" panose="05000000000000000000" pitchFamily="2" charset="2"/>
              <a:buChar char="q"/>
            </a:pPr>
            <a:r>
              <a:rPr lang="en-US" altLang="id-ID" sz="1800"/>
              <a:t>Sanggahan oleh peserta lelang kepada Pinpro/Pinbagpro;</a:t>
            </a:r>
          </a:p>
          <a:p>
            <a:pPr eaLnBrk="1" hangingPunct="1">
              <a:spcBef>
                <a:spcPct val="20000"/>
              </a:spcBef>
              <a:buFont typeface="Wingdings" panose="05000000000000000000" pitchFamily="2" charset="2"/>
              <a:buChar char="q"/>
            </a:pPr>
            <a:endParaRPr lang="en-US" altLang="id-ID" sz="1800"/>
          </a:p>
          <a:p>
            <a:pPr eaLnBrk="1" hangingPunct="1">
              <a:spcBef>
                <a:spcPct val="20000"/>
              </a:spcBef>
              <a:buFont typeface="Wingdings" panose="05000000000000000000" pitchFamily="2" charset="2"/>
              <a:buChar char="q"/>
            </a:pPr>
            <a:r>
              <a:rPr lang="en-US" altLang="id-ID" sz="1800"/>
              <a:t>Pinpro/Pinbagpro menjawab sanggahan;</a:t>
            </a:r>
          </a:p>
          <a:p>
            <a:pPr eaLnBrk="1" hangingPunct="1">
              <a:spcBef>
                <a:spcPct val="20000"/>
              </a:spcBef>
              <a:buFont typeface="Wingdings" panose="05000000000000000000" pitchFamily="2" charset="2"/>
              <a:buChar char="q"/>
            </a:pPr>
            <a:endParaRPr lang="en-US" altLang="id-ID" sz="1800"/>
          </a:p>
          <a:p>
            <a:pPr eaLnBrk="1" hangingPunct="1">
              <a:spcBef>
                <a:spcPct val="20000"/>
              </a:spcBef>
              <a:buFont typeface="Wingdings" panose="05000000000000000000" pitchFamily="2" charset="2"/>
              <a:buChar char="q"/>
            </a:pPr>
            <a:r>
              <a:rPr lang="en-US" altLang="id-ID" sz="1800"/>
              <a:t>Sanggahan banding kepada Menteri;</a:t>
            </a:r>
          </a:p>
          <a:p>
            <a:pPr eaLnBrk="1" hangingPunct="1">
              <a:spcBef>
                <a:spcPct val="20000"/>
              </a:spcBef>
              <a:buFont typeface="Wingdings" panose="05000000000000000000" pitchFamily="2" charset="2"/>
              <a:buChar char="q"/>
            </a:pPr>
            <a:endParaRPr lang="en-US" altLang="id-ID" sz="1800"/>
          </a:p>
          <a:p>
            <a:pPr eaLnBrk="1" hangingPunct="1">
              <a:spcBef>
                <a:spcPct val="20000"/>
              </a:spcBef>
              <a:buFont typeface="Wingdings" panose="05000000000000000000" pitchFamily="2" charset="2"/>
              <a:buChar char="q"/>
            </a:pPr>
            <a:r>
              <a:rPr lang="en-US" altLang="id-ID" sz="1800"/>
              <a:t>Jawaban sanggahan banding oleh Menteri;</a:t>
            </a:r>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E00AE7-3D65-46EF-833F-A17562B9207B}"/>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9D9C8CD7-3698-49CB-B1F3-0C601B4411A0}"/>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82043B5A-5176-4E9E-88B8-64563F61C2BC}"/>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DFEC73CE-8C26-4539-9584-658EBF81DD68}" type="slidenum">
              <a:rPr lang="en-US" altLang="id-ID" sz="1400">
                <a:latin typeface="Interstate" pitchFamily="2" charset="0"/>
              </a:rPr>
              <a:pPr eaLnBrk="1" hangingPunct="1"/>
              <a:t>12</a:t>
            </a:fld>
            <a:endParaRPr lang="en-US" altLang="id-ID" sz="1400">
              <a:latin typeface="Interstate" pitchFamily="2" charset="0"/>
            </a:endParaRPr>
          </a:p>
        </p:txBody>
      </p:sp>
      <p:sp>
        <p:nvSpPr>
          <p:cNvPr id="13316" name="Rectangle 4">
            <a:extLst>
              <a:ext uri="{FF2B5EF4-FFF2-40B4-BE49-F238E27FC236}">
                <a16:creationId xmlns:a16="http://schemas.microsoft.com/office/drawing/2014/main" id="{06AD88F5-4970-4200-973F-D1BD9BF5728B}"/>
              </a:ext>
            </a:extLst>
          </p:cNvPr>
          <p:cNvSpPr>
            <a:spLocks noChangeArrowheads="1"/>
          </p:cNvSpPr>
          <p:nvPr/>
        </p:nvSpPr>
        <p:spPr bwMode="auto">
          <a:xfrm>
            <a:off x="2881313" y="1643063"/>
            <a:ext cx="6172200" cy="395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2000" b="1"/>
          </a:p>
          <a:p>
            <a:pPr algn="ctr" eaLnBrk="1" hangingPunct="1">
              <a:spcBef>
                <a:spcPct val="20000"/>
              </a:spcBef>
              <a:buFont typeface="Wingdings" panose="05000000000000000000" pitchFamily="2" charset="2"/>
              <a:buNone/>
            </a:pPr>
            <a:r>
              <a:rPr lang="en-US" altLang="id-ID" sz="2000"/>
              <a:t>Penilaian Kualifikasi</a:t>
            </a:r>
          </a:p>
          <a:p>
            <a:pPr algn="ctr" eaLnBrk="1" hangingPunct="1">
              <a:spcBef>
                <a:spcPct val="20000"/>
              </a:spcBef>
              <a:buFont typeface="Wingdings" panose="05000000000000000000" pitchFamily="2" charset="2"/>
              <a:buNone/>
            </a:pPr>
            <a:r>
              <a:rPr lang="en-US" altLang="id-ID" sz="2000"/>
              <a:t>Jasa Pemborongan</a:t>
            </a:r>
          </a:p>
          <a:p>
            <a:pPr algn="ctr" eaLnBrk="1" hangingPunct="1">
              <a:spcBef>
                <a:spcPct val="20000"/>
              </a:spcBef>
              <a:buFont typeface="Wingdings" panose="05000000000000000000" pitchFamily="2" charset="2"/>
              <a:buNone/>
            </a:pPr>
            <a:endParaRPr lang="en-US" altLang="id-ID" sz="1800"/>
          </a:p>
          <a:p>
            <a:pPr eaLnBrk="1" hangingPunct="1">
              <a:spcBef>
                <a:spcPct val="20000"/>
              </a:spcBef>
              <a:buFont typeface="Wingdings" panose="05000000000000000000" pitchFamily="2" charset="2"/>
              <a:buChar char="q"/>
            </a:pPr>
            <a:r>
              <a:rPr lang="en-US" altLang="id-ID" sz="1800"/>
              <a:t>Penelitian Administrasi</a:t>
            </a:r>
          </a:p>
          <a:p>
            <a:pPr eaLnBrk="1" hangingPunct="1">
              <a:spcBef>
                <a:spcPct val="20000"/>
              </a:spcBef>
              <a:buFont typeface="Wingdings" panose="05000000000000000000" pitchFamily="2" charset="2"/>
              <a:buChar char="q"/>
            </a:pPr>
            <a:r>
              <a:rPr lang="en-US" altLang="id-ID" sz="1800"/>
              <a:t>Penilaian Keuangan</a:t>
            </a:r>
          </a:p>
          <a:p>
            <a:pPr eaLnBrk="1" hangingPunct="1">
              <a:spcBef>
                <a:spcPct val="20000"/>
              </a:spcBef>
              <a:buFont typeface="Wingdings" panose="05000000000000000000" pitchFamily="2" charset="2"/>
              <a:buChar char="q"/>
            </a:pPr>
            <a:r>
              <a:rPr lang="en-US" altLang="id-ID" sz="1800"/>
              <a:t>Penilaian Pengalaman</a:t>
            </a:r>
          </a:p>
          <a:p>
            <a:pPr eaLnBrk="1" hangingPunct="1">
              <a:spcBef>
                <a:spcPct val="20000"/>
              </a:spcBef>
              <a:buFont typeface="Wingdings" panose="05000000000000000000" pitchFamily="2" charset="2"/>
              <a:buChar char="q"/>
            </a:pPr>
            <a:r>
              <a:rPr lang="en-US" altLang="id-ID" sz="1800"/>
              <a:t>Penilaian Kemampuan Teknis</a:t>
            </a:r>
          </a:p>
          <a:p>
            <a:pPr eaLnBrk="1" hangingPunct="1">
              <a:spcBef>
                <a:spcPct val="20000"/>
              </a:spcBef>
              <a:buFont typeface="Wingdings" panose="05000000000000000000" pitchFamily="2" charset="2"/>
              <a:buChar char="q"/>
            </a:pPr>
            <a:r>
              <a:rPr lang="en-US" altLang="id-ID" sz="1800"/>
              <a:t>Ambang Lulus</a:t>
            </a:r>
          </a:p>
          <a:p>
            <a:pPr eaLnBrk="1" hangingPunct="1">
              <a:spcBef>
                <a:spcPct val="20000"/>
              </a:spcBef>
              <a:buFont typeface="Wingdings" panose="05000000000000000000" pitchFamily="2" charset="2"/>
              <a:buChar char="q"/>
            </a:pPr>
            <a:r>
              <a:rPr lang="en-US" altLang="id-ID" sz="1800"/>
              <a:t>Sisa Kemampuan Paket</a:t>
            </a:r>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408AB3-78B7-4AB5-AEA0-194DEF5946D5}"/>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77CF1C82-FE78-4929-9D38-C29C61CF9ABE}"/>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9A2CFE82-3092-4B10-8094-F91D5E6C5AEB}"/>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B5B8E806-438B-4D25-A223-835B32EDCEC0}" type="slidenum">
              <a:rPr lang="en-US" altLang="id-ID" sz="1400">
                <a:latin typeface="Interstate" pitchFamily="2" charset="0"/>
              </a:rPr>
              <a:pPr eaLnBrk="1" hangingPunct="1"/>
              <a:t>13</a:t>
            </a:fld>
            <a:endParaRPr lang="en-US" altLang="id-ID" sz="1400">
              <a:latin typeface="Interstate" pitchFamily="2" charset="0"/>
            </a:endParaRPr>
          </a:p>
        </p:txBody>
      </p:sp>
      <p:sp>
        <p:nvSpPr>
          <p:cNvPr id="14340" name="Rectangle 5">
            <a:extLst>
              <a:ext uri="{FF2B5EF4-FFF2-40B4-BE49-F238E27FC236}">
                <a16:creationId xmlns:a16="http://schemas.microsoft.com/office/drawing/2014/main" id="{C97A8E83-6B16-4C94-AFE9-87CB952A3FE7}"/>
              </a:ext>
            </a:extLst>
          </p:cNvPr>
          <p:cNvSpPr>
            <a:spLocks noChangeArrowheads="1"/>
          </p:cNvSpPr>
          <p:nvPr/>
        </p:nvSpPr>
        <p:spPr bwMode="auto">
          <a:xfrm>
            <a:off x="3095625" y="1428750"/>
            <a:ext cx="6172200" cy="457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800" b="1"/>
          </a:p>
          <a:p>
            <a:pPr algn="ctr" eaLnBrk="1" hangingPunct="1">
              <a:spcBef>
                <a:spcPct val="20000"/>
              </a:spcBef>
            </a:pPr>
            <a:endParaRPr lang="en-US" altLang="id-ID" sz="800" b="1"/>
          </a:p>
          <a:p>
            <a:pPr eaLnBrk="1" hangingPunct="1">
              <a:spcBef>
                <a:spcPct val="20000"/>
              </a:spcBef>
              <a:buFont typeface="Wingdings" panose="05000000000000000000" pitchFamily="2" charset="2"/>
              <a:buNone/>
            </a:pPr>
            <a:r>
              <a:rPr lang="en-US" altLang="id-ID" sz="2000"/>
              <a:t>	</a:t>
            </a:r>
            <a:r>
              <a:rPr lang="en-US" altLang="id-ID" sz="1600"/>
              <a:t>Penelitian Administrasi (Lulus/Gugur)…….</a:t>
            </a:r>
            <a:r>
              <a:rPr lang="en-US" altLang="id-ID" sz="2000"/>
              <a:t> </a:t>
            </a:r>
            <a:r>
              <a:rPr lang="en-US" altLang="id-ID" b="1"/>
              <a:t>1 - 4</a:t>
            </a:r>
          </a:p>
          <a:p>
            <a:pPr eaLnBrk="1" hangingPunct="1">
              <a:spcBef>
                <a:spcPct val="20000"/>
              </a:spcBef>
              <a:buFont typeface="Wingdings" panose="05000000000000000000" pitchFamily="2" charset="2"/>
              <a:buNone/>
            </a:pPr>
            <a:endParaRPr lang="en-US" altLang="id-ID" sz="800" b="1"/>
          </a:p>
          <a:p>
            <a:pPr algn="just" eaLnBrk="1" hangingPunct="1">
              <a:spcBef>
                <a:spcPct val="20000"/>
              </a:spcBef>
              <a:buFont typeface="Wingdings" panose="05000000000000000000" pitchFamily="2" charset="2"/>
              <a:buNone/>
            </a:pPr>
            <a:r>
              <a:rPr lang="en-US" altLang="id-ID" sz="1600"/>
              <a:t>	</a:t>
            </a:r>
            <a:r>
              <a:rPr lang="en-US" altLang="id-ID" sz="1400"/>
              <a:t>1).	Memiliki Ijin Usaha Jasa Konstruksi yang diterbitkan oleh 	Pemerintah Kabupaten/Kota tempat domisili penyedia 	barang/jasa;</a:t>
            </a:r>
          </a:p>
          <a:p>
            <a:pPr algn="just" eaLnBrk="1" hangingPunct="1">
              <a:spcBef>
                <a:spcPct val="20000"/>
              </a:spcBef>
              <a:buFont typeface="Wingdings" panose="05000000000000000000" pitchFamily="2" charset="2"/>
              <a:buNone/>
            </a:pPr>
            <a:r>
              <a:rPr lang="en-US" altLang="id-ID" sz="1400"/>
              <a:t>	2).	Memiliki kompetensi yang ditunjukkan dengan Sertifikat Badan 	Usaha yang diterbitkan oleh Lembaga Pengembangan Jasa 	Konstruksi;</a:t>
            </a:r>
          </a:p>
          <a:p>
            <a:pPr algn="just" eaLnBrk="1" hangingPunct="1">
              <a:spcBef>
                <a:spcPct val="20000"/>
              </a:spcBef>
              <a:buFont typeface="Wingdings" panose="05000000000000000000" pitchFamily="2" charset="2"/>
              <a:buNone/>
            </a:pPr>
            <a:r>
              <a:rPr lang="en-US" altLang="id-ID" sz="1400"/>
              <a:t>	3).	Secara hukum mempunyai kapasitas menandatangani kontrak 	pengadaan;</a:t>
            </a:r>
          </a:p>
          <a:p>
            <a:pPr algn="just" eaLnBrk="1" hangingPunct="1">
              <a:spcBef>
                <a:spcPct val="20000"/>
              </a:spcBef>
              <a:buFont typeface="Wingdings" panose="05000000000000000000" pitchFamily="2" charset="2"/>
              <a:buNone/>
            </a:pPr>
            <a:r>
              <a:rPr lang="en-US" altLang="id-ID" sz="1400"/>
              <a:t>	4).	Tidak dalam pengawasan pengadilan, tidak bangkrut, kegiatan 	usahanya tidak sedang dihentikan, dan/atau tidak sedang	menjalani 	sanksi pidana;</a:t>
            </a:r>
          </a:p>
          <a:p>
            <a:pPr algn="just" eaLnBrk="1" hangingPunct="1">
              <a:spcBef>
                <a:spcPct val="20000"/>
              </a:spcBef>
              <a:buFont typeface="Wingdings" panose="05000000000000000000" pitchFamily="2" charset="2"/>
              <a:buNone/>
            </a:pPr>
            <a:r>
              <a:rPr lang="en-US" altLang="id-ID" sz="1400"/>
              <a:t>	5).	Dalam hal penyedia jasa akan melakukan kemitraan, penyedia 	barang/jasa wajib mempunyai perjanjian kerjasama operasi 	kemitraan 	yang memuat presentase kemitraan dan 	perusahaan yang mewakili kemitraan tersebut.</a:t>
            </a:r>
            <a:endParaRPr lang="en-US" altLang="id-ID" sz="160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671A36-D344-40EF-917F-33373C8F88C9}"/>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C1A4890B-BDD8-4403-952F-A3C1A4B6D0F2}"/>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0181DB11-BC0D-48FC-810C-79FA226CF0D0}"/>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98B82EC2-A8C6-4951-A923-35117CE849A5}" type="slidenum">
              <a:rPr lang="en-US" altLang="id-ID" sz="1400">
                <a:latin typeface="Interstate" pitchFamily="2" charset="0"/>
              </a:rPr>
              <a:pPr eaLnBrk="1" hangingPunct="1"/>
              <a:t>14</a:t>
            </a:fld>
            <a:endParaRPr lang="en-US" altLang="id-ID" sz="1400">
              <a:latin typeface="Interstate" pitchFamily="2" charset="0"/>
            </a:endParaRPr>
          </a:p>
        </p:txBody>
      </p:sp>
      <p:sp>
        <p:nvSpPr>
          <p:cNvPr id="15364" name="Rectangle 4">
            <a:extLst>
              <a:ext uri="{FF2B5EF4-FFF2-40B4-BE49-F238E27FC236}">
                <a16:creationId xmlns:a16="http://schemas.microsoft.com/office/drawing/2014/main" id="{5428863B-223A-4063-8B2E-E73767AF8BB0}"/>
              </a:ext>
            </a:extLst>
          </p:cNvPr>
          <p:cNvSpPr>
            <a:spLocks noChangeArrowheads="1"/>
          </p:cNvSpPr>
          <p:nvPr/>
        </p:nvSpPr>
        <p:spPr bwMode="auto">
          <a:xfrm>
            <a:off x="2809875" y="1357314"/>
            <a:ext cx="6172200" cy="4579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800"/>
          </a:p>
          <a:p>
            <a:pPr algn="ctr" eaLnBrk="1" hangingPunct="1">
              <a:spcBef>
                <a:spcPct val="20000"/>
              </a:spcBef>
            </a:pPr>
            <a:r>
              <a:rPr lang="en-US" altLang="id-ID" sz="1600"/>
              <a:t>Penelitian Administrasi …….</a:t>
            </a:r>
            <a:r>
              <a:rPr lang="en-US" altLang="id-ID" sz="2000"/>
              <a:t> </a:t>
            </a:r>
            <a:r>
              <a:rPr lang="en-US" altLang="id-ID" b="1"/>
              <a:t>2 - 4</a:t>
            </a:r>
          </a:p>
          <a:p>
            <a:pPr eaLnBrk="1" hangingPunct="1">
              <a:spcBef>
                <a:spcPct val="20000"/>
              </a:spcBef>
              <a:buFont typeface="Wingdings" panose="05000000000000000000" pitchFamily="2" charset="2"/>
              <a:buNone/>
            </a:pPr>
            <a:endParaRPr lang="en-US" altLang="id-ID" sz="800" b="1"/>
          </a:p>
          <a:p>
            <a:pPr algn="just" eaLnBrk="1" hangingPunct="1">
              <a:spcBef>
                <a:spcPct val="20000"/>
              </a:spcBef>
              <a:buFont typeface="Wingdings" panose="05000000000000000000" pitchFamily="2" charset="2"/>
              <a:buNone/>
            </a:pPr>
            <a:r>
              <a:rPr lang="en-US" altLang="id-ID" sz="1600"/>
              <a:t>	</a:t>
            </a:r>
            <a:r>
              <a:rPr lang="en-US" altLang="id-ID" sz="1400"/>
              <a:t>6).	Telah melunasi kewajiban pajak tahun terakhir (SPT/PPh) serta 	memiliki laporan bulanan PPh Pasal 25 atau pasal 21/pasal 23 	atau PPn sekurang-kurangnya 3 (tiga) bulan yang lalu;</a:t>
            </a:r>
          </a:p>
          <a:p>
            <a:pPr algn="just" eaLnBrk="1" hangingPunct="1">
              <a:spcBef>
                <a:spcPct val="20000"/>
              </a:spcBef>
              <a:buFont typeface="Wingdings" panose="05000000000000000000" pitchFamily="2" charset="2"/>
              <a:buNone/>
            </a:pPr>
            <a:r>
              <a:rPr lang="en-US" altLang="id-ID" sz="1400"/>
              <a:t>	7).	Selama 4 (empat) tahun terakhir pernah memiliki pengalaman 	menyediakan jasa baik di lingkungan pemerintah atau swasta 	termasuk 	pengalaman sebagai sub penyedia jasa baik 	dilingkungan pemerintah/swasta, kecuali penyedia jasa 	pelaksanaan pekerjaan konstruksi (pemborongan) yang baru 	berdiri kurang dari 3 (tiga) tahun atau penyedia jasa 	perencanaan dan jasa pengawasan pekerjaan konstruksi 	(konsultansi) yang baru berdiri kurang dari 2 (dua) tahun;</a:t>
            </a:r>
          </a:p>
          <a:p>
            <a:pPr algn="just" eaLnBrk="1" hangingPunct="1">
              <a:spcBef>
                <a:spcPct val="20000"/>
              </a:spcBef>
              <a:buFont typeface="Wingdings" panose="05000000000000000000" pitchFamily="2" charset="2"/>
              <a:buNone/>
            </a:pPr>
            <a:r>
              <a:rPr lang="en-US" altLang="id-ID" sz="1400"/>
              <a:t>	8).	Memiliki kinerja baik dan tidak masuk dalam daftar sanksi atau 	daftar hitam di suatu instansi;</a:t>
            </a:r>
          </a:p>
          <a:p>
            <a:pPr algn="just" eaLnBrk="1" hangingPunct="1">
              <a:spcBef>
                <a:spcPct val="20000"/>
              </a:spcBef>
              <a:buFont typeface="Wingdings" panose="05000000000000000000" pitchFamily="2" charset="2"/>
              <a:buNone/>
            </a:pPr>
            <a:r>
              <a:rPr lang="en-US" altLang="id-ID" sz="1400"/>
              <a:t>	9).	Memiliki kemampuan pada bidang pekerjaan yang sesuai untuk 	usaha kecil termasuk koperasi kecil.</a:t>
            </a:r>
          </a:p>
          <a:p>
            <a:pPr algn="just" eaLnBrk="1" hangingPunct="1">
              <a:spcBef>
                <a:spcPct val="20000"/>
              </a:spcBef>
              <a:buFont typeface="Wingdings" panose="05000000000000000000" pitchFamily="2" charset="2"/>
              <a:buNone/>
            </a:pPr>
            <a:endParaRPr lang="en-US" altLang="id-ID" sz="1400"/>
          </a:p>
        </p:txBody>
      </p:sp>
    </p:spTree>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F421B-E347-4FC8-92B9-C294DB822A94}"/>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E274AE21-E64C-4CDD-AB02-FBCB8238A10B}"/>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1B75A46F-A972-4977-A699-BCCE82FAAC8F}"/>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9D918549-5FBF-4864-8833-A2FAFC75D0B7}" type="slidenum">
              <a:rPr lang="en-US" altLang="id-ID" sz="1400">
                <a:latin typeface="Interstate" pitchFamily="2" charset="0"/>
              </a:rPr>
              <a:pPr eaLnBrk="1" hangingPunct="1"/>
              <a:t>15</a:t>
            </a:fld>
            <a:endParaRPr lang="en-US" altLang="id-ID" sz="1400">
              <a:latin typeface="Interstate" pitchFamily="2" charset="0"/>
            </a:endParaRPr>
          </a:p>
        </p:txBody>
      </p:sp>
      <p:sp>
        <p:nvSpPr>
          <p:cNvPr id="16388" name="Rectangle 5">
            <a:extLst>
              <a:ext uri="{FF2B5EF4-FFF2-40B4-BE49-F238E27FC236}">
                <a16:creationId xmlns:a16="http://schemas.microsoft.com/office/drawing/2014/main" id="{EB7600C4-F6FA-429D-B2B1-2BFE4767AF76}"/>
              </a:ext>
            </a:extLst>
          </p:cNvPr>
          <p:cNvSpPr>
            <a:spLocks noChangeArrowheads="1"/>
          </p:cNvSpPr>
          <p:nvPr/>
        </p:nvSpPr>
        <p:spPr bwMode="auto">
          <a:xfrm>
            <a:off x="2667000" y="1214439"/>
            <a:ext cx="6172200" cy="4579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800" b="1"/>
          </a:p>
          <a:p>
            <a:pPr algn="ctr" eaLnBrk="1" hangingPunct="1">
              <a:spcBef>
                <a:spcPct val="20000"/>
              </a:spcBef>
              <a:buFont typeface="Wingdings" panose="05000000000000000000" pitchFamily="2" charset="2"/>
              <a:buNone/>
            </a:pPr>
            <a:r>
              <a:rPr lang="en-US" altLang="id-ID" sz="1600" b="1"/>
              <a:t>Penelitian Administrasi …….</a:t>
            </a:r>
            <a:r>
              <a:rPr lang="en-US" altLang="id-ID" sz="2000"/>
              <a:t> </a:t>
            </a:r>
            <a:r>
              <a:rPr lang="en-US" altLang="id-ID" b="1"/>
              <a:t>3 - 4</a:t>
            </a:r>
          </a:p>
          <a:p>
            <a:pPr eaLnBrk="1" hangingPunct="1">
              <a:spcBef>
                <a:spcPct val="20000"/>
              </a:spcBef>
              <a:buFont typeface="Wingdings" panose="05000000000000000000" pitchFamily="2" charset="2"/>
              <a:buNone/>
            </a:pPr>
            <a:endParaRPr lang="en-US" altLang="id-ID" sz="800" b="1"/>
          </a:p>
          <a:p>
            <a:pPr algn="just" eaLnBrk="1" hangingPunct="1">
              <a:spcBef>
                <a:spcPct val="20000"/>
              </a:spcBef>
              <a:buFont typeface="Wingdings" panose="05000000000000000000" pitchFamily="2" charset="2"/>
              <a:buNone/>
            </a:pPr>
            <a:r>
              <a:rPr lang="en-US" altLang="id-ID" sz="1600"/>
              <a:t>	10</a:t>
            </a:r>
            <a:r>
              <a:rPr lang="en-US" altLang="id-ID" sz="1400"/>
              <a:t>).Untuk bukan usaha kecil</a:t>
            </a:r>
          </a:p>
          <a:p>
            <a:pPr algn="just" eaLnBrk="1" hangingPunct="1">
              <a:spcBef>
                <a:spcPct val="20000"/>
              </a:spcBef>
              <a:buFont typeface="Wingdings" panose="05000000000000000000" pitchFamily="2" charset="2"/>
              <a:buNone/>
            </a:pPr>
            <a:r>
              <a:rPr lang="en-US" altLang="id-ID" sz="1400"/>
              <a:t>		Jasa pelaksanaan pekerjaan konstruksi (pemborongan):</a:t>
            </a:r>
          </a:p>
          <a:p>
            <a:pPr algn="just" eaLnBrk="1" hangingPunct="1">
              <a:spcBef>
                <a:spcPct val="20000"/>
              </a:spcBef>
              <a:buFont typeface="Wingdings" panose="05000000000000000000" pitchFamily="2" charset="2"/>
              <a:buNone/>
            </a:pPr>
            <a:r>
              <a:rPr lang="en-US" altLang="id-ID" sz="1400"/>
              <a:t>		1.      Memiliki kemampuan pada bidang/sub bidang pekerjaan 	           yang sesuai;</a:t>
            </a:r>
          </a:p>
          <a:p>
            <a:pPr algn="just" eaLnBrk="1" hangingPunct="1">
              <a:spcBef>
                <a:spcPct val="20000"/>
              </a:spcBef>
              <a:buFont typeface="Wingdings" panose="05000000000000000000" pitchFamily="2" charset="2"/>
              <a:buNone/>
            </a:pPr>
            <a:r>
              <a:rPr lang="en-US" altLang="id-ID" sz="1400"/>
              <a:t>		2.    Memenuhi KD-2NPt pada sub bidang pekerjaan yang 	            sesuai dalam kurun waktu 7 (tujuh) tahun terakhir.</a:t>
            </a:r>
          </a:p>
          <a:p>
            <a:pPr algn="just" eaLnBrk="1" hangingPunct="1">
              <a:spcBef>
                <a:spcPct val="20000"/>
              </a:spcBef>
              <a:buFont typeface="Wingdings" panose="05000000000000000000" pitchFamily="2" charset="2"/>
              <a:buNone/>
            </a:pPr>
            <a:r>
              <a:rPr lang="en-US" altLang="id-ID" sz="1400"/>
              <a:t>		Dimana:</a:t>
            </a:r>
          </a:p>
          <a:p>
            <a:pPr algn="just" eaLnBrk="1" hangingPunct="1">
              <a:spcBef>
                <a:spcPct val="20000"/>
              </a:spcBef>
              <a:buFont typeface="Wingdings" panose="05000000000000000000" pitchFamily="2" charset="2"/>
              <a:buNone/>
            </a:pPr>
            <a:r>
              <a:rPr lang="en-US" altLang="id-ID" sz="1400"/>
              <a:t>		          KD  = Kemampuan dasar;</a:t>
            </a:r>
          </a:p>
          <a:p>
            <a:pPr algn="just" eaLnBrk="1" hangingPunct="1">
              <a:spcBef>
                <a:spcPct val="20000"/>
              </a:spcBef>
              <a:buFont typeface="Wingdings" panose="05000000000000000000" pitchFamily="2" charset="2"/>
              <a:buNone/>
            </a:pPr>
            <a:r>
              <a:rPr lang="en-US" altLang="id-ID" sz="1400"/>
              <a:t>		          NPt = Nilai Pengalaman tertingi</a:t>
            </a:r>
          </a:p>
          <a:p>
            <a:pPr algn="just" eaLnBrk="1" hangingPunct="1">
              <a:spcBef>
                <a:spcPct val="20000"/>
              </a:spcBef>
              <a:buFont typeface="Wingdings" panose="05000000000000000000" pitchFamily="2" charset="2"/>
              <a:buNone/>
            </a:pPr>
            <a:r>
              <a:rPr lang="en-US" altLang="id-ID" sz="1400"/>
              <a:t>	11).Dalam hal bermitra, yang diperhitungkan adalah kemampuan 	dasar dari perusahaan yang mewakili kemitraan (lead firm);</a:t>
            </a:r>
          </a:p>
          <a:p>
            <a:pPr algn="just" eaLnBrk="1" hangingPunct="1">
              <a:spcBef>
                <a:spcPct val="20000"/>
              </a:spcBef>
              <a:buFont typeface="Wingdings" panose="05000000000000000000" pitchFamily="2" charset="2"/>
              <a:buNone/>
            </a:pPr>
            <a:r>
              <a:rPr lang="en-US" altLang="id-ID" sz="1400"/>
              <a:t>	12).Untuk pekerjaan khusus/spesifik/teknologi tinggi/kompleks 	dapat ditambahkan persyaratan lain seperti peralatan khusus, 	tenaga ahli spesialis yang diperlukan, atau pengalaman tertentu 	dan memiliki sertifikat manajemen mutu ISO;</a:t>
            </a:r>
          </a:p>
        </p:txBody>
      </p:sp>
    </p:spTree>
  </p:cSld>
  <p:clrMapOvr>
    <a:masterClrMapping/>
  </p:clrMapOvr>
  <p:transition>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693197-2D01-4792-8FBB-11E809802285}"/>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8659BD6B-BB01-431C-BC3D-39897C75FDDC}"/>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815477E1-FCD3-4CEA-91E0-E97FBCE37FE2}"/>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881AD8BB-2BC3-49CF-B973-D14F4166FE92}" type="slidenum">
              <a:rPr lang="en-US" altLang="id-ID" sz="1400">
                <a:latin typeface="Interstate" pitchFamily="2" charset="0"/>
              </a:rPr>
              <a:pPr eaLnBrk="1" hangingPunct="1"/>
              <a:t>16</a:t>
            </a:fld>
            <a:endParaRPr lang="en-US" altLang="id-ID" sz="1400">
              <a:latin typeface="Interstate" pitchFamily="2" charset="0"/>
            </a:endParaRPr>
          </a:p>
        </p:txBody>
      </p:sp>
      <p:sp>
        <p:nvSpPr>
          <p:cNvPr id="17413" name="Rectangle 4">
            <a:extLst>
              <a:ext uri="{FF2B5EF4-FFF2-40B4-BE49-F238E27FC236}">
                <a16:creationId xmlns:a16="http://schemas.microsoft.com/office/drawing/2014/main" id="{45318F42-618D-4064-82BC-D4906D908624}"/>
              </a:ext>
            </a:extLst>
          </p:cNvPr>
          <p:cNvSpPr>
            <a:spLocks noChangeArrowheads="1"/>
          </p:cNvSpPr>
          <p:nvPr/>
        </p:nvSpPr>
        <p:spPr bwMode="auto">
          <a:xfrm>
            <a:off x="2809875" y="1341439"/>
            <a:ext cx="6172200" cy="4579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800" b="1"/>
          </a:p>
          <a:p>
            <a:pPr algn="ctr" eaLnBrk="1" hangingPunct="1">
              <a:spcBef>
                <a:spcPct val="20000"/>
              </a:spcBef>
              <a:buFont typeface="Wingdings" panose="05000000000000000000" pitchFamily="2" charset="2"/>
              <a:buNone/>
            </a:pPr>
            <a:r>
              <a:rPr lang="en-US" altLang="id-ID" sz="1600" b="1"/>
              <a:t>Penelitian Administrasi …….</a:t>
            </a:r>
            <a:r>
              <a:rPr lang="en-US" altLang="id-ID" sz="2000"/>
              <a:t> </a:t>
            </a:r>
            <a:r>
              <a:rPr lang="en-US" altLang="id-ID" b="1"/>
              <a:t>4 - 4</a:t>
            </a:r>
          </a:p>
          <a:p>
            <a:pPr eaLnBrk="1" hangingPunct="1">
              <a:spcBef>
                <a:spcPct val="20000"/>
              </a:spcBef>
              <a:buFont typeface="Wingdings" panose="05000000000000000000" pitchFamily="2" charset="2"/>
              <a:buNone/>
            </a:pPr>
            <a:endParaRPr lang="en-US" altLang="id-ID" sz="800" b="1"/>
          </a:p>
          <a:p>
            <a:pPr algn="just" eaLnBrk="1" hangingPunct="1">
              <a:lnSpc>
                <a:spcPct val="90000"/>
              </a:lnSpc>
              <a:spcBef>
                <a:spcPct val="20000"/>
              </a:spcBef>
              <a:buFont typeface="Wingdings" panose="05000000000000000000" pitchFamily="2" charset="2"/>
              <a:buNone/>
            </a:pPr>
            <a:r>
              <a:rPr lang="en-US" altLang="id-ID" sz="1600"/>
              <a:t>	</a:t>
            </a:r>
            <a:r>
              <a:rPr lang="en-US" altLang="id-ID" sz="1400"/>
              <a:t>13).Memiliki surat keterangan dukungan keuangan dari bank 	pemerintah/swasta untuk mengikuti pengadaan barang/jasa 	sekurang-kurangnya 10% dari nilai proyek untuk pekerjaan 	pelaksanaan konstruksi (pemborongan), kecuali untuk usaha 	kecil;</a:t>
            </a:r>
          </a:p>
          <a:p>
            <a:pPr algn="just" eaLnBrk="1" hangingPunct="1">
              <a:lnSpc>
                <a:spcPct val="90000"/>
              </a:lnSpc>
              <a:spcBef>
                <a:spcPct val="20000"/>
              </a:spcBef>
              <a:buFont typeface="Wingdings" panose="05000000000000000000" pitchFamily="2" charset="2"/>
              <a:buNone/>
            </a:pPr>
            <a:r>
              <a:rPr lang="en-US" altLang="id-ID" sz="1400"/>
              <a:t>	14).Memiliki kemampuan menyediakan fasilitas dan peralatan serta 	personil yang diperlukan untuk pelaksanaan pekerjaan;</a:t>
            </a:r>
          </a:p>
          <a:p>
            <a:pPr algn="just" eaLnBrk="1" hangingPunct="1">
              <a:lnSpc>
                <a:spcPct val="90000"/>
              </a:lnSpc>
              <a:spcBef>
                <a:spcPct val="20000"/>
              </a:spcBef>
              <a:buFont typeface="Wingdings" panose="05000000000000000000" pitchFamily="2" charset="2"/>
              <a:buNone/>
            </a:pPr>
            <a:r>
              <a:rPr lang="en-US" altLang="id-ID" sz="1400"/>
              <a:t>	15).Termasuk dalam penyedia jasa yang sesuai dengan nilai paket 	pekerjaan;</a:t>
            </a:r>
          </a:p>
          <a:p>
            <a:pPr algn="just" eaLnBrk="1" hangingPunct="1">
              <a:lnSpc>
                <a:spcPct val="90000"/>
              </a:lnSpc>
              <a:spcBef>
                <a:spcPct val="20000"/>
              </a:spcBef>
              <a:buFont typeface="Wingdings" panose="05000000000000000000" pitchFamily="2" charset="2"/>
              <a:buNone/>
            </a:pPr>
            <a:r>
              <a:rPr lang="en-US" altLang="id-ID" sz="1400"/>
              <a:t>	16).Menyampaikan daftar perolehan pekerjaan yang sedang 	dilaksanakan (khusus untuk jasa pelaksanaan pekerjaan 	konstruksi/pemborongan);</a:t>
            </a:r>
          </a:p>
          <a:p>
            <a:pPr algn="just" eaLnBrk="1" hangingPunct="1">
              <a:lnSpc>
                <a:spcPct val="90000"/>
              </a:lnSpc>
              <a:spcBef>
                <a:spcPct val="20000"/>
              </a:spcBef>
              <a:buFont typeface="Wingdings" panose="05000000000000000000" pitchFamily="2" charset="2"/>
              <a:buNone/>
            </a:pPr>
            <a:r>
              <a:rPr lang="en-US" altLang="id-ID" sz="1400"/>
              <a:t>	17).Tidak membuat pernyataan yang tidak benar tentang 	kompetensi dan kemampuan usaha yang dimilikinya;</a:t>
            </a:r>
          </a:p>
          <a:p>
            <a:pPr algn="just" eaLnBrk="1" hangingPunct="1">
              <a:lnSpc>
                <a:spcPct val="90000"/>
              </a:lnSpc>
              <a:spcBef>
                <a:spcPct val="20000"/>
              </a:spcBef>
              <a:buFont typeface="Wingdings" panose="05000000000000000000" pitchFamily="2" charset="2"/>
              <a:buNone/>
            </a:pPr>
            <a:r>
              <a:rPr lang="en-US" altLang="id-ID" sz="1400"/>
              <a:t>	18).Untuk pekerjaan jasa pemborongan memiliki Sisa Kemampuan 	Keuangan (SKK) yang cukup dan Sisa Kemampuan Paket 	(SKP);</a:t>
            </a:r>
          </a:p>
          <a:p>
            <a:pPr algn="just" eaLnBrk="1" hangingPunct="1">
              <a:spcBef>
                <a:spcPct val="20000"/>
              </a:spcBef>
              <a:buFont typeface="Wingdings" panose="05000000000000000000" pitchFamily="2" charset="2"/>
              <a:buNone/>
            </a:pPr>
            <a:endParaRPr lang="en-US" altLang="id-ID" sz="1400"/>
          </a:p>
        </p:txBody>
      </p:sp>
    </p:spTree>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6AB8D2-1D0C-495C-9409-5E7F885BC4BB}"/>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62F6636C-CCC3-4229-B2F0-2693EB96D21C}"/>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9175DE8C-39F6-441D-A48A-4937FA341925}"/>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0F8D3C50-0979-494D-8F64-414DC80873BA}" type="slidenum">
              <a:rPr lang="en-US" altLang="id-ID" sz="1400">
                <a:latin typeface="Interstate" pitchFamily="2" charset="0"/>
              </a:rPr>
              <a:pPr eaLnBrk="1" hangingPunct="1"/>
              <a:t>17</a:t>
            </a:fld>
            <a:endParaRPr lang="en-US" altLang="id-ID" sz="1400">
              <a:latin typeface="Interstate" pitchFamily="2" charset="0"/>
            </a:endParaRPr>
          </a:p>
        </p:txBody>
      </p:sp>
      <p:sp>
        <p:nvSpPr>
          <p:cNvPr id="18436" name="Rectangle 5">
            <a:extLst>
              <a:ext uri="{FF2B5EF4-FFF2-40B4-BE49-F238E27FC236}">
                <a16:creationId xmlns:a16="http://schemas.microsoft.com/office/drawing/2014/main" id="{0CBDDEA6-E019-4D28-882F-D5C1A3023DE0}"/>
              </a:ext>
            </a:extLst>
          </p:cNvPr>
          <p:cNvSpPr>
            <a:spLocks noChangeArrowheads="1"/>
          </p:cNvSpPr>
          <p:nvPr/>
        </p:nvSpPr>
        <p:spPr bwMode="auto">
          <a:xfrm>
            <a:off x="2809875" y="1285875"/>
            <a:ext cx="6172200" cy="457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1000" b="1"/>
          </a:p>
          <a:p>
            <a:pPr algn="ctr" eaLnBrk="1" hangingPunct="1">
              <a:spcBef>
                <a:spcPct val="20000"/>
              </a:spcBef>
              <a:buFont typeface="Wingdings" panose="05000000000000000000" pitchFamily="2" charset="2"/>
              <a:buNone/>
            </a:pPr>
            <a:r>
              <a:rPr lang="en-US" altLang="id-ID" sz="1600" b="1"/>
              <a:t>Penilaian Keuangan</a:t>
            </a:r>
          </a:p>
          <a:p>
            <a:pPr eaLnBrk="1" hangingPunct="1">
              <a:spcBef>
                <a:spcPct val="20000"/>
              </a:spcBef>
              <a:buFont typeface="Wingdings" panose="05000000000000000000" pitchFamily="2" charset="2"/>
              <a:buNone/>
            </a:pPr>
            <a:endParaRPr lang="en-US" altLang="id-ID" sz="900" b="1"/>
          </a:p>
          <a:p>
            <a:pPr algn="just" eaLnBrk="1" hangingPunct="1">
              <a:spcBef>
                <a:spcPct val="20000"/>
              </a:spcBef>
              <a:buFont typeface="Wingdings" panose="05000000000000000000" pitchFamily="2" charset="2"/>
              <a:buAutoNum type="alphaLcPeriod"/>
            </a:pPr>
            <a:r>
              <a:rPr lang="en-US" altLang="id-ID" sz="1400" b="1"/>
              <a:t>Sisa Kemampuan Keuangan SKK (contoh: nilai maksimum 7,5)</a:t>
            </a:r>
          </a:p>
          <a:p>
            <a:pPr algn="just" eaLnBrk="1" hangingPunct="1">
              <a:spcBef>
                <a:spcPct val="20000"/>
              </a:spcBef>
              <a:buFont typeface="Wingdings" panose="05000000000000000000" pitchFamily="2" charset="2"/>
              <a:buNone/>
            </a:pPr>
            <a:r>
              <a:rPr lang="en-US" altLang="id-ID" sz="1400" b="1"/>
              <a:t>	</a:t>
            </a:r>
            <a:r>
              <a:rPr lang="en-US" altLang="id-ID" sz="1400"/>
              <a:t>SKK	=	KK – (NK – Prestasi)</a:t>
            </a:r>
          </a:p>
          <a:p>
            <a:pPr algn="just" eaLnBrk="1" hangingPunct="1">
              <a:spcBef>
                <a:spcPct val="20000"/>
              </a:spcBef>
              <a:buFont typeface="Wingdings" panose="05000000000000000000" pitchFamily="2" charset="2"/>
              <a:buNone/>
            </a:pPr>
            <a:r>
              <a:rPr lang="en-US" altLang="id-ID" sz="1400"/>
              <a:t>	KK		=	Fp x MK</a:t>
            </a:r>
          </a:p>
          <a:p>
            <a:pPr algn="just" eaLnBrk="1" hangingPunct="1">
              <a:spcBef>
                <a:spcPct val="20000"/>
              </a:spcBef>
              <a:buFont typeface="Wingdings" panose="05000000000000000000" pitchFamily="2" charset="2"/>
              <a:buNone/>
            </a:pPr>
            <a:r>
              <a:rPr lang="en-US" altLang="id-ID" sz="1400"/>
              <a:t>	MK		=	FL x KB</a:t>
            </a:r>
          </a:p>
          <a:p>
            <a:pPr algn="just" eaLnBrk="1" hangingPunct="1">
              <a:spcBef>
                <a:spcPct val="20000"/>
              </a:spcBef>
              <a:buFont typeface="Wingdings" panose="05000000000000000000" pitchFamily="2" charset="2"/>
              <a:buNone/>
            </a:pPr>
            <a:r>
              <a:rPr lang="en-US" altLang="id-ID" sz="1400"/>
              <a:t>	KB		=	(a+b+c) – (d+e), diambil dati neraca</a:t>
            </a:r>
          </a:p>
          <a:p>
            <a:pPr algn="just" eaLnBrk="1" hangingPunct="1">
              <a:spcBef>
                <a:spcPct val="20000"/>
              </a:spcBef>
              <a:buFont typeface="Wingdings" panose="05000000000000000000" pitchFamily="2" charset="2"/>
              <a:buNone/>
            </a:pPr>
            <a:r>
              <a:rPr lang="en-US" altLang="id-ID" sz="1400"/>
              <a:t>	Penilaian :</a:t>
            </a:r>
          </a:p>
          <a:p>
            <a:pPr algn="just" eaLnBrk="1" hangingPunct="1">
              <a:spcBef>
                <a:spcPct val="20000"/>
              </a:spcBef>
              <a:buFont typeface="Wingdings" panose="05000000000000000000" pitchFamily="2" charset="2"/>
              <a:buNone/>
            </a:pPr>
            <a:r>
              <a:rPr lang="en-US" altLang="id-ID" sz="1400"/>
              <a:t>		Untuk Nilai Paket (NP) sebesar X, maka bila :</a:t>
            </a:r>
          </a:p>
          <a:p>
            <a:pPr algn="just" eaLnBrk="1" hangingPunct="1">
              <a:spcBef>
                <a:spcPct val="20000"/>
              </a:spcBef>
              <a:buFont typeface="Wingdings" panose="05000000000000000000" pitchFamily="2" charset="2"/>
              <a:buNone/>
            </a:pPr>
            <a:r>
              <a:rPr lang="en-US" altLang="id-ID" sz="1400"/>
              <a:t>		SKK   </a:t>
            </a:r>
            <a:r>
              <a:rPr lang="en-US" altLang="id-ID" sz="1400" u="sng"/>
              <a:t>&gt;</a:t>
            </a:r>
            <a:r>
              <a:rPr lang="en-US" altLang="id-ID" sz="1400"/>
              <a:t> X		diberi nilai 100%</a:t>
            </a:r>
          </a:p>
          <a:p>
            <a:pPr algn="just" eaLnBrk="1" hangingPunct="1">
              <a:spcBef>
                <a:spcPct val="20000"/>
              </a:spcBef>
              <a:buFont typeface="Wingdings" panose="05000000000000000000" pitchFamily="2" charset="2"/>
              <a:buNone/>
            </a:pPr>
            <a:r>
              <a:rPr lang="en-US" altLang="id-ID" sz="1400"/>
              <a:t>		0,2 X   </a:t>
            </a:r>
            <a:r>
              <a:rPr lang="en-US" altLang="id-ID" sz="1400" u="sng"/>
              <a:t>&lt;</a:t>
            </a:r>
            <a:r>
              <a:rPr lang="en-US" altLang="id-ID" sz="1400"/>
              <a:t> SKK &lt; X	diberi nilai   50%</a:t>
            </a:r>
          </a:p>
          <a:p>
            <a:pPr algn="just" eaLnBrk="1" hangingPunct="1">
              <a:spcBef>
                <a:spcPct val="20000"/>
              </a:spcBef>
              <a:buFont typeface="Wingdings" panose="05000000000000000000" pitchFamily="2" charset="2"/>
              <a:buNone/>
            </a:pPr>
            <a:r>
              <a:rPr lang="en-US" altLang="id-ID" sz="1400"/>
              <a:t>		SKK &lt; 0,2 X	diberi nilai     0%</a:t>
            </a:r>
          </a:p>
          <a:p>
            <a:pPr algn="just" eaLnBrk="1" hangingPunct="1">
              <a:spcBef>
                <a:spcPct val="20000"/>
              </a:spcBef>
              <a:buFont typeface="Wingdings" panose="05000000000000000000" pitchFamily="2" charset="2"/>
              <a:buNone/>
            </a:pPr>
            <a:endParaRPr lang="en-US" altLang="id-ID" sz="1000"/>
          </a:p>
          <a:p>
            <a:pPr algn="just" eaLnBrk="1" hangingPunct="1">
              <a:spcBef>
                <a:spcPct val="20000"/>
              </a:spcBef>
              <a:buFont typeface="Wingdings" panose="05000000000000000000" pitchFamily="2" charset="2"/>
              <a:buAutoNum type="alphaLcPeriod" startAt="2"/>
            </a:pPr>
            <a:r>
              <a:rPr lang="en-US" altLang="id-ID" sz="1400" b="1"/>
              <a:t>Dukungan Bank (Contoh: nilai maksimum 2,5)</a:t>
            </a:r>
            <a:endParaRPr lang="en-US" altLang="id-ID" sz="1400"/>
          </a:p>
          <a:p>
            <a:pPr algn="just" eaLnBrk="1" hangingPunct="1">
              <a:spcBef>
                <a:spcPct val="20000"/>
              </a:spcBef>
              <a:buFont typeface="Wingdings" panose="05000000000000000000" pitchFamily="2" charset="2"/>
              <a:buNone/>
            </a:pPr>
            <a:r>
              <a:rPr lang="en-US" altLang="id-ID" sz="1400" b="1"/>
              <a:t>	</a:t>
            </a:r>
            <a:r>
              <a:rPr lang="en-US" altLang="id-ID" sz="1400"/>
              <a:t>dinilai sebagai berikut:</a:t>
            </a:r>
          </a:p>
          <a:p>
            <a:pPr algn="just" eaLnBrk="1" hangingPunct="1">
              <a:spcBef>
                <a:spcPct val="20000"/>
              </a:spcBef>
              <a:buFont typeface="Wingdings" panose="05000000000000000000" pitchFamily="2" charset="2"/>
              <a:buNone/>
            </a:pPr>
            <a:r>
              <a:rPr lang="en-US" altLang="id-ID" sz="1400"/>
              <a:t>		Bila DB </a:t>
            </a:r>
            <a:r>
              <a:rPr lang="en-US" altLang="id-ID" sz="1400" u="sng"/>
              <a:t>&gt;</a:t>
            </a:r>
            <a:r>
              <a:rPr lang="en-US" altLang="id-ID" sz="1400"/>
              <a:t> 0,1 X	diberi nilai 100%</a:t>
            </a:r>
          </a:p>
          <a:p>
            <a:pPr algn="just" eaLnBrk="1" hangingPunct="1">
              <a:spcBef>
                <a:spcPct val="20000"/>
              </a:spcBef>
              <a:buFont typeface="Wingdings" panose="05000000000000000000" pitchFamily="2" charset="2"/>
              <a:buNone/>
            </a:pPr>
            <a:r>
              <a:rPr lang="en-US" altLang="id-ID" sz="1400"/>
              <a:t>		Bila DB &lt; 0,1 X	diberi nilai     0%</a:t>
            </a:r>
          </a:p>
        </p:txBody>
      </p:sp>
    </p:spTree>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E20C96-F7FA-4A0E-8029-5BCB06AD5AA6}"/>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5EC64DA8-D98F-439B-B95C-D3B7D721D8CE}"/>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2BD50475-29F4-4827-9C0A-CC247A904F48}"/>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E5DA266D-7F25-4F3F-BDBA-4541A85ECAED}" type="slidenum">
              <a:rPr lang="en-US" altLang="id-ID" sz="1400">
                <a:latin typeface="Interstate" pitchFamily="2" charset="0"/>
              </a:rPr>
              <a:pPr eaLnBrk="1" hangingPunct="1"/>
              <a:t>18</a:t>
            </a:fld>
            <a:endParaRPr lang="en-US" altLang="id-ID" sz="1400">
              <a:latin typeface="Interstate" pitchFamily="2" charset="0"/>
            </a:endParaRPr>
          </a:p>
        </p:txBody>
      </p:sp>
      <p:sp>
        <p:nvSpPr>
          <p:cNvPr id="19460" name="Rectangle 4">
            <a:extLst>
              <a:ext uri="{FF2B5EF4-FFF2-40B4-BE49-F238E27FC236}">
                <a16:creationId xmlns:a16="http://schemas.microsoft.com/office/drawing/2014/main" id="{2F45E479-88D9-425B-87AD-5E883D4E13A6}"/>
              </a:ext>
            </a:extLst>
          </p:cNvPr>
          <p:cNvSpPr>
            <a:spLocks noChangeArrowheads="1"/>
          </p:cNvSpPr>
          <p:nvPr/>
        </p:nvSpPr>
        <p:spPr bwMode="auto">
          <a:xfrm>
            <a:off x="2952750" y="1571625"/>
            <a:ext cx="6172200" cy="457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1000" b="1"/>
          </a:p>
          <a:p>
            <a:pPr algn="ctr" eaLnBrk="1" hangingPunct="1">
              <a:spcBef>
                <a:spcPct val="20000"/>
              </a:spcBef>
            </a:pPr>
            <a:endParaRPr lang="en-US" altLang="id-ID" sz="1000" b="1"/>
          </a:p>
          <a:p>
            <a:pPr algn="ctr" eaLnBrk="1" hangingPunct="1">
              <a:spcBef>
                <a:spcPct val="20000"/>
              </a:spcBef>
              <a:buFont typeface="Wingdings" panose="05000000000000000000" pitchFamily="2" charset="2"/>
              <a:buNone/>
            </a:pPr>
            <a:r>
              <a:rPr lang="en-US" altLang="id-ID" sz="1600" b="1"/>
              <a:t>Penilaian Pengalaman</a:t>
            </a:r>
          </a:p>
          <a:p>
            <a:pPr algn="ctr" eaLnBrk="1" hangingPunct="1">
              <a:spcBef>
                <a:spcPct val="20000"/>
              </a:spcBef>
              <a:buFont typeface="Wingdings" panose="05000000000000000000" pitchFamily="2" charset="2"/>
              <a:buNone/>
            </a:pPr>
            <a:r>
              <a:rPr lang="en-US" altLang="id-ID" sz="1600" b="1"/>
              <a:t>(Contoh : nilai maksimum 60, nilai minimum 30)</a:t>
            </a:r>
          </a:p>
          <a:p>
            <a:pPr eaLnBrk="1" hangingPunct="1">
              <a:spcBef>
                <a:spcPct val="20000"/>
              </a:spcBef>
              <a:buFont typeface="Wingdings" panose="05000000000000000000" pitchFamily="2" charset="2"/>
              <a:buNone/>
            </a:pPr>
            <a:endParaRPr lang="en-US" altLang="id-ID" sz="800" b="1"/>
          </a:p>
          <a:p>
            <a:pPr algn="just" eaLnBrk="1" hangingPunct="1">
              <a:spcBef>
                <a:spcPct val="20000"/>
              </a:spcBef>
              <a:buFont typeface="Wingdings" panose="05000000000000000000" pitchFamily="2" charset="2"/>
              <a:buChar char="§"/>
            </a:pPr>
            <a:r>
              <a:rPr lang="en-US" altLang="id-ID" sz="1400"/>
              <a:t>Penilaian dlakukan terhadap pengalaman pekerjaan ang pernah dikerjakan selama 7 (tujuh) tahun terakhir.  Pengalaman pekerjaan yang dinilai disertai bukti penyelesaian pekerjaan dengan baik oleh penguna jasa.</a:t>
            </a:r>
          </a:p>
          <a:p>
            <a:pPr algn="just" eaLnBrk="1" hangingPunct="1">
              <a:spcBef>
                <a:spcPct val="20000"/>
              </a:spcBef>
              <a:buFont typeface="Wingdings" panose="05000000000000000000" pitchFamily="2" charset="2"/>
              <a:buChar char="§"/>
            </a:pPr>
            <a:endParaRPr lang="en-US" altLang="id-ID" sz="800"/>
          </a:p>
          <a:p>
            <a:pPr algn="just" eaLnBrk="1" hangingPunct="1">
              <a:spcBef>
                <a:spcPct val="20000"/>
              </a:spcBef>
              <a:buFont typeface="Wingdings" panose="05000000000000000000" pitchFamily="2" charset="2"/>
              <a:buNone/>
            </a:pPr>
            <a:r>
              <a:rPr lang="en-US" altLang="id-ID" sz="1400"/>
              <a:t>	Cara penilaian pengalaman:</a:t>
            </a:r>
          </a:p>
          <a:p>
            <a:pPr algn="just" eaLnBrk="1" hangingPunct="1">
              <a:spcBef>
                <a:spcPct val="20000"/>
              </a:spcBef>
              <a:buFont typeface="Wingdings" panose="05000000000000000000" pitchFamily="2" charset="2"/>
              <a:buNone/>
            </a:pPr>
            <a:endParaRPr lang="en-US" altLang="id-ID" sz="800"/>
          </a:p>
          <a:p>
            <a:pPr algn="just" eaLnBrk="1" hangingPunct="1">
              <a:spcBef>
                <a:spcPct val="20000"/>
              </a:spcBef>
              <a:buFont typeface="Wingdings" panose="05000000000000000000" pitchFamily="2" charset="2"/>
              <a:buNone/>
            </a:pPr>
            <a:r>
              <a:rPr lang="en-US" altLang="id-ID" sz="1400"/>
              <a:t>	o	Penilaian pengalaman dimulai dari pekerjaan yang mempunyai 	Bidang dan Sub Bidang yang sama dengan pekerjaan yang 	akan dilelangkan, dinilai terhadap 3 (tiga) unsur pada angka 1 	sampai dengan 3;</a:t>
            </a:r>
          </a:p>
          <a:p>
            <a:pPr algn="just" eaLnBrk="1" hangingPunct="1">
              <a:spcBef>
                <a:spcPct val="20000"/>
              </a:spcBef>
              <a:buFont typeface="Wingdings" panose="05000000000000000000" pitchFamily="2" charset="2"/>
              <a:buNone/>
            </a:pPr>
            <a:r>
              <a:rPr lang="en-US" altLang="id-ID" sz="1400"/>
              <a:t>	o	Bila masih belum mencapai nilai maksimum penilaian 	dilanjutkan dengan pekerjaan dengan Bidang yang sama tapi 	Sub Bidang berbeda;</a:t>
            </a:r>
          </a:p>
          <a:p>
            <a:pPr algn="just" eaLnBrk="1" hangingPunct="1">
              <a:spcBef>
                <a:spcPct val="20000"/>
              </a:spcBef>
              <a:buFont typeface="Wingdings" panose="05000000000000000000" pitchFamily="2" charset="2"/>
              <a:buNone/>
            </a:pPr>
            <a:r>
              <a:rPr lang="en-US" altLang="id-ID" sz="1400"/>
              <a:t>	o	Pekerjaan dengan Bidang yang berbeda dinilai nol;</a:t>
            </a:r>
          </a:p>
        </p:txBody>
      </p:sp>
    </p:spTree>
  </p:cSld>
  <p:clrMapOvr>
    <a:masterClrMapping/>
  </p:clrMapOvr>
  <p:transition>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551346-EDA4-4EA4-A867-48D3D6D54C2C}"/>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9DE5C230-6660-48CC-86BD-4F57BD761DEA}"/>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1F652287-37E9-4067-B69D-F4B246B6A638}"/>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E9D66448-8EEF-4892-BC14-B5C69DC93344}" type="slidenum">
              <a:rPr lang="en-US" altLang="id-ID" sz="1400">
                <a:latin typeface="Interstate" pitchFamily="2" charset="0"/>
              </a:rPr>
              <a:pPr eaLnBrk="1" hangingPunct="1"/>
              <a:t>19</a:t>
            </a:fld>
            <a:endParaRPr lang="en-US" altLang="id-ID" sz="1400">
              <a:latin typeface="Interstate" pitchFamily="2" charset="0"/>
            </a:endParaRPr>
          </a:p>
        </p:txBody>
      </p:sp>
      <p:sp>
        <p:nvSpPr>
          <p:cNvPr id="20484" name="Rectangle 5">
            <a:extLst>
              <a:ext uri="{FF2B5EF4-FFF2-40B4-BE49-F238E27FC236}">
                <a16:creationId xmlns:a16="http://schemas.microsoft.com/office/drawing/2014/main" id="{94344695-B644-4EF3-9141-3AF2812A434F}"/>
              </a:ext>
            </a:extLst>
          </p:cNvPr>
          <p:cNvSpPr>
            <a:spLocks noChangeArrowheads="1"/>
          </p:cNvSpPr>
          <p:nvPr/>
        </p:nvSpPr>
        <p:spPr bwMode="auto">
          <a:xfrm>
            <a:off x="3024188" y="1571625"/>
            <a:ext cx="6172200" cy="43005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990600" indent="-53340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20000"/>
              </a:spcBef>
            </a:pPr>
            <a:r>
              <a:rPr lang="en-US" altLang="id-ID" sz="800"/>
              <a:t>         </a:t>
            </a:r>
          </a:p>
          <a:p>
            <a:pPr eaLnBrk="1" hangingPunct="1">
              <a:spcBef>
                <a:spcPct val="20000"/>
              </a:spcBef>
            </a:pPr>
            <a:r>
              <a:rPr lang="en-US" altLang="id-ID" sz="1600"/>
              <a:t>        Tiga Unsur Penilaian Pengalaman Badan Usaha</a:t>
            </a:r>
          </a:p>
          <a:p>
            <a:pPr algn="ctr" eaLnBrk="1" hangingPunct="1">
              <a:spcBef>
                <a:spcPct val="20000"/>
              </a:spcBef>
              <a:buFont typeface="Wingdings" panose="05000000000000000000" pitchFamily="2" charset="2"/>
              <a:buNone/>
            </a:pPr>
            <a:endParaRPr lang="en-US" altLang="id-ID" sz="900"/>
          </a:p>
          <a:p>
            <a:pPr lvl="1" eaLnBrk="1" hangingPunct="1">
              <a:lnSpc>
                <a:spcPct val="90000"/>
              </a:lnSpc>
              <a:spcBef>
                <a:spcPct val="20000"/>
              </a:spcBef>
              <a:buFont typeface="Wingdings" panose="05000000000000000000" pitchFamily="2" charset="2"/>
              <a:buAutoNum type="arabicPeriod"/>
            </a:pPr>
            <a:r>
              <a:rPr lang="en-US" altLang="id-ID"/>
              <a:t>Bidang pekerjaan (contoh: nlai maksimum 25)</a:t>
            </a:r>
          </a:p>
          <a:p>
            <a:pPr lvl="1" eaLnBrk="1" hangingPunct="1">
              <a:lnSpc>
                <a:spcPct val="90000"/>
              </a:lnSpc>
              <a:spcBef>
                <a:spcPct val="20000"/>
              </a:spcBef>
              <a:buFont typeface="Wingdings" panose="05000000000000000000" pitchFamily="2" charset="2"/>
              <a:buNone/>
            </a:pPr>
            <a:r>
              <a:rPr lang="en-US" altLang="id-ID"/>
              <a:t>	a).  Pekerjaan yang Bidang dan Sub Bidangnya sama dengan pekerjaan           </a:t>
            </a:r>
          </a:p>
          <a:p>
            <a:pPr lvl="1" eaLnBrk="1" hangingPunct="1">
              <a:lnSpc>
                <a:spcPct val="90000"/>
              </a:lnSpc>
              <a:spcBef>
                <a:spcPct val="20000"/>
              </a:spcBef>
              <a:buFont typeface="Wingdings" panose="05000000000000000000" pitchFamily="2" charset="2"/>
              <a:buNone/>
            </a:pPr>
            <a:r>
              <a:rPr lang="en-US" altLang="id-ID"/>
              <a:t>	      yang akan  dilakukan pengadaannya mendapat bobot nilai 100%;</a:t>
            </a:r>
          </a:p>
          <a:p>
            <a:pPr lvl="1" eaLnBrk="1" hangingPunct="1">
              <a:lnSpc>
                <a:spcPct val="90000"/>
              </a:lnSpc>
              <a:spcBef>
                <a:spcPct val="20000"/>
              </a:spcBef>
              <a:buFont typeface="Wingdings" panose="05000000000000000000" pitchFamily="2" charset="2"/>
              <a:buNone/>
            </a:pPr>
            <a:r>
              <a:rPr lang="en-US" altLang="id-ID"/>
              <a:t>	b).  Pekerjaan yang Bidangnya sama, tetapi Sub Bidangnya berbeda </a:t>
            </a:r>
          </a:p>
          <a:p>
            <a:pPr lvl="1" eaLnBrk="1" hangingPunct="1">
              <a:lnSpc>
                <a:spcPct val="90000"/>
              </a:lnSpc>
              <a:spcBef>
                <a:spcPct val="20000"/>
              </a:spcBef>
              <a:buFont typeface="Wingdings" panose="05000000000000000000" pitchFamily="2" charset="2"/>
              <a:buNone/>
            </a:pPr>
            <a:r>
              <a:rPr lang="en-US" altLang="id-ID"/>
              <a:t>	      dengan pekerjaan yang akan dilakukan pengadaannya mendapat  </a:t>
            </a:r>
          </a:p>
          <a:p>
            <a:pPr lvl="1" eaLnBrk="1" hangingPunct="1">
              <a:lnSpc>
                <a:spcPct val="90000"/>
              </a:lnSpc>
              <a:spcBef>
                <a:spcPct val="20000"/>
              </a:spcBef>
              <a:buFont typeface="Wingdings" panose="05000000000000000000" pitchFamily="2" charset="2"/>
              <a:buNone/>
            </a:pPr>
            <a:r>
              <a:rPr lang="en-US" altLang="id-ID"/>
              <a:t>	      bobot nilai 50%;</a:t>
            </a:r>
          </a:p>
          <a:p>
            <a:pPr lvl="1" eaLnBrk="1" hangingPunct="1">
              <a:lnSpc>
                <a:spcPct val="90000"/>
              </a:lnSpc>
              <a:spcBef>
                <a:spcPct val="20000"/>
              </a:spcBef>
              <a:buFont typeface="Wingdings" panose="05000000000000000000" pitchFamily="2" charset="2"/>
              <a:buAutoNum type="arabicPeriod" startAt="2"/>
            </a:pPr>
            <a:r>
              <a:rPr lang="en-US" altLang="id-ID"/>
              <a:t>Penilaian besarnya nilai kontrak (contoh: nilai maksumum 25)</a:t>
            </a:r>
          </a:p>
          <a:p>
            <a:pPr lvl="1" eaLnBrk="1" hangingPunct="1">
              <a:lnSpc>
                <a:spcPct val="90000"/>
              </a:lnSpc>
              <a:spcBef>
                <a:spcPct val="20000"/>
              </a:spcBef>
              <a:buFont typeface="Wingdings" panose="05000000000000000000" pitchFamily="2" charset="2"/>
              <a:buNone/>
            </a:pPr>
            <a:r>
              <a:rPr lang="en-US" altLang="id-ID"/>
              <a:t>	Bila nilai pekerjaan yang akan dilakukan pengadaannya sebesar X</a:t>
            </a:r>
          </a:p>
          <a:p>
            <a:pPr lvl="1" eaLnBrk="1" hangingPunct="1">
              <a:lnSpc>
                <a:spcPct val="90000"/>
              </a:lnSpc>
              <a:spcBef>
                <a:spcPct val="20000"/>
              </a:spcBef>
              <a:buFont typeface="Wingdings" panose="05000000000000000000" pitchFamily="2" charset="2"/>
              <a:buNone/>
            </a:pPr>
            <a:r>
              <a:rPr lang="en-US" altLang="id-ID"/>
              <a:t>	a).  Pengalaman  Pekerjaan </a:t>
            </a:r>
            <a:r>
              <a:rPr lang="en-US" altLang="id-ID" u="sng"/>
              <a:t>&gt;</a:t>
            </a:r>
            <a:r>
              <a:rPr lang="en-US" altLang="id-ID"/>
              <a:t> X, 	mendapat nilai 100%</a:t>
            </a:r>
          </a:p>
          <a:p>
            <a:pPr lvl="1" eaLnBrk="1" hangingPunct="1">
              <a:lnSpc>
                <a:spcPct val="90000"/>
              </a:lnSpc>
              <a:spcBef>
                <a:spcPct val="20000"/>
              </a:spcBef>
              <a:buFont typeface="Wingdings" panose="05000000000000000000" pitchFamily="2" charset="2"/>
              <a:buNone/>
            </a:pPr>
            <a:r>
              <a:rPr lang="en-US" altLang="id-ID"/>
              <a:t>	b).  0,2 X </a:t>
            </a:r>
            <a:r>
              <a:rPr lang="en-US" altLang="id-ID" u="sng"/>
              <a:t>&lt;</a:t>
            </a:r>
            <a:r>
              <a:rPr lang="en-US" altLang="id-ID"/>
              <a:t> Pengalaman Pekerjaan &lt; X,              dinilai 50%</a:t>
            </a:r>
          </a:p>
          <a:p>
            <a:pPr lvl="1" eaLnBrk="1" hangingPunct="1">
              <a:lnSpc>
                <a:spcPct val="90000"/>
              </a:lnSpc>
              <a:spcBef>
                <a:spcPct val="20000"/>
              </a:spcBef>
              <a:buFont typeface="Wingdings" panose="05000000000000000000" pitchFamily="2" charset="2"/>
              <a:buNone/>
            </a:pPr>
            <a:r>
              <a:rPr lang="en-US" altLang="id-ID"/>
              <a:t>	c).  Pengalaman Pekerjaan &lt; 0,2 X, 	              dinilai 0%</a:t>
            </a:r>
          </a:p>
          <a:p>
            <a:pPr lvl="1" eaLnBrk="1" hangingPunct="1">
              <a:lnSpc>
                <a:spcPct val="90000"/>
              </a:lnSpc>
              <a:spcBef>
                <a:spcPct val="20000"/>
              </a:spcBef>
              <a:buFont typeface="Wingdings" panose="05000000000000000000" pitchFamily="2" charset="2"/>
              <a:buAutoNum type="arabicPeriod" startAt="3"/>
            </a:pPr>
            <a:r>
              <a:rPr lang="en-US" altLang="id-ID"/>
              <a:t>Status Badan Usaha dalam palaksanaan pekerjaan (contoh: nilai maksimum 10)</a:t>
            </a:r>
          </a:p>
          <a:p>
            <a:pPr lvl="1" eaLnBrk="1" hangingPunct="1">
              <a:lnSpc>
                <a:spcPct val="90000"/>
              </a:lnSpc>
              <a:spcBef>
                <a:spcPct val="20000"/>
              </a:spcBef>
              <a:buFont typeface="Wingdings" panose="05000000000000000000" pitchFamily="2" charset="2"/>
              <a:buNone/>
            </a:pPr>
            <a:r>
              <a:rPr lang="en-US" altLang="id-ID"/>
              <a:t>	a).  Sebagai Kontraktor utama/Lead Firm J.O	dinilai 100%</a:t>
            </a:r>
          </a:p>
          <a:p>
            <a:pPr lvl="1" eaLnBrk="1" hangingPunct="1">
              <a:lnSpc>
                <a:spcPct val="90000"/>
              </a:lnSpc>
              <a:spcBef>
                <a:spcPct val="20000"/>
              </a:spcBef>
              <a:buFont typeface="Wingdings" panose="05000000000000000000" pitchFamily="2" charset="2"/>
              <a:buNone/>
            </a:pPr>
            <a:r>
              <a:rPr lang="en-US" altLang="id-ID"/>
              <a:t>	b).  Sebagai sub kontraktor/anggota J.O.	dinilai   30%</a:t>
            </a:r>
          </a:p>
          <a:p>
            <a:pPr lvl="1" eaLnBrk="1" hangingPunct="1">
              <a:lnSpc>
                <a:spcPct val="90000"/>
              </a:lnSpc>
              <a:spcBef>
                <a:spcPct val="20000"/>
              </a:spcBef>
              <a:buFont typeface="Wingdings" panose="05000000000000000000" pitchFamily="2" charset="2"/>
              <a:buNone/>
            </a:pPr>
            <a:r>
              <a:rPr lang="en-US" altLang="id-ID"/>
              <a:t>	Bila total nilai pengalaman yang diperoleh &lt; 30, BU yang bersangkutan gurgur/ tidak lulus kualifikasi.</a:t>
            </a: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09B4D7-A4BD-44CA-BB7E-969C2826A073}"/>
              </a:ext>
            </a:extLst>
          </p:cNvPr>
          <p:cNvSpPr>
            <a:spLocks noGrp="1"/>
          </p:cNvSpPr>
          <p:nvPr>
            <p:ph idx="1"/>
          </p:nvPr>
        </p:nvSpPr>
        <p:spPr/>
        <p:txBody>
          <a:bodyPr/>
          <a:lstStyle/>
          <a:p>
            <a:endParaRPr lang="id-ID" dirty="0"/>
          </a:p>
        </p:txBody>
      </p:sp>
      <p:sp>
        <p:nvSpPr>
          <p:cNvPr id="3" name="Title 2">
            <a:extLst>
              <a:ext uri="{FF2B5EF4-FFF2-40B4-BE49-F238E27FC236}">
                <a16:creationId xmlns:a16="http://schemas.microsoft.com/office/drawing/2014/main" id="{8E430502-715C-4E41-854F-02D133D04D82}"/>
              </a:ext>
            </a:extLst>
          </p:cNvPr>
          <p:cNvSpPr>
            <a:spLocks noGrp="1"/>
          </p:cNvSpPr>
          <p:nvPr>
            <p:ph type="title"/>
          </p:nvPr>
        </p:nvSpPr>
        <p:spPr/>
        <p:txBody>
          <a:bodyPr/>
          <a:lstStyle/>
          <a:p>
            <a:r>
              <a:rPr lang="id-ID" dirty="0"/>
              <a:t>PEDOMAN UNTUK PROYEK PEMERINTAH</a:t>
            </a:r>
          </a:p>
        </p:txBody>
      </p:sp>
      <p:sp>
        <p:nvSpPr>
          <p:cNvPr id="4" name="Rectangle 4">
            <a:extLst>
              <a:ext uri="{FF2B5EF4-FFF2-40B4-BE49-F238E27FC236}">
                <a16:creationId xmlns:a16="http://schemas.microsoft.com/office/drawing/2014/main" id="{13C8AC1B-17F0-4C8F-84AB-A5C503DB099B}"/>
              </a:ext>
            </a:extLst>
          </p:cNvPr>
          <p:cNvSpPr>
            <a:spLocks noChangeArrowheads="1"/>
          </p:cNvSpPr>
          <p:nvPr/>
        </p:nvSpPr>
        <p:spPr bwMode="auto">
          <a:xfrm>
            <a:off x="3238501" y="1772816"/>
            <a:ext cx="5751513" cy="4186238"/>
          </a:xfrm>
          <a:prstGeom prst="rect">
            <a:avLst/>
          </a:prstGeom>
          <a:noFill/>
          <a:ln w="9525">
            <a:solidFill>
              <a:schemeClr val="tx1"/>
            </a:solidFill>
            <a:miter lim="800000"/>
            <a:headEnd/>
            <a:tailEnd/>
          </a:ln>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20000"/>
              </a:spcBef>
            </a:pPr>
            <a:endParaRPr lang="en-US" altLang="id-ID" sz="1600"/>
          </a:p>
          <a:p>
            <a:pPr eaLnBrk="1" hangingPunct="1">
              <a:spcBef>
                <a:spcPct val="20000"/>
              </a:spcBef>
            </a:pPr>
            <a:endParaRPr lang="en-US" altLang="id-ID" sz="1600"/>
          </a:p>
        </p:txBody>
      </p:sp>
      <p:sp>
        <p:nvSpPr>
          <p:cNvPr id="5" name="Rectangle 5">
            <a:extLst>
              <a:ext uri="{FF2B5EF4-FFF2-40B4-BE49-F238E27FC236}">
                <a16:creationId xmlns:a16="http://schemas.microsoft.com/office/drawing/2014/main" id="{D34D8B05-C790-4E7C-A52F-A2B8F5900FBA}"/>
              </a:ext>
            </a:extLst>
          </p:cNvPr>
          <p:cNvSpPr>
            <a:spLocks noChangeArrowheads="1"/>
          </p:cNvSpPr>
          <p:nvPr/>
        </p:nvSpPr>
        <p:spPr bwMode="auto">
          <a:xfrm>
            <a:off x="3621089" y="2042691"/>
            <a:ext cx="5070475" cy="844550"/>
          </a:xfrm>
          <a:prstGeom prst="rect">
            <a:avLst/>
          </a:prstGeom>
          <a:no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id-ID" sz="1800" b="1" dirty="0"/>
              <a:t>KEPPRES NOMOR: 80</a:t>
            </a:r>
          </a:p>
          <a:p>
            <a:pPr algn="ctr" eaLnBrk="1" hangingPunct="1"/>
            <a:r>
              <a:rPr lang="en-US" altLang="id-ID" sz="1800" b="1" dirty="0"/>
              <a:t>TAHUN 2003</a:t>
            </a:r>
          </a:p>
        </p:txBody>
      </p:sp>
      <p:sp>
        <p:nvSpPr>
          <p:cNvPr id="6" name="Rectangle 6">
            <a:extLst>
              <a:ext uri="{FF2B5EF4-FFF2-40B4-BE49-F238E27FC236}">
                <a16:creationId xmlns:a16="http://schemas.microsoft.com/office/drawing/2014/main" id="{AE00C20A-AD30-4948-AFCA-59EF297712C2}"/>
              </a:ext>
            </a:extLst>
          </p:cNvPr>
          <p:cNvSpPr>
            <a:spLocks noChangeArrowheads="1"/>
          </p:cNvSpPr>
          <p:nvPr/>
        </p:nvSpPr>
        <p:spPr bwMode="auto">
          <a:xfrm>
            <a:off x="4237038" y="3003130"/>
            <a:ext cx="4146550" cy="1036637"/>
          </a:xfrm>
          <a:prstGeom prst="rect">
            <a:avLst/>
          </a:prstGeom>
          <a:no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r>
              <a:rPr lang="en-US" altLang="id-ID" sz="1600"/>
              <a:t>PEDOMAN PELAKSANAAN PENGADAAN </a:t>
            </a:r>
          </a:p>
          <a:p>
            <a:pPr algn="ctr" eaLnBrk="1" hangingPunct="1"/>
            <a:r>
              <a:rPr lang="en-US" altLang="id-ID" sz="1600"/>
              <a:t>BARANG/JASA PEMERINTAH</a:t>
            </a:r>
          </a:p>
          <a:p>
            <a:pPr algn="ctr" eaLnBrk="1" hangingPunct="1"/>
            <a:r>
              <a:rPr lang="en-US" altLang="id-ID" sz="1600" b="1"/>
              <a:t>PEMBORONGAN</a:t>
            </a:r>
          </a:p>
        </p:txBody>
      </p:sp>
      <p:pic>
        <p:nvPicPr>
          <p:cNvPr id="7" name="Picture 7" descr="lambang PU1">
            <a:extLst>
              <a:ext uri="{FF2B5EF4-FFF2-40B4-BE49-F238E27FC236}">
                <a16:creationId xmlns:a16="http://schemas.microsoft.com/office/drawing/2014/main" id="{3FAE0B89-D777-45CF-B47B-FB233ACD68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2988" y="5068466"/>
            <a:ext cx="830262" cy="776288"/>
          </a:xfrm>
          <a:prstGeom prst="rect">
            <a:avLst/>
          </a:prstGeom>
          <a:noFill/>
          <a:ln>
            <a:noFill/>
          </a:ln>
        </p:spPr>
      </p:pic>
      <p:sp>
        <p:nvSpPr>
          <p:cNvPr id="8" name="Rectangle 9">
            <a:extLst>
              <a:ext uri="{FF2B5EF4-FFF2-40B4-BE49-F238E27FC236}">
                <a16:creationId xmlns:a16="http://schemas.microsoft.com/office/drawing/2014/main" id="{CEB2C53B-DE7C-472B-AEAF-66CDFF3375E4}"/>
              </a:ext>
            </a:extLst>
          </p:cNvPr>
          <p:cNvSpPr>
            <a:spLocks noChangeArrowheads="1"/>
          </p:cNvSpPr>
          <p:nvPr/>
        </p:nvSpPr>
        <p:spPr bwMode="auto">
          <a:xfrm>
            <a:off x="4427538" y="5043066"/>
            <a:ext cx="4114800" cy="801688"/>
          </a:xfrm>
          <a:prstGeom prst="rect">
            <a:avLst/>
          </a:prstGeom>
          <a:noFill/>
          <a:ln>
            <a:noFill/>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id-ID" dirty="0"/>
              <a:t>DEP.  PERMUKIMAN DAN PRASARANA WILAYAH</a:t>
            </a:r>
          </a:p>
          <a:p>
            <a:pPr eaLnBrk="1" hangingPunct="1"/>
            <a:r>
              <a:rPr lang="en-US" altLang="id-ID" dirty="0"/>
              <a:t>BADAN PEMBNAAN KONSTRUKSI DAN INVESTASI</a:t>
            </a:r>
          </a:p>
          <a:p>
            <a:pPr eaLnBrk="1" hangingPunct="1"/>
            <a:r>
              <a:rPr lang="en-US" altLang="id-ID" sz="1000" dirty="0"/>
              <a:t>JALAN RADEN PATAH NO.1 KEBAYORAN BARU JAKARTA SELATAN</a:t>
            </a:r>
          </a:p>
        </p:txBody>
      </p:sp>
      <p:sp>
        <p:nvSpPr>
          <p:cNvPr id="9" name="Line 10">
            <a:extLst>
              <a:ext uri="{FF2B5EF4-FFF2-40B4-BE49-F238E27FC236}">
                <a16:creationId xmlns:a16="http://schemas.microsoft.com/office/drawing/2014/main" id="{F26687AB-E389-4DCF-847B-7F382745F78F}"/>
              </a:ext>
            </a:extLst>
          </p:cNvPr>
          <p:cNvSpPr>
            <a:spLocks noChangeShapeType="1"/>
          </p:cNvSpPr>
          <p:nvPr/>
        </p:nvSpPr>
        <p:spPr bwMode="auto">
          <a:xfrm>
            <a:off x="4538663" y="5844754"/>
            <a:ext cx="41148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0" name="Webpage">
            <a:extLst>
              <a:ext uri="{FF2B5EF4-FFF2-40B4-BE49-F238E27FC236}">
                <a16:creationId xmlns:a16="http://schemas.microsoft.com/office/drawing/2014/main" id="{0B6F0D93-4ED4-49C7-8908-01DF402FEA71}"/>
              </a:ext>
            </a:extLst>
          </p:cNvPr>
          <p:cNvSpPr>
            <a:spLocks noEditPoints="1" noChangeArrowheads="1"/>
          </p:cNvSpPr>
          <p:nvPr/>
        </p:nvSpPr>
        <p:spPr bwMode="auto">
          <a:xfrm>
            <a:off x="3506788" y="3003130"/>
            <a:ext cx="690562" cy="1036637"/>
          </a:xfrm>
          <a:custGeom>
            <a:avLst/>
            <a:gdLst>
              <a:gd name="T0" fmla="*/ 165831 w 21600"/>
              <a:gd name="T1" fmla="*/ 1036638 h 21600"/>
              <a:gd name="T2" fmla="*/ 0 w 21600"/>
              <a:gd name="T3" fmla="*/ 840301 h 21600"/>
              <a:gd name="T4" fmla="*/ 690563 w 21600"/>
              <a:gd name="T5" fmla="*/ 0 h 21600"/>
              <a:gd name="T6" fmla="*/ 0 w 21600"/>
              <a:gd name="T7" fmla="*/ 0 h 21600"/>
              <a:gd name="T8" fmla="*/ 345282 w 21600"/>
              <a:gd name="T9" fmla="*/ 0 h 21600"/>
              <a:gd name="T10" fmla="*/ 690563 w 21600"/>
              <a:gd name="T11" fmla="*/ 0 h 21600"/>
              <a:gd name="T12" fmla="*/ 690563 w 21600"/>
              <a:gd name="T13" fmla="*/ 518319 h 21600"/>
              <a:gd name="T14" fmla="*/ 690563 w 21600"/>
              <a:gd name="T15" fmla="*/ 1036638 h 21600"/>
              <a:gd name="T16" fmla="*/ 345282 w 21600"/>
              <a:gd name="T17" fmla="*/ 1036638 h 21600"/>
              <a:gd name="T18" fmla="*/ 0 w 21600"/>
              <a:gd name="T19" fmla="*/ 518319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1955 w 21600"/>
              <a:gd name="T31" fmla="*/ 12829 h 21600"/>
              <a:gd name="T32" fmla="*/ 19814 w 21600"/>
              <a:gd name="T33" fmla="*/ 20749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9184" y="949"/>
                </a:moveTo>
                <a:lnTo>
                  <a:pt x="9758" y="1309"/>
                </a:lnTo>
                <a:lnTo>
                  <a:pt x="11544" y="1292"/>
                </a:lnTo>
                <a:lnTo>
                  <a:pt x="12437" y="1292"/>
                </a:lnTo>
                <a:lnTo>
                  <a:pt x="13414" y="1161"/>
                </a:lnTo>
                <a:lnTo>
                  <a:pt x="13648" y="1243"/>
                </a:lnTo>
                <a:lnTo>
                  <a:pt x="13542" y="1390"/>
                </a:lnTo>
                <a:lnTo>
                  <a:pt x="13967" y="1849"/>
                </a:lnTo>
                <a:lnTo>
                  <a:pt x="14562" y="2520"/>
                </a:lnTo>
                <a:lnTo>
                  <a:pt x="14669" y="3223"/>
                </a:lnTo>
                <a:lnTo>
                  <a:pt x="14796" y="3518"/>
                </a:lnTo>
                <a:lnTo>
                  <a:pt x="15264" y="3665"/>
                </a:lnTo>
                <a:lnTo>
                  <a:pt x="15753" y="3518"/>
                </a:lnTo>
                <a:lnTo>
                  <a:pt x="15902" y="2978"/>
                </a:lnTo>
                <a:lnTo>
                  <a:pt x="16008" y="2323"/>
                </a:lnTo>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extrusionOk="0">
                <a:moveTo>
                  <a:pt x="85" y="17509"/>
                </a:moveTo>
                <a:lnTo>
                  <a:pt x="5187" y="17509"/>
                </a:lnTo>
                <a:lnTo>
                  <a:pt x="5187" y="21632"/>
                </a:lnTo>
                <a:lnTo>
                  <a:pt x="85" y="17509"/>
                </a:lnTo>
                <a:close/>
              </a:path>
              <a:path w="21600" h="21600" extrusionOk="0">
                <a:moveTo>
                  <a:pt x="5591" y="10620"/>
                </a:moveTo>
                <a:lnTo>
                  <a:pt x="6122" y="10996"/>
                </a:lnTo>
                <a:lnTo>
                  <a:pt x="6696" y="11340"/>
                </a:lnTo>
                <a:lnTo>
                  <a:pt x="7313" y="11618"/>
                </a:lnTo>
                <a:lnTo>
                  <a:pt x="7972" y="11863"/>
                </a:lnTo>
                <a:lnTo>
                  <a:pt x="8652" y="12060"/>
                </a:lnTo>
                <a:lnTo>
                  <a:pt x="9396" y="12190"/>
                </a:lnTo>
                <a:lnTo>
                  <a:pt x="10119" y="12272"/>
                </a:lnTo>
                <a:lnTo>
                  <a:pt x="10906" y="12305"/>
                </a:lnTo>
                <a:lnTo>
                  <a:pt x="11650" y="12272"/>
                </a:lnTo>
                <a:lnTo>
                  <a:pt x="12373" y="12190"/>
                </a:lnTo>
                <a:lnTo>
                  <a:pt x="13117" y="12060"/>
                </a:lnTo>
                <a:lnTo>
                  <a:pt x="13797" y="11863"/>
                </a:lnTo>
                <a:lnTo>
                  <a:pt x="14456" y="11618"/>
                </a:lnTo>
                <a:lnTo>
                  <a:pt x="15073" y="11340"/>
                </a:lnTo>
                <a:lnTo>
                  <a:pt x="15647" y="11029"/>
                </a:lnTo>
                <a:lnTo>
                  <a:pt x="16178" y="10652"/>
                </a:lnTo>
                <a:lnTo>
                  <a:pt x="16667" y="10243"/>
                </a:lnTo>
                <a:lnTo>
                  <a:pt x="17071" y="9801"/>
                </a:lnTo>
                <a:lnTo>
                  <a:pt x="17475" y="9327"/>
                </a:lnTo>
                <a:lnTo>
                  <a:pt x="17815" y="8820"/>
                </a:lnTo>
                <a:lnTo>
                  <a:pt x="18049" y="8296"/>
                </a:lnTo>
                <a:lnTo>
                  <a:pt x="18262" y="7723"/>
                </a:lnTo>
                <a:lnTo>
                  <a:pt x="18347" y="7134"/>
                </a:lnTo>
                <a:lnTo>
                  <a:pt x="18389" y="6561"/>
                </a:lnTo>
                <a:lnTo>
                  <a:pt x="18347" y="5956"/>
                </a:lnTo>
                <a:lnTo>
                  <a:pt x="18262" y="5400"/>
                </a:lnTo>
                <a:lnTo>
                  <a:pt x="18049" y="4827"/>
                </a:lnTo>
                <a:lnTo>
                  <a:pt x="17815" y="4303"/>
                </a:lnTo>
                <a:lnTo>
                  <a:pt x="17475" y="3796"/>
                </a:lnTo>
                <a:lnTo>
                  <a:pt x="17114" y="3321"/>
                </a:lnTo>
                <a:lnTo>
                  <a:pt x="16710" y="2880"/>
                </a:lnTo>
                <a:lnTo>
                  <a:pt x="16221" y="2470"/>
                </a:lnTo>
                <a:lnTo>
                  <a:pt x="15689" y="2094"/>
                </a:lnTo>
                <a:lnTo>
                  <a:pt x="15115" y="1750"/>
                </a:lnTo>
                <a:lnTo>
                  <a:pt x="14499" y="1472"/>
                </a:lnTo>
                <a:lnTo>
                  <a:pt x="13797" y="1227"/>
                </a:lnTo>
                <a:lnTo>
                  <a:pt x="13117" y="1030"/>
                </a:lnTo>
                <a:lnTo>
                  <a:pt x="12415" y="883"/>
                </a:lnTo>
                <a:lnTo>
                  <a:pt x="11650" y="818"/>
                </a:lnTo>
                <a:lnTo>
                  <a:pt x="10906" y="785"/>
                </a:lnTo>
                <a:lnTo>
                  <a:pt x="10119" y="818"/>
                </a:lnTo>
                <a:lnTo>
                  <a:pt x="9396" y="883"/>
                </a:lnTo>
                <a:lnTo>
                  <a:pt x="8652" y="1030"/>
                </a:lnTo>
                <a:lnTo>
                  <a:pt x="8014" y="1227"/>
                </a:lnTo>
                <a:lnTo>
                  <a:pt x="7355" y="1440"/>
                </a:lnTo>
                <a:lnTo>
                  <a:pt x="6739" y="1750"/>
                </a:lnTo>
                <a:lnTo>
                  <a:pt x="6122" y="2061"/>
                </a:lnTo>
                <a:lnTo>
                  <a:pt x="5591" y="2438"/>
                </a:lnTo>
                <a:lnTo>
                  <a:pt x="5102" y="2847"/>
                </a:lnTo>
                <a:lnTo>
                  <a:pt x="4698" y="3289"/>
                </a:lnTo>
                <a:lnTo>
                  <a:pt x="4294" y="3763"/>
                </a:lnTo>
                <a:lnTo>
                  <a:pt x="3996" y="4270"/>
                </a:lnTo>
                <a:lnTo>
                  <a:pt x="3720" y="4794"/>
                </a:lnTo>
                <a:lnTo>
                  <a:pt x="3550" y="5367"/>
                </a:lnTo>
                <a:lnTo>
                  <a:pt x="3422" y="5956"/>
                </a:lnTo>
                <a:lnTo>
                  <a:pt x="3380" y="6561"/>
                </a:lnTo>
                <a:lnTo>
                  <a:pt x="3422" y="7134"/>
                </a:lnTo>
                <a:lnTo>
                  <a:pt x="3550" y="7690"/>
                </a:lnTo>
                <a:lnTo>
                  <a:pt x="3720" y="8263"/>
                </a:lnTo>
                <a:lnTo>
                  <a:pt x="3954" y="8787"/>
                </a:lnTo>
                <a:lnTo>
                  <a:pt x="4294" y="9294"/>
                </a:lnTo>
                <a:lnTo>
                  <a:pt x="4655" y="9769"/>
                </a:lnTo>
                <a:lnTo>
                  <a:pt x="5102" y="10210"/>
                </a:lnTo>
                <a:lnTo>
                  <a:pt x="5591" y="10620"/>
                </a:lnTo>
                <a:close/>
              </a:path>
              <a:path w="21600" h="21600" extrusionOk="0">
                <a:moveTo>
                  <a:pt x="3401" y="6021"/>
                </a:moveTo>
                <a:lnTo>
                  <a:pt x="4039" y="5530"/>
                </a:lnTo>
                <a:lnTo>
                  <a:pt x="4294" y="4892"/>
                </a:lnTo>
                <a:lnTo>
                  <a:pt x="4677" y="4156"/>
                </a:lnTo>
                <a:lnTo>
                  <a:pt x="5166" y="3763"/>
                </a:lnTo>
                <a:lnTo>
                  <a:pt x="5378" y="3354"/>
                </a:lnTo>
                <a:lnTo>
                  <a:pt x="5293" y="2732"/>
                </a:lnTo>
                <a:moveTo>
                  <a:pt x="3507" y="7380"/>
                </a:moveTo>
                <a:lnTo>
                  <a:pt x="3890" y="7200"/>
                </a:lnTo>
                <a:lnTo>
                  <a:pt x="4103" y="7249"/>
                </a:lnTo>
                <a:lnTo>
                  <a:pt x="4400" y="7527"/>
                </a:lnTo>
                <a:lnTo>
                  <a:pt x="4719" y="7674"/>
                </a:lnTo>
                <a:lnTo>
                  <a:pt x="5293" y="7641"/>
                </a:lnTo>
                <a:lnTo>
                  <a:pt x="5740" y="7543"/>
                </a:lnTo>
                <a:lnTo>
                  <a:pt x="6144" y="7543"/>
                </a:lnTo>
                <a:lnTo>
                  <a:pt x="6526" y="7821"/>
                </a:lnTo>
                <a:lnTo>
                  <a:pt x="6569" y="8312"/>
                </a:lnTo>
                <a:lnTo>
                  <a:pt x="6059" y="8852"/>
                </a:lnTo>
                <a:lnTo>
                  <a:pt x="5803" y="8967"/>
                </a:lnTo>
                <a:lnTo>
                  <a:pt x="5803" y="9147"/>
                </a:lnTo>
                <a:lnTo>
                  <a:pt x="5421" y="9294"/>
                </a:lnTo>
                <a:lnTo>
                  <a:pt x="4868" y="9163"/>
                </a:lnTo>
                <a:lnTo>
                  <a:pt x="4337" y="9049"/>
                </a:lnTo>
                <a:lnTo>
                  <a:pt x="4081" y="9000"/>
                </a:lnTo>
                <a:moveTo>
                  <a:pt x="14988" y="11372"/>
                </a:moveTo>
                <a:lnTo>
                  <a:pt x="15115" y="10865"/>
                </a:lnTo>
                <a:lnTo>
                  <a:pt x="16072" y="10096"/>
                </a:lnTo>
                <a:lnTo>
                  <a:pt x="16455" y="9605"/>
                </a:lnTo>
                <a:lnTo>
                  <a:pt x="16455" y="8329"/>
                </a:lnTo>
                <a:lnTo>
                  <a:pt x="17156" y="7969"/>
                </a:lnTo>
                <a:lnTo>
                  <a:pt x="17879" y="7870"/>
                </a:lnTo>
                <a:lnTo>
                  <a:pt x="18177" y="7821"/>
                </a:lnTo>
                <a:moveTo>
                  <a:pt x="18368" y="6840"/>
                </a:moveTo>
                <a:lnTo>
                  <a:pt x="18049" y="6610"/>
                </a:lnTo>
                <a:lnTo>
                  <a:pt x="17411" y="6512"/>
                </a:lnTo>
                <a:lnTo>
                  <a:pt x="16859" y="6545"/>
                </a:lnTo>
                <a:lnTo>
                  <a:pt x="16603" y="6201"/>
                </a:lnTo>
                <a:lnTo>
                  <a:pt x="16731" y="5874"/>
                </a:lnTo>
                <a:lnTo>
                  <a:pt x="17241" y="5465"/>
                </a:lnTo>
                <a:lnTo>
                  <a:pt x="17858" y="5236"/>
                </a:lnTo>
                <a:lnTo>
                  <a:pt x="18007" y="5089"/>
                </a:lnTo>
                <a:lnTo>
                  <a:pt x="18049" y="4892"/>
                </a:lnTo>
                <a:moveTo>
                  <a:pt x="8100" y="1260"/>
                </a:moveTo>
                <a:cubicBezTo>
                  <a:pt x="8333" y="1276"/>
                  <a:pt x="8206" y="1554"/>
                  <a:pt x="8695" y="1652"/>
                </a:cubicBezTo>
                <a:cubicBezTo>
                  <a:pt x="9184" y="1750"/>
                  <a:pt x="10481" y="1685"/>
                  <a:pt x="10991" y="1881"/>
                </a:cubicBezTo>
                <a:cubicBezTo>
                  <a:pt x="11501" y="2078"/>
                  <a:pt x="11629" y="2503"/>
                  <a:pt x="11799" y="2830"/>
                </a:cubicBezTo>
                <a:cubicBezTo>
                  <a:pt x="11969" y="3158"/>
                  <a:pt x="11905" y="3910"/>
                  <a:pt x="12054" y="3894"/>
                </a:cubicBezTo>
                <a:cubicBezTo>
                  <a:pt x="12203" y="3878"/>
                  <a:pt x="12351" y="2880"/>
                  <a:pt x="12649" y="2683"/>
                </a:cubicBezTo>
                <a:cubicBezTo>
                  <a:pt x="12947" y="2487"/>
                  <a:pt x="13670" y="2536"/>
                  <a:pt x="13840" y="2683"/>
                </a:cubicBezTo>
                <a:cubicBezTo>
                  <a:pt x="14010" y="2830"/>
                  <a:pt x="13733" y="3370"/>
                  <a:pt x="13648" y="3616"/>
                </a:cubicBezTo>
                <a:cubicBezTo>
                  <a:pt x="13563" y="3861"/>
                  <a:pt x="13457" y="4058"/>
                  <a:pt x="13351" y="4156"/>
                </a:cubicBezTo>
                <a:cubicBezTo>
                  <a:pt x="13244" y="4254"/>
                  <a:pt x="13096" y="4221"/>
                  <a:pt x="12947" y="4254"/>
                </a:cubicBezTo>
                <a:cubicBezTo>
                  <a:pt x="12777" y="4303"/>
                  <a:pt x="12585" y="4369"/>
                  <a:pt x="12394" y="4401"/>
                </a:cubicBezTo>
                <a:cubicBezTo>
                  <a:pt x="12139" y="4500"/>
                  <a:pt x="12054" y="4614"/>
                  <a:pt x="11862" y="4647"/>
                </a:cubicBezTo>
                <a:cubicBezTo>
                  <a:pt x="11650" y="4761"/>
                  <a:pt x="11671" y="4680"/>
                  <a:pt x="11437" y="4778"/>
                </a:cubicBezTo>
                <a:cubicBezTo>
                  <a:pt x="11352" y="4827"/>
                  <a:pt x="11225" y="4974"/>
                  <a:pt x="11246" y="5072"/>
                </a:cubicBezTo>
                <a:cubicBezTo>
                  <a:pt x="11225" y="5154"/>
                  <a:pt x="11267" y="5220"/>
                  <a:pt x="11310" y="5269"/>
                </a:cubicBezTo>
                <a:cubicBezTo>
                  <a:pt x="11352" y="5318"/>
                  <a:pt x="11480" y="5383"/>
                  <a:pt x="11565" y="5416"/>
                </a:cubicBezTo>
                <a:cubicBezTo>
                  <a:pt x="11629" y="5400"/>
                  <a:pt x="11820" y="5465"/>
                  <a:pt x="11862" y="5432"/>
                </a:cubicBezTo>
                <a:cubicBezTo>
                  <a:pt x="11905" y="5416"/>
                  <a:pt x="11926" y="5269"/>
                  <a:pt x="11884" y="5236"/>
                </a:cubicBezTo>
                <a:cubicBezTo>
                  <a:pt x="11841" y="5203"/>
                  <a:pt x="11629" y="5269"/>
                  <a:pt x="11565" y="5220"/>
                </a:cubicBezTo>
                <a:cubicBezTo>
                  <a:pt x="11480" y="5187"/>
                  <a:pt x="11459" y="5040"/>
                  <a:pt x="11480" y="4974"/>
                </a:cubicBezTo>
                <a:cubicBezTo>
                  <a:pt x="11501" y="4909"/>
                  <a:pt x="11607" y="4860"/>
                  <a:pt x="11692" y="4843"/>
                </a:cubicBezTo>
                <a:cubicBezTo>
                  <a:pt x="11905" y="4876"/>
                  <a:pt x="11820" y="4876"/>
                  <a:pt x="12054" y="4876"/>
                </a:cubicBezTo>
                <a:cubicBezTo>
                  <a:pt x="12075" y="5040"/>
                  <a:pt x="12096" y="5269"/>
                  <a:pt x="12139" y="5416"/>
                </a:cubicBezTo>
                <a:cubicBezTo>
                  <a:pt x="12160" y="5465"/>
                  <a:pt x="12330" y="5465"/>
                  <a:pt x="12373" y="5416"/>
                </a:cubicBezTo>
                <a:cubicBezTo>
                  <a:pt x="12415" y="5367"/>
                  <a:pt x="12330" y="4974"/>
                  <a:pt x="12394" y="4892"/>
                </a:cubicBezTo>
                <a:cubicBezTo>
                  <a:pt x="12458" y="4810"/>
                  <a:pt x="12692" y="4925"/>
                  <a:pt x="12755" y="4892"/>
                </a:cubicBezTo>
                <a:cubicBezTo>
                  <a:pt x="12798" y="4860"/>
                  <a:pt x="12840" y="4761"/>
                  <a:pt x="12755" y="4729"/>
                </a:cubicBezTo>
                <a:cubicBezTo>
                  <a:pt x="12670" y="4696"/>
                  <a:pt x="12118" y="4745"/>
                  <a:pt x="12203" y="4696"/>
                </a:cubicBezTo>
                <a:cubicBezTo>
                  <a:pt x="12543" y="4549"/>
                  <a:pt x="12819" y="4434"/>
                  <a:pt x="13266" y="4401"/>
                </a:cubicBezTo>
                <a:cubicBezTo>
                  <a:pt x="13436" y="4385"/>
                  <a:pt x="13585" y="4500"/>
                  <a:pt x="13776" y="4532"/>
                </a:cubicBezTo>
                <a:cubicBezTo>
                  <a:pt x="13967" y="4630"/>
                  <a:pt x="13861" y="4843"/>
                  <a:pt x="13712" y="4925"/>
                </a:cubicBezTo>
                <a:cubicBezTo>
                  <a:pt x="13648" y="5023"/>
                  <a:pt x="13521" y="5121"/>
                  <a:pt x="13414" y="5187"/>
                </a:cubicBezTo>
                <a:cubicBezTo>
                  <a:pt x="13351" y="5285"/>
                  <a:pt x="13287" y="5334"/>
                  <a:pt x="13159" y="5383"/>
                </a:cubicBezTo>
                <a:cubicBezTo>
                  <a:pt x="13117" y="5563"/>
                  <a:pt x="12862" y="5743"/>
                  <a:pt x="12649" y="5809"/>
                </a:cubicBezTo>
                <a:cubicBezTo>
                  <a:pt x="12543" y="5907"/>
                  <a:pt x="12437" y="5940"/>
                  <a:pt x="12309" y="6005"/>
                </a:cubicBezTo>
                <a:cubicBezTo>
                  <a:pt x="12245" y="6120"/>
                  <a:pt x="12139" y="6185"/>
                  <a:pt x="12075" y="6300"/>
                </a:cubicBezTo>
                <a:cubicBezTo>
                  <a:pt x="12118" y="6561"/>
                  <a:pt x="12075" y="6643"/>
                  <a:pt x="12373" y="6741"/>
                </a:cubicBezTo>
                <a:cubicBezTo>
                  <a:pt x="12500" y="6840"/>
                  <a:pt x="12522" y="6970"/>
                  <a:pt x="12330" y="7036"/>
                </a:cubicBezTo>
                <a:cubicBezTo>
                  <a:pt x="12011" y="6987"/>
                  <a:pt x="12033" y="6823"/>
                  <a:pt x="11799" y="6692"/>
                </a:cubicBezTo>
                <a:cubicBezTo>
                  <a:pt x="11714" y="6529"/>
                  <a:pt x="11459" y="6430"/>
                  <a:pt x="11246" y="6398"/>
                </a:cubicBezTo>
                <a:cubicBezTo>
                  <a:pt x="11076" y="6332"/>
                  <a:pt x="11182" y="6365"/>
                  <a:pt x="10906" y="6365"/>
                </a:cubicBezTo>
                <a:cubicBezTo>
                  <a:pt x="10608" y="6512"/>
                  <a:pt x="10544" y="7347"/>
                  <a:pt x="11246" y="7478"/>
                </a:cubicBezTo>
                <a:cubicBezTo>
                  <a:pt x="12394" y="7429"/>
                  <a:pt x="13329" y="7772"/>
                  <a:pt x="13733" y="7985"/>
                </a:cubicBezTo>
                <a:cubicBezTo>
                  <a:pt x="13840" y="8410"/>
                  <a:pt x="13329" y="8901"/>
                  <a:pt x="12500" y="9343"/>
                </a:cubicBezTo>
                <a:cubicBezTo>
                  <a:pt x="11629" y="9736"/>
                  <a:pt x="11480" y="10194"/>
                  <a:pt x="11246" y="10980"/>
                </a:cubicBezTo>
                <a:cubicBezTo>
                  <a:pt x="10991" y="11372"/>
                  <a:pt x="10481" y="10930"/>
                  <a:pt x="10289" y="10096"/>
                </a:cubicBezTo>
                <a:cubicBezTo>
                  <a:pt x="10140" y="9196"/>
                  <a:pt x="9907" y="8165"/>
                  <a:pt x="10459" y="7576"/>
                </a:cubicBezTo>
                <a:cubicBezTo>
                  <a:pt x="9375" y="6790"/>
                  <a:pt x="9269" y="6070"/>
                  <a:pt x="9056" y="6218"/>
                </a:cubicBezTo>
                <a:cubicBezTo>
                  <a:pt x="9205" y="6987"/>
                  <a:pt x="8929" y="6660"/>
                  <a:pt x="8737" y="6021"/>
                </a:cubicBezTo>
                <a:cubicBezTo>
                  <a:pt x="8822" y="5023"/>
                  <a:pt x="8610" y="4385"/>
                  <a:pt x="8440" y="3550"/>
                </a:cubicBezTo>
                <a:lnTo>
                  <a:pt x="7844" y="2290"/>
                </a:lnTo>
                <a:lnTo>
                  <a:pt x="6654" y="1849"/>
                </a:lnTo>
              </a:path>
            </a:pathLst>
          </a:custGeom>
          <a:noFill/>
          <a:ln w="9525">
            <a:solidFill>
              <a:schemeClr val="tx1"/>
            </a:solidFill>
            <a:miter lim="800000"/>
            <a:headEnd/>
            <a:tailEnd/>
          </a:ln>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id-ID" altLang="id-ID"/>
          </a:p>
        </p:txBody>
      </p:sp>
    </p:spTree>
    <p:extLst>
      <p:ext uri="{BB962C8B-B14F-4D97-AF65-F5344CB8AC3E}">
        <p14:creationId xmlns:p14="http://schemas.microsoft.com/office/powerpoint/2010/main" val="2145350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51DC2B-B7AA-4D18-A9E9-6D8CC9DE621C}"/>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324E1C9C-2150-4514-89CE-3098DEF458A7}"/>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1342EA50-B15F-4B97-B58F-9EDF6E86A9EB}"/>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11E3E468-10AE-4E76-A87D-D6D1096952BD}" type="slidenum">
              <a:rPr lang="en-US" altLang="id-ID" sz="1400">
                <a:latin typeface="Interstate" pitchFamily="2" charset="0"/>
              </a:rPr>
              <a:pPr eaLnBrk="1" hangingPunct="1"/>
              <a:t>20</a:t>
            </a:fld>
            <a:endParaRPr lang="en-US" altLang="id-ID" sz="1400">
              <a:latin typeface="Interstate" pitchFamily="2" charset="0"/>
            </a:endParaRPr>
          </a:p>
        </p:txBody>
      </p:sp>
      <p:sp>
        <p:nvSpPr>
          <p:cNvPr id="21509" name="Rectangle 6">
            <a:extLst>
              <a:ext uri="{FF2B5EF4-FFF2-40B4-BE49-F238E27FC236}">
                <a16:creationId xmlns:a16="http://schemas.microsoft.com/office/drawing/2014/main" id="{904ACD84-074F-4F0A-94DA-E3DC2821FBF5}"/>
              </a:ext>
            </a:extLst>
          </p:cNvPr>
          <p:cNvSpPr>
            <a:spLocks noChangeArrowheads="1"/>
          </p:cNvSpPr>
          <p:nvPr/>
        </p:nvSpPr>
        <p:spPr bwMode="auto">
          <a:xfrm>
            <a:off x="2881313" y="1357313"/>
            <a:ext cx="6172200" cy="4425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990600" indent="-53340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r>
              <a:rPr lang="en-US" altLang="id-ID" sz="1600" b="1"/>
              <a:t>Penilaian Kemampuan Teknis</a:t>
            </a:r>
          </a:p>
          <a:p>
            <a:pPr algn="ctr" eaLnBrk="1" hangingPunct="1">
              <a:spcBef>
                <a:spcPct val="20000"/>
              </a:spcBef>
              <a:buFont typeface="Wingdings" panose="05000000000000000000" pitchFamily="2" charset="2"/>
              <a:buNone/>
            </a:pPr>
            <a:r>
              <a:rPr lang="en-US" altLang="id-ID" sz="1600" b="1"/>
              <a:t>(Contoh : nilai maksimum 30, nilai minimum 15)</a:t>
            </a:r>
          </a:p>
          <a:p>
            <a:pPr eaLnBrk="1" hangingPunct="1">
              <a:spcBef>
                <a:spcPct val="20000"/>
              </a:spcBef>
              <a:buFont typeface="Wingdings" panose="05000000000000000000" pitchFamily="2" charset="2"/>
              <a:buNone/>
            </a:pPr>
            <a:endParaRPr lang="en-US" altLang="id-ID" sz="800" b="1"/>
          </a:p>
          <a:p>
            <a:pPr eaLnBrk="1" hangingPunct="1">
              <a:lnSpc>
                <a:spcPct val="90000"/>
              </a:lnSpc>
              <a:spcBef>
                <a:spcPct val="20000"/>
              </a:spcBef>
              <a:buFont typeface="Wingdings" panose="05000000000000000000" pitchFamily="2" charset="2"/>
              <a:buNone/>
            </a:pPr>
            <a:r>
              <a:rPr lang="en-US" altLang="id-ID" sz="1400"/>
              <a:t>	</a:t>
            </a:r>
            <a:r>
              <a:rPr lang="en-US" altLang="id-ID" sz="1100"/>
              <a:t>Usaha Kecil dan Usaha Menengah :</a:t>
            </a:r>
          </a:p>
          <a:p>
            <a:pPr eaLnBrk="1" hangingPunct="1">
              <a:lnSpc>
                <a:spcPct val="90000"/>
              </a:lnSpc>
              <a:spcBef>
                <a:spcPct val="20000"/>
              </a:spcBef>
              <a:buFont typeface="Wingdings" panose="05000000000000000000" pitchFamily="2" charset="2"/>
              <a:buNone/>
            </a:pPr>
            <a:r>
              <a:rPr lang="en-US" altLang="id-ID" sz="1300"/>
              <a:t>	</a:t>
            </a:r>
            <a:r>
              <a:rPr lang="en-US" altLang="id-ID" sz="1100"/>
              <a:t>Peralatan diperhitungkan yang kondisinya tidak kurang dari 70%, dinilai:</a:t>
            </a:r>
          </a:p>
          <a:p>
            <a:pPr lvl="1" eaLnBrk="1" hangingPunct="1">
              <a:lnSpc>
                <a:spcPct val="90000"/>
              </a:lnSpc>
              <a:spcBef>
                <a:spcPct val="20000"/>
              </a:spcBef>
              <a:buFont typeface="Wingdings" panose="05000000000000000000" pitchFamily="2" charset="2"/>
              <a:buNone/>
            </a:pPr>
            <a:r>
              <a:rPr lang="en-US" altLang="id-ID" sz="1100"/>
              <a:t>	o  Milik sendiri dengan bukti		dinilai 100%</a:t>
            </a:r>
          </a:p>
          <a:p>
            <a:pPr lvl="1" eaLnBrk="1" hangingPunct="1">
              <a:lnSpc>
                <a:spcPct val="90000"/>
              </a:lnSpc>
              <a:spcBef>
                <a:spcPct val="20000"/>
              </a:spcBef>
              <a:buFont typeface="Wingdings" panose="05000000000000000000" pitchFamily="2" charset="2"/>
              <a:buNone/>
            </a:pPr>
            <a:r>
              <a:rPr lang="en-US" altLang="id-ID" sz="1100"/>
              <a:t>	o  Sewa beli dengan bukti		dinilai 100%</a:t>
            </a:r>
          </a:p>
          <a:p>
            <a:pPr lvl="1" eaLnBrk="1" hangingPunct="1">
              <a:lnSpc>
                <a:spcPct val="90000"/>
              </a:lnSpc>
              <a:spcBef>
                <a:spcPct val="20000"/>
              </a:spcBef>
              <a:buFont typeface="Wingdings" panose="05000000000000000000" pitchFamily="2" charset="2"/>
              <a:buNone/>
            </a:pPr>
            <a:r>
              <a:rPr lang="en-US" altLang="id-ID" sz="1100"/>
              <a:t>	o  Sewa jangka panjang dengan bukti	dinilai   90%</a:t>
            </a:r>
          </a:p>
          <a:p>
            <a:pPr lvl="1" eaLnBrk="1" hangingPunct="1">
              <a:lnSpc>
                <a:spcPct val="90000"/>
              </a:lnSpc>
              <a:spcBef>
                <a:spcPct val="20000"/>
              </a:spcBef>
              <a:buFont typeface="Wingdings" panose="05000000000000000000" pitchFamily="2" charset="2"/>
              <a:buNone/>
            </a:pPr>
            <a:r>
              <a:rPr lang="en-US" altLang="id-ID" sz="1100"/>
              <a:t>	o  Sewa jangka pendek dengan bukti	dinilai   50%</a:t>
            </a:r>
          </a:p>
          <a:p>
            <a:pPr lvl="1" eaLnBrk="1" hangingPunct="1">
              <a:lnSpc>
                <a:spcPct val="90000"/>
              </a:lnSpc>
              <a:spcBef>
                <a:spcPct val="20000"/>
              </a:spcBef>
              <a:buFont typeface="Wingdings" panose="05000000000000000000" pitchFamily="2" charset="2"/>
              <a:buChar char="§"/>
            </a:pPr>
            <a:r>
              <a:rPr lang="en-US" altLang="id-ID" sz="1100"/>
              <a:t>Penilaian personil (contoh: nilai maksimum 10)</a:t>
            </a:r>
          </a:p>
          <a:p>
            <a:pPr lvl="1" eaLnBrk="1" hangingPunct="1">
              <a:lnSpc>
                <a:spcPct val="90000"/>
              </a:lnSpc>
              <a:spcBef>
                <a:spcPct val="20000"/>
              </a:spcBef>
              <a:buFont typeface="Wingdings" panose="05000000000000000000" pitchFamily="2" charset="2"/>
              <a:buNone/>
            </a:pPr>
            <a:r>
              <a:rPr lang="en-US" altLang="id-ID" sz="1100"/>
              <a:t>	    Contoh personil perusahaan minimal untuk usaha kecil:</a:t>
            </a:r>
          </a:p>
          <a:p>
            <a:pPr lvl="1" eaLnBrk="1" hangingPunct="1">
              <a:lnSpc>
                <a:spcPct val="90000"/>
              </a:lnSpc>
              <a:spcBef>
                <a:spcPct val="20000"/>
              </a:spcBef>
              <a:buFont typeface="Wingdings" panose="05000000000000000000" pitchFamily="2" charset="2"/>
              <a:buNone/>
            </a:pPr>
            <a:r>
              <a:rPr lang="en-US" altLang="id-ID" sz="1100"/>
              <a:t>	     -  STM Sipil 2 orang;</a:t>
            </a:r>
          </a:p>
          <a:p>
            <a:pPr lvl="1" eaLnBrk="1" hangingPunct="1">
              <a:lnSpc>
                <a:spcPct val="90000"/>
              </a:lnSpc>
              <a:spcBef>
                <a:spcPct val="20000"/>
              </a:spcBef>
              <a:buFont typeface="Wingdings" panose="05000000000000000000" pitchFamily="2" charset="2"/>
              <a:buNone/>
            </a:pPr>
            <a:r>
              <a:rPr lang="en-US" altLang="id-ID" sz="1100"/>
              <a:t>	     -  Tenaga Administrasi 2 orang;</a:t>
            </a:r>
          </a:p>
          <a:p>
            <a:pPr lvl="1" eaLnBrk="1" hangingPunct="1">
              <a:lnSpc>
                <a:spcPct val="90000"/>
              </a:lnSpc>
              <a:spcBef>
                <a:spcPct val="20000"/>
              </a:spcBef>
              <a:buFont typeface="Wingdings" panose="05000000000000000000" pitchFamily="2" charset="2"/>
              <a:buNone/>
            </a:pPr>
            <a:r>
              <a:rPr lang="en-US" altLang="id-ID" sz="1100"/>
              <a:t>	Untuk Usaha Menengah, minimal personil yang disediakan disesuaikan dengan kebutuhan manajemen.  Panitia Pengadaan harus menyusun terlebih dahulu daftar tenaga inti yang diperlukan, sesuai kebutuhan pekerjaan.</a:t>
            </a:r>
          </a:p>
          <a:p>
            <a:pPr lvl="1" eaLnBrk="1" hangingPunct="1">
              <a:lnSpc>
                <a:spcPct val="90000"/>
              </a:lnSpc>
              <a:spcBef>
                <a:spcPct val="20000"/>
              </a:spcBef>
              <a:buFont typeface="Wingdings" panose="05000000000000000000" pitchFamily="2" charset="2"/>
              <a:buNone/>
            </a:pPr>
            <a:r>
              <a:rPr lang="en-US" altLang="id-ID" sz="1100"/>
              <a:t>	Tenaga ahli dan tenaga terampil yang disediakan harus disertai Sertifikat Keahlian (SKA) dan Sertifikat Ketrampilan (SKT).</a:t>
            </a:r>
          </a:p>
          <a:p>
            <a:pPr lvl="1" eaLnBrk="1" hangingPunct="1">
              <a:lnSpc>
                <a:spcPct val="90000"/>
              </a:lnSpc>
              <a:spcBef>
                <a:spcPct val="20000"/>
              </a:spcBef>
              <a:buFont typeface="Wingdings" panose="05000000000000000000" pitchFamily="2" charset="2"/>
              <a:buChar char="§"/>
            </a:pPr>
            <a:r>
              <a:rPr lang="en-US" altLang="id-ID" sz="1100"/>
              <a:t>Manajemen Mutu (contoh: nilai maksimum 5)</a:t>
            </a:r>
          </a:p>
          <a:p>
            <a:pPr lvl="1" eaLnBrk="1" hangingPunct="1">
              <a:lnSpc>
                <a:spcPct val="90000"/>
              </a:lnSpc>
              <a:spcBef>
                <a:spcPct val="20000"/>
              </a:spcBef>
              <a:buFont typeface="Wingdings" panose="05000000000000000000" pitchFamily="2" charset="2"/>
              <a:buChar char="§"/>
            </a:pPr>
            <a:r>
              <a:rPr lang="en-US" altLang="id-ID" sz="1100"/>
              <a:t>Untuk Badan Usaha yang menyampaikan program mutu diberi nilai 5, bagi yang tidak menyampaikan dinilai 0.</a:t>
            </a:r>
          </a:p>
          <a:p>
            <a:pPr lvl="1" eaLnBrk="1" hangingPunct="1">
              <a:lnSpc>
                <a:spcPct val="90000"/>
              </a:lnSpc>
              <a:spcBef>
                <a:spcPct val="20000"/>
              </a:spcBef>
              <a:buFont typeface="Wingdings" panose="05000000000000000000" pitchFamily="2" charset="2"/>
              <a:buNone/>
            </a:pPr>
            <a:r>
              <a:rPr lang="en-US" altLang="id-ID" sz="1100"/>
              <a:t>	Bila total nilai kemampuan teknis yang diperoleh &lt; 15 BU yang bersangkutan gugur/ tidak lulus kualifikasi.</a:t>
            </a:r>
          </a:p>
        </p:txBody>
      </p:sp>
    </p:spTree>
  </p:cSld>
  <p:clrMapOvr>
    <a:masterClrMapping/>
  </p:clrMapOvr>
  <p:transition>
    <p:newsfla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DDC646-F318-4D9E-B7A8-1321C7458A6E}"/>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7BDFE93E-40E3-47FD-A3F5-D6399E420101}"/>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4E91F36A-2EF1-4B59-95A7-28F990BC42D9}"/>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926A30B1-25C0-4C11-8287-573F6EEDFDC8}" type="slidenum">
              <a:rPr lang="en-US" altLang="id-ID" sz="1400">
                <a:latin typeface="Interstate" pitchFamily="2" charset="0"/>
              </a:rPr>
              <a:pPr eaLnBrk="1" hangingPunct="1"/>
              <a:t>21</a:t>
            </a:fld>
            <a:endParaRPr lang="en-US" altLang="id-ID" sz="1400">
              <a:latin typeface="Interstate" pitchFamily="2" charset="0"/>
            </a:endParaRPr>
          </a:p>
        </p:txBody>
      </p:sp>
      <p:sp>
        <p:nvSpPr>
          <p:cNvPr id="22532" name="Rectangle 5">
            <a:extLst>
              <a:ext uri="{FF2B5EF4-FFF2-40B4-BE49-F238E27FC236}">
                <a16:creationId xmlns:a16="http://schemas.microsoft.com/office/drawing/2014/main" id="{507A3179-13F2-463C-B25F-2869789C8C5B}"/>
              </a:ext>
            </a:extLst>
          </p:cNvPr>
          <p:cNvSpPr>
            <a:spLocks noChangeArrowheads="1"/>
          </p:cNvSpPr>
          <p:nvPr/>
        </p:nvSpPr>
        <p:spPr bwMode="auto">
          <a:xfrm>
            <a:off x="3238500" y="1500188"/>
            <a:ext cx="6172200" cy="3840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990600" indent="-53340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1000"/>
          </a:p>
          <a:p>
            <a:pPr algn="ctr" eaLnBrk="1" hangingPunct="1">
              <a:spcBef>
                <a:spcPct val="20000"/>
              </a:spcBef>
            </a:pPr>
            <a:r>
              <a:rPr lang="en-US" altLang="id-ID" sz="2000"/>
              <a:t>Ambang Lulus (Passing Grade)</a:t>
            </a:r>
          </a:p>
          <a:p>
            <a:pPr algn="ctr" eaLnBrk="1" hangingPunct="1">
              <a:spcBef>
                <a:spcPct val="20000"/>
              </a:spcBef>
            </a:pPr>
            <a:endParaRPr lang="en-US" altLang="id-ID" sz="800"/>
          </a:p>
          <a:p>
            <a:pPr lvl="1" eaLnBrk="1" hangingPunct="1">
              <a:spcBef>
                <a:spcPct val="20000"/>
              </a:spcBef>
              <a:buFont typeface="Wingdings" panose="05000000000000000000" pitchFamily="2" charset="2"/>
              <a:buChar char="§"/>
            </a:pPr>
            <a:r>
              <a:rPr lang="en-US" altLang="id-ID"/>
              <a:t>Panitia Pengadaan harus menentukan nilai ambang lulus.</a:t>
            </a:r>
          </a:p>
          <a:p>
            <a:pPr lvl="1" eaLnBrk="1" hangingPunct="1">
              <a:spcBef>
                <a:spcPct val="20000"/>
              </a:spcBef>
              <a:buFont typeface="Wingdings" panose="05000000000000000000" pitchFamily="2" charset="2"/>
              <a:buNone/>
            </a:pPr>
            <a:r>
              <a:rPr lang="en-US" altLang="id-ID"/>
              <a:t>	Contoh:</a:t>
            </a:r>
          </a:p>
          <a:p>
            <a:pPr lvl="1" eaLnBrk="1" hangingPunct="1">
              <a:spcBef>
                <a:spcPct val="20000"/>
              </a:spcBef>
              <a:buFont typeface="Wingdings" panose="05000000000000000000" pitchFamily="2" charset="2"/>
              <a:buNone/>
            </a:pPr>
            <a:r>
              <a:rPr lang="en-US" altLang="id-ID"/>
              <a:t>	o  Nilai </a:t>
            </a:r>
            <a:r>
              <a:rPr lang="en-US" altLang="id-ID" b="1"/>
              <a:t>60</a:t>
            </a:r>
            <a:r>
              <a:rPr lang="en-US" altLang="id-ID"/>
              <a:t> untuk pekerjaan yang tidak kompleks.</a:t>
            </a:r>
          </a:p>
          <a:p>
            <a:pPr lvl="1" eaLnBrk="1" hangingPunct="1">
              <a:spcBef>
                <a:spcPct val="20000"/>
              </a:spcBef>
              <a:buFont typeface="Wingdings" panose="05000000000000000000" pitchFamily="2" charset="2"/>
              <a:buNone/>
            </a:pPr>
            <a:r>
              <a:rPr lang="en-US" altLang="id-ID"/>
              <a:t>	o  Nilai </a:t>
            </a:r>
            <a:r>
              <a:rPr lang="en-US" altLang="id-ID" b="1"/>
              <a:t>75</a:t>
            </a:r>
            <a:r>
              <a:rPr lang="en-US" altLang="id-ID"/>
              <a:t> untuk pekerjaan yang kompleks.</a:t>
            </a:r>
          </a:p>
          <a:p>
            <a:pPr lvl="1" eaLnBrk="1" hangingPunct="1">
              <a:spcBef>
                <a:spcPct val="20000"/>
              </a:spcBef>
              <a:buFont typeface="Wingdings" panose="05000000000000000000" pitchFamily="2" charset="2"/>
              <a:buNone/>
            </a:pPr>
            <a:r>
              <a:rPr lang="en-US" altLang="id-ID"/>
              <a:t>	catatan:</a:t>
            </a:r>
          </a:p>
          <a:p>
            <a:pPr lvl="1" eaLnBrk="1" hangingPunct="1">
              <a:spcBef>
                <a:spcPct val="20000"/>
              </a:spcBef>
              <a:buFont typeface="Wingdings" panose="05000000000000000000" pitchFamily="2" charset="2"/>
              <a:buNone/>
            </a:pPr>
            <a:r>
              <a:rPr lang="en-US" altLang="id-ID"/>
              <a:t>	Keuangan nilai maksimum     </a:t>
            </a:r>
            <a:r>
              <a:rPr lang="en-US" altLang="id-ID" b="1"/>
              <a:t>10</a:t>
            </a:r>
            <a:r>
              <a:rPr lang="en-US" altLang="id-ID"/>
              <a:t>,  minimum    </a:t>
            </a:r>
            <a:r>
              <a:rPr lang="en-US" altLang="id-ID" b="1"/>
              <a:t>3,75</a:t>
            </a:r>
          </a:p>
          <a:p>
            <a:pPr lvl="1" eaLnBrk="1" hangingPunct="1">
              <a:spcBef>
                <a:spcPct val="20000"/>
              </a:spcBef>
              <a:buFont typeface="Wingdings" panose="05000000000000000000" pitchFamily="2" charset="2"/>
              <a:buNone/>
            </a:pPr>
            <a:r>
              <a:rPr lang="en-US" altLang="id-ID"/>
              <a:t>	Pengalaman nilai maksimum </a:t>
            </a:r>
            <a:r>
              <a:rPr lang="en-US" altLang="id-ID" b="1"/>
              <a:t>60</a:t>
            </a:r>
            <a:r>
              <a:rPr lang="en-US" altLang="id-ID"/>
              <a:t>,  minimum   </a:t>
            </a:r>
            <a:r>
              <a:rPr lang="en-US" altLang="id-ID" b="1"/>
              <a:t>30</a:t>
            </a:r>
          </a:p>
          <a:p>
            <a:pPr lvl="1" eaLnBrk="1" hangingPunct="1">
              <a:spcBef>
                <a:spcPct val="20000"/>
              </a:spcBef>
              <a:buFont typeface="Wingdings" panose="05000000000000000000" pitchFamily="2" charset="2"/>
              <a:buNone/>
            </a:pPr>
            <a:r>
              <a:rPr lang="en-US" altLang="id-ID"/>
              <a:t>	Pengalaman bilai maksimum </a:t>
            </a:r>
            <a:r>
              <a:rPr lang="en-US" altLang="id-ID" b="1"/>
              <a:t>30</a:t>
            </a:r>
            <a:r>
              <a:rPr lang="en-US" altLang="id-ID"/>
              <a:t>,  minimum   </a:t>
            </a:r>
            <a:r>
              <a:rPr lang="en-US" altLang="id-ID" b="1"/>
              <a:t>15</a:t>
            </a:r>
          </a:p>
          <a:p>
            <a:pPr lvl="1" eaLnBrk="1" hangingPunct="1">
              <a:spcBef>
                <a:spcPct val="20000"/>
              </a:spcBef>
              <a:buFont typeface="Wingdings" panose="05000000000000000000" pitchFamily="2" charset="2"/>
              <a:buNone/>
            </a:pPr>
            <a:r>
              <a:rPr lang="en-US" altLang="id-ID"/>
              <a:t>	Jumlah maksimum               </a:t>
            </a:r>
            <a:r>
              <a:rPr lang="en-US" altLang="id-ID" b="1"/>
              <a:t>100</a:t>
            </a:r>
            <a:r>
              <a:rPr lang="en-US" altLang="id-ID"/>
              <a:t>,  minimum   </a:t>
            </a:r>
            <a:r>
              <a:rPr lang="en-US" altLang="id-ID" b="1"/>
              <a:t>48,75</a:t>
            </a:r>
          </a:p>
          <a:p>
            <a:pPr eaLnBrk="1" hangingPunct="1">
              <a:spcBef>
                <a:spcPct val="20000"/>
              </a:spcBef>
              <a:buFont typeface="Wingdings" panose="05000000000000000000" pitchFamily="2" charset="2"/>
              <a:buNone/>
            </a:pPr>
            <a:endParaRPr lang="en-US" altLang="id-ID" sz="800"/>
          </a:p>
          <a:p>
            <a:pPr lvl="1" eaLnBrk="1" hangingPunct="1">
              <a:spcBef>
                <a:spcPct val="20000"/>
              </a:spcBef>
              <a:buFont typeface="Wingdings" panose="05000000000000000000" pitchFamily="2" charset="2"/>
              <a:buChar char="§"/>
            </a:pPr>
            <a:r>
              <a:rPr lang="en-US" altLang="id-ID"/>
              <a:t>Bagi menyedia jasa yang memenuhi nilai ambang lulus, masih harus dilakukan penilaian terhadap kemampuan untuk melaksanakan paket pekerjaan dengan menilai Sisa Kemampuan Paket.</a:t>
            </a:r>
          </a:p>
          <a:p>
            <a:pPr lvl="1" eaLnBrk="1" hangingPunct="1">
              <a:spcBef>
                <a:spcPct val="20000"/>
              </a:spcBef>
              <a:buFont typeface="Wingdings" panose="05000000000000000000" pitchFamily="2" charset="2"/>
              <a:buNone/>
            </a:pPr>
            <a:endParaRPr lang="en-US" altLang="id-ID"/>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430502-715C-4E41-854F-02D133D04D82}"/>
              </a:ext>
            </a:extLst>
          </p:cNvPr>
          <p:cNvSpPr>
            <a:spLocks noGrp="1"/>
          </p:cNvSpPr>
          <p:nvPr>
            <p:ph type="title"/>
          </p:nvPr>
        </p:nvSpPr>
        <p:spPr/>
        <p:txBody>
          <a:bodyPr/>
          <a:lstStyle/>
          <a:p>
            <a:r>
              <a:rPr lang="id-ID" dirty="0"/>
              <a:t>Catatan prinsip dasar (4 dari 6)</a:t>
            </a:r>
          </a:p>
        </p:txBody>
      </p:sp>
      <p:sp>
        <p:nvSpPr>
          <p:cNvPr id="13" name="Rectangle 5">
            <a:extLst>
              <a:ext uri="{FF2B5EF4-FFF2-40B4-BE49-F238E27FC236}">
                <a16:creationId xmlns:a16="http://schemas.microsoft.com/office/drawing/2014/main" id="{43F129AD-FA76-447C-8C29-7710070F65B1}"/>
              </a:ext>
            </a:extLst>
          </p:cNvPr>
          <p:cNvSpPr>
            <a:spLocks noGrp="1" noChangeArrowheads="1"/>
          </p:cNvSpPr>
          <p:nvPr>
            <p:ph idx="1"/>
          </p:nvPr>
        </p:nvSpPr>
        <p:spPr bwMode="auto">
          <a:xfrm>
            <a:off x="604838" y="1604963"/>
            <a:ext cx="10982325" cy="457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800" b="1"/>
          </a:p>
          <a:p>
            <a:pPr algn="ctr" eaLnBrk="1" hangingPunct="1">
              <a:spcBef>
                <a:spcPct val="20000"/>
              </a:spcBef>
            </a:pPr>
            <a:r>
              <a:rPr lang="en-US" altLang="id-ID" sz="1600" b="1"/>
              <a:t>Catatan prinsip dasar      (4 dari 6)</a:t>
            </a:r>
          </a:p>
          <a:p>
            <a:pPr eaLnBrk="1" hangingPunct="1">
              <a:spcBef>
                <a:spcPct val="20000"/>
              </a:spcBef>
            </a:pPr>
            <a:endParaRPr lang="en-US" altLang="id-ID" sz="800"/>
          </a:p>
          <a:p>
            <a:pPr eaLnBrk="1" hangingPunct="1">
              <a:lnSpc>
                <a:spcPct val="60000"/>
              </a:lnSpc>
              <a:spcBef>
                <a:spcPct val="20000"/>
              </a:spcBef>
              <a:buFont typeface="Wingdings" panose="05000000000000000000" pitchFamily="2" charset="2"/>
              <a:buChar char="§"/>
            </a:pPr>
            <a:r>
              <a:rPr lang="en-US" altLang="id-ID" sz="1600"/>
              <a:t>Terbuka dan bersaing</a:t>
            </a:r>
          </a:p>
          <a:p>
            <a:pPr algn="just" eaLnBrk="1" hangingPunct="1">
              <a:lnSpc>
                <a:spcPct val="60000"/>
              </a:lnSpc>
              <a:spcBef>
                <a:spcPct val="20000"/>
              </a:spcBef>
              <a:buFont typeface="Wingdings" panose="05000000000000000000" pitchFamily="2" charset="2"/>
              <a:buNone/>
            </a:pPr>
            <a:r>
              <a:rPr lang="en-US" altLang="id-ID" sz="1600"/>
              <a:t>	Pengadaan barang/jasa terbuka bagi penyedia barang/jasa yang memenuhi persyaratan dan dilakukan melalui persaingan yang sehat di antara penyedia barang/jasa yang setara dan memenuhi syarat/kriteria tertentu berdasarkan ketentuan dan prosedur yang jelas dan transparan.</a:t>
            </a:r>
          </a:p>
          <a:p>
            <a:pPr eaLnBrk="1" hangingPunct="1">
              <a:lnSpc>
                <a:spcPct val="60000"/>
              </a:lnSpc>
              <a:spcBef>
                <a:spcPct val="20000"/>
              </a:spcBef>
              <a:buFont typeface="Wingdings" panose="05000000000000000000" pitchFamily="2" charset="2"/>
              <a:buChar char="§"/>
            </a:pPr>
            <a:r>
              <a:rPr lang="en-US" altLang="id-ID" sz="1600"/>
              <a:t>Transparan</a:t>
            </a:r>
          </a:p>
          <a:p>
            <a:pPr algn="just" eaLnBrk="1" hangingPunct="1">
              <a:lnSpc>
                <a:spcPct val="60000"/>
              </a:lnSpc>
              <a:spcBef>
                <a:spcPct val="20000"/>
              </a:spcBef>
              <a:buFont typeface="Wingdings" panose="05000000000000000000" pitchFamily="2" charset="2"/>
              <a:buNone/>
            </a:pPr>
            <a:r>
              <a:rPr lang="en-US" altLang="id-ID" sz="1600"/>
              <a:t>	Berarti ketentuan dan informasi mengenai pengadaan barang/jasa, termasuk syarat teknis administrasi pengadaan, tata cara evaluasi, hasil evaluasi, penetapan calon penyedia barang/jasa, sifatnya terbuka.</a:t>
            </a:r>
          </a:p>
          <a:p>
            <a:pPr eaLnBrk="1" hangingPunct="1">
              <a:lnSpc>
                <a:spcPct val="60000"/>
              </a:lnSpc>
              <a:spcBef>
                <a:spcPct val="20000"/>
              </a:spcBef>
              <a:buFont typeface="Wingdings" panose="05000000000000000000" pitchFamily="2" charset="2"/>
              <a:buChar char="§"/>
            </a:pPr>
            <a:r>
              <a:rPr lang="en-US" altLang="id-ID" sz="1600"/>
              <a:t>Adil/tidak diskriminatif</a:t>
            </a:r>
          </a:p>
          <a:p>
            <a:pPr algn="just" eaLnBrk="1" hangingPunct="1">
              <a:lnSpc>
                <a:spcPct val="60000"/>
              </a:lnSpc>
              <a:spcBef>
                <a:spcPct val="20000"/>
              </a:spcBef>
              <a:buFont typeface="Wingdings" panose="05000000000000000000" pitchFamily="2" charset="2"/>
              <a:buNone/>
            </a:pPr>
            <a:r>
              <a:rPr lang="en-US" altLang="id-ID" sz="1600"/>
              <a:t>	Membeikan perlakuan yang sama dan tidak mengarah untuk memberikan keuntungan kepada pihak tertentu.</a:t>
            </a:r>
          </a:p>
          <a:p>
            <a:pPr algn="just" eaLnBrk="1" hangingPunct="1">
              <a:lnSpc>
                <a:spcPct val="60000"/>
              </a:lnSpc>
              <a:spcBef>
                <a:spcPct val="20000"/>
              </a:spcBef>
              <a:buFont typeface="Wingdings" panose="05000000000000000000" pitchFamily="2" charset="2"/>
              <a:buChar char="§"/>
            </a:pPr>
            <a:r>
              <a:rPr lang="en-US" altLang="id-ID" sz="1600"/>
              <a:t>Akuntabel</a:t>
            </a:r>
          </a:p>
          <a:p>
            <a:pPr algn="just" eaLnBrk="1" hangingPunct="1">
              <a:lnSpc>
                <a:spcPct val="60000"/>
              </a:lnSpc>
              <a:spcBef>
                <a:spcPct val="20000"/>
              </a:spcBef>
              <a:buFont typeface="Wingdings" panose="05000000000000000000" pitchFamily="2" charset="2"/>
              <a:buNone/>
            </a:pPr>
            <a:r>
              <a:rPr lang="en-US" altLang="id-ID" sz="1600"/>
              <a:t>	Mencapai sasaran baik fisik, keuntungan maupun manfaat bagi kelancaran pelaksanaan umum pemerintahan dan pelayanan masyarakat</a:t>
            </a:r>
          </a:p>
        </p:txBody>
      </p:sp>
    </p:spTree>
    <p:extLst>
      <p:ext uri="{BB962C8B-B14F-4D97-AF65-F5344CB8AC3E}">
        <p14:creationId xmlns:p14="http://schemas.microsoft.com/office/powerpoint/2010/main" val="125309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26DF5B-675E-4A49-A100-6B072F4D4F31}"/>
              </a:ext>
            </a:extLst>
          </p:cNvPr>
          <p:cNvSpPr>
            <a:spLocks noGrp="1"/>
          </p:cNvSpPr>
          <p:nvPr>
            <p:ph type="title"/>
          </p:nvPr>
        </p:nvSpPr>
        <p:spPr/>
        <p:txBody>
          <a:bodyPr>
            <a:normAutofit/>
          </a:bodyPr>
          <a:lstStyle/>
          <a:p>
            <a:r>
              <a:rPr lang="id-ID" dirty="0"/>
              <a:t>Persyaratan Penyedia Jasa Konstruksi</a:t>
            </a:r>
          </a:p>
        </p:txBody>
      </p:sp>
      <p:sp>
        <p:nvSpPr>
          <p:cNvPr id="4" name="Rectangle 5">
            <a:extLst>
              <a:ext uri="{FF2B5EF4-FFF2-40B4-BE49-F238E27FC236}">
                <a16:creationId xmlns:a16="http://schemas.microsoft.com/office/drawing/2014/main" id="{76BBE2D7-9D7B-431F-B4E1-04EB7B3C9CD6}"/>
              </a:ext>
            </a:extLst>
          </p:cNvPr>
          <p:cNvSpPr>
            <a:spLocks noGrp="1" noChangeArrowheads="1"/>
          </p:cNvSpPr>
          <p:nvPr>
            <p:ph idx="1"/>
          </p:nvPr>
        </p:nvSpPr>
        <p:spPr bwMode="auto">
          <a:xfrm>
            <a:off x="604838" y="1604963"/>
            <a:ext cx="10982325" cy="457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r>
              <a:rPr lang="en-US" altLang="id-ID" sz="1600" b="1" dirty="0" err="1"/>
              <a:t>Persyaratan</a:t>
            </a:r>
            <a:r>
              <a:rPr lang="en-US" altLang="id-ID" sz="1600" b="1" dirty="0"/>
              <a:t> </a:t>
            </a:r>
            <a:r>
              <a:rPr lang="en-US" altLang="id-ID" sz="1600" b="1" dirty="0" err="1"/>
              <a:t>Penyedia</a:t>
            </a:r>
            <a:r>
              <a:rPr lang="en-US" altLang="id-ID" sz="1600" b="1" dirty="0"/>
              <a:t> Jasa </a:t>
            </a:r>
            <a:r>
              <a:rPr lang="en-US" altLang="id-ID" sz="1600" b="1" dirty="0" err="1"/>
              <a:t>Konstruksi</a:t>
            </a:r>
            <a:endParaRPr lang="en-US" altLang="id-ID" sz="1600" b="1" dirty="0"/>
          </a:p>
          <a:p>
            <a:pPr algn="ctr" eaLnBrk="1" hangingPunct="1">
              <a:spcBef>
                <a:spcPct val="20000"/>
              </a:spcBef>
            </a:pPr>
            <a:endParaRPr lang="en-US" altLang="id-ID" sz="800" dirty="0"/>
          </a:p>
          <a:p>
            <a:pPr algn="just" eaLnBrk="1" hangingPunct="1">
              <a:spcBef>
                <a:spcPct val="20000"/>
              </a:spcBef>
              <a:buFont typeface="Wingdings" panose="05000000000000000000" pitchFamily="2" charset="2"/>
              <a:buChar char="§"/>
            </a:pPr>
            <a:r>
              <a:rPr lang="en-US" altLang="id-ID" sz="1300" dirty="0" err="1"/>
              <a:t>Persyaratan</a:t>
            </a:r>
            <a:r>
              <a:rPr lang="en-US" altLang="id-ID" sz="1300" dirty="0"/>
              <a:t> </a:t>
            </a:r>
            <a:r>
              <a:rPr lang="en-US" altLang="id-ID" sz="1300" dirty="0" err="1"/>
              <a:t>penyedia</a:t>
            </a:r>
            <a:r>
              <a:rPr lang="en-US" altLang="id-ID" sz="1300" dirty="0"/>
              <a:t> </a:t>
            </a:r>
            <a:r>
              <a:rPr lang="en-US" altLang="id-ID" sz="1300" dirty="0" err="1"/>
              <a:t>asa</a:t>
            </a:r>
            <a:r>
              <a:rPr lang="en-US" altLang="id-ID" sz="1300" dirty="0"/>
              <a:t> </a:t>
            </a:r>
            <a:r>
              <a:rPr lang="en-US" altLang="id-ID" sz="1300" dirty="0" err="1"/>
              <a:t>konstruksi</a:t>
            </a:r>
            <a:r>
              <a:rPr lang="en-US" altLang="id-ID" sz="1300" dirty="0"/>
              <a:t> </a:t>
            </a:r>
            <a:r>
              <a:rPr lang="en-US" altLang="id-ID" sz="1300" dirty="0" err="1"/>
              <a:t>dalam</a:t>
            </a:r>
            <a:r>
              <a:rPr lang="en-US" altLang="id-ID" sz="1300" dirty="0"/>
              <a:t> </a:t>
            </a:r>
            <a:r>
              <a:rPr lang="en-US" altLang="id-ID" sz="1300" dirty="0" err="1"/>
              <a:t>pelaksanaan</a:t>
            </a:r>
            <a:r>
              <a:rPr lang="en-US" altLang="id-ID" sz="1300" dirty="0"/>
              <a:t> </a:t>
            </a:r>
            <a:r>
              <a:rPr lang="en-US" altLang="id-ID" sz="1300" dirty="0" err="1"/>
              <a:t>pengadaan</a:t>
            </a:r>
            <a:r>
              <a:rPr lang="en-US" altLang="id-ID" sz="1300" dirty="0"/>
              <a:t> </a:t>
            </a:r>
            <a:r>
              <a:rPr lang="en-US" altLang="id-ID" sz="1300" dirty="0" err="1"/>
              <a:t>antara</a:t>
            </a:r>
            <a:r>
              <a:rPr lang="en-US" altLang="id-ID" sz="1300" dirty="0"/>
              <a:t> lain </a:t>
            </a:r>
            <a:r>
              <a:rPr lang="en-US" altLang="id-ID" sz="1300" dirty="0" err="1"/>
              <a:t>harus</a:t>
            </a:r>
            <a:r>
              <a:rPr lang="en-US" altLang="id-ID" sz="1300" dirty="0"/>
              <a:t> </a:t>
            </a:r>
            <a:r>
              <a:rPr lang="en-US" altLang="id-ID" sz="1300" dirty="0" err="1"/>
              <a:t>memenuhi</a:t>
            </a:r>
            <a:r>
              <a:rPr lang="en-US" altLang="id-ID" sz="1300" dirty="0"/>
              <a:t> </a:t>
            </a:r>
            <a:r>
              <a:rPr lang="en-US" altLang="id-ID" sz="1300" dirty="0" err="1"/>
              <a:t>ketentuan</a:t>
            </a:r>
            <a:r>
              <a:rPr lang="en-US" altLang="id-ID" sz="1300" dirty="0"/>
              <a:t> </a:t>
            </a:r>
            <a:r>
              <a:rPr lang="en-US" altLang="id-ID" sz="1300" dirty="0" err="1"/>
              <a:t>peraturan</a:t>
            </a:r>
            <a:r>
              <a:rPr lang="en-US" altLang="id-ID" sz="1300" dirty="0"/>
              <a:t> </a:t>
            </a:r>
            <a:r>
              <a:rPr lang="en-US" altLang="id-ID" sz="1300" dirty="0" err="1"/>
              <a:t>perundang-undangan</a:t>
            </a:r>
            <a:r>
              <a:rPr lang="en-US" altLang="id-ID" sz="1300" dirty="0"/>
              <a:t> </a:t>
            </a:r>
            <a:r>
              <a:rPr lang="en-US" altLang="id-ID" sz="1300" dirty="0" err="1"/>
              <a:t>untuk</a:t>
            </a:r>
            <a:r>
              <a:rPr lang="en-US" altLang="id-ID" sz="1300" dirty="0"/>
              <a:t> </a:t>
            </a:r>
            <a:r>
              <a:rPr lang="en-US" altLang="id-ID" sz="1300" dirty="0" err="1"/>
              <a:t>menjalankan</a:t>
            </a:r>
            <a:r>
              <a:rPr lang="en-US" altLang="id-ID" sz="1300" dirty="0"/>
              <a:t> </a:t>
            </a:r>
            <a:r>
              <a:rPr lang="en-US" altLang="id-ID" sz="1300" dirty="0" err="1"/>
              <a:t>usaha</a:t>
            </a:r>
            <a:r>
              <a:rPr lang="en-US" altLang="id-ID" sz="1300" dirty="0"/>
              <a:t>/</a:t>
            </a:r>
            <a:r>
              <a:rPr lang="en-US" altLang="id-ID" sz="1300" dirty="0" err="1"/>
              <a:t>kegiatan</a:t>
            </a:r>
            <a:r>
              <a:rPr lang="en-US" altLang="id-ID" sz="1300" dirty="0"/>
              <a:t> </a:t>
            </a:r>
            <a:r>
              <a:rPr lang="en-US" altLang="id-ID" sz="1300" dirty="0" err="1"/>
              <a:t>sebagai</a:t>
            </a:r>
            <a:r>
              <a:rPr lang="en-US" altLang="id-ID" sz="1300" dirty="0"/>
              <a:t> </a:t>
            </a:r>
            <a:r>
              <a:rPr lang="en-US" altLang="id-ID" sz="1300" dirty="0" err="1"/>
              <a:t>penyedia</a:t>
            </a:r>
            <a:r>
              <a:rPr lang="en-US" altLang="id-ID" sz="1300" dirty="0"/>
              <a:t> </a:t>
            </a:r>
            <a:r>
              <a:rPr lang="en-US" altLang="id-ID" sz="1300" dirty="0" err="1"/>
              <a:t>jasa</a:t>
            </a:r>
            <a:r>
              <a:rPr lang="en-US" altLang="id-ID" sz="1300" dirty="0"/>
              <a:t>.</a:t>
            </a:r>
          </a:p>
          <a:p>
            <a:pPr algn="just" eaLnBrk="1" hangingPunct="1">
              <a:spcBef>
                <a:spcPct val="20000"/>
              </a:spcBef>
              <a:buFont typeface="Wingdings" panose="05000000000000000000" pitchFamily="2" charset="2"/>
              <a:buChar char="§"/>
            </a:pPr>
            <a:r>
              <a:rPr lang="en-US" altLang="id-ID" sz="1300" dirty="0" err="1"/>
              <a:t>Peyedia</a:t>
            </a:r>
            <a:r>
              <a:rPr lang="en-US" altLang="id-ID" sz="1300" dirty="0"/>
              <a:t> </a:t>
            </a:r>
            <a:r>
              <a:rPr lang="en-US" altLang="id-ID" sz="1300" dirty="0" err="1"/>
              <a:t>jasa</a:t>
            </a:r>
            <a:r>
              <a:rPr lang="en-US" altLang="id-ID" sz="1300" dirty="0"/>
              <a:t> </a:t>
            </a:r>
            <a:r>
              <a:rPr lang="en-US" altLang="id-ID" sz="1300" dirty="0" err="1"/>
              <a:t>konstruksi</a:t>
            </a:r>
            <a:r>
              <a:rPr lang="en-US" altLang="id-ID" sz="1300" dirty="0"/>
              <a:t> </a:t>
            </a:r>
            <a:r>
              <a:rPr lang="en-US" altLang="id-ID" sz="1300" dirty="0" err="1"/>
              <a:t>berdasarkan</a:t>
            </a:r>
            <a:r>
              <a:rPr lang="en-US" altLang="id-ID" sz="1300" dirty="0"/>
              <a:t> </a:t>
            </a:r>
            <a:r>
              <a:rPr lang="en-US" altLang="id-ID" sz="1300" dirty="0" err="1"/>
              <a:t>Undang-undang</a:t>
            </a:r>
            <a:r>
              <a:rPr lang="en-US" altLang="id-ID" sz="1300" dirty="0"/>
              <a:t> No.18 </a:t>
            </a:r>
            <a:r>
              <a:rPr lang="en-US" altLang="id-ID" sz="1300" dirty="0" err="1"/>
              <a:t>Tahun</a:t>
            </a:r>
            <a:r>
              <a:rPr lang="en-US" altLang="id-ID" sz="1300" dirty="0"/>
              <a:t> 1999 </a:t>
            </a:r>
            <a:r>
              <a:rPr lang="en-US" altLang="id-ID" sz="1300" dirty="0" err="1"/>
              <a:t>tentang</a:t>
            </a:r>
            <a:r>
              <a:rPr lang="en-US" altLang="id-ID" sz="1300" dirty="0"/>
              <a:t> Jasa </a:t>
            </a:r>
            <a:r>
              <a:rPr lang="en-US" altLang="id-ID" sz="1300" dirty="0" err="1"/>
              <a:t>Konstruksi</a:t>
            </a:r>
            <a:r>
              <a:rPr lang="en-US" altLang="id-ID" sz="1300" dirty="0"/>
              <a:t> </a:t>
            </a:r>
            <a:r>
              <a:rPr lang="en-US" altLang="id-ID" sz="1300" dirty="0" err="1"/>
              <a:t>berikut</a:t>
            </a:r>
            <a:r>
              <a:rPr lang="en-US" altLang="id-ID" sz="1300" dirty="0"/>
              <a:t> </a:t>
            </a:r>
            <a:r>
              <a:rPr lang="en-US" altLang="id-ID" sz="1300" dirty="0" err="1"/>
              <a:t>Peraturan</a:t>
            </a:r>
            <a:r>
              <a:rPr lang="en-US" altLang="id-ID" sz="1300" dirty="0"/>
              <a:t> </a:t>
            </a:r>
            <a:r>
              <a:rPr lang="en-US" altLang="id-ID" sz="1300" dirty="0" err="1"/>
              <a:t>Pelaksanaannya</a:t>
            </a:r>
            <a:r>
              <a:rPr lang="en-US" altLang="id-ID" sz="1300" dirty="0"/>
              <a:t>, </a:t>
            </a:r>
            <a:r>
              <a:rPr lang="en-US" altLang="id-ID" sz="1300" dirty="0" err="1"/>
              <a:t>harus</a:t>
            </a:r>
            <a:r>
              <a:rPr lang="en-US" altLang="id-ID" sz="1300" dirty="0"/>
              <a:t> </a:t>
            </a:r>
            <a:r>
              <a:rPr lang="en-US" altLang="id-ID" sz="1300" dirty="0" err="1"/>
              <a:t>memiliki</a:t>
            </a:r>
            <a:r>
              <a:rPr lang="en-US" altLang="id-ID" sz="1300" dirty="0"/>
              <a:t>:</a:t>
            </a:r>
          </a:p>
          <a:p>
            <a:pPr lvl="2" algn="just" eaLnBrk="1" hangingPunct="1">
              <a:spcBef>
                <a:spcPct val="20000"/>
              </a:spcBef>
              <a:buSzPct val="100000"/>
              <a:buFont typeface="Courier New" panose="02070309020205020404" pitchFamily="49" charset="0"/>
              <a:buChar char="o"/>
            </a:pPr>
            <a:r>
              <a:rPr lang="en-US" altLang="id-ID" sz="1300" dirty="0" err="1"/>
              <a:t>Izin</a:t>
            </a:r>
            <a:r>
              <a:rPr lang="en-US" altLang="id-ID" sz="1300" dirty="0"/>
              <a:t>  Usaha Jasa </a:t>
            </a:r>
            <a:r>
              <a:rPr lang="en-US" altLang="id-ID" sz="1300" dirty="0" err="1"/>
              <a:t>Konstruksi</a:t>
            </a:r>
            <a:r>
              <a:rPr lang="en-US" altLang="id-ID" sz="1300" dirty="0"/>
              <a:t> (IUJK) yang </a:t>
            </a:r>
            <a:r>
              <a:rPr lang="en-US" altLang="id-ID" sz="1300" dirty="0" err="1"/>
              <a:t>diterbitkan</a:t>
            </a:r>
            <a:r>
              <a:rPr lang="en-US" altLang="id-ID" sz="1300" dirty="0"/>
              <a:t> oleh </a:t>
            </a:r>
            <a:r>
              <a:rPr lang="en-US" altLang="id-ID" sz="1300" dirty="0" err="1"/>
              <a:t>Pemerintah</a:t>
            </a:r>
            <a:r>
              <a:rPr lang="en-US" altLang="id-ID" sz="1300" dirty="0"/>
              <a:t> </a:t>
            </a:r>
            <a:r>
              <a:rPr lang="en-US" altLang="id-ID" sz="1300" dirty="0" err="1"/>
              <a:t>Kabupaten</a:t>
            </a:r>
            <a:r>
              <a:rPr lang="en-US" altLang="id-ID" sz="1300" dirty="0"/>
              <a:t>/Kota </a:t>
            </a:r>
            <a:r>
              <a:rPr lang="en-US" altLang="id-ID" sz="1300" dirty="0" err="1"/>
              <a:t>tempat</a:t>
            </a:r>
            <a:r>
              <a:rPr lang="en-US" altLang="id-ID" sz="1300" dirty="0"/>
              <a:t> </a:t>
            </a:r>
            <a:r>
              <a:rPr lang="en-US" altLang="id-ID" sz="1300" dirty="0" err="1"/>
              <a:t>domisili</a:t>
            </a:r>
            <a:r>
              <a:rPr lang="en-US" altLang="id-ID" sz="1300" dirty="0"/>
              <a:t> </a:t>
            </a:r>
            <a:r>
              <a:rPr lang="en-US" altLang="id-ID" sz="1300" dirty="0" err="1"/>
              <a:t>penyedia</a:t>
            </a:r>
            <a:r>
              <a:rPr lang="en-US" altLang="id-ID" sz="1300" dirty="0"/>
              <a:t> </a:t>
            </a:r>
            <a:r>
              <a:rPr lang="en-US" altLang="id-ID" sz="1300" dirty="0" err="1"/>
              <a:t>jasa</a:t>
            </a:r>
            <a:r>
              <a:rPr lang="en-US" altLang="id-ID" sz="1300" dirty="0"/>
              <a:t>;</a:t>
            </a:r>
          </a:p>
          <a:p>
            <a:pPr lvl="2" algn="just" eaLnBrk="1" hangingPunct="1">
              <a:spcBef>
                <a:spcPct val="20000"/>
              </a:spcBef>
              <a:buSzPct val="100000"/>
              <a:buFont typeface="Courier New" panose="02070309020205020404" pitchFamily="49" charset="0"/>
              <a:buChar char="o"/>
            </a:pPr>
            <a:r>
              <a:rPr lang="en-US" altLang="id-ID" sz="1300" dirty="0" err="1"/>
              <a:t>Sertifikat</a:t>
            </a:r>
            <a:r>
              <a:rPr lang="en-US" altLang="id-ID" sz="1300" dirty="0"/>
              <a:t> Badan Usaha (SBU) yang </a:t>
            </a:r>
            <a:r>
              <a:rPr lang="en-US" altLang="id-ID" sz="1300" dirty="0" err="1"/>
              <a:t>diterbitkan</a:t>
            </a:r>
            <a:r>
              <a:rPr lang="en-US" altLang="id-ID" sz="1300" dirty="0"/>
              <a:t> oleh Lembaga 	</a:t>
            </a:r>
            <a:r>
              <a:rPr lang="en-US" altLang="id-ID" sz="1300" dirty="0" err="1"/>
              <a:t>Pengembangan</a:t>
            </a:r>
            <a:r>
              <a:rPr lang="en-US" altLang="id-ID" sz="1300" dirty="0"/>
              <a:t> Jasa </a:t>
            </a:r>
            <a:r>
              <a:rPr lang="en-US" altLang="id-ID" sz="1300" dirty="0" err="1"/>
              <a:t>Konstruksi</a:t>
            </a:r>
            <a:r>
              <a:rPr lang="en-US" altLang="id-ID" sz="1300" dirty="0"/>
              <a:t>;</a:t>
            </a:r>
          </a:p>
          <a:p>
            <a:pPr lvl="2" algn="just" eaLnBrk="1" hangingPunct="1">
              <a:spcBef>
                <a:spcPct val="20000"/>
              </a:spcBef>
              <a:buSzPct val="100000"/>
              <a:buFont typeface="Courier New" panose="02070309020205020404" pitchFamily="49" charset="0"/>
              <a:buChar char="o"/>
            </a:pPr>
            <a:r>
              <a:rPr lang="en-US" altLang="id-ID" sz="1300" dirty="0" err="1"/>
              <a:t>Sertifikat</a:t>
            </a:r>
            <a:r>
              <a:rPr lang="en-US" altLang="id-ID" sz="1300" dirty="0"/>
              <a:t> </a:t>
            </a:r>
            <a:r>
              <a:rPr lang="en-US" altLang="id-ID" sz="1300" dirty="0" err="1"/>
              <a:t>tenaga</a:t>
            </a:r>
            <a:r>
              <a:rPr lang="en-US" altLang="id-ID" sz="1300" dirty="0"/>
              <a:t> </a:t>
            </a:r>
            <a:r>
              <a:rPr lang="en-US" altLang="id-ID" sz="1300" dirty="0" err="1"/>
              <a:t>ahli</a:t>
            </a:r>
            <a:r>
              <a:rPr lang="en-US" altLang="id-ID" sz="1300" dirty="0"/>
              <a:t>/</a:t>
            </a:r>
            <a:r>
              <a:rPr lang="en-US" altLang="id-ID" sz="1300" dirty="0" err="1"/>
              <a:t>trampil</a:t>
            </a:r>
            <a:r>
              <a:rPr lang="en-US" altLang="id-ID" sz="1300" dirty="0"/>
              <a:t> yang </a:t>
            </a:r>
            <a:r>
              <a:rPr lang="en-US" altLang="id-ID" sz="1300" dirty="0" err="1"/>
              <a:t>diterbitkan</a:t>
            </a:r>
            <a:r>
              <a:rPr lang="en-US" altLang="id-ID" sz="1300" dirty="0"/>
              <a:t> oleh Lembaga </a:t>
            </a:r>
            <a:r>
              <a:rPr lang="en-US" altLang="id-ID" sz="1300" dirty="0" err="1"/>
              <a:t>Pengembangan</a:t>
            </a:r>
            <a:r>
              <a:rPr lang="en-US" altLang="id-ID" sz="1300" dirty="0"/>
              <a:t> Jasa </a:t>
            </a:r>
            <a:r>
              <a:rPr lang="en-US" altLang="id-ID" sz="1300" dirty="0" err="1"/>
              <a:t>Konstruksi</a:t>
            </a:r>
            <a:r>
              <a:rPr lang="en-US" altLang="id-ID" sz="1300" dirty="0"/>
              <a:t>;</a:t>
            </a:r>
          </a:p>
          <a:p>
            <a:pPr lvl="2" algn="just" eaLnBrk="1" hangingPunct="1">
              <a:spcBef>
                <a:spcPct val="20000"/>
              </a:spcBef>
              <a:buSzPct val="100000"/>
              <a:buFont typeface="Courier New" panose="02070309020205020404" pitchFamily="49" charset="0"/>
              <a:buChar char="o"/>
            </a:pPr>
            <a:r>
              <a:rPr lang="en-US" altLang="id-ID" sz="1300" dirty="0" err="1"/>
              <a:t>Untuk</a:t>
            </a:r>
            <a:r>
              <a:rPr lang="en-US" altLang="id-ID" sz="1300" dirty="0"/>
              <a:t> </a:t>
            </a:r>
            <a:r>
              <a:rPr lang="en-US" altLang="id-ID" sz="1300" dirty="0" err="1"/>
              <a:t>pekerjaan</a:t>
            </a:r>
            <a:r>
              <a:rPr lang="en-US" altLang="id-ID" sz="1300" dirty="0"/>
              <a:t> </a:t>
            </a:r>
            <a:r>
              <a:rPr lang="en-US" altLang="id-ID" sz="1300" dirty="0" err="1"/>
              <a:t>khusus</a:t>
            </a:r>
            <a:r>
              <a:rPr lang="en-US" altLang="id-ID" sz="1300" dirty="0"/>
              <a:t>/</a:t>
            </a:r>
            <a:r>
              <a:rPr lang="en-US" altLang="id-ID" sz="1300" dirty="0" err="1"/>
              <a:t>spesifik</a:t>
            </a:r>
            <a:r>
              <a:rPr lang="en-US" altLang="id-ID" sz="1300" dirty="0"/>
              <a:t>/</a:t>
            </a:r>
            <a:r>
              <a:rPr lang="en-US" altLang="id-ID" sz="1300" dirty="0" err="1"/>
              <a:t>teknologi</a:t>
            </a:r>
            <a:r>
              <a:rPr lang="en-US" altLang="id-ID" sz="1300" dirty="0"/>
              <a:t> </a:t>
            </a:r>
            <a:r>
              <a:rPr lang="en-US" altLang="id-ID" sz="1300" dirty="0" err="1"/>
              <a:t>tinggi</a:t>
            </a:r>
            <a:r>
              <a:rPr lang="en-US" altLang="id-ID" sz="1300" dirty="0"/>
              <a:t>/</a:t>
            </a:r>
            <a:r>
              <a:rPr lang="en-US" altLang="id-ID" sz="1300" dirty="0" err="1"/>
              <a:t>kompleks</a:t>
            </a:r>
            <a:r>
              <a:rPr lang="en-US" altLang="id-ID" sz="1300" dirty="0"/>
              <a:t> </a:t>
            </a:r>
            <a:r>
              <a:rPr lang="en-US" altLang="id-ID" sz="1300" dirty="0" err="1"/>
              <a:t>Pejabat</a:t>
            </a:r>
            <a:r>
              <a:rPr lang="en-US" altLang="id-ID" sz="1300" dirty="0"/>
              <a:t> </a:t>
            </a:r>
            <a:r>
              <a:rPr lang="en-US" altLang="id-ID" sz="1300" dirty="0" err="1"/>
              <a:t>Eselon</a:t>
            </a:r>
            <a:r>
              <a:rPr lang="en-US" altLang="id-ID" sz="1300" dirty="0"/>
              <a:t> I </a:t>
            </a:r>
            <a:r>
              <a:rPr lang="en-US" altLang="id-ID" sz="1300" dirty="0" err="1"/>
              <a:t>dapat</a:t>
            </a:r>
            <a:r>
              <a:rPr lang="en-US" altLang="id-ID" sz="1300" dirty="0"/>
              <a:t> </a:t>
            </a:r>
            <a:r>
              <a:rPr lang="en-US" altLang="id-ID" sz="1300" dirty="0" err="1"/>
              <a:t>menambahkan</a:t>
            </a:r>
            <a:r>
              <a:rPr lang="en-US" altLang="id-ID" sz="1300" dirty="0"/>
              <a:t> </a:t>
            </a:r>
            <a:r>
              <a:rPr lang="en-US" altLang="id-ID" sz="1300" dirty="0" err="1"/>
              <a:t>persyaratan</a:t>
            </a:r>
            <a:r>
              <a:rPr lang="en-US" altLang="id-ID" sz="1300" dirty="0"/>
              <a:t> </a:t>
            </a:r>
            <a:r>
              <a:rPr lang="en-US" altLang="id-ID" sz="1300" dirty="0" err="1"/>
              <a:t>memiliki</a:t>
            </a:r>
            <a:r>
              <a:rPr lang="en-US" altLang="id-ID" sz="1300" dirty="0"/>
              <a:t> </a:t>
            </a:r>
            <a:r>
              <a:rPr lang="en-US" altLang="id-ID" sz="1300" dirty="0" err="1"/>
              <a:t>sertifikat</a:t>
            </a:r>
            <a:r>
              <a:rPr lang="en-US" altLang="id-ID" sz="1300" dirty="0"/>
              <a:t> </a:t>
            </a:r>
            <a:r>
              <a:rPr lang="en-US" altLang="id-ID" sz="1300" dirty="0" err="1"/>
              <a:t>manajemen</a:t>
            </a:r>
            <a:r>
              <a:rPr lang="en-US" altLang="id-ID" sz="1300" dirty="0"/>
              <a:t> </a:t>
            </a:r>
            <a:r>
              <a:rPr lang="en-US" altLang="id-ID" sz="1300" dirty="0" err="1"/>
              <a:t>mutu</a:t>
            </a:r>
            <a:r>
              <a:rPr lang="en-US" altLang="id-ID" sz="1300" dirty="0"/>
              <a:t> ISO. </a:t>
            </a:r>
            <a:r>
              <a:rPr lang="en-US" altLang="id-ID" sz="1300" dirty="0" err="1"/>
              <a:t>Persyaratan</a:t>
            </a:r>
            <a:r>
              <a:rPr lang="en-US" altLang="id-ID" sz="1300" dirty="0"/>
              <a:t> </a:t>
            </a:r>
            <a:r>
              <a:rPr lang="en-US" altLang="id-ID" sz="1300" dirty="0" err="1"/>
              <a:t>ini</a:t>
            </a:r>
            <a:r>
              <a:rPr lang="en-US" altLang="id-ID" sz="1300" dirty="0"/>
              <a:t> </a:t>
            </a:r>
            <a:r>
              <a:rPr lang="en-US" altLang="id-ID" sz="1300" dirty="0" err="1"/>
              <a:t>harus</a:t>
            </a:r>
            <a:r>
              <a:rPr lang="en-US" altLang="id-ID" sz="1300" dirty="0"/>
              <a:t> </a:t>
            </a:r>
            <a:r>
              <a:rPr lang="en-US" altLang="id-ID" sz="1300" dirty="0" err="1"/>
              <a:t>ditetapkan</a:t>
            </a:r>
            <a:r>
              <a:rPr lang="en-US" altLang="id-ID" sz="1300" dirty="0"/>
              <a:t> pada </a:t>
            </a:r>
            <a:r>
              <a:rPr lang="en-US" altLang="id-ID" sz="1300" dirty="0" err="1"/>
              <a:t>awal</a:t>
            </a:r>
            <a:r>
              <a:rPr lang="en-US" altLang="id-ID" sz="1300" dirty="0"/>
              <a:t> proses </a:t>
            </a:r>
            <a:r>
              <a:rPr lang="en-US" altLang="id-ID" sz="1300" dirty="0" err="1"/>
              <a:t>pengadaan</a:t>
            </a:r>
            <a:r>
              <a:rPr lang="en-US" altLang="id-ID" sz="1300" dirty="0"/>
              <a:t>.	</a:t>
            </a:r>
          </a:p>
        </p:txBody>
      </p:sp>
    </p:spTree>
    <p:extLst>
      <p:ext uri="{BB962C8B-B14F-4D97-AF65-F5344CB8AC3E}">
        <p14:creationId xmlns:p14="http://schemas.microsoft.com/office/powerpoint/2010/main" val="176358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26DF5B-675E-4A49-A100-6B072F4D4F31}"/>
              </a:ext>
            </a:extLst>
          </p:cNvPr>
          <p:cNvSpPr>
            <a:spLocks noGrp="1"/>
          </p:cNvSpPr>
          <p:nvPr>
            <p:ph type="title"/>
          </p:nvPr>
        </p:nvSpPr>
        <p:spPr/>
        <p:txBody>
          <a:bodyPr>
            <a:normAutofit/>
          </a:bodyPr>
          <a:lstStyle/>
          <a:p>
            <a:r>
              <a:rPr lang="id-ID" dirty="0"/>
              <a:t>Persyaratan Penyedia Jasa Konstruksi</a:t>
            </a:r>
          </a:p>
        </p:txBody>
      </p:sp>
      <p:sp>
        <p:nvSpPr>
          <p:cNvPr id="7" name="Rectangle 4">
            <a:extLst>
              <a:ext uri="{FF2B5EF4-FFF2-40B4-BE49-F238E27FC236}">
                <a16:creationId xmlns:a16="http://schemas.microsoft.com/office/drawing/2014/main" id="{06DF5E50-D2B0-48A2-9175-4655F694B060}"/>
              </a:ext>
            </a:extLst>
          </p:cNvPr>
          <p:cNvSpPr>
            <a:spLocks noGrp="1" noChangeArrowheads="1"/>
          </p:cNvSpPr>
          <p:nvPr>
            <p:ph idx="1"/>
          </p:nvPr>
        </p:nvSpPr>
        <p:spPr bwMode="auto">
          <a:xfrm>
            <a:off x="604838" y="1604963"/>
            <a:ext cx="10982325" cy="457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20000"/>
              </a:spcBef>
            </a:pPr>
            <a:endParaRPr lang="en-US" altLang="id-ID" sz="1000" b="1"/>
          </a:p>
          <a:p>
            <a:pPr algn="ctr" eaLnBrk="1" hangingPunct="1">
              <a:spcBef>
                <a:spcPct val="20000"/>
              </a:spcBef>
            </a:pPr>
            <a:r>
              <a:rPr lang="en-US" altLang="id-ID" sz="2000" b="1"/>
              <a:t>Tata Cara &amp; Pelaksanaan Pengadaan</a:t>
            </a:r>
          </a:p>
          <a:p>
            <a:pPr algn="ctr" eaLnBrk="1" hangingPunct="1">
              <a:spcBef>
                <a:spcPct val="20000"/>
              </a:spcBef>
            </a:pPr>
            <a:endParaRPr lang="en-US" altLang="id-ID" sz="1000" b="1"/>
          </a:p>
        </p:txBody>
      </p:sp>
      <p:sp>
        <p:nvSpPr>
          <p:cNvPr id="8" name="Oval 6">
            <a:extLst>
              <a:ext uri="{FF2B5EF4-FFF2-40B4-BE49-F238E27FC236}">
                <a16:creationId xmlns:a16="http://schemas.microsoft.com/office/drawing/2014/main" id="{17B1C016-35C7-46FA-96B7-0C0E31F4724A}"/>
              </a:ext>
            </a:extLst>
          </p:cNvPr>
          <p:cNvSpPr>
            <a:spLocks noChangeArrowheads="1"/>
          </p:cNvSpPr>
          <p:nvPr/>
        </p:nvSpPr>
        <p:spPr bwMode="auto">
          <a:xfrm>
            <a:off x="3335339" y="2505076"/>
            <a:ext cx="1728787" cy="28416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n-US" altLang="id-ID" sz="1400"/>
          </a:p>
          <a:p>
            <a:pPr eaLnBrk="1" hangingPunct="1"/>
            <a:endParaRPr lang="en-US" altLang="id-ID" sz="1400"/>
          </a:p>
          <a:p>
            <a:pPr eaLnBrk="1" hangingPunct="1"/>
            <a:endParaRPr lang="en-US" altLang="id-ID" sz="1400"/>
          </a:p>
          <a:p>
            <a:pPr eaLnBrk="1" hangingPunct="1"/>
            <a:endParaRPr lang="en-US" altLang="id-ID" sz="1400"/>
          </a:p>
          <a:p>
            <a:pPr eaLnBrk="1" hangingPunct="1"/>
            <a:endParaRPr lang="en-US" altLang="id-ID" sz="1400"/>
          </a:p>
          <a:p>
            <a:pPr eaLnBrk="1" hangingPunct="1"/>
            <a:endParaRPr lang="en-US" altLang="id-ID" sz="1400"/>
          </a:p>
          <a:p>
            <a:pPr eaLnBrk="1" hangingPunct="1"/>
            <a:endParaRPr lang="en-US" altLang="id-ID" sz="1400"/>
          </a:p>
          <a:p>
            <a:pPr eaLnBrk="1" hangingPunct="1"/>
            <a:r>
              <a:rPr lang="en-US" altLang="id-ID" sz="1400"/>
              <a:t>  Cara </a:t>
            </a:r>
          </a:p>
          <a:p>
            <a:pPr eaLnBrk="1" hangingPunct="1"/>
            <a:r>
              <a:rPr lang="en-US" altLang="id-ID" sz="1400"/>
              <a:t>  Pelaksanaan</a:t>
            </a:r>
          </a:p>
          <a:p>
            <a:pPr eaLnBrk="1" hangingPunct="1"/>
            <a:r>
              <a:rPr lang="en-US" altLang="id-ID" sz="1400"/>
              <a:t>  Pengadan</a:t>
            </a:r>
          </a:p>
          <a:p>
            <a:pPr eaLnBrk="1" hangingPunct="1"/>
            <a:r>
              <a:rPr lang="en-US" altLang="id-ID" sz="1400"/>
              <a:t>  pemerintah</a:t>
            </a:r>
          </a:p>
        </p:txBody>
      </p:sp>
      <p:sp>
        <p:nvSpPr>
          <p:cNvPr id="9" name="Rectangle 7">
            <a:extLst>
              <a:ext uri="{FF2B5EF4-FFF2-40B4-BE49-F238E27FC236}">
                <a16:creationId xmlns:a16="http://schemas.microsoft.com/office/drawing/2014/main" id="{33CDFF07-90B0-4E67-98CC-3B4A7A0D9621}"/>
              </a:ext>
            </a:extLst>
          </p:cNvPr>
          <p:cNvSpPr>
            <a:spLocks noChangeArrowheads="1"/>
          </p:cNvSpPr>
          <p:nvPr/>
        </p:nvSpPr>
        <p:spPr bwMode="auto">
          <a:xfrm>
            <a:off x="5372101" y="2505076"/>
            <a:ext cx="3332163" cy="652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id-ID"/>
              <a:t>Pengadaan yang dilaksanakan oleh </a:t>
            </a:r>
          </a:p>
          <a:p>
            <a:pPr eaLnBrk="1" hangingPunct="1"/>
            <a:r>
              <a:rPr lang="en-US" altLang="id-ID"/>
              <a:t>penyedia barang/jasa</a:t>
            </a:r>
          </a:p>
        </p:txBody>
      </p:sp>
      <p:sp>
        <p:nvSpPr>
          <p:cNvPr id="10" name="Rectangle 8">
            <a:extLst>
              <a:ext uri="{FF2B5EF4-FFF2-40B4-BE49-F238E27FC236}">
                <a16:creationId xmlns:a16="http://schemas.microsoft.com/office/drawing/2014/main" id="{D1B2870E-EE62-4CC3-BA08-D50312D84539}"/>
              </a:ext>
            </a:extLst>
          </p:cNvPr>
          <p:cNvSpPr>
            <a:spLocks noChangeArrowheads="1"/>
          </p:cNvSpPr>
          <p:nvPr/>
        </p:nvSpPr>
        <p:spPr bwMode="auto">
          <a:xfrm>
            <a:off x="5372100" y="3195639"/>
            <a:ext cx="1727200" cy="998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r>
              <a:rPr lang="en-US" altLang="id-ID"/>
              <a:t>Jasa Konstruksi:</a:t>
            </a:r>
          </a:p>
          <a:p>
            <a:pPr algn="just" eaLnBrk="1" hangingPunct="1"/>
            <a:r>
              <a:rPr lang="en-US" altLang="id-ID" sz="1000"/>
              <a:t>O Pelelangan Umum</a:t>
            </a:r>
          </a:p>
          <a:p>
            <a:pPr algn="just" eaLnBrk="1" hangingPunct="1"/>
            <a:r>
              <a:rPr lang="en-US" altLang="id-ID" sz="1000"/>
              <a:t>O Pelelangan Terbatas</a:t>
            </a:r>
          </a:p>
          <a:p>
            <a:pPr algn="just" eaLnBrk="1" hangingPunct="1"/>
            <a:r>
              <a:rPr lang="en-US" altLang="id-ID" sz="1000"/>
              <a:t>O Pemilihan Langsung</a:t>
            </a:r>
          </a:p>
          <a:p>
            <a:pPr algn="just" eaLnBrk="1" hangingPunct="1"/>
            <a:r>
              <a:rPr lang="en-US" altLang="id-ID" sz="1000"/>
              <a:t>O Penunjukan Langsung</a:t>
            </a:r>
          </a:p>
        </p:txBody>
      </p:sp>
      <p:sp>
        <p:nvSpPr>
          <p:cNvPr id="11" name="Rectangle 9">
            <a:extLst>
              <a:ext uri="{FF2B5EF4-FFF2-40B4-BE49-F238E27FC236}">
                <a16:creationId xmlns:a16="http://schemas.microsoft.com/office/drawing/2014/main" id="{07F5E534-1382-46E5-B567-C7C21465B259}"/>
              </a:ext>
            </a:extLst>
          </p:cNvPr>
          <p:cNvSpPr>
            <a:spLocks noChangeArrowheads="1"/>
          </p:cNvSpPr>
          <p:nvPr/>
        </p:nvSpPr>
        <p:spPr bwMode="auto">
          <a:xfrm>
            <a:off x="7099301" y="3195639"/>
            <a:ext cx="1604963" cy="9985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id-ID" sz="1000"/>
              <a:t>Jasa Konsultansi:</a:t>
            </a:r>
          </a:p>
          <a:p>
            <a:pPr eaLnBrk="1" hangingPunct="1"/>
            <a:r>
              <a:rPr lang="en-US" altLang="id-ID" sz="1000"/>
              <a:t>O Seleksi Umum</a:t>
            </a:r>
          </a:p>
          <a:p>
            <a:pPr eaLnBrk="1" hangingPunct="1"/>
            <a:r>
              <a:rPr lang="en-US" altLang="id-ID" sz="1000"/>
              <a:t>O Seleksi terbatas</a:t>
            </a:r>
          </a:p>
          <a:p>
            <a:pPr eaLnBrk="1" hangingPunct="1"/>
            <a:r>
              <a:rPr lang="en-US" altLang="id-ID" sz="1000"/>
              <a:t>O Seleksi langsung</a:t>
            </a:r>
          </a:p>
          <a:p>
            <a:pPr eaLnBrk="1" hangingPunct="1"/>
            <a:r>
              <a:rPr lang="en-US" altLang="id-ID" sz="1000"/>
              <a:t>O Penunjukan Langusng</a:t>
            </a:r>
          </a:p>
        </p:txBody>
      </p:sp>
      <p:sp>
        <p:nvSpPr>
          <p:cNvPr id="12" name="Rectangle 10">
            <a:extLst>
              <a:ext uri="{FF2B5EF4-FFF2-40B4-BE49-F238E27FC236}">
                <a16:creationId xmlns:a16="http://schemas.microsoft.com/office/drawing/2014/main" id="{C5416B84-3F00-4D21-8E52-43A0028B1528}"/>
              </a:ext>
            </a:extLst>
          </p:cNvPr>
          <p:cNvSpPr>
            <a:spLocks noChangeArrowheads="1"/>
          </p:cNvSpPr>
          <p:nvPr/>
        </p:nvSpPr>
        <p:spPr bwMode="auto">
          <a:xfrm>
            <a:off x="5372101" y="4386264"/>
            <a:ext cx="3109913" cy="307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id-ID" sz="1400"/>
              <a:t>Pengadaan Dengan Swakelola</a:t>
            </a:r>
          </a:p>
        </p:txBody>
      </p:sp>
      <p:sp>
        <p:nvSpPr>
          <p:cNvPr id="13" name="Rectangle 11">
            <a:extLst>
              <a:ext uri="{FF2B5EF4-FFF2-40B4-BE49-F238E27FC236}">
                <a16:creationId xmlns:a16="http://schemas.microsoft.com/office/drawing/2014/main" id="{2FA5CD66-FFD6-43C9-AE67-6EC9087AE402}"/>
              </a:ext>
            </a:extLst>
          </p:cNvPr>
          <p:cNvSpPr>
            <a:spLocks noChangeArrowheads="1"/>
          </p:cNvSpPr>
          <p:nvPr/>
        </p:nvSpPr>
        <p:spPr bwMode="auto">
          <a:xfrm>
            <a:off x="5372101" y="4770438"/>
            <a:ext cx="3109913" cy="690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id-ID" sz="1000"/>
              <a:t>O Swakelola oleh Pengguna Barang/Jasa</a:t>
            </a:r>
          </a:p>
          <a:p>
            <a:pPr eaLnBrk="1" hangingPunct="1"/>
            <a:r>
              <a:rPr lang="en-US" altLang="id-ID" sz="1000"/>
              <a:t>O Swakelola oleh Instansi Pemerintah Lain.</a:t>
            </a:r>
          </a:p>
          <a:p>
            <a:pPr eaLnBrk="1" hangingPunct="1"/>
            <a:r>
              <a:rPr lang="en-US" altLang="id-ID" sz="1000"/>
              <a:t>O Swakelola oleh Kelompok Masyarakat/LSM penerima </a:t>
            </a:r>
          </a:p>
          <a:p>
            <a:pPr eaLnBrk="1" hangingPunct="1"/>
            <a:r>
              <a:rPr lang="en-US" altLang="id-ID" sz="1000"/>
              <a:t>    hibah</a:t>
            </a:r>
          </a:p>
        </p:txBody>
      </p:sp>
      <p:sp>
        <p:nvSpPr>
          <p:cNvPr id="14" name="AutoShape 12">
            <a:extLst>
              <a:ext uri="{FF2B5EF4-FFF2-40B4-BE49-F238E27FC236}">
                <a16:creationId xmlns:a16="http://schemas.microsoft.com/office/drawing/2014/main" id="{3FEFBFFA-D208-4A10-B216-53E1122A2E25}"/>
              </a:ext>
            </a:extLst>
          </p:cNvPr>
          <p:cNvSpPr>
            <a:spLocks noChangeArrowheads="1"/>
          </p:cNvSpPr>
          <p:nvPr/>
        </p:nvSpPr>
        <p:spPr bwMode="auto">
          <a:xfrm>
            <a:off x="4449764" y="2427288"/>
            <a:ext cx="846137" cy="768350"/>
          </a:xfrm>
          <a:prstGeom prst="rightArrow">
            <a:avLst>
              <a:gd name="adj1" fmla="val 50000"/>
              <a:gd name="adj2" fmla="val 2753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id-ID" altLang="id-ID"/>
          </a:p>
        </p:txBody>
      </p:sp>
      <p:sp>
        <p:nvSpPr>
          <p:cNvPr id="15" name="AutoShape 13">
            <a:extLst>
              <a:ext uri="{FF2B5EF4-FFF2-40B4-BE49-F238E27FC236}">
                <a16:creationId xmlns:a16="http://schemas.microsoft.com/office/drawing/2014/main" id="{0261BF8D-403C-4B51-BB7A-94739A19F9DD}"/>
              </a:ext>
            </a:extLst>
          </p:cNvPr>
          <p:cNvSpPr>
            <a:spLocks noChangeArrowheads="1"/>
          </p:cNvSpPr>
          <p:nvPr/>
        </p:nvSpPr>
        <p:spPr bwMode="auto">
          <a:xfrm>
            <a:off x="4833939" y="4232276"/>
            <a:ext cx="422275" cy="652463"/>
          </a:xfrm>
          <a:prstGeom prst="right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id-ID" altLang="id-ID"/>
          </a:p>
        </p:txBody>
      </p:sp>
    </p:spTree>
    <p:extLst>
      <p:ext uri="{BB962C8B-B14F-4D97-AF65-F5344CB8AC3E}">
        <p14:creationId xmlns:p14="http://schemas.microsoft.com/office/powerpoint/2010/main" val="302607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8E5C8-5430-493F-97CC-643747B8E160}"/>
              </a:ext>
            </a:extLst>
          </p:cNvPr>
          <p:cNvSpPr>
            <a:spLocks noGrp="1"/>
          </p:cNvSpPr>
          <p:nvPr>
            <p:ph idx="1"/>
          </p:nvPr>
        </p:nvSpPr>
        <p:spPr/>
        <p:txBody>
          <a:bodyPr/>
          <a:lstStyle/>
          <a:p>
            <a:endParaRPr lang="id-ID" dirty="0"/>
          </a:p>
        </p:txBody>
      </p:sp>
      <p:sp>
        <p:nvSpPr>
          <p:cNvPr id="2" name="Title 1">
            <a:extLst>
              <a:ext uri="{FF2B5EF4-FFF2-40B4-BE49-F238E27FC236}">
                <a16:creationId xmlns:a16="http://schemas.microsoft.com/office/drawing/2014/main" id="{AC82AC27-3666-4CCE-9211-50BAB821CEB6}"/>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0006ED92-F49D-4ABF-81C7-F4E13E47ED8D}"/>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E2FCF830-56DA-43FD-82A5-76789B38FA9D}" type="slidenum">
              <a:rPr lang="en-US" altLang="id-ID" sz="1400">
                <a:latin typeface="Interstate" pitchFamily="2" charset="0"/>
              </a:rPr>
              <a:pPr eaLnBrk="1" hangingPunct="1"/>
              <a:t>6</a:t>
            </a:fld>
            <a:endParaRPr lang="en-US" altLang="id-ID" sz="1400">
              <a:latin typeface="Interstate" pitchFamily="2" charset="0"/>
            </a:endParaRPr>
          </a:p>
        </p:txBody>
      </p:sp>
      <p:sp>
        <p:nvSpPr>
          <p:cNvPr id="7172" name="Rectangle 5">
            <a:extLst>
              <a:ext uri="{FF2B5EF4-FFF2-40B4-BE49-F238E27FC236}">
                <a16:creationId xmlns:a16="http://schemas.microsoft.com/office/drawing/2014/main" id="{AFF542F1-B2C7-4056-A005-8BC88AD6F462}"/>
              </a:ext>
            </a:extLst>
          </p:cNvPr>
          <p:cNvSpPr>
            <a:spLocks noChangeArrowheads="1"/>
          </p:cNvSpPr>
          <p:nvPr/>
        </p:nvSpPr>
        <p:spPr bwMode="auto">
          <a:xfrm>
            <a:off x="3195638" y="1485901"/>
            <a:ext cx="5751512" cy="4454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20000"/>
              </a:spcBef>
            </a:pPr>
            <a:endParaRPr lang="id-ID" altLang="id-ID" sz="1000" b="1"/>
          </a:p>
        </p:txBody>
      </p:sp>
      <p:graphicFrame>
        <p:nvGraphicFramePr>
          <p:cNvPr id="8" name="Group 970">
            <a:extLst>
              <a:ext uri="{FF2B5EF4-FFF2-40B4-BE49-F238E27FC236}">
                <a16:creationId xmlns:a16="http://schemas.microsoft.com/office/drawing/2014/main" id="{8438FAB2-9EE2-4731-93D2-E7598E3E7321}"/>
              </a:ext>
            </a:extLst>
          </p:cNvPr>
          <p:cNvGraphicFramePr>
            <a:graphicFrameLocks/>
          </p:cNvGraphicFramePr>
          <p:nvPr>
            <p:extLst>
              <p:ext uri="{D42A27DB-BD31-4B8C-83A1-F6EECF244321}">
                <p14:modId xmlns:p14="http://schemas.microsoft.com/office/powerpoint/2010/main" val="1448008817"/>
              </p:ext>
            </p:extLst>
          </p:nvPr>
        </p:nvGraphicFramePr>
        <p:xfrm>
          <a:off x="3309938" y="1639888"/>
          <a:ext cx="5580069" cy="5218154"/>
        </p:xfrm>
        <a:graphic>
          <a:graphicData uri="http://schemas.openxmlformats.org/drawingml/2006/table">
            <a:tbl>
              <a:tblPr/>
              <a:tblGrid>
                <a:gridCol w="1304777">
                  <a:extLst>
                    <a:ext uri="{9D8B030D-6E8A-4147-A177-3AD203B41FA5}">
                      <a16:colId xmlns:a16="http://schemas.microsoft.com/office/drawing/2014/main" val="20000"/>
                    </a:ext>
                  </a:extLst>
                </a:gridCol>
                <a:gridCol w="230161">
                  <a:extLst>
                    <a:ext uri="{9D8B030D-6E8A-4147-A177-3AD203B41FA5}">
                      <a16:colId xmlns:a16="http://schemas.microsoft.com/office/drawing/2014/main" val="20001"/>
                    </a:ext>
                  </a:extLst>
                </a:gridCol>
                <a:gridCol w="1201601">
                  <a:extLst>
                    <a:ext uri="{9D8B030D-6E8A-4147-A177-3AD203B41FA5}">
                      <a16:colId xmlns:a16="http://schemas.microsoft.com/office/drawing/2014/main" val="20002"/>
                    </a:ext>
                  </a:extLst>
                </a:gridCol>
                <a:gridCol w="208260">
                  <a:extLst>
                    <a:ext uri="{9D8B030D-6E8A-4147-A177-3AD203B41FA5}">
                      <a16:colId xmlns:a16="http://schemas.microsoft.com/office/drawing/2014/main" val="20003"/>
                    </a:ext>
                  </a:extLst>
                </a:gridCol>
                <a:gridCol w="1314300">
                  <a:extLst>
                    <a:ext uri="{9D8B030D-6E8A-4147-A177-3AD203B41FA5}">
                      <a16:colId xmlns:a16="http://schemas.microsoft.com/office/drawing/2014/main" val="20004"/>
                    </a:ext>
                  </a:extLst>
                </a:gridCol>
                <a:gridCol w="208260">
                  <a:extLst>
                    <a:ext uri="{9D8B030D-6E8A-4147-A177-3AD203B41FA5}">
                      <a16:colId xmlns:a16="http://schemas.microsoft.com/office/drawing/2014/main" val="20005"/>
                    </a:ext>
                  </a:extLst>
                </a:gridCol>
                <a:gridCol w="1112710">
                  <a:extLst>
                    <a:ext uri="{9D8B030D-6E8A-4147-A177-3AD203B41FA5}">
                      <a16:colId xmlns:a16="http://schemas.microsoft.com/office/drawing/2014/main" val="20006"/>
                    </a:ext>
                  </a:extLst>
                </a:gridCol>
              </a:tblGrid>
              <a:tr h="250731">
                <a:tc grid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Arial" charset="0"/>
                        </a:rPr>
                        <a:t>METODE PENGADAAN MENGGUNAKAN PENYEDIA JASA</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 b="1" i="0" u="none" strike="noStrike" cap="none" normalizeH="0" baseline="0" dirty="0">
                        <a:ln>
                          <a:noFill/>
                        </a:ln>
                        <a:solidFill>
                          <a:schemeClr val="tx1"/>
                        </a:solidFill>
                        <a:effectLst/>
                        <a:latin typeface="Arial" charset="0"/>
                      </a:endParaRPr>
                    </a:p>
                  </a:txBody>
                  <a:tcPr marL="91430" marR="91430" marT="45719" marB="45719"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593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Pelelangan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Umum</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a:ln>
                          <a:noFill/>
                        </a:ln>
                        <a:solidFill>
                          <a:schemeClr val="tx1"/>
                        </a:solidFill>
                        <a:effectLst/>
                        <a:latin typeface="Arial" charset="0"/>
                      </a:endParaRP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Pelelangan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Terbatas</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a:ln>
                          <a:noFill/>
                        </a:ln>
                        <a:solidFill>
                          <a:schemeClr val="tx1"/>
                        </a:solidFill>
                        <a:effectLst/>
                        <a:latin typeface="Arial" charset="0"/>
                      </a:endParaRP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Pelelangan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Langsung</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ndParaRP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Penunjukan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a:ln>
                            <a:noFill/>
                          </a:ln>
                          <a:solidFill>
                            <a:schemeClr val="tx1"/>
                          </a:solidFill>
                          <a:effectLst/>
                          <a:latin typeface="Arial" charset="0"/>
                        </a:rPr>
                        <a:t>Langsung</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681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Diumumkan secara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luas;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Yang berminat dan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memenuhi kualifikasi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dapat ikut;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Untuk menciptakan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persaingan sehat;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Dilakukan bedasarkan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metode dan tata cara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ditetapkan dalam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dokumen pengadaan;</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Diumumkan secara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luas dengan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mencantumkan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penyedia barang/jasa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yang diyakini mampu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BU yang mempu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diberi kesempatan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untuk ikut.</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1.  </a:t>
                      </a:r>
                      <a:r>
                        <a:rPr kumimoji="0" lang="en-US" sz="700" b="0" i="0" u="none" strike="noStrike" cap="none" normalizeH="0" baseline="0" dirty="0" err="1">
                          <a:ln>
                            <a:noFill/>
                          </a:ln>
                          <a:solidFill>
                            <a:schemeClr val="tx1"/>
                          </a:solidFill>
                          <a:effectLst/>
                          <a:latin typeface="Arial" charset="0"/>
                        </a:rPr>
                        <a:t>Diumumkan</a:t>
                      </a:r>
                      <a:r>
                        <a:rPr kumimoji="0" lang="en-US" sz="700" b="0" i="0" u="none" strike="noStrike" cap="none" normalizeH="0" baseline="0" dirty="0">
                          <a:ln>
                            <a:noFill/>
                          </a:ln>
                          <a:solidFill>
                            <a:schemeClr val="tx1"/>
                          </a:solidFill>
                          <a:effectLst/>
                          <a:latin typeface="Arial" charset="0"/>
                        </a:rPr>
                        <a:t> minimal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melalui</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papan</a:t>
                      </a:r>
                      <a:r>
                        <a:rPr kumimoji="0" lang="en-US" sz="700" b="0" i="0" u="none" strike="noStrike" cap="none" normalizeH="0" baseline="0" dirty="0">
                          <a:ln>
                            <a:noFill/>
                          </a:ln>
                          <a:solidFill>
                            <a:schemeClr val="tx1"/>
                          </a:solidFill>
                          <a:effectLst/>
                          <a:latin typeface="Arial" charset="0"/>
                        </a:rPr>
                        <a:t>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pengumuman</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resmi</a:t>
                      </a:r>
                      <a:endParaRPr kumimoji="0" lang="en-US" sz="700" b="0" i="0" u="none" strike="noStrike" cap="none" normalizeH="0" baseline="0" dirty="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untuk</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penerangan</a:t>
                      </a:r>
                      <a:r>
                        <a:rPr kumimoji="0" lang="en-US" sz="700" b="0" i="0" u="none" strike="noStrike" cap="none" normalizeH="0" baseline="0" dirty="0">
                          <a:ln>
                            <a:noFill/>
                          </a:ln>
                          <a:solidFill>
                            <a:schemeClr val="tx1"/>
                          </a:solidFill>
                          <a:effectLst/>
                          <a:latin typeface="Arial" charset="0"/>
                        </a:rPr>
                        <a:t>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umum</a:t>
                      </a:r>
                      <a:r>
                        <a:rPr kumimoji="0" lang="en-US" sz="700" b="0" i="0" u="none" strike="noStrike" cap="none" normalizeH="0" baseline="0" dirty="0">
                          <a:ln>
                            <a:noFill/>
                          </a:ln>
                          <a:solidFill>
                            <a:schemeClr val="tx1"/>
                          </a:solidFill>
                          <a:effectLst/>
                          <a:latin typeface="Arial" charset="0"/>
                        </a:rPr>
                        <a:t>;</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2.  </a:t>
                      </a:r>
                      <a:r>
                        <a:rPr kumimoji="0" lang="en-US" sz="700" b="0" i="0" u="none" strike="noStrike" cap="none" normalizeH="0" baseline="0" dirty="0" err="1">
                          <a:ln>
                            <a:noFill/>
                          </a:ln>
                          <a:solidFill>
                            <a:schemeClr val="tx1"/>
                          </a:solidFill>
                          <a:effectLst/>
                          <a:latin typeface="Arial" charset="0"/>
                        </a:rPr>
                        <a:t>Sekurang-kurangnya</a:t>
                      </a:r>
                      <a:endParaRPr kumimoji="0" lang="en-US" sz="700" b="0" i="0" u="none" strike="noStrike" cap="none" normalizeH="0" baseline="0" dirty="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3 </a:t>
                      </a:r>
                      <a:r>
                        <a:rPr kumimoji="0" lang="en-US" sz="700" b="0" i="0" u="none" strike="noStrike" cap="none" normalizeH="0" baseline="0" dirty="0" err="1">
                          <a:ln>
                            <a:noFill/>
                          </a:ln>
                          <a:solidFill>
                            <a:schemeClr val="tx1"/>
                          </a:solidFill>
                          <a:effectLst/>
                          <a:latin typeface="Arial" charset="0"/>
                        </a:rPr>
                        <a:t>penawar</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dari</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penyedia</a:t>
                      </a:r>
                      <a:endParaRPr kumimoji="0" lang="en-US" sz="700" b="0" i="0" u="none" strike="noStrike" cap="none" normalizeH="0" baseline="0" dirty="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yang lulus </a:t>
                      </a:r>
                      <a:r>
                        <a:rPr kumimoji="0" lang="en-US" sz="700" b="0" i="0" u="none" strike="noStrike" cap="none" normalizeH="0" baseline="0" dirty="0" err="1">
                          <a:ln>
                            <a:noFill/>
                          </a:ln>
                          <a:solidFill>
                            <a:schemeClr val="tx1"/>
                          </a:solidFill>
                          <a:effectLst/>
                          <a:latin typeface="Arial" charset="0"/>
                        </a:rPr>
                        <a:t>prakualifikasi</a:t>
                      </a:r>
                      <a:endParaRPr kumimoji="0" lang="en-US" sz="700" b="0" i="0" u="none" strike="noStrike" cap="none" normalizeH="0" baseline="0" dirty="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3.  </a:t>
                      </a:r>
                      <a:r>
                        <a:rPr kumimoji="0" lang="en-US" sz="700" b="0" i="0" u="none" strike="noStrike" cap="none" normalizeH="0" baseline="0" dirty="0" err="1">
                          <a:ln>
                            <a:noFill/>
                          </a:ln>
                          <a:solidFill>
                            <a:schemeClr val="tx1"/>
                          </a:solidFill>
                          <a:effectLst/>
                          <a:latin typeface="Arial" charset="0"/>
                        </a:rPr>
                        <a:t>Dilakukan</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negosiasi</a:t>
                      </a:r>
                      <a:endParaRPr kumimoji="0" lang="en-US" sz="700" b="0" i="0" u="none" strike="noStrike" cap="none" normalizeH="0" baseline="0" dirty="0">
                        <a:ln>
                          <a:noFill/>
                        </a:ln>
                        <a:solidFill>
                          <a:schemeClr val="tx1"/>
                        </a:solidFill>
                        <a:effectLst/>
                        <a:latin typeface="Arial"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teknis</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dan</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harga</a:t>
                      </a:r>
                      <a:endParaRPr kumimoji="0" lang="en-US" sz="700" b="0" i="0" u="none" strike="noStrike" cap="none" normalizeH="0" baseline="0" dirty="0">
                        <a:ln>
                          <a:noFill/>
                        </a:ln>
                        <a:solidFill>
                          <a:schemeClr val="tx1"/>
                        </a:solidFill>
                        <a:effectLst/>
                        <a:latin typeface="Arial" charset="0"/>
                      </a:endParaRP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1.  Panitia/pejabat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pengadaan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mengirimkan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undangan kepada 1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penyedia jasa,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dilampiri dok.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Prakualifikasi dan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dok. Pemilihan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penyedia jasa;</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2.  Dilakukan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negosiasi teknis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dan harga;</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5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09676">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Prinsip pengadaan semua pekerjaan dilakukan melalui metode pelelangan umum:</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700" b="0" i="0" u="none" strike="noStrike" cap="none" normalizeH="0" baseline="0">
                          <a:ln>
                            <a:noFill/>
                          </a:ln>
                          <a:solidFill>
                            <a:schemeClr val="tx1"/>
                          </a:solidFill>
                          <a:effectLst/>
                          <a:latin typeface="Arial" charset="0"/>
                        </a:rPr>
                        <a:t>Prakualifikasi</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700" b="0" i="0" u="none" strike="noStrike" cap="none" normalizeH="0" baseline="0">
                          <a:ln>
                            <a:noFill/>
                          </a:ln>
                          <a:solidFill>
                            <a:schemeClr val="tx1"/>
                          </a:solidFill>
                          <a:effectLst/>
                          <a:latin typeface="Arial" charset="0"/>
                        </a:rPr>
                        <a:t>Pascakualifikasi</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Pelelangan teratas dilakukan apabila penyedia barang/jasa yang mampu mel;aksanakan diyakini terbatas yaitu untuk pekerjaan kompleks.</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err="1">
                          <a:ln>
                            <a:noFill/>
                          </a:ln>
                          <a:solidFill>
                            <a:schemeClr val="tx1"/>
                          </a:solidFill>
                          <a:effectLst/>
                          <a:latin typeface="Arial" charset="0"/>
                        </a:rPr>
                        <a:t>Kriteria</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Pemilihan</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Langsung</a:t>
                      </a:r>
                      <a:r>
                        <a:rPr kumimoji="0" lang="en-US" sz="700" b="0" i="0" u="none" strike="noStrike" cap="none" normalizeH="0" baseline="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O  </a:t>
                      </a:r>
                      <a:r>
                        <a:rPr kumimoji="0" lang="en-US" sz="700" b="0" i="0" u="none" strike="noStrike" cap="none" normalizeH="0" baseline="0" dirty="0" err="1">
                          <a:ln>
                            <a:noFill/>
                          </a:ln>
                          <a:solidFill>
                            <a:schemeClr val="tx1"/>
                          </a:solidFill>
                          <a:effectLst/>
                          <a:latin typeface="Arial" charset="0"/>
                        </a:rPr>
                        <a:t>Lelang</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tidak</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sefisien</a:t>
                      </a:r>
                      <a:r>
                        <a:rPr kumimoji="0" lang="en-US" sz="7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dari</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segi</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biaya</a:t>
                      </a:r>
                      <a:r>
                        <a:rPr kumimoji="0" lang="en-US" sz="7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pelelangan</a:t>
                      </a:r>
                      <a:r>
                        <a:rPr kumimoji="0" lang="en-US" sz="700" b="0" i="0" u="none" strike="noStrike" cap="none" normalizeH="0" baseline="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O  Nilai </a:t>
                      </a:r>
                      <a:r>
                        <a:rPr kumimoji="0" lang="en-US" sz="700" b="0" i="0" u="none" strike="noStrike" cap="none" normalizeH="0" baseline="0" dirty="0" err="1">
                          <a:ln>
                            <a:noFill/>
                          </a:ln>
                          <a:solidFill>
                            <a:schemeClr val="tx1"/>
                          </a:solidFill>
                          <a:effectLst/>
                          <a:latin typeface="Arial" charset="0"/>
                        </a:rPr>
                        <a:t>pengadaan</a:t>
                      </a:r>
                      <a:r>
                        <a:rPr kumimoji="0" lang="en-US" sz="700" b="0" i="0" u="none" strike="noStrike" cap="none" normalizeH="0" baseline="0" dirty="0">
                          <a:ln>
                            <a:noFill/>
                          </a:ln>
                          <a:solidFill>
                            <a:schemeClr val="tx1"/>
                          </a:solidFill>
                          <a:effectLst/>
                          <a:latin typeface="Arial" charset="0"/>
                        </a:rPr>
                        <a:t> </a:t>
                      </a:r>
                      <a:r>
                        <a:rPr kumimoji="0" lang="en-US" sz="700" b="0" i="0" u="none" strike="noStrike" cap="none" normalizeH="0" baseline="0" dirty="0" err="1">
                          <a:ln>
                            <a:noFill/>
                          </a:ln>
                          <a:solidFill>
                            <a:schemeClr val="tx1"/>
                          </a:solidFill>
                          <a:effectLst/>
                          <a:latin typeface="Arial" charset="0"/>
                        </a:rPr>
                        <a:t>s.d</a:t>
                      </a:r>
                      <a:r>
                        <a:rPr kumimoji="0" lang="en-US" sz="700" b="0" i="0"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700" b="0" i="0" u="none" strike="noStrike" cap="none" normalizeH="0" baseline="0" dirty="0">
                          <a:ln>
                            <a:noFill/>
                          </a:ln>
                          <a:solidFill>
                            <a:schemeClr val="tx1"/>
                          </a:solidFill>
                          <a:effectLst/>
                          <a:latin typeface="Arial" charset="0"/>
                        </a:rPr>
                        <a:t>      Rp.100 Juta </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just"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Kriteria Penunjukan Langsung:</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Dalam keadaan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tetentu dan khusus;</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Penanganan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darurat/mendesak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seijin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Menteri/Kep.LPND/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Gub/Bup/Wal;</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Penyedianya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tunggal;</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O  Pengadaan dengan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nilai dibawah Rp.50 </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sz="700" b="0" i="0" u="none" strike="noStrike" cap="none" normalizeH="0" baseline="0">
                          <a:ln>
                            <a:noFill/>
                          </a:ln>
                          <a:solidFill>
                            <a:schemeClr val="tx1"/>
                          </a:solidFill>
                          <a:effectLst/>
                          <a:latin typeface="Arial" charset="0"/>
                        </a:rPr>
                        <a:t>     Juta.</a:t>
                      </a:r>
                    </a:p>
                  </a:txBody>
                  <a:tcPr marL="91430" marR="9143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5013">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00" b="0" i="0" u="none" strike="noStrike" cap="none" normalizeH="0" baseline="0">
                        <a:ln>
                          <a:noFill/>
                        </a:ln>
                        <a:solidFill>
                          <a:schemeClr val="tx1"/>
                        </a:solidFill>
                        <a:effectLst/>
                        <a:latin typeface="Arial" charset="0"/>
                      </a:endParaRPr>
                    </a:p>
                  </a:txBody>
                  <a:tcPr marL="91430" marR="91430" marT="45719" marB="45719"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en-US"/>
                    </a:p>
                  </a:txBody>
                  <a:tcPr/>
                </a:tc>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endParaRPr>
                    </a:p>
                  </a:txBody>
                  <a:tcPr marL="91430" marR="91430" marT="45719" marB="45719"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en-US"/>
                    </a:p>
                  </a:txBody>
                  <a:tcPr/>
                </a:tc>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00" b="0" i="0" u="none" strike="noStrike" cap="none" normalizeH="0" baseline="0" dirty="0">
                        <a:ln>
                          <a:noFill/>
                        </a:ln>
                        <a:solidFill>
                          <a:schemeClr val="tx1"/>
                        </a:solidFill>
                        <a:effectLst/>
                        <a:latin typeface="Arial" charset="0"/>
                      </a:endParaRPr>
                    </a:p>
                  </a:txBody>
                  <a:tcPr marL="91430" marR="91430" marT="45719" marB="45719"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a:noFill/>
                    </a:lnL>
                    <a:lnR>
                      <a:noFill/>
                    </a:lnR>
                    <a:lnT>
                      <a:noFill/>
                    </a:lnT>
                    <a:lnB>
                      <a:noFill/>
                    </a:lnB>
                    <a:lnTlToBr>
                      <a:noFill/>
                    </a:lnTlToBr>
                    <a:lnBlToTr>
                      <a:noFill/>
                    </a:lnBlToTr>
                    <a:noFill/>
                  </a:tcPr>
                </a:tc>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400" b="0" i="0" u="none" strike="noStrike" cap="none" normalizeH="0" baseline="0">
                        <a:ln>
                          <a:noFill/>
                        </a:ln>
                        <a:solidFill>
                          <a:schemeClr val="tx1"/>
                        </a:solidFill>
                        <a:effectLst/>
                        <a:latin typeface="Arial" charset="0"/>
                      </a:endParaRPr>
                    </a:p>
                  </a:txBody>
                  <a:tcPr marL="91430" marR="91430" marT="45719" marB="45719"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6"/>
                  </a:ext>
                </a:extLst>
              </a:tr>
              <a:tr h="1950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a:noFill/>
                    </a:lnL>
                    <a:lnR>
                      <a:noFill/>
                    </a:lnR>
                    <a:lnT>
                      <a:noFill/>
                    </a:lnT>
                    <a:lnB>
                      <a:noFill/>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7"/>
                  </a:ext>
                </a:extLst>
              </a:tr>
              <a:tr h="1950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a:noFill/>
                    </a:lnL>
                    <a:lnR>
                      <a:noFill/>
                    </a:lnR>
                    <a:lnT>
                      <a:noFill/>
                    </a:lnT>
                    <a:lnB>
                      <a:noFill/>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8"/>
                  </a:ext>
                </a:extLst>
              </a:tr>
              <a:tr h="1950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a:ln>
                          <a:noFill/>
                        </a:ln>
                        <a:solidFill>
                          <a:schemeClr val="tx1"/>
                        </a:solidFill>
                        <a:effectLst/>
                        <a:latin typeface="Arial" charset="0"/>
                      </a:endParaRPr>
                    </a:p>
                  </a:txBody>
                  <a:tcPr marL="91430" marR="91430" marT="45719" marB="45719" horzOverflow="overflow">
                    <a:lnL>
                      <a:noFill/>
                    </a:lnL>
                    <a:lnR>
                      <a:noFill/>
                    </a:lnR>
                    <a:lnT>
                      <a:noFill/>
                    </a:lnT>
                    <a:lnB>
                      <a:noFill/>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9"/>
                  </a:ext>
                </a:extLst>
              </a:tr>
              <a:tr h="1950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0" i="0" u="none" strike="noStrike" cap="none" normalizeH="0" baseline="0" dirty="0">
                        <a:ln>
                          <a:noFill/>
                        </a:ln>
                        <a:solidFill>
                          <a:schemeClr val="tx1"/>
                        </a:solidFill>
                        <a:effectLst/>
                        <a:latin typeface="Arial" charset="0"/>
                      </a:endParaRPr>
                    </a:p>
                  </a:txBody>
                  <a:tcPr marL="91430" marR="91430" marT="45719" marB="45719" horzOverflow="overflow">
                    <a:lnL>
                      <a:noFill/>
                    </a:lnL>
                    <a:lnR>
                      <a:noFill/>
                    </a:lnR>
                    <a:lnT>
                      <a:noFill/>
                    </a:lnT>
                    <a:lnB cap="flat">
                      <a:noFill/>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10"/>
                  </a:ext>
                </a:extLst>
              </a:tr>
            </a:tbl>
          </a:graphicData>
        </a:graphic>
      </p:graphicFrame>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3B4E34-2F56-4DF4-A13F-CBA6D6B79BC0}"/>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9832F266-E272-47C9-9E5D-BA03B70B69A6}"/>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631AD36B-FEF6-4401-AE80-BF911B00F61D}"/>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E2E008C0-957F-4B63-8EC5-36959E8D651F}" type="slidenum">
              <a:rPr lang="en-US" altLang="id-ID" sz="1400">
                <a:latin typeface="Interstate" pitchFamily="2" charset="0"/>
              </a:rPr>
              <a:pPr eaLnBrk="1" hangingPunct="1"/>
              <a:t>7</a:t>
            </a:fld>
            <a:endParaRPr lang="en-US" altLang="id-ID" sz="1400">
              <a:latin typeface="Interstate" pitchFamily="2" charset="0"/>
            </a:endParaRPr>
          </a:p>
        </p:txBody>
      </p:sp>
      <p:sp>
        <p:nvSpPr>
          <p:cNvPr id="8196" name="Rectangle 5">
            <a:extLst>
              <a:ext uri="{FF2B5EF4-FFF2-40B4-BE49-F238E27FC236}">
                <a16:creationId xmlns:a16="http://schemas.microsoft.com/office/drawing/2014/main" id="{1C27E23C-3400-4735-864E-CC290230C6DB}"/>
              </a:ext>
            </a:extLst>
          </p:cNvPr>
          <p:cNvSpPr>
            <a:spLocks noChangeArrowheads="1"/>
          </p:cNvSpPr>
          <p:nvPr/>
        </p:nvSpPr>
        <p:spPr bwMode="auto">
          <a:xfrm>
            <a:off x="3238501" y="1500188"/>
            <a:ext cx="5751513" cy="45704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20000"/>
              </a:spcBef>
            </a:pPr>
            <a:endParaRPr lang="en-US" altLang="id-ID" sz="800" b="1"/>
          </a:p>
          <a:p>
            <a:pPr eaLnBrk="1" hangingPunct="1">
              <a:spcBef>
                <a:spcPct val="20000"/>
              </a:spcBef>
            </a:pPr>
            <a:endParaRPr lang="en-US" altLang="id-ID" sz="800" b="1"/>
          </a:p>
          <a:p>
            <a:pPr algn="ctr" eaLnBrk="1" hangingPunct="1">
              <a:spcBef>
                <a:spcPct val="20000"/>
              </a:spcBef>
            </a:pPr>
            <a:r>
              <a:rPr lang="en-US" altLang="id-ID" sz="1800" b="1"/>
              <a:t>Metode Pemilihan Penyedia Jasa</a:t>
            </a:r>
          </a:p>
          <a:p>
            <a:pPr eaLnBrk="1" hangingPunct="1">
              <a:spcBef>
                <a:spcPct val="20000"/>
              </a:spcBef>
            </a:pPr>
            <a:endParaRPr lang="en-US" altLang="id-ID" sz="800" b="1"/>
          </a:p>
          <a:p>
            <a:pPr algn="just" eaLnBrk="1" hangingPunct="1">
              <a:lnSpc>
                <a:spcPct val="90000"/>
              </a:lnSpc>
              <a:spcBef>
                <a:spcPct val="20000"/>
              </a:spcBef>
              <a:buFont typeface="Wingdings" panose="05000000000000000000" pitchFamily="2" charset="2"/>
              <a:buChar char="§"/>
            </a:pPr>
            <a:r>
              <a:rPr lang="en-US" altLang="id-ID"/>
              <a:t>Pemilihan Langsung dilakukan apabila dengan pelelangan umum dan pelelangan terbatas dianggap tidak efisien, untuk nilai paket pekerjaan sampai dengan 100.000.000,00 (seratus juta rupiah) dilakukan dengan metode pemilihan langsung.</a:t>
            </a:r>
          </a:p>
          <a:p>
            <a:pPr algn="just" eaLnBrk="1" hangingPunct="1">
              <a:lnSpc>
                <a:spcPct val="90000"/>
              </a:lnSpc>
              <a:spcBef>
                <a:spcPct val="20000"/>
              </a:spcBef>
              <a:buFont typeface="Wingdings" panose="05000000000000000000" pitchFamily="2" charset="2"/>
              <a:buChar char="§"/>
            </a:pPr>
            <a:r>
              <a:rPr lang="en-US" altLang="id-ID"/>
              <a:t>Penunjukan langsung dapat dilaksanakan untuk penanganan darurat bencana alam yang harus segera dilaksanakan tanpa dapat menunggu pemrosesan kontrak pekerjaan yang bersangkutan, dapat diberikan Surat Perintah Mulai kerja terlebih dahulu kepada penyedia jasa, dengan ketentuan:</a:t>
            </a:r>
          </a:p>
          <a:p>
            <a:pPr algn="just" eaLnBrk="1" hangingPunct="1">
              <a:lnSpc>
                <a:spcPct val="90000"/>
              </a:lnSpc>
              <a:spcBef>
                <a:spcPct val="20000"/>
              </a:spcBef>
              <a:buFont typeface="Wingdings" panose="05000000000000000000" pitchFamily="2" charset="2"/>
              <a:buNone/>
            </a:pPr>
            <a:r>
              <a:rPr lang="en-US" altLang="id-ID"/>
              <a:t>	-	Telah disetujui Menteri atas dasar rekomendasi pejabat Eselon I 	yang bersangkutan untuk APBN atau disetujui Gurbernur/ Bupati/ 	Wlikota untuk APBD yang bersangkutan.</a:t>
            </a:r>
          </a:p>
          <a:p>
            <a:pPr algn="just" eaLnBrk="1" hangingPunct="1">
              <a:lnSpc>
                <a:spcPct val="90000"/>
              </a:lnSpc>
              <a:spcBef>
                <a:spcPct val="20000"/>
              </a:spcBef>
              <a:buFont typeface="Wingdings" panose="05000000000000000000" pitchFamily="2" charset="2"/>
              <a:buNone/>
            </a:pPr>
            <a:r>
              <a:rPr lang="en-US" altLang="id-ID"/>
              <a:t>	-	Telah ada pernyataan bencana alam dari Gurbernur/Bupati/Walikota.</a:t>
            </a:r>
          </a:p>
          <a:p>
            <a:pPr algn="just" eaLnBrk="1" hangingPunct="1">
              <a:lnSpc>
                <a:spcPct val="90000"/>
              </a:lnSpc>
              <a:spcBef>
                <a:spcPct val="20000"/>
              </a:spcBef>
              <a:buFont typeface="Wingdings" panose="05000000000000000000" pitchFamily="2" charset="2"/>
              <a:buChar char="§"/>
            </a:pPr>
            <a:r>
              <a:rPr lang="en-US" altLang="id-ID"/>
              <a:t>Penunjukan langsung dapat dilaksanakan untuk pekerjaan lanjutan yang secara teknis merupakan kesatuan konstruksi yang sifat pertanggungannya terhadap kegagalan bangunan tidak dapat dipecah-pecah dari pekerjaan yang sudah dilaksanakan sebelumnya dengan persetujuan Menteri/Gurbernur/Bupati/ Walikota.  Pekerjaan dimaksud tidak termasuk paket yang merupakan pekerjaan tahun jamak (multi years contract) yang sudah diprogramkan</a:t>
            </a:r>
            <a:r>
              <a:rPr lang="en-US" altLang="id-ID" sz="1400"/>
              <a:t>.</a:t>
            </a:r>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1AB15-0E44-44B9-9EE3-E69011DC4FF1}"/>
              </a:ext>
            </a:extLst>
          </p:cNvPr>
          <p:cNvSpPr>
            <a:spLocks noGrp="1"/>
          </p:cNvSpPr>
          <p:nvPr>
            <p:ph idx="1"/>
          </p:nvPr>
        </p:nvSpPr>
        <p:spPr/>
        <p:txBody>
          <a:bodyPr/>
          <a:lstStyle/>
          <a:p>
            <a:endParaRPr lang="id-ID"/>
          </a:p>
        </p:txBody>
      </p:sp>
      <p:sp>
        <p:nvSpPr>
          <p:cNvPr id="2" name="Title 1">
            <a:extLst>
              <a:ext uri="{FF2B5EF4-FFF2-40B4-BE49-F238E27FC236}">
                <a16:creationId xmlns:a16="http://schemas.microsoft.com/office/drawing/2014/main" id="{6BAE74E6-AC78-4F16-B9E9-D932D1D96AFD}"/>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F48C78C8-F99D-444F-9D11-3CB5DA639D70}"/>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C2911F37-FCBB-4309-9387-648727959314}" type="slidenum">
              <a:rPr lang="en-US" altLang="id-ID" sz="1400">
                <a:latin typeface="Interstate" pitchFamily="2" charset="0"/>
              </a:rPr>
              <a:pPr eaLnBrk="1" hangingPunct="1"/>
              <a:t>8</a:t>
            </a:fld>
            <a:endParaRPr lang="en-US" altLang="id-ID" sz="1400">
              <a:latin typeface="Interstate" pitchFamily="2" charset="0"/>
            </a:endParaRPr>
          </a:p>
        </p:txBody>
      </p:sp>
      <p:sp>
        <p:nvSpPr>
          <p:cNvPr id="9220" name="Rectangle 5">
            <a:extLst>
              <a:ext uri="{FF2B5EF4-FFF2-40B4-BE49-F238E27FC236}">
                <a16:creationId xmlns:a16="http://schemas.microsoft.com/office/drawing/2014/main" id="{92E0A324-E80F-481C-81C9-D026E758502B}"/>
              </a:ext>
            </a:extLst>
          </p:cNvPr>
          <p:cNvSpPr>
            <a:spLocks noChangeArrowheads="1"/>
          </p:cNvSpPr>
          <p:nvPr/>
        </p:nvSpPr>
        <p:spPr bwMode="auto">
          <a:xfrm>
            <a:off x="3238501" y="1357314"/>
            <a:ext cx="5751513" cy="4416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1000" b="1"/>
          </a:p>
          <a:p>
            <a:pPr algn="ctr" eaLnBrk="1" hangingPunct="1">
              <a:spcBef>
                <a:spcPct val="20000"/>
              </a:spcBef>
            </a:pPr>
            <a:r>
              <a:rPr lang="en-US" altLang="id-ID" sz="2000" b="1"/>
              <a:t>Prosedur Pelelangan Umum</a:t>
            </a:r>
          </a:p>
          <a:p>
            <a:pPr algn="ctr" eaLnBrk="1" hangingPunct="1">
              <a:spcBef>
                <a:spcPct val="20000"/>
              </a:spcBef>
            </a:pPr>
            <a:endParaRPr lang="en-US" altLang="id-ID" sz="2000" b="1"/>
          </a:p>
          <a:p>
            <a:pPr algn="ctr" eaLnBrk="1" hangingPunct="1">
              <a:spcBef>
                <a:spcPct val="20000"/>
              </a:spcBef>
            </a:pPr>
            <a:endParaRPr lang="en-US" altLang="id-ID" sz="2000" b="1"/>
          </a:p>
        </p:txBody>
      </p:sp>
      <p:sp>
        <p:nvSpPr>
          <p:cNvPr id="9221" name="Rectangle 6">
            <a:extLst>
              <a:ext uri="{FF2B5EF4-FFF2-40B4-BE49-F238E27FC236}">
                <a16:creationId xmlns:a16="http://schemas.microsoft.com/office/drawing/2014/main" id="{1CD419CF-77C9-4154-B086-4EA37745DA57}"/>
              </a:ext>
            </a:extLst>
          </p:cNvPr>
          <p:cNvSpPr>
            <a:spLocks noChangeArrowheads="1"/>
          </p:cNvSpPr>
          <p:nvPr/>
        </p:nvSpPr>
        <p:spPr bwMode="auto">
          <a:xfrm>
            <a:off x="3392489" y="2047876"/>
            <a:ext cx="2687637" cy="3571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r>
              <a:rPr lang="en-US" altLang="id-ID"/>
              <a:t>O   </a:t>
            </a:r>
            <a:r>
              <a:rPr lang="en-US" altLang="id-ID" b="1"/>
              <a:t>Dengan Prakualifikasi:</a:t>
            </a:r>
          </a:p>
          <a:p>
            <a:pPr algn="just" eaLnBrk="1" hangingPunct="1"/>
            <a:r>
              <a:rPr lang="en-US" altLang="id-ID" b="1"/>
              <a:t>       </a:t>
            </a:r>
            <a:r>
              <a:rPr lang="en-US" altLang="id-ID" sz="1000"/>
              <a:t>1.    Pengumuman prakualifikasi;</a:t>
            </a:r>
          </a:p>
          <a:p>
            <a:pPr algn="just" eaLnBrk="1" hangingPunct="1"/>
            <a:r>
              <a:rPr lang="en-US" altLang="id-ID" sz="1000"/>
              <a:t>        2.    Pengambilan dokumen Pra.;</a:t>
            </a:r>
          </a:p>
          <a:p>
            <a:pPr algn="just" eaLnBrk="1" hangingPunct="1"/>
            <a:r>
              <a:rPr lang="en-US" altLang="id-ID" sz="1000"/>
              <a:t>        3.    Pemasukan dokumen prakualifikasi;</a:t>
            </a:r>
          </a:p>
          <a:p>
            <a:pPr algn="just" eaLnBrk="1" hangingPunct="1"/>
            <a:r>
              <a:rPr lang="en-US" altLang="id-ID" sz="1000"/>
              <a:t>        4.    Evaluasi dokumen prakualifikasi;</a:t>
            </a:r>
          </a:p>
          <a:p>
            <a:pPr algn="just" eaLnBrk="1" hangingPunct="1"/>
            <a:r>
              <a:rPr lang="en-US" altLang="id-ID" sz="1000"/>
              <a:t>        5.    Penetapan hasil prakualifikasi;</a:t>
            </a:r>
          </a:p>
          <a:p>
            <a:pPr algn="just" eaLnBrk="1" hangingPunct="1"/>
            <a:r>
              <a:rPr lang="en-US" altLang="id-ID" sz="1000"/>
              <a:t>        6.    Pengumen hasil prakualifikasi’</a:t>
            </a:r>
          </a:p>
          <a:p>
            <a:pPr algn="just" eaLnBrk="1" hangingPunct="1"/>
            <a:r>
              <a:rPr lang="en-US" altLang="id-ID" sz="1000"/>
              <a:t>        7.    Masa sanggah prakualifikasi;</a:t>
            </a:r>
          </a:p>
          <a:p>
            <a:pPr algn="just" eaLnBrk="1" hangingPunct="1"/>
            <a:r>
              <a:rPr lang="en-US" altLang="id-ID" sz="1000"/>
              <a:t>        8.    Undangan peserta yang lulus pra.;</a:t>
            </a:r>
          </a:p>
          <a:p>
            <a:pPr algn="just" eaLnBrk="1" hangingPunct="1"/>
            <a:r>
              <a:rPr lang="en-US" altLang="id-ID" sz="1000"/>
              <a:t>        9.    Pengambilan dok. lelang umum;</a:t>
            </a:r>
          </a:p>
          <a:p>
            <a:pPr algn="just" eaLnBrk="1" hangingPunct="1"/>
            <a:r>
              <a:rPr lang="en-US" altLang="id-ID" sz="1000"/>
              <a:t>        10.  Penjelasan;</a:t>
            </a:r>
          </a:p>
          <a:p>
            <a:pPr algn="just" eaLnBrk="1" hangingPunct="1"/>
            <a:r>
              <a:rPr lang="en-US" altLang="id-ID" sz="1000"/>
              <a:t>        11.  Penyusunan BA penjelasan </a:t>
            </a:r>
          </a:p>
          <a:p>
            <a:pPr algn="just" eaLnBrk="1" hangingPunct="1"/>
            <a:r>
              <a:rPr lang="en-US" altLang="id-ID" sz="1000"/>
              <a:t>               dokumuen lelang dan </a:t>
            </a:r>
          </a:p>
          <a:p>
            <a:pPr algn="just" eaLnBrk="1" hangingPunct="1"/>
            <a:r>
              <a:rPr lang="en-US" altLang="id-ID" sz="1000"/>
              <a:t>                perubahannya;</a:t>
            </a:r>
          </a:p>
          <a:p>
            <a:pPr algn="just" eaLnBrk="1" hangingPunct="1"/>
            <a:r>
              <a:rPr lang="en-US" altLang="id-ID" sz="1000"/>
              <a:t>        12.  Pemasukan penawaran;</a:t>
            </a:r>
          </a:p>
          <a:p>
            <a:pPr algn="just" eaLnBrk="1" hangingPunct="1"/>
            <a:r>
              <a:rPr lang="en-US" altLang="id-ID" sz="1000"/>
              <a:t>        13.  Pembukaan penawaran;</a:t>
            </a:r>
          </a:p>
          <a:p>
            <a:pPr algn="just" eaLnBrk="1" hangingPunct="1"/>
            <a:r>
              <a:rPr lang="en-US" altLang="id-ID" sz="1000"/>
              <a:t>        14.  Evaluasi penawaran;</a:t>
            </a:r>
          </a:p>
          <a:p>
            <a:pPr algn="just" eaLnBrk="1" hangingPunct="1"/>
            <a:r>
              <a:rPr lang="en-US" altLang="id-ID" sz="1000"/>
              <a:t>        15.  Penetapan pemenang;</a:t>
            </a:r>
          </a:p>
          <a:p>
            <a:pPr algn="just" eaLnBrk="1" hangingPunct="1"/>
            <a:r>
              <a:rPr lang="en-US" altLang="id-ID" sz="1000"/>
              <a:t>        16.  Pengumuman pemenang;</a:t>
            </a:r>
          </a:p>
          <a:p>
            <a:pPr algn="just" eaLnBrk="1" hangingPunct="1"/>
            <a:r>
              <a:rPr lang="en-US" altLang="id-ID" sz="1000"/>
              <a:t>        17.  Masa sanggah;</a:t>
            </a:r>
          </a:p>
          <a:p>
            <a:pPr algn="just" eaLnBrk="1" hangingPunct="1"/>
            <a:r>
              <a:rPr lang="en-US" altLang="id-ID" sz="1000"/>
              <a:t>        18.  Penunjukan pemenang;</a:t>
            </a:r>
          </a:p>
          <a:p>
            <a:pPr algn="just" eaLnBrk="1" hangingPunct="1"/>
            <a:r>
              <a:rPr lang="en-US" altLang="id-ID" sz="1000"/>
              <a:t>        19.  Penandatanganan kontrak.</a:t>
            </a:r>
          </a:p>
        </p:txBody>
      </p:sp>
      <p:sp>
        <p:nvSpPr>
          <p:cNvPr id="9222" name="Rectangle 7">
            <a:extLst>
              <a:ext uri="{FF2B5EF4-FFF2-40B4-BE49-F238E27FC236}">
                <a16:creationId xmlns:a16="http://schemas.microsoft.com/office/drawing/2014/main" id="{6DC69F77-3877-4B9C-851D-141C51F0C928}"/>
              </a:ext>
            </a:extLst>
          </p:cNvPr>
          <p:cNvSpPr>
            <a:spLocks noChangeArrowheads="1"/>
          </p:cNvSpPr>
          <p:nvPr/>
        </p:nvSpPr>
        <p:spPr bwMode="auto">
          <a:xfrm>
            <a:off x="6194425" y="2047876"/>
            <a:ext cx="2609850" cy="3571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id-ID" b="1"/>
              <a:t>O   Dengan Pasca Kualifikasi :</a:t>
            </a:r>
            <a:endParaRPr lang="en-US" altLang="id-ID"/>
          </a:p>
          <a:p>
            <a:pPr eaLnBrk="1" hangingPunct="1"/>
            <a:r>
              <a:rPr lang="en-US" altLang="id-ID" sz="1000"/>
              <a:t>         1.   Pengumuman pelelangan umum;</a:t>
            </a:r>
          </a:p>
          <a:p>
            <a:pPr eaLnBrk="1" hangingPunct="1"/>
            <a:r>
              <a:rPr lang="en-US" altLang="id-ID" sz="1000"/>
              <a:t>         2.   Pendaftaran untuk mengikuti pel.;</a:t>
            </a:r>
          </a:p>
          <a:p>
            <a:pPr eaLnBrk="1" hangingPunct="1"/>
            <a:r>
              <a:rPr lang="en-US" altLang="id-ID" sz="1000"/>
              <a:t>         3.   Pengambilan dok.lelang umum;</a:t>
            </a:r>
          </a:p>
          <a:p>
            <a:pPr eaLnBrk="1" hangingPunct="1"/>
            <a:r>
              <a:rPr lang="en-US" altLang="id-ID" sz="1000"/>
              <a:t>         4.   Penjelasan;</a:t>
            </a:r>
          </a:p>
          <a:p>
            <a:pPr eaLnBrk="1" hangingPunct="1"/>
            <a:r>
              <a:rPr lang="en-US" altLang="id-ID" sz="1000"/>
              <a:t>         5.   Penyusunan BA penjelasan dok.</a:t>
            </a:r>
          </a:p>
          <a:p>
            <a:pPr eaLnBrk="1" hangingPunct="1"/>
            <a:r>
              <a:rPr lang="en-US" altLang="id-ID" sz="1000"/>
              <a:t>               lelang dan perubahannya;</a:t>
            </a:r>
          </a:p>
          <a:p>
            <a:pPr eaLnBrk="1" hangingPunct="1"/>
            <a:r>
              <a:rPr lang="en-US" altLang="id-ID" sz="1000"/>
              <a:t>          6.  Pemasukan penawaran;</a:t>
            </a:r>
          </a:p>
          <a:p>
            <a:pPr eaLnBrk="1" hangingPunct="1"/>
            <a:r>
              <a:rPr lang="en-US" altLang="id-ID" sz="1000"/>
              <a:t>          7.  Pembukaan penawaran;</a:t>
            </a:r>
          </a:p>
          <a:p>
            <a:pPr eaLnBrk="1" hangingPunct="1"/>
            <a:r>
              <a:rPr lang="en-US" altLang="id-ID" sz="1000"/>
              <a:t>          8.  Evaluasi penawaran termasuk</a:t>
            </a:r>
          </a:p>
          <a:p>
            <a:pPr eaLnBrk="1" hangingPunct="1"/>
            <a:r>
              <a:rPr lang="en-US" altLang="id-ID" sz="1000"/>
              <a:t>               evaluasi kualifikasi;</a:t>
            </a:r>
          </a:p>
          <a:p>
            <a:pPr eaLnBrk="1" hangingPunct="1"/>
            <a:r>
              <a:rPr lang="en-US" altLang="id-ID" sz="1000"/>
              <a:t>          9.  Penetapan pemenang;</a:t>
            </a:r>
          </a:p>
          <a:p>
            <a:pPr eaLnBrk="1" hangingPunct="1"/>
            <a:r>
              <a:rPr lang="en-US" altLang="id-ID" sz="1000"/>
              <a:t>          10. Pengumuman pemenang;</a:t>
            </a:r>
          </a:p>
          <a:p>
            <a:pPr eaLnBrk="1" hangingPunct="1"/>
            <a:r>
              <a:rPr lang="en-US" altLang="id-ID" sz="1000"/>
              <a:t>          11. Masa Sanggah</a:t>
            </a:r>
          </a:p>
          <a:p>
            <a:pPr eaLnBrk="1" hangingPunct="1"/>
            <a:r>
              <a:rPr lang="en-US" altLang="id-ID" sz="1000"/>
              <a:t>          12. Penunjukan pemenang;</a:t>
            </a:r>
          </a:p>
          <a:p>
            <a:pPr eaLnBrk="1" hangingPunct="1"/>
            <a:r>
              <a:rPr lang="en-US" altLang="id-ID" sz="1000"/>
              <a:t>          13. Penandatanganan kontrak.</a:t>
            </a:r>
          </a:p>
          <a:p>
            <a:pPr eaLnBrk="1" hangingPunct="1"/>
            <a:endParaRPr lang="en-US" altLang="id-ID" sz="1000"/>
          </a:p>
          <a:p>
            <a:pPr eaLnBrk="1" hangingPunct="1"/>
            <a:endParaRPr lang="en-US" altLang="id-ID" sz="1000"/>
          </a:p>
          <a:p>
            <a:pPr eaLnBrk="1" hangingPunct="1"/>
            <a:endParaRPr lang="en-US" altLang="id-ID" sz="1000"/>
          </a:p>
          <a:p>
            <a:pPr eaLnBrk="1" hangingPunct="1"/>
            <a:endParaRPr lang="en-US" altLang="id-ID" sz="1000"/>
          </a:p>
          <a:p>
            <a:pPr eaLnBrk="1" hangingPunct="1"/>
            <a:endParaRPr lang="en-US" altLang="id-ID" sz="1000"/>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50ECF3B-2988-471C-A0AE-6869D5398022}"/>
              </a:ext>
            </a:extLst>
          </p:cNvPr>
          <p:cNvSpPr>
            <a:spLocks noGrp="1"/>
          </p:cNvSpPr>
          <p:nvPr>
            <p:ph idx="1"/>
          </p:nvPr>
        </p:nvSpPr>
        <p:spPr/>
        <p:txBody>
          <a:bodyPr/>
          <a:lstStyle/>
          <a:p>
            <a:endParaRPr lang="id-ID"/>
          </a:p>
        </p:txBody>
      </p:sp>
      <p:sp>
        <p:nvSpPr>
          <p:cNvPr id="3" name="Title 2">
            <a:extLst>
              <a:ext uri="{FF2B5EF4-FFF2-40B4-BE49-F238E27FC236}">
                <a16:creationId xmlns:a16="http://schemas.microsoft.com/office/drawing/2014/main" id="{805736E8-D13D-426E-AD08-A54B1D6808BB}"/>
              </a:ext>
            </a:extLst>
          </p:cNvPr>
          <p:cNvSpPr>
            <a:spLocks noGrp="1"/>
          </p:cNvSpPr>
          <p:nvPr>
            <p:ph type="title"/>
          </p:nvPr>
        </p:nvSpPr>
        <p:spPr/>
        <p:txBody>
          <a:bodyPr/>
          <a:lstStyle/>
          <a:p>
            <a:endParaRPr lang="id-ID"/>
          </a:p>
        </p:txBody>
      </p:sp>
      <p:sp>
        <p:nvSpPr>
          <p:cNvPr id="6" name="Slide Number Placeholder 5">
            <a:extLst>
              <a:ext uri="{FF2B5EF4-FFF2-40B4-BE49-F238E27FC236}">
                <a16:creationId xmlns:a16="http://schemas.microsoft.com/office/drawing/2014/main" id="{50DB1299-1AA6-44F1-9DE7-FF5338D0227E}"/>
              </a:ext>
            </a:extLst>
          </p:cNvPr>
          <p:cNvSpPr>
            <a:spLocks noGrp="1"/>
          </p:cNvSpPr>
          <p:nvPr>
            <p:ph type="sldNum" sz="quarter" idx="4294967295"/>
          </p:nvPr>
        </p:nvSpPr>
        <p:spPr>
          <a:xfrm>
            <a:off x="10058400" y="6237288"/>
            <a:ext cx="2133600" cy="476250"/>
          </a:xfrm>
        </p:spPr>
        <p:txBody>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C5EEFC55-BCE7-422F-AED0-750D28D9CD9A}" type="slidenum">
              <a:rPr lang="en-US" altLang="id-ID" sz="1400">
                <a:latin typeface="Interstate" pitchFamily="2" charset="0"/>
              </a:rPr>
              <a:pPr eaLnBrk="1" hangingPunct="1"/>
              <a:t>9</a:t>
            </a:fld>
            <a:endParaRPr lang="en-US" altLang="id-ID" sz="1400">
              <a:latin typeface="Interstate" pitchFamily="2" charset="0"/>
            </a:endParaRPr>
          </a:p>
        </p:txBody>
      </p:sp>
      <p:sp>
        <p:nvSpPr>
          <p:cNvPr id="10244" name="Rectangle 4">
            <a:extLst>
              <a:ext uri="{FF2B5EF4-FFF2-40B4-BE49-F238E27FC236}">
                <a16:creationId xmlns:a16="http://schemas.microsoft.com/office/drawing/2014/main" id="{FAA512BB-9C1E-4AA6-ADFB-04793D8D6C11}"/>
              </a:ext>
            </a:extLst>
          </p:cNvPr>
          <p:cNvSpPr>
            <a:spLocks noChangeArrowheads="1"/>
          </p:cNvSpPr>
          <p:nvPr/>
        </p:nvSpPr>
        <p:spPr bwMode="auto">
          <a:xfrm>
            <a:off x="2952751" y="1500189"/>
            <a:ext cx="5751513" cy="4416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ctr" eaLnBrk="1" hangingPunct="1">
              <a:spcBef>
                <a:spcPct val="20000"/>
              </a:spcBef>
            </a:pPr>
            <a:endParaRPr lang="en-US" altLang="id-ID" sz="1000" b="1"/>
          </a:p>
          <a:p>
            <a:pPr algn="ctr" eaLnBrk="1" hangingPunct="1">
              <a:spcBef>
                <a:spcPct val="20000"/>
              </a:spcBef>
            </a:pPr>
            <a:r>
              <a:rPr lang="en-US" altLang="id-ID" sz="2000" b="1"/>
              <a:t>Prosedur Pelelangan</a:t>
            </a:r>
          </a:p>
        </p:txBody>
      </p:sp>
      <p:sp>
        <p:nvSpPr>
          <p:cNvPr id="10245" name="Rectangle 20">
            <a:extLst>
              <a:ext uri="{FF2B5EF4-FFF2-40B4-BE49-F238E27FC236}">
                <a16:creationId xmlns:a16="http://schemas.microsoft.com/office/drawing/2014/main" id="{0CFCFAC8-DA2F-4183-8813-5228EF640D49}"/>
              </a:ext>
            </a:extLst>
          </p:cNvPr>
          <p:cNvSpPr>
            <a:spLocks noChangeArrowheads="1"/>
          </p:cNvSpPr>
          <p:nvPr/>
        </p:nvSpPr>
        <p:spPr bwMode="auto">
          <a:xfrm>
            <a:off x="3105151" y="2228851"/>
            <a:ext cx="2689225" cy="3571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r>
              <a:rPr lang="en-US" altLang="id-ID" b="1"/>
              <a:t>O  </a:t>
            </a:r>
            <a:r>
              <a:rPr lang="en-US" altLang="id-ID"/>
              <a:t> </a:t>
            </a:r>
            <a:r>
              <a:rPr lang="en-US" altLang="id-ID" b="1"/>
              <a:t>Dengan Prakualifikasi:</a:t>
            </a:r>
          </a:p>
          <a:p>
            <a:pPr algn="just" eaLnBrk="1" hangingPunct="1"/>
            <a:r>
              <a:rPr lang="en-US" altLang="id-ID" b="1"/>
              <a:t>       </a:t>
            </a:r>
            <a:r>
              <a:rPr lang="en-US" altLang="id-ID" sz="1000"/>
              <a:t>a.  Pemberitahuan dan konformasi</a:t>
            </a:r>
          </a:p>
          <a:p>
            <a:pPr algn="just" eaLnBrk="1" hangingPunct="1"/>
            <a:r>
              <a:rPr lang="en-US" altLang="id-ID" sz="1000"/>
              <a:t>             kepada peserta terpilih;</a:t>
            </a:r>
          </a:p>
          <a:p>
            <a:pPr algn="just" eaLnBrk="1" hangingPunct="1"/>
            <a:r>
              <a:rPr lang="en-US" altLang="id-ID" sz="1000"/>
              <a:t>        b.  Pengumuman pelelangan terbatas;</a:t>
            </a:r>
          </a:p>
          <a:p>
            <a:pPr algn="just" eaLnBrk="1" hangingPunct="1"/>
            <a:r>
              <a:rPr lang="en-US" altLang="id-ID" sz="1000"/>
              <a:t>        c.  Pengambilan dokumen prakualifikasi;</a:t>
            </a:r>
          </a:p>
          <a:p>
            <a:pPr algn="just" eaLnBrk="1" hangingPunct="1"/>
            <a:r>
              <a:rPr lang="en-US" altLang="id-ID" sz="1000"/>
              <a:t>        d.  Pemasukan dokumen prakualifikasi;</a:t>
            </a:r>
          </a:p>
          <a:p>
            <a:pPr algn="just" eaLnBrk="1" hangingPunct="1"/>
            <a:r>
              <a:rPr lang="en-US" altLang="id-ID" sz="1000"/>
              <a:t>        e.  Evaluasi dokumen prakualifikasi;</a:t>
            </a:r>
          </a:p>
          <a:p>
            <a:pPr algn="just" eaLnBrk="1" hangingPunct="1"/>
            <a:r>
              <a:rPr lang="en-US" altLang="id-ID" sz="1000"/>
              <a:t>        f.   Penetapan hasil prakualifikasi’</a:t>
            </a:r>
          </a:p>
          <a:p>
            <a:pPr algn="just" eaLnBrk="1" hangingPunct="1"/>
            <a:r>
              <a:rPr lang="en-US" altLang="id-ID" sz="1000"/>
              <a:t>        g.  Pemberitahuan hasil prakualifkasi;</a:t>
            </a:r>
          </a:p>
          <a:p>
            <a:pPr algn="just" eaLnBrk="1" hangingPunct="1"/>
            <a:r>
              <a:rPr lang="en-US" altLang="id-ID" sz="1000"/>
              <a:t>        h.  Masa sanggah prakualifikasi;</a:t>
            </a:r>
          </a:p>
          <a:p>
            <a:pPr algn="just" eaLnBrk="1" hangingPunct="1"/>
            <a:r>
              <a:rPr lang="en-US" altLang="id-ID" sz="1000"/>
              <a:t>        i.   Undangan pst. Yang lulus pra.;</a:t>
            </a:r>
          </a:p>
          <a:p>
            <a:pPr algn="just" eaLnBrk="1" hangingPunct="1"/>
            <a:r>
              <a:rPr lang="en-US" altLang="id-ID" sz="1000"/>
              <a:t>        j.   Penjelasan;</a:t>
            </a:r>
          </a:p>
          <a:p>
            <a:pPr algn="just" eaLnBrk="1" hangingPunct="1"/>
            <a:r>
              <a:rPr lang="en-US" altLang="id-ID" sz="1000"/>
              <a:t>        k.  Penyusunan BA penjelasan dok.</a:t>
            </a:r>
          </a:p>
          <a:p>
            <a:pPr algn="just" eaLnBrk="1" hangingPunct="1"/>
            <a:r>
              <a:rPr lang="en-US" altLang="id-ID" sz="1000"/>
              <a:t>             lelang dan perubahannya;</a:t>
            </a:r>
          </a:p>
          <a:p>
            <a:pPr algn="just" eaLnBrk="1" hangingPunct="1"/>
            <a:r>
              <a:rPr lang="en-US" altLang="id-ID" sz="1000"/>
              <a:t>        l.   Pemasukan penawaran;</a:t>
            </a:r>
          </a:p>
          <a:p>
            <a:pPr algn="just" eaLnBrk="1" hangingPunct="1"/>
            <a:r>
              <a:rPr lang="en-US" altLang="id-ID" sz="1000"/>
              <a:t>        m. Pembukaan penawaran;</a:t>
            </a:r>
          </a:p>
          <a:p>
            <a:pPr algn="just" eaLnBrk="1" hangingPunct="1"/>
            <a:r>
              <a:rPr lang="en-US" altLang="id-ID" sz="1000"/>
              <a:t>        n.  Evaluasi penawaran;</a:t>
            </a:r>
          </a:p>
          <a:p>
            <a:pPr algn="just" eaLnBrk="1" hangingPunct="1"/>
            <a:r>
              <a:rPr lang="en-US" altLang="id-ID" sz="1000"/>
              <a:t>        o.  Penetapan pemenang;</a:t>
            </a:r>
          </a:p>
          <a:p>
            <a:pPr algn="just" eaLnBrk="1" hangingPunct="1"/>
            <a:r>
              <a:rPr lang="en-US" altLang="id-ID" sz="1000"/>
              <a:t>        p.  Pengumuman pemenang;</a:t>
            </a:r>
          </a:p>
          <a:p>
            <a:pPr algn="just" eaLnBrk="1" hangingPunct="1"/>
            <a:r>
              <a:rPr lang="en-US" altLang="id-ID" sz="1000"/>
              <a:t>        q.  Masa sanggah;</a:t>
            </a:r>
          </a:p>
          <a:p>
            <a:pPr algn="just" eaLnBrk="1" hangingPunct="1"/>
            <a:r>
              <a:rPr lang="en-US" altLang="id-ID" sz="1000"/>
              <a:t>        r.   Penunjukan pemenang;</a:t>
            </a:r>
          </a:p>
          <a:p>
            <a:pPr algn="just" eaLnBrk="1" hangingPunct="1"/>
            <a:r>
              <a:rPr lang="en-US" altLang="id-ID" sz="1000"/>
              <a:t>        s.   Penandatanganan kontrak.</a:t>
            </a:r>
          </a:p>
        </p:txBody>
      </p:sp>
      <p:sp>
        <p:nvSpPr>
          <p:cNvPr id="10246" name="Rectangle 21">
            <a:extLst>
              <a:ext uri="{FF2B5EF4-FFF2-40B4-BE49-F238E27FC236}">
                <a16:creationId xmlns:a16="http://schemas.microsoft.com/office/drawing/2014/main" id="{D13133BB-1287-4A79-9510-D4D451E75332}"/>
              </a:ext>
            </a:extLst>
          </p:cNvPr>
          <p:cNvSpPr>
            <a:spLocks noChangeArrowheads="1"/>
          </p:cNvSpPr>
          <p:nvPr/>
        </p:nvSpPr>
        <p:spPr bwMode="auto">
          <a:xfrm>
            <a:off x="5908675" y="2228851"/>
            <a:ext cx="2609850" cy="3571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marL="342900" indent="-342900"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n-US" altLang="id-ID" b="1"/>
              <a:t>O   Dengan Pasca Kualifikasi :</a:t>
            </a:r>
            <a:endParaRPr lang="en-US" altLang="id-ID"/>
          </a:p>
          <a:p>
            <a:pPr eaLnBrk="1" hangingPunct="1"/>
            <a:r>
              <a:rPr lang="en-US" altLang="id-ID" sz="1000"/>
              <a:t>       a.  Pengumunan pemilihan langsung;</a:t>
            </a:r>
          </a:p>
          <a:p>
            <a:pPr eaLnBrk="1" hangingPunct="1"/>
            <a:r>
              <a:rPr lang="en-US" altLang="id-ID" sz="1000"/>
              <a:t>       b.  Pengambilan dokumen prakualifikasi;</a:t>
            </a:r>
          </a:p>
          <a:p>
            <a:pPr eaLnBrk="1" hangingPunct="1"/>
            <a:r>
              <a:rPr lang="en-US" altLang="id-ID" sz="1000"/>
              <a:t>       c.  Pemasukan dokumen prakualifikasi;</a:t>
            </a:r>
          </a:p>
          <a:p>
            <a:pPr eaLnBrk="1" hangingPunct="1"/>
            <a:r>
              <a:rPr lang="en-US" altLang="id-ID" sz="1000"/>
              <a:t>       d.  Evaluasi dokumen prakualifikasi;</a:t>
            </a:r>
          </a:p>
          <a:p>
            <a:pPr eaLnBrk="1" hangingPunct="1"/>
            <a:r>
              <a:rPr lang="en-US" altLang="id-ID" sz="1000"/>
              <a:t>       e.  Penetapan hasil prakualifikasi;</a:t>
            </a:r>
          </a:p>
          <a:p>
            <a:pPr eaLnBrk="1" hangingPunct="1"/>
            <a:r>
              <a:rPr lang="en-US" altLang="id-ID" sz="1000"/>
              <a:t>       f.  Pemberitahuan hasil prakualifikasi;</a:t>
            </a:r>
          </a:p>
          <a:p>
            <a:pPr eaLnBrk="1" hangingPunct="1"/>
            <a:r>
              <a:rPr lang="en-US" altLang="id-ID" sz="1000"/>
              <a:t>       g.  Masa sanggah pra;</a:t>
            </a:r>
          </a:p>
          <a:p>
            <a:pPr eaLnBrk="1" hangingPunct="1"/>
            <a:r>
              <a:rPr lang="en-US" altLang="id-ID" sz="1000"/>
              <a:t>       h.  Udg. Pengambilan dok.pemel.ls;</a:t>
            </a:r>
          </a:p>
          <a:p>
            <a:pPr eaLnBrk="1" hangingPunct="1"/>
            <a:r>
              <a:rPr lang="en-US" altLang="id-ID" sz="1000"/>
              <a:t>       i.  Penjelasan;</a:t>
            </a:r>
          </a:p>
          <a:p>
            <a:pPr eaLnBrk="1" hangingPunct="1"/>
            <a:r>
              <a:rPr lang="en-US" altLang="id-ID" sz="1000"/>
              <a:t>       j.  Penyusunan BA penjelasan dokumen</a:t>
            </a:r>
          </a:p>
          <a:p>
            <a:pPr eaLnBrk="1" hangingPunct="1"/>
            <a:r>
              <a:rPr lang="en-US" altLang="id-ID" sz="1000"/>
              <a:t>           lelang dan perubahannya;</a:t>
            </a:r>
          </a:p>
          <a:p>
            <a:pPr eaLnBrk="1" hangingPunct="1"/>
            <a:r>
              <a:rPr lang="en-US" altLang="id-ID" sz="1000"/>
              <a:t>       k.  Pemasukan penawaran;</a:t>
            </a:r>
          </a:p>
          <a:p>
            <a:pPr eaLnBrk="1" hangingPunct="1"/>
            <a:r>
              <a:rPr lang="en-US" altLang="id-ID" sz="1000"/>
              <a:t>       l.  Pembukaan penawaran;</a:t>
            </a:r>
          </a:p>
          <a:p>
            <a:pPr eaLnBrk="1" hangingPunct="1"/>
            <a:r>
              <a:rPr lang="en-US" altLang="id-ID" sz="1000"/>
              <a:t>      m. Evaluasi penawaran;</a:t>
            </a:r>
          </a:p>
          <a:p>
            <a:pPr eaLnBrk="1" hangingPunct="1"/>
            <a:r>
              <a:rPr lang="en-US" altLang="id-ID" sz="1000"/>
              <a:t>       n.  Penetapan pemenang;</a:t>
            </a:r>
          </a:p>
          <a:p>
            <a:pPr eaLnBrk="1" hangingPunct="1"/>
            <a:r>
              <a:rPr lang="en-US" altLang="id-ID" sz="1000"/>
              <a:t>       o.  Pengumuman pemenang;</a:t>
            </a:r>
          </a:p>
          <a:p>
            <a:pPr eaLnBrk="1" hangingPunct="1"/>
            <a:r>
              <a:rPr lang="en-US" altLang="id-ID" sz="1000"/>
              <a:t>       p.  Masa sanggah;</a:t>
            </a:r>
          </a:p>
          <a:p>
            <a:pPr eaLnBrk="1" hangingPunct="1"/>
            <a:r>
              <a:rPr lang="en-US" altLang="id-ID" sz="1000"/>
              <a:t>       q.  Penunjukan pemenang;</a:t>
            </a:r>
          </a:p>
          <a:p>
            <a:pPr eaLnBrk="1" hangingPunct="1"/>
            <a:r>
              <a:rPr lang="en-US" altLang="id-ID" sz="1000"/>
              <a:t>       r.  Penandatanganan kontrak; </a:t>
            </a:r>
          </a:p>
          <a:p>
            <a:pPr eaLnBrk="1" hangingPunct="1"/>
            <a:endParaRPr lang="en-US" altLang="id-ID" sz="1000"/>
          </a:p>
          <a:p>
            <a:pPr eaLnBrk="1" hangingPunct="1"/>
            <a:endParaRPr lang="en-US" altLang="id-ID" sz="1000"/>
          </a:p>
          <a:p>
            <a:pPr eaLnBrk="1" hangingPunct="1"/>
            <a:endParaRPr lang="en-US" altLang="id-ID" sz="1000"/>
          </a:p>
        </p:txBody>
      </p:sp>
    </p:spTree>
  </p:cSld>
  <p:clrMapOvr>
    <a:masterClrMapping/>
  </p:clrMapOvr>
  <p:transition>
    <p:newsflash/>
  </p:transition>
</p:sld>
</file>

<file path=ppt/theme/theme1.xml><?xml version="1.0" encoding="utf-8"?>
<a:theme xmlns:a="http://schemas.openxmlformats.org/drawingml/2006/main" name="Them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Autofit/>
      </a:bodyPr>
      <a:lstStyle>
        <a:defPPr marL="0" indent="0" algn="l">
          <a:lnSpc>
            <a:spcPts val="1800"/>
          </a:lnSpc>
          <a:spcAft>
            <a:spcPts val="600"/>
          </a:spcAft>
          <a:buNone/>
          <a:defRPr sz="1200" dirty="0" smtClean="0">
            <a:solidFill>
              <a:prstClr val="black">
                <a:lumMod val="75000"/>
                <a:lumOff val="25000"/>
              </a:prstClr>
            </a:solidFill>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Theme-Me" id="{43BD84D8-3ACB-4A40-8073-8E98E7511C2A}" vid="{F373EC04-18C6-4D42-BDFC-F2A07AFBECB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Theme-Me</Template>
  <TotalTime>431</TotalTime>
  <Words>2874</Words>
  <Application>Microsoft Office PowerPoint</Application>
  <PresentationFormat>Widescreen</PresentationFormat>
  <Paragraphs>400</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Courier New</vt:lpstr>
      <vt:lpstr>Interstate</vt:lpstr>
      <vt:lpstr>Segoe UI</vt:lpstr>
      <vt:lpstr>Segoe UI Light</vt:lpstr>
      <vt:lpstr>Wingdings</vt:lpstr>
      <vt:lpstr>Theme-Me</vt:lpstr>
      <vt:lpstr>PROSES PELELANGAN</vt:lpstr>
      <vt:lpstr>PEDOMAN UNTUK PROYEK PEMERINTAH</vt:lpstr>
      <vt:lpstr>Catatan prinsip dasar (4 dari 6)</vt:lpstr>
      <vt:lpstr>Persyaratan Penyedia Jasa Konstruksi</vt:lpstr>
      <vt:lpstr>Persyaratan Penyedia Jasa Konstruksi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fasilkom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sablin yusuf</dc:creator>
  <cp:lastModifiedBy>Aswery</cp:lastModifiedBy>
  <cp:revision>47</cp:revision>
  <dcterms:created xsi:type="dcterms:W3CDTF">2007-02-22T08:40:35Z</dcterms:created>
  <dcterms:modified xsi:type="dcterms:W3CDTF">2020-12-27T23:22:46Z</dcterms:modified>
</cp:coreProperties>
</file>