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8"/>
  </p:notesMasterIdLst>
  <p:sldIdLst>
    <p:sldId id="312" r:id="rId2"/>
    <p:sldId id="313" r:id="rId3"/>
    <p:sldId id="285" r:id="rId4"/>
    <p:sldId id="286" r:id="rId5"/>
    <p:sldId id="287" r:id="rId6"/>
    <p:sldId id="288" r:id="rId7"/>
    <p:sldId id="289" r:id="rId8"/>
    <p:sldId id="284" r:id="rId9"/>
    <p:sldId id="303" r:id="rId10"/>
    <p:sldId id="304" r:id="rId11"/>
    <p:sldId id="305" r:id="rId12"/>
    <p:sldId id="306" r:id="rId13"/>
    <p:sldId id="307" r:id="rId14"/>
    <p:sldId id="309" r:id="rId15"/>
    <p:sldId id="310" r:id="rId16"/>
    <p:sldId id="31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  <a:srgbClr val="FFCC99"/>
    <a:srgbClr val="009999"/>
    <a:srgbClr val="0099FF"/>
    <a:srgbClr val="006600"/>
    <a:srgbClr val="33CC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55C969-08D8-42B3-848D-B70A41A8DF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9D5CC-3D4B-42DF-A2C5-8CE3F481335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CFD0A-7266-472E-84AA-8CBED35A72B4}" type="datetimeFigureOut">
              <a:rPr lang="id-ID"/>
              <a:pPr>
                <a:defRPr/>
              </a:pPr>
              <a:t>19/07/2020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915031C-1112-4BB7-A985-F34BE49045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0F3289C-EDD8-493F-809F-ECD991F92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A9FA4-1FA5-40AD-8272-85A8E02683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3D8BB-E9FF-40AC-A426-35D0D48E13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A60E2D-94D7-4076-861B-0CCB75707E64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5F6253AF-ED21-4E9C-874D-1F2ABD4507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598FA8-C5B7-4C0B-B931-B0273EF4D61E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4AF8AC6-07DC-4365-B456-857FE5282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1580044-D119-4A5B-9C5F-30338D99B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E7A1F2C-D16B-4C8B-988B-F490EECCB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8D4CE-1A83-4C2F-B6FC-EB6593F9FB2D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2A3EA37-37F5-4207-B8C8-A2C338375D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FFF1FFA-4E67-4A5C-B27E-9D10184D6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8E77B38-56D4-40DD-A0AF-60A25251F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52DA66-615A-4F50-9E4D-B09ADE5A1472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FCF37CF-BCB7-4BC2-9CA6-CF84B85895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0EAE45B3-5691-4F32-90BB-9BAB218E2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D6834E0-331C-4197-89E6-86FC750EB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97AB46-1946-45D0-8BD7-88C704714A79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FF1348-F5E1-45A9-A431-07CA8E86B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55BA921-8228-446E-A6AE-2301318B0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E2961AE-DD50-4FDF-8D53-0E3C88B781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C712ED-DA72-4AA2-AB61-35BB27C94C4E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D7B1CD4-193D-4C78-8172-C11B4DB816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CC6B9A9-BEAC-4603-A927-596194C2B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D0C2-3B54-4A7D-A70D-86E4149F04C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6">
            <a:extLst>
              <a:ext uri="{FF2B5EF4-FFF2-40B4-BE49-F238E27FC236}">
                <a16:creationId xmlns:a16="http://schemas.microsoft.com/office/drawing/2014/main" id="{20AF0D29-D208-495B-AC6C-7BDAE7A9F0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1000" y="838200"/>
            <a:ext cx="8763000" cy="5791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</a:endParaRP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F57F21E8-A349-42C7-9842-03DA24640C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00" y="838200"/>
            <a:ext cx="8001000" cy="6019800"/>
          </a:xfrm>
          <a:prstGeom prst="rect">
            <a:avLst/>
          </a:prstGeom>
          <a:solidFill>
            <a:srgbClr val="FFFFFF">
              <a:alpha val="2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5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A386-BC85-402B-8013-B57F57E774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67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EAA-43F1-498A-B3B1-70032108A5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36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712-ED18-47EF-9090-0D1D7D2627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58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098-9ABD-4AD5-9399-C880BAFFCE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06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C80E-8E99-47E9-8F05-501B972125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9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0033-CEFF-4F0E-BD44-0D8DAE9591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07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BF-7A3E-45A3-BB69-F5194F7404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17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7850-D9CA-4E12-B004-EEDDB3E216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15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DDE45B-8BF4-42DA-ABDE-5263B4FDCF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10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A2D-F220-46E9-A799-0658961CC4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87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A5ECE1-9EE5-4679-95BF-033109FEA8D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5">
            <a:extLst>
              <a:ext uri="{FF2B5EF4-FFF2-40B4-BE49-F238E27FC236}">
                <a16:creationId xmlns:a16="http://schemas.microsoft.com/office/drawing/2014/main" id="{8DA2E786-CBF6-44E1-97B0-CE0790D908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51763" y="6340475"/>
            <a:ext cx="762000" cy="441325"/>
          </a:xfrm>
          <a:prstGeom prst="rect">
            <a:avLst/>
          </a:prstGeom>
          <a:noFill/>
          <a:ln w="19050">
            <a:solidFill>
              <a:srgbClr val="8FF0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2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6BA35-455D-44D1-B638-1CC39F2EF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MANAJEMEN KONSTRUKSI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76370-3EB9-4DB8-9829-B8EF78F055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UNSUR-UNSUR PROYEK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E96B158-ADF7-4D46-9996-B19E7A8E18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914400"/>
            <a:ext cx="7696200" cy="44958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Wewenang pemberi tugas  adalah: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Memberitahukan hasil lelang secara tertulis kepada masing-masing kontraktor.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Dapat  mengambil alih pekerjaan secara sepihak dengan cara memberitahukan secara tertulis kepada kontraktor jika telah terjadi hal-hal di luar kontrak yang ditetapkan.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1500" dirty="0">
              <a:solidFill>
                <a:schemeClr val="tx1"/>
              </a:solidFill>
              <a:latin typeface="+mn-lt"/>
            </a:endParaRP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500" b="1" dirty="0">
                <a:solidFill>
                  <a:schemeClr val="tx1"/>
                </a:solidFill>
                <a:latin typeface="+mn-lt"/>
              </a:rPr>
              <a:t>KONSULTAN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Pihak/Badan yang disebut Konsultan dibedakan menjadi dua yaitu: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Konsultan Perencana (berdasarkan spesialisasinya: bidang arsitektur, sipil, dll)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Konsultan Pengawas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1500" dirty="0">
              <a:solidFill>
                <a:schemeClr val="tx1"/>
              </a:solidFill>
              <a:latin typeface="+mn-lt"/>
            </a:endParaRP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500" b="1" dirty="0">
                <a:solidFill>
                  <a:schemeClr val="tx1"/>
                </a:solidFill>
                <a:latin typeface="+mn-lt"/>
              </a:rPr>
              <a:t>KONSULTAN PERENCANA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Konsultan perencana adalah orang/badan yang membuat perencanaan bangunan secara lengkap baik bidang arsitektur, sipil dan bidan glain yang melekat erat membentuk sebuah sistem bangunan.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Konsultan perencana dapat berupa perseorangan/perseorangan berbadan hukum/badan hukum yang bergerak dalam bidang perencanaan pekerjaan bangunan.</a:t>
            </a:r>
          </a:p>
        </p:txBody>
      </p:sp>
    </p:spTree>
  </p:cSld>
  <p:clrMapOvr>
    <a:masterClrMapping/>
  </p:clrMapOvr>
  <p:transition spd="slow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6C3C8F4-AB48-4E83-8F67-C43A374F9C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1219200"/>
            <a:ext cx="7696200" cy="44958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100" dirty="0">
                <a:solidFill>
                  <a:schemeClr val="tx1"/>
                </a:solidFill>
                <a:latin typeface="+mn-lt"/>
              </a:rPr>
              <a:t>Hak dan kewajiban konsultan perencana  adalah: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Membuat perencanaan secara lengkap yang terdiri dari gambar rencana, rencana kerja dan syarat-syarat, hitungan struktur, rencana anggaran biaya.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Memberikan usulan serta pertimbangan kepada pengguna jasa dan pihak kontraktor tentang pelaksanaan pekerjaan.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Memberikan jawaban dan penjelasan kepada kontraktor tentang hal-hal yang kurang jelas dalam gambar rencana, rencana kerja dan syarat-syarat.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Membuat gambar revisi bila terjadi perubahan perencanaan.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Menghadiri rapat koordinasi pengelolaan proyek.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1800" dirty="0">
              <a:solidFill>
                <a:schemeClr val="tx1"/>
              </a:solidFill>
              <a:latin typeface="+mn-lt"/>
            </a:endParaRP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800" b="1" dirty="0">
                <a:solidFill>
                  <a:schemeClr val="tx1"/>
                </a:solidFill>
                <a:latin typeface="+mn-lt"/>
              </a:rPr>
              <a:t>KONSULTAN PENGAWAS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500" dirty="0">
              <a:solidFill>
                <a:schemeClr val="tx1"/>
              </a:solidFill>
              <a:latin typeface="+mn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Konsultan pengawas adalah orang/badan yang ditunjuk pengguna jasa untuk membantu dalam pengelolaan pelaksanaan pekerjaan pembangunan mulai awal hingga berakhirnya pekerjaan tersebut.</a:t>
            </a:r>
          </a:p>
        </p:txBody>
      </p:sp>
    </p:spTree>
  </p:cSld>
  <p:clrMapOvr>
    <a:masterClrMapping/>
  </p:clrMapOvr>
  <p:transition spd="slow"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C64FA99-D045-4EB8-A6F1-7C9795DD5F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"/>
            <a:ext cx="7696200" cy="449580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Hak dan kewajiban konsultan pengawas  adalah: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Menyelesaikan pelaksanaan pekerjaan dalam waktu yang telah ditetapkan.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Membimbing dan mengadakan pengawasan secara periodik dalam pelaksanaan pekerjaan.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Melakukan perhitungan prestasi pekerjaan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Mengkoordinasi dan mengendalikan kegiatan konstruksi serta aliran informasi antara berbagai bidang agar pelaksanaan pekerjaan berjalan lancar.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Menghindari kesalahan yang mungkin terjadi sedini mungkin serta menghindari pembengkakan biaya.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Mengatasi dan memecahkan persoalan yang timbul dilapangan agar dicapai hasil akhir sesuai kualitas, kuantitas serta waktu pelaksanaan yang telah ditetapkan.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Menerima atau menolak material/peralatan yang didatangkan kontraktor.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Menghendikan sementara bila terjadi penyimpangan dari peraturan yang berlaku.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Menyusun laporan kemajuan pekerjaan (harian, mingguan, bulanan).</a:t>
            </a:r>
          </a:p>
          <a:p>
            <a:pPr marL="271463" indent="-27146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1500" dirty="0">
                <a:solidFill>
                  <a:schemeClr val="tx1"/>
                </a:solidFill>
                <a:latin typeface="+mn-lt"/>
              </a:rPr>
              <a:t>Menyiapkan dan menghitung adanya kemungkinan pekerjaan tambah/kurang.</a:t>
            </a:r>
          </a:p>
        </p:txBody>
      </p:sp>
    </p:spTree>
  </p:cSld>
  <p:clrMapOvr>
    <a:masterClrMapping/>
  </p:clrMapOvr>
  <p:transition spd="slow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">
            <a:extLst>
              <a:ext uri="{FF2B5EF4-FFF2-40B4-BE49-F238E27FC236}">
                <a16:creationId xmlns:a16="http://schemas.microsoft.com/office/drawing/2014/main" id="{7F8B0B0E-A47F-40C8-AB88-1D4D1CCFB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8077200" cy="5334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400" b="1">
                <a:solidFill>
                  <a:srgbClr val="CC6600"/>
                </a:solidFill>
              </a:rPr>
              <a:t>KONTRAKTOR   </a:t>
            </a:r>
            <a:endParaRPr lang="en-US" altLang="en-US" sz="2400" b="1">
              <a:solidFill>
                <a:srgbClr val="CC6600"/>
              </a:solidFill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02C7006-45EF-4337-8BD6-C5D62DEEBE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914400"/>
            <a:ext cx="7696200" cy="449580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id-ID" sz="1400" dirty="0">
                <a:solidFill>
                  <a:schemeClr val="tx1"/>
                </a:solidFill>
                <a:latin typeface="+mn-lt"/>
              </a:rPr>
              <a:t>Kontraktor adalah orang/badan yang menerima pekerjaan dan menyelenggarakan pelaksanaan pekerjaan sesuai biaya yang telah ditetapkan berdasarkan gambar rencana dan peraturan serta syarat-syarat yang ditetapkan. Kontraktor dapat berupa perusahaan perseorangan yang berbadan hukum atau sebuah badan hukum yang bergerak dalam bidang pelaksanaan pekerjaan.</a:t>
            </a:r>
          </a:p>
          <a:p>
            <a:pPr algn="just">
              <a:defRPr/>
            </a:pPr>
            <a:endParaRPr lang="id-ID" sz="140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r>
              <a:rPr lang="id-ID" sz="1400" dirty="0">
                <a:solidFill>
                  <a:schemeClr val="tx1"/>
                </a:solidFill>
                <a:latin typeface="+mn-lt"/>
              </a:rPr>
              <a:t>Hak dan kewajiban kontraktor  adalah: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400" dirty="0">
                <a:solidFill>
                  <a:schemeClr val="tx1"/>
                </a:solidFill>
                <a:latin typeface="+mn-lt"/>
              </a:rPr>
              <a:t>Melaksanakan pekerjaan sesuai gambar rencana, peraturan dan syarat-syarat, risalah penjelasan pekerjaan dan syarat-syarat tambahan yang telah ditetapkan oleh pengguna jasa.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400" dirty="0">
                <a:solidFill>
                  <a:schemeClr val="tx1"/>
                </a:solidFill>
                <a:latin typeface="+mn-lt"/>
              </a:rPr>
              <a:t>Membuat gambar-gambar pelaksanaan yang disahkan oleh konsultan pengawas sebagai wakil dari pengguna jasa.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400" dirty="0">
                <a:solidFill>
                  <a:schemeClr val="tx1"/>
                </a:solidFill>
                <a:latin typeface="+mn-lt"/>
              </a:rPr>
              <a:t>Menyediakan alat keselamatan kerja seperti yang diwajibkan dalam peraturan untuk menjaga keselamatan pekerja dan masyarakat.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400" dirty="0">
                <a:solidFill>
                  <a:schemeClr val="tx1"/>
                </a:solidFill>
                <a:latin typeface="+mn-lt"/>
              </a:rPr>
              <a:t>Membuat laporan hasil pekerjaan berupa laporan harian, mingguan dan bulanan.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400" dirty="0">
                <a:solidFill>
                  <a:schemeClr val="tx1"/>
                </a:solidFill>
                <a:latin typeface="+mn-lt"/>
              </a:rPr>
              <a:t>Menyerahkan seluruh atau sebagian pekerjaan yang telah diselesaikannya sesuai ketetapan yang berlaku.</a:t>
            </a:r>
          </a:p>
        </p:txBody>
      </p:sp>
    </p:spTree>
  </p:cSld>
  <p:clrMapOvr>
    <a:masterClrMapping/>
  </p:clrMapOvr>
  <p:transition spd="slow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>
            <a:extLst>
              <a:ext uri="{FF2B5EF4-FFF2-40B4-BE49-F238E27FC236}">
                <a16:creationId xmlns:a16="http://schemas.microsoft.com/office/drawing/2014/main" id="{0218B6C5-BBFF-4A53-81DD-DD57AA71E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1965325"/>
            <a:ext cx="4648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000099"/>
                </a:solidFill>
                <a:latin typeface="Cooper Black" panose="0208090404030B020404" pitchFamily="18" charset="0"/>
              </a:rPr>
              <a:t>SEKIAN &amp; 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000099"/>
                </a:solidFill>
                <a:latin typeface="Cooper Black" panose="0208090404030B020404" pitchFamily="18" charset="0"/>
              </a:rPr>
              <a:t>TERIMAKASIH</a:t>
            </a:r>
          </a:p>
        </p:txBody>
      </p:sp>
      <p:pic>
        <p:nvPicPr>
          <p:cNvPr id="16387" name="Picture 5" descr="AG00373_">
            <a:extLst>
              <a:ext uri="{FF2B5EF4-FFF2-40B4-BE49-F238E27FC236}">
                <a16:creationId xmlns:a16="http://schemas.microsoft.com/office/drawing/2014/main" id="{7DE9C108-F180-4660-8823-7A7BE1C021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8513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 descr="main2.gif">
            <a:extLst>
              <a:ext uri="{FF2B5EF4-FFF2-40B4-BE49-F238E27FC236}">
                <a16:creationId xmlns:a16="http://schemas.microsoft.com/office/drawing/2014/main" id="{F6D571E6-9395-4D8E-9851-936128DBE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57600"/>
            <a:ext cx="1981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8" descr="saporro_psh_chip2">
            <a:extLst>
              <a:ext uri="{FF2B5EF4-FFF2-40B4-BE49-F238E27FC236}">
                <a16:creationId xmlns:a16="http://schemas.microsoft.com/office/drawing/2014/main" id="{8A703F4B-E0AE-4DE0-B297-0B0AF5844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7" b="16994"/>
          <a:stretch>
            <a:fillRect/>
          </a:stretch>
        </p:blipFill>
        <p:spPr bwMode="auto">
          <a:xfrm>
            <a:off x="4953000" y="914400"/>
            <a:ext cx="3359150" cy="238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5">
            <a:extLst>
              <a:ext uri="{FF2B5EF4-FFF2-40B4-BE49-F238E27FC236}">
                <a16:creationId xmlns:a16="http://schemas.microsoft.com/office/drawing/2014/main" id="{868C5220-07D6-4E99-83B9-398557930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4582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SIKLUS PROYEK </a:t>
            </a:r>
          </a:p>
          <a:p>
            <a:endParaRPr lang="en-US" altLang="en-US"/>
          </a:p>
          <a:p>
            <a:r>
              <a:rPr lang="en-US" altLang="en-US"/>
              <a:t>Feasibility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Engineering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Procurement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Construction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Operation and Maintenance</a:t>
            </a:r>
          </a:p>
          <a:p>
            <a:endParaRPr lang="en-US" altLang="en-US"/>
          </a:p>
          <a:p>
            <a:pPr>
              <a:buFontTx/>
              <a:buChar char="-"/>
            </a:pPr>
            <a:endParaRPr lang="en-US" altLang="en-US"/>
          </a:p>
          <a:p>
            <a:pPr>
              <a:buFontTx/>
              <a:buChar char="-"/>
            </a:pPr>
            <a:endParaRPr lang="en-US" altLang="en-US"/>
          </a:p>
        </p:txBody>
      </p:sp>
      <p:cxnSp>
        <p:nvCxnSpPr>
          <p:cNvPr id="17411" name="Straight Arrow Connector 11">
            <a:extLst>
              <a:ext uri="{FF2B5EF4-FFF2-40B4-BE49-F238E27FC236}">
                <a16:creationId xmlns:a16="http://schemas.microsoft.com/office/drawing/2014/main" id="{4E808EA1-D115-4A14-B781-959FAAE7EC1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0101" y="2476500"/>
            <a:ext cx="533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2" name="Straight Arrow Connector 12">
            <a:extLst>
              <a:ext uri="{FF2B5EF4-FFF2-40B4-BE49-F238E27FC236}">
                <a16:creationId xmlns:a16="http://schemas.microsoft.com/office/drawing/2014/main" id="{3BA94A5A-7C5D-4DAB-BCCA-BBDA288380B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0894" y="3313906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3" name="Straight Arrow Connector 13">
            <a:extLst>
              <a:ext uri="{FF2B5EF4-FFF2-40B4-BE49-F238E27FC236}">
                <a16:creationId xmlns:a16="http://schemas.microsoft.com/office/drawing/2014/main" id="{EFAE2139-336D-4746-B99E-007484CBA77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0894" y="4075906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Straight Arrow Connector 14">
            <a:extLst>
              <a:ext uri="{FF2B5EF4-FFF2-40B4-BE49-F238E27FC236}">
                <a16:creationId xmlns:a16="http://schemas.microsoft.com/office/drawing/2014/main" id="{E3F8FF5E-7DB0-469C-9279-6FC654A4CA4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0894" y="4914106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5">
            <a:extLst>
              <a:ext uri="{FF2B5EF4-FFF2-40B4-BE49-F238E27FC236}">
                <a16:creationId xmlns:a16="http://schemas.microsoft.com/office/drawing/2014/main" id="{0FCC7D4B-E74C-4CF0-865E-AC3A2ACF7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458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PROSES MANAJEMEN</a:t>
            </a:r>
          </a:p>
          <a:p>
            <a:pPr>
              <a:defRPr/>
            </a:pPr>
            <a:endParaRPr lang="en-US" sz="1200" dirty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1200" dirty="0">
                <a:latin typeface="Arial" charset="0"/>
              </a:rPr>
              <a:t> Planning</a:t>
            </a:r>
          </a:p>
          <a:p>
            <a:pPr>
              <a:buFontTx/>
              <a:buChar char="-"/>
              <a:defRPr/>
            </a:pPr>
            <a:r>
              <a:rPr lang="en-US" sz="1200" dirty="0">
                <a:latin typeface="Arial" charset="0"/>
              </a:rPr>
              <a:t> Organizing</a:t>
            </a:r>
          </a:p>
          <a:p>
            <a:pPr>
              <a:buFontTx/>
              <a:buChar char="-"/>
              <a:defRPr/>
            </a:pPr>
            <a:r>
              <a:rPr lang="en-US" sz="1200" dirty="0">
                <a:latin typeface="Arial" charset="0"/>
              </a:rPr>
              <a:t> Actuating</a:t>
            </a:r>
          </a:p>
          <a:p>
            <a:pPr>
              <a:buFontTx/>
              <a:buChar char="-"/>
              <a:defRPr/>
            </a:pPr>
            <a:r>
              <a:rPr lang="en-US" sz="1200" dirty="0">
                <a:latin typeface="Arial" charset="0"/>
              </a:rPr>
              <a:t> Controlling</a:t>
            </a:r>
          </a:p>
          <a:p>
            <a:pPr>
              <a:defRPr/>
            </a:pPr>
            <a:endParaRPr lang="en-US" sz="1200" dirty="0">
              <a:latin typeface="Arial" charset="0"/>
            </a:endParaRPr>
          </a:p>
          <a:p>
            <a:pPr>
              <a:defRPr/>
            </a:pPr>
            <a:r>
              <a:rPr lang="en-US" sz="1200" dirty="0" err="1">
                <a:latin typeface="Arial" charset="0"/>
              </a:rPr>
              <a:t>Untuk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mengetahui</a:t>
            </a:r>
            <a:r>
              <a:rPr lang="en-US" sz="1200" dirty="0">
                <a:latin typeface="Arial" charset="0"/>
              </a:rPr>
              <a:t> pihak2 </a:t>
            </a:r>
            <a:r>
              <a:rPr lang="en-US" sz="1200" dirty="0" err="1">
                <a:latin typeface="Arial" charset="0"/>
              </a:rPr>
              <a:t>mana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saja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berhubungan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dengan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dibangun</a:t>
            </a:r>
            <a:r>
              <a:rPr lang="en-US" sz="1200" dirty="0">
                <a:latin typeface="Arial" charset="0"/>
              </a:rPr>
              <a:t>. </a:t>
            </a:r>
            <a:r>
              <a:rPr lang="en-US" sz="1200" dirty="0" err="1">
                <a:latin typeface="Arial" charset="0"/>
              </a:rPr>
              <a:t>Dalam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pembangunan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pihak-pihak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biasanya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terlibat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adalah</a:t>
            </a:r>
            <a:r>
              <a:rPr lang="en-US" sz="1200" dirty="0">
                <a:latin typeface="Arial" charset="0"/>
              </a:rPr>
              <a:t>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200" dirty="0">
                <a:latin typeface="Arial" charset="0"/>
              </a:rPr>
              <a:t>Investor (owner)  </a:t>
            </a:r>
            <a:r>
              <a:rPr lang="en-US" sz="1200" dirty="0" err="1">
                <a:latin typeface="Arial" charset="0"/>
              </a:rPr>
              <a:t>merupakan</a:t>
            </a:r>
            <a:r>
              <a:rPr lang="en-US" sz="1200" dirty="0">
                <a:latin typeface="Arial" charset="0"/>
              </a:rPr>
              <a:t> orang/</a:t>
            </a:r>
            <a:r>
              <a:rPr lang="en-US" sz="1200" dirty="0" err="1">
                <a:latin typeface="Arial" charset="0"/>
              </a:rPr>
              <a:t>perusahaan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menanamkan</a:t>
            </a:r>
            <a:r>
              <a:rPr lang="en-US" sz="1200" dirty="0">
                <a:latin typeface="Arial" charset="0"/>
              </a:rPr>
              <a:t> modal </a:t>
            </a:r>
            <a:r>
              <a:rPr lang="en-US" sz="1200" dirty="0" err="1">
                <a:latin typeface="Arial" charset="0"/>
              </a:rPr>
              <a:t>pertama</a:t>
            </a:r>
            <a:r>
              <a:rPr lang="en-US" sz="1200" dirty="0">
                <a:latin typeface="Arial" charset="0"/>
              </a:rPr>
              <a:t> kali pada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. Owner </a:t>
            </a:r>
            <a:r>
              <a:rPr lang="en-US" sz="1200" dirty="0" err="1">
                <a:latin typeface="Arial" charset="0"/>
              </a:rPr>
              <a:t>disini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merupakan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pihak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memiliki</a:t>
            </a:r>
            <a:r>
              <a:rPr lang="en-US" sz="1200" dirty="0">
                <a:latin typeface="Arial" charset="0"/>
              </a:rPr>
              <a:t> ide </a:t>
            </a:r>
            <a:r>
              <a:rPr lang="en-US" sz="1200" dirty="0" err="1">
                <a:latin typeface="Arial" charset="0"/>
              </a:rPr>
              <a:t>untuk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membangun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suatu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. Owner </a:t>
            </a:r>
            <a:r>
              <a:rPr lang="en-US" sz="1200" dirty="0" err="1">
                <a:latin typeface="Arial" charset="0"/>
              </a:rPr>
              <a:t>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melakukan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tinjauan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mengenai</a:t>
            </a:r>
            <a:r>
              <a:rPr lang="en-US" sz="1200" dirty="0">
                <a:latin typeface="Arial" charset="0"/>
              </a:rPr>
              <a:t> ide </a:t>
            </a:r>
            <a:r>
              <a:rPr lang="en-US" sz="1200" dirty="0" err="1">
                <a:latin typeface="Arial" charset="0"/>
              </a:rPr>
              <a:t>membuat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untuk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membangun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suatu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200" dirty="0" err="1">
                <a:latin typeface="Arial" charset="0"/>
              </a:rPr>
              <a:t>Asuransi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merupakan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perusahaan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bergerak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dalam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bidang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penjaminan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dirty="0" err="1">
                <a:latin typeface="Arial" charset="0"/>
              </a:rPr>
              <a:t>dalam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konteks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ini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merupakan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pihak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menjamin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berlangsungnya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selama</a:t>
            </a:r>
            <a:r>
              <a:rPr lang="en-US" sz="1200" dirty="0">
                <a:latin typeface="Arial" charset="0"/>
              </a:rPr>
              <a:t> proses </a:t>
            </a:r>
            <a:r>
              <a:rPr lang="en-US" sz="1200" dirty="0" err="1">
                <a:latin typeface="Arial" charset="0"/>
              </a:rPr>
              <a:t>selama</a:t>
            </a:r>
            <a:r>
              <a:rPr lang="en-US" sz="1200" dirty="0">
                <a:latin typeface="Arial" charset="0"/>
              </a:rPr>
              <a:t> proses </a:t>
            </a:r>
            <a:r>
              <a:rPr lang="en-US" sz="1200" dirty="0" err="1">
                <a:latin typeface="Arial" charset="0"/>
              </a:rPr>
              <a:t>pelaksanaan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pembangunan</a:t>
            </a:r>
            <a:r>
              <a:rPr lang="en-US" sz="1200" dirty="0">
                <a:latin typeface="Arial" charset="0"/>
              </a:rPr>
              <a:t>. </a:t>
            </a:r>
            <a:r>
              <a:rPr lang="en-US" sz="1200" dirty="0" err="1">
                <a:latin typeface="Arial" charset="0"/>
              </a:rPr>
              <a:t>Pihak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asuransi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melakukan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ganti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rugi</a:t>
            </a:r>
            <a:r>
              <a:rPr lang="en-US" sz="1200" dirty="0">
                <a:latin typeface="Arial" charset="0"/>
              </a:rPr>
              <a:t>  </a:t>
            </a:r>
            <a:r>
              <a:rPr lang="en-US" sz="1200" dirty="0" err="1">
                <a:latin typeface="Arial" charset="0"/>
              </a:rPr>
              <a:t>bila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terjadi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kendala</a:t>
            </a:r>
            <a:r>
              <a:rPr lang="en-US" sz="1200" dirty="0">
                <a:latin typeface="Arial" charset="0"/>
              </a:rPr>
              <a:t> pada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sesuai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dengan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perjanjian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disepakati</a:t>
            </a:r>
            <a:r>
              <a:rPr lang="en-US" sz="1200" dirty="0">
                <a:latin typeface="Arial" charset="0"/>
              </a:rPr>
              <a:t>. </a:t>
            </a:r>
            <a:r>
              <a:rPr lang="en-US" sz="1200" dirty="0" err="1">
                <a:latin typeface="Arial" charset="0"/>
              </a:rPr>
              <a:t>Sebagai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gantinya</a:t>
            </a:r>
            <a:r>
              <a:rPr lang="en-US" sz="1200" dirty="0">
                <a:latin typeface="Arial" charset="0"/>
              </a:rPr>
              <a:t>, orang/badan yang </a:t>
            </a:r>
            <a:r>
              <a:rPr lang="en-US" sz="1200" dirty="0" err="1">
                <a:latin typeface="Arial" charset="0"/>
              </a:rPr>
              <a:t>mengajukan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asuransi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haru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membayar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premi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dibebankan</a:t>
            </a:r>
            <a:r>
              <a:rPr lang="en-US" sz="1200" dirty="0"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200" dirty="0" err="1">
                <a:latin typeface="Arial" charset="0"/>
              </a:rPr>
              <a:t>Kontraktor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merupakan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pihak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akan</a:t>
            </a:r>
            <a:r>
              <a:rPr lang="en-US" sz="1200" dirty="0">
                <a:latin typeface="Arial" charset="0"/>
              </a:rPr>
              <a:t>  </a:t>
            </a:r>
            <a:r>
              <a:rPr lang="en-US" sz="1200" dirty="0" err="1">
                <a:latin typeface="Arial" charset="0"/>
              </a:rPr>
              <a:t>melaksanakan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atau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membanguin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suatu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telah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disetujui</a:t>
            </a:r>
            <a:r>
              <a:rPr lang="en-US" sz="1200" dirty="0">
                <a:latin typeface="Arial" charset="0"/>
              </a:rPr>
              <a:t> oleh </a:t>
            </a:r>
            <a:r>
              <a:rPr lang="en-US" sz="1200" dirty="0" err="1">
                <a:latin typeface="Arial" charset="0"/>
              </a:rPr>
              <a:t>pemilik</a:t>
            </a:r>
            <a:r>
              <a:rPr lang="en-US" sz="1200" dirty="0">
                <a:latin typeface="Arial" charset="0"/>
              </a:rPr>
              <a:t> modal (owner). </a:t>
            </a:r>
            <a:r>
              <a:rPr lang="en-US" sz="1200" dirty="0" err="1">
                <a:latin typeface="Arial" charset="0"/>
              </a:rPr>
              <a:t>Kontraktor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dituntut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untuk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melaksanakan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sesuai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dengan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waktu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telah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ditentukan</a:t>
            </a:r>
            <a:r>
              <a:rPr lang="en-US" sz="1200" dirty="0">
                <a:latin typeface="Arial" charset="0"/>
              </a:rPr>
              <a:t> oleh owner.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200" dirty="0" err="1">
                <a:latin typeface="Arial" charset="0"/>
              </a:rPr>
              <a:t>Konsultan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merupakan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pihak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dipekerjakan</a:t>
            </a:r>
            <a:r>
              <a:rPr lang="en-US" sz="1200" dirty="0">
                <a:latin typeface="Arial" charset="0"/>
              </a:rPr>
              <a:t> oleh owner </a:t>
            </a:r>
            <a:r>
              <a:rPr lang="en-US" sz="1200" dirty="0" err="1">
                <a:latin typeface="Arial" charset="0"/>
              </a:rPr>
              <a:t>sebagai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perwakilan</a:t>
            </a:r>
            <a:r>
              <a:rPr lang="en-US" sz="1200" dirty="0">
                <a:latin typeface="Arial" charset="0"/>
              </a:rPr>
              <a:t> owner </a:t>
            </a:r>
            <a:r>
              <a:rPr lang="en-US" sz="1200" dirty="0" err="1">
                <a:latin typeface="Arial" charset="0"/>
              </a:rPr>
              <a:t>saat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pelaksanaan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berlangsung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dirty="0" err="1">
                <a:latin typeface="Arial" charset="0"/>
              </a:rPr>
              <a:t>baik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sebagai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perencana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maupun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pengawas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selama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pelaksaan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200" dirty="0" err="1">
                <a:latin typeface="Arial" charset="0"/>
              </a:rPr>
              <a:t>Konsultan</a:t>
            </a:r>
            <a:r>
              <a:rPr lang="en-US" sz="1200" dirty="0">
                <a:latin typeface="Arial" charset="0"/>
              </a:rPr>
              <a:t> FS </a:t>
            </a:r>
            <a:r>
              <a:rPr lang="en-US" sz="1200" dirty="0" err="1">
                <a:latin typeface="Arial" charset="0"/>
              </a:rPr>
              <a:t>merupakan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pihak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dipekerjakan</a:t>
            </a:r>
            <a:r>
              <a:rPr lang="en-US" sz="1200" dirty="0">
                <a:latin typeface="Arial" charset="0"/>
              </a:rPr>
              <a:t> oleh owner </a:t>
            </a:r>
            <a:r>
              <a:rPr lang="en-US" sz="1200" dirty="0" err="1">
                <a:latin typeface="Arial" charset="0"/>
              </a:rPr>
              <a:t>untuk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membuat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studi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kelayakan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mengenai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suatu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rencana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konstruksi</a:t>
            </a:r>
            <a:r>
              <a:rPr lang="en-US" sz="1200" dirty="0">
                <a:latin typeface="Arial" charset="0"/>
              </a:rPr>
              <a:t>. </a:t>
            </a:r>
            <a:r>
              <a:rPr lang="en-US" sz="1200" dirty="0" err="1">
                <a:latin typeface="Arial" charset="0"/>
              </a:rPr>
              <a:t>Fungsi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dari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studi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kelayakan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dibuat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adalah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untuk</a:t>
            </a:r>
            <a:r>
              <a:rPr lang="en-US" sz="1200" dirty="0">
                <a:latin typeface="Arial" charset="0"/>
              </a:rPr>
              <a:t>  </a:t>
            </a:r>
            <a:r>
              <a:rPr lang="en-US" sz="1200" dirty="0" err="1">
                <a:latin typeface="Arial" charset="0"/>
              </a:rPr>
              <a:t>mengetahui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apakah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suatu</a:t>
            </a:r>
            <a:r>
              <a:rPr lang="en-US" sz="1200" dirty="0">
                <a:latin typeface="Arial" charset="0"/>
              </a:rPr>
              <a:t>/</a:t>
            </a:r>
            <a:r>
              <a:rPr lang="en-US" sz="1200" dirty="0" err="1">
                <a:latin typeface="Arial" charset="0"/>
              </a:rPr>
              <a:t>renca</a:t>
            </a:r>
            <a:endParaRPr lang="en-US" sz="1200" dirty="0">
              <a:latin typeface="Arial" charset="0"/>
            </a:endParaRPr>
          </a:p>
          <a:p>
            <a:pPr>
              <a:defRPr/>
            </a:pPr>
            <a:endParaRPr lang="en-US" sz="1200" dirty="0">
              <a:latin typeface="Arial" charset="0"/>
            </a:endParaRPr>
          </a:p>
          <a:p>
            <a:pPr>
              <a:defRPr/>
            </a:pPr>
            <a:r>
              <a:rPr lang="en-US" sz="1200" dirty="0" err="1">
                <a:latin typeface="Arial" charset="0"/>
              </a:rPr>
              <a:t>Keberhasilan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pelaksanaan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suatu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proyek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bukan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hanya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dilihat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dari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hasil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konstruksi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fisik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saja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dirty="0" err="1">
                <a:latin typeface="Arial" charset="0"/>
              </a:rPr>
              <a:t>tetapi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lebih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dikaitkan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pada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pencapaian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tujuan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fungsionalnya</a:t>
            </a:r>
            <a:r>
              <a:rPr lang="en-US" sz="1200" dirty="0">
                <a:latin typeface="Arial" charset="0"/>
              </a:rPr>
              <a:t>. Oleh </a:t>
            </a:r>
            <a:r>
              <a:rPr lang="en-US" sz="1200" dirty="0" err="1">
                <a:latin typeface="Arial" charset="0"/>
              </a:rPr>
              <a:t>karena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itu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dituntut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hubungan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kerjasama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baik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antara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err="1">
                <a:latin typeface="Arial" charset="0"/>
              </a:rPr>
              <a:t>unsur-unsur</a:t>
            </a:r>
            <a:r>
              <a:rPr lang="en-US" sz="1200" dirty="0">
                <a:latin typeface="Arial" charset="0"/>
              </a:rPr>
              <a:t> yang </a:t>
            </a:r>
            <a:r>
              <a:rPr lang="en-US" sz="1200" dirty="0" err="1">
                <a:latin typeface="Arial" charset="0"/>
              </a:rPr>
              <a:t>terlibat</a:t>
            </a:r>
            <a:r>
              <a:rPr lang="en-US" sz="1200" dirty="0">
                <a:latin typeface="Arial" charset="0"/>
              </a:rPr>
              <a:t> di </a:t>
            </a:r>
            <a:r>
              <a:rPr lang="en-US" sz="1200" dirty="0" err="1">
                <a:latin typeface="Arial" charset="0"/>
              </a:rPr>
              <a:t>dalam</a:t>
            </a:r>
            <a:r>
              <a:rPr lang="en-US" sz="1200" dirty="0">
                <a:latin typeface="Arial" charset="0"/>
              </a:rPr>
              <a:t> proses </a:t>
            </a:r>
            <a:r>
              <a:rPr lang="en-US" sz="1200" dirty="0" err="1">
                <a:latin typeface="Arial" charset="0"/>
              </a:rPr>
              <a:t>konstruksi</a:t>
            </a:r>
            <a:r>
              <a:rPr lang="en-US" sz="12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C1F2A94-5FE7-4B8E-9411-74A4D156C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4582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5000"/>
              </a:lnSpc>
              <a:defRPr/>
            </a:pPr>
            <a:r>
              <a:rPr lang="sv-SE" altLang="ko-KR" sz="2400" b="1" dirty="0">
                <a:latin typeface="Tahoma" pitchFamily="34" charset="0"/>
                <a:ea typeface="굴림" charset="-127"/>
              </a:rPr>
              <a:t>Pihak-pihak yang Terlibat dalam Pekerjaan/Proyek Konstruksi</a:t>
            </a:r>
            <a:r>
              <a:rPr lang="sv-SE" altLang="ko-KR" sz="1600" b="1" dirty="0">
                <a:latin typeface="Tahoma" pitchFamily="34" charset="0"/>
                <a:ea typeface="굴림" charset="-127"/>
              </a:rPr>
              <a:t> </a:t>
            </a:r>
            <a:r>
              <a:rPr lang="id-ID" altLang="ko-KR" sz="1600" b="1" dirty="0">
                <a:latin typeface="Tahoma" pitchFamily="34" charset="0"/>
                <a:ea typeface="굴림" charset="-127"/>
              </a:rPr>
              <a:t>:</a:t>
            </a:r>
          </a:p>
          <a:p>
            <a:pPr eaLnBrk="1" hangingPunct="1">
              <a:lnSpc>
                <a:spcPct val="105000"/>
              </a:lnSpc>
              <a:defRPr/>
            </a:pPr>
            <a:endParaRPr lang="sv-SE" altLang="ko-KR" sz="1600" b="1" dirty="0">
              <a:latin typeface="Tahoma" pitchFamily="34" charset="0"/>
              <a:ea typeface="굴림" charset="-127"/>
            </a:endParaRPr>
          </a:p>
          <a:p>
            <a:pPr marL="457200" lvl="2" indent="-393700" eaLnBrk="1" hangingPunct="1">
              <a:lnSpc>
                <a:spcPct val="105000"/>
              </a:lnSpc>
              <a:buFontTx/>
              <a:buChar char="•"/>
              <a:defRPr/>
            </a:pPr>
            <a:r>
              <a:rPr lang="sv-SE" altLang="ko-KR" sz="2400" dirty="0">
                <a:latin typeface="Tahoma" pitchFamily="34" charset="0"/>
                <a:ea typeface="굴림" charset="-127"/>
              </a:rPr>
              <a:t>Peran Pemilik </a:t>
            </a:r>
            <a:r>
              <a:rPr lang="sv-SE" altLang="ko-KR" sz="2400" i="1" dirty="0">
                <a:latin typeface="Tahoma" pitchFamily="34" charset="0"/>
                <a:ea typeface="굴림" charset="-127"/>
              </a:rPr>
              <a:t>(Owner)</a:t>
            </a:r>
          </a:p>
          <a:p>
            <a:pPr marL="457200" lvl="2" indent="-393700" eaLnBrk="1" hangingPunct="1">
              <a:lnSpc>
                <a:spcPct val="105000"/>
              </a:lnSpc>
              <a:buFontTx/>
              <a:buChar char="•"/>
              <a:defRPr/>
            </a:pPr>
            <a:r>
              <a:rPr lang="sv-SE" altLang="ko-KR" sz="2400" dirty="0">
                <a:latin typeface="Tahoma" pitchFamily="34" charset="0"/>
                <a:ea typeface="굴림" charset="-127"/>
              </a:rPr>
              <a:t>Peran Konsultan </a:t>
            </a:r>
            <a:r>
              <a:rPr lang="sv-SE" altLang="ko-KR" sz="2400" i="1" dirty="0">
                <a:latin typeface="Tahoma" pitchFamily="34" charset="0"/>
                <a:ea typeface="굴림" charset="-127"/>
              </a:rPr>
              <a:t>(Engineer)</a:t>
            </a:r>
          </a:p>
          <a:p>
            <a:pPr marL="457200" lvl="2" indent="-393700" eaLnBrk="1" hangingPunct="1">
              <a:lnSpc>
                <a:spcPct val="105000"/>
              </a:lnSpc>
              <a:buFontTx/>
              <a:buChar char="•"/>
              <a:defRPr/>
            </a:pPr>
            <a:r>
              <a:rPr lang="sv-SE" altLang="ko-KR" sz="2400" dirty="0">
                <a:latin typeface="Tahoma" pitchFamily="34" charset="0"/>
                <a:ea typeface="굴림" charset="-127"/>
              </a:rPr>
              <a:t>Peran Kontraktor </a:t>
            </a:r>
            <a:r>
              <a:rPr lang="sv-SE" altLang="ko-KR" sz="2400" i="1" dirty="0">
                <a:latin typeface="Tahoma" pitchFamily="34" charset="0"/>
                <a:ea typeface="굴림" charset="-127"/>
              </a:rPr>
              <a:t>(Contractor)</a:t>
            </a:r>
          </a:p>
          <a:p>
            <a:pPr marL="1443038" lvl="2" indent="-457200" eaLnBrk="1" hangingPunct="1">
              <a:lnSpc>
                <a:spcPct val="105000"/>
              </a:lnSpc>
              <a:defRPr/>
            </a:pPr>
            <a:endParaRPr lang="sv-SE" altLang="ko-KR" sz="1600" i="1" dirty="0">
              <a:latin typeface="Tahoma" pitchFamily="34" charset="0"/>
              <a:ea typeface="굴림" charset="-127"/>
            </a:endParaRPr>
          </a:p>
        </p:txBody>
      </p:sp>
      <p:sp>
        <p:nvSpPr>
          <p:cNvPr id="4099" name="Rectangle 20">
            <a:extLst>
              <a:ext uri="{FF2B5EF4-FFF2-40B4-BE49-F238E27FC236}">
                <a16:creationId xmlns:a16="http://schemas.microsoft.com/office/drawing/2014/main" id="{4AC4B30D-2A0D-477F-AF07-D4F24FDC0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8077200" cy="5334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400" b="1">
                <a:solidFill>
                  <a:srgbClr val="CC6600"/>
                </a:solidFill>
              </a:rPr>
              <a:t>UNSUR-UNSUR PROYEK   </a:t>
            </a:r>
            <a:endParaRPr lang="en-US" altLang="en-US" sz="2400" b="1">
              <a:solidFill>
                <a:srgbClr val="CC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A085B736-4C2D-4943-A9D4-1501B4E695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28600" y="44450"/>
            <a:ext cx="8915400" cy="1143000"/>
          </a:xfrm>
        </p:spPr>
        <p:txBody>
          <a:bodyPr lIns="92075" tIns="46038" rIns="92075" bIns="46038"/>
          <a:lstStyle/>
          <a:p>
            <a:pPr marL="838200" indent="-838200" defTabSz="915988">
              <a:buFontTx/>
              <a:buAutoNum type="arabicPeriod"/>
              <a:defRPr/>
            </a:pP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</a:rPr>
              <a:t>Pihak-pihak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</a:rPr>
              <a:t>Terlibat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</a:rPr>
              <a:t>dalam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br>
              <a:rPr lang="en-US" sz="2800" b="1" dirty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</a:rPr>
              <a:t>Pekerjaan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/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</a:rPr>
              <a:t>Proyek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</a:rPr>
              <a:t>Konstruksi</a:t>
            </a:r>
            <a:endParaRPr lang="en-US" sz="2800" b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05475" name="Line 3">
            <a:extLst>
              <a:ext uri="{FF2B5EF4-FFF2-40B4-BE49-F238E27FC236}">
                <a16:creationId xmlns:a16="http://schemas.microsoft.com/office/drawing/2014/main" id="{60686B98-0D59-4365-BDBC-AF49B4B468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1463" y="3962400"/>
            <a:ext cx="665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5" rIns="91429" bIns="45715" anchor="ctr"/>
          <a:lstStyle/>
          <a:p>
            <a:endParaRPr lang="en-US"/>
          </a:p>
        </p:txBody>
      </p:sp>
      <p:sp>
        <p:nvSpPr>
          <p:cNvPr id="105476" name="Line 4">
            <a:extLst>
              <a:ext uri="{FF2B5EF4-FFF2-40B4-BE49-F238E27FC236}">
                <a16:creationId xmlns:a16="http://schemas.microsoft.com/office/drawing/2014/main" id="{F1C81EC6-0E01-477A-9048-44BB6890C7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9650" y="3048000"/>
            <a:ext cx="119538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5" rIns="91429" bIns="45715" anchor="ctr"/>
          <a:lstStyle/>
          <a:p>
            <a:endParaRPr lang="en-US"/>
          </a:p>
        </p:txBody>
      </p:sp>
      <p:sp>
        <p:nvSpPr>
          <p:cNvPr id="105477" name="Line 5">
            <a:extLst>
              <a:ext uri="{FF2B5EF4-FFF2-40B4-BE49-F238E27FC236}">
                <a16:creationId xmlns:a16="http://schemas.microsoft.com/office/drawing/2014/main" id="{1C973DAD-265F-4B78-BF47-E1F14BD86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5475" y="2968625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5" rIns="91429" bIns="45715" anchor="ctr"/>
          <a:lstStyle/>
          <a:p>
            <a:endParaRPr lang="en-US"/>
          </a:p>
        </p:txBody>
      </p:sp>
      <p:sp>
        <p:nvSpPr>
          <p:cNvPr id="105479" name="Text Box 7">
            <a:extLst>
              <a:ext uri="{FF2B5EF4-FFF2-40B4-BE49-F238E27FC236}">
                <a16:creationId xmlns:a16="http://schemas.microsoft.com/office/drawing/2014/main" id="{7DF667B0-C51A-45E6-B160-3F6834F13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950" y="1384300"/>
            <a:ext cx="2644775" cy="1946275"/>
          </a:xfrm>
          <a:prstGeom prst="rect">
            <a:avLst/>
          </a:prstGeom>
          <a:solidFill>
            <a:srgbClr val="FFCC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45720" tIns="45715" rIns="45720" bIns="45715">
            <a:spAutoFit/>
          </a:bodyPr>
          <a:lstStyle>
            <a:lvl1pPr marL="176213" indent="-1762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300" b="1" u="sng"/>
              <a:t>KONSULTAN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KONSULTAN MANAJEMEN KONSTRUKSI (MK)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KONSULTAN STUDI KELAYAKAN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KONSULTAN PERENCANA TEKNIS/DESAIN/PERANCANG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KONSULTAN SPESIALIS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KONSULTAN PENGAWAS</a:t>
            </a:r>
          </a:p>
        </p:txBody>
      </p:sp>
      <p:sp>
        <p:nvSpPr>
          <p:cNvPr id="105480" name="Text Box 8">
            <a:extLst>
              <a:ext uri="{FF2B5EF4-FFF2-40B4-BE49-F238E27FC236}">
                <a16:creationId xmlns:a16="http://schemas.microsoft.com/office/drawing/2014/main" id="{D8E7693B-B0C5-4500-A411-7C3EE6896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3275" y="3409950"/>
            <a:ext cx="2711450" cy="1390650"/>
          </a:xfrm>
          <a:prstGeom prst="rect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>
            <a:lvl1pPr marL="176213" indent="-1762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300" b="1" u="sng"/>
              <a:t>PELAKSANA KONSTRUKSI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KONTRAKTOR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SUBKONTRAKTOR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KONTRAKTOR SPESIALIS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PEMASOK BAHAN DAN/ATAU PERALATAN (</a:t>
            </a:r>
            <a:r>
              <a:rPr lang="en-US" altLang="en-US" sz="1300" i="1"/>
              <a:t>SUPPPLIER</a:t>
            </a:r>
            <a:r>
              <a:rPr lang="en-US" altLang="en-US" sz="1300"/>
              <a:t>)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908741C0-FFB1-40D7-AF34-0B8712A300E2}"/>
              </a:ext>
            </a:extLst>
          </p:cNvPr>
          <p:cNvGrpSpPr>
            <a:grpSpLocks/>
          </p:cNvGrpSpPr>
          <p:nvPr/>
        </p:nvGrpSpPr>
        <p:grpSpPr bwMode="auto">
          <a:xfrm>
            <a:off x="581025" y="2362200"/>
            <a:ext cx="7620000" cy="3849687"/>
            <a:chOff x="761" y="1770"/>
            <a:chExt cx="5199" cy="2425"/>
          </a:xfrm>
        </p:grpSpPr>
        <p:sp>
          <p:nvSpPr>
            <p:cNvPr id="5131" name="Line 10">
              <a:extLst>
                <a:ext uri="{FF2B5EF4-FFF2-40B4-BE49-F238E27FC236}">
                  <a16:creationId xmlns:a16="http://schemas.microsoft.com/office/drawing/2014/main" id="{15E07897-A6B7-4380-8A18-AA62F09F46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2" y="3022"/>
              <a:ext cx="0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29" tIns="45715" rIns="91429" bIns="45715" anchor="ctr"/>
            <a:lstStyle/>
            <a:p>
              <a:endParaRPr lang="en-US"/>
            </a:p>
          </p:txBody>
        </p:sp>
        <p:sp>
          <p:nvSpPr>
            <p:cNvPr id="5132" name="Line 11">
              <a:extLst>
                <a:ext uri="{FF2B5EF4-FFF2-40B4-BE49-F238E27FC236}">
                  <a16:creationId xmlns:a16="http://schemas.microsoft.com/office/drawing/2014/main" id="{81F9B845-13D5-4ECD-9833-6D8EE3ED6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2" y="2931"/>
              <a:ext cx="1041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29" tIns="45715" rIns="91429" bIns="45715" anchor="ctr"/>
            <a:lstStyle/>
            <a:p>
              <a:endParaRPr lang="en-US"/>
            </a:p>
          </p:txBody>
        </p:sp>
        <p:sp>
          <p:nvSpPr>
            <p:cNvPr id="5133" name="Line 12">
              <a:extLst>
                <a:ext uri="{FF2B5EF4-FFF2-40B4-BE49-F238E27FC236}">
                  <a16:creationId xmlns:a16="http://schemas.microsoft.com/office/drawing/2014/main" id="{7B91DEC3-1F75-4462-9140-610DF552F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2" y="2795"/>
              <a:ext cx="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29" tIns="45715" rIns="91429" bIns="45715" anchor="ctr"/>
            <a:lstStyle/>
            <a:p>
              <a:endParaRPr lang="en-US"/>
            </a:p>
          </p:txBody>
        </p:sp>
        <p:sp>
          <p:nvSpPr>
            <p:cNvPr id="5134" name="Line 13">
              <a:extLst>
                <a:ext uri="{FF2B5EF4-FFF2-40B4-BE49-F238E27FC236}">
                  <a16:creationId xmlns:a16="http://schemas.microsoft.com/office/drawing/2014/main" id="{15440278-41CA-4609-8D1B-7CCAC32ED6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7" y="1933"/>
              <a:ext cx="943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29" tIns="45715" rIns="91429" bIns="45715" anchor="ctr"/>
            <a:lstStyle/>
            <a:p>
              <a:endParaRPr lang="en-US"/>
            </a:p>
          </p:txBody>
        </p:sp>
        <p:sp>
          <p:nvSpPr>
            <p:cNvPr id="5135" name="Line 14">
              <a:extLst>
                <a:ext uri="{FF2B5EF4-FFF2-40B4-BE49-F238E27FC236}">
                  <a16:creationId xmlns:a16="http://schemas.microsoft.com/office/drawing/2014/main" id="{30D9CE97-15FF-434A-BEF7-92A1C52E6E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4" y="2976"/>
              <a:ext cx="726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29" tIns="45715" rIns="91429" bIns="45715" anchor="ctr"/>
            <a:lstStyle/>
            <a:p>
              <a:endParaRPr lang="en-US"/>
            </a:p>
          </p:txBody>
        </p:sp>
        <p:sp>
          <p:nvSpPr>
            <p:cNvPr id="5136" name="Line 15">
              <a:extLst>
                <a:ext uri="{FF2B5EF4-FFF2-40B4-BE49-F238E27FC236}">
                  <a16:creationId xmlns:a16="http://schemas.microsoft.com/office/drawing/2014/main" id="{6D96DE30-FB94-47E2-9316-63A94D494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7" y="2251"/>
              <a:ext cx="726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29" tIns="45715" rIns="91429" bIns="45715" anchor="ctr"/>
            <a:lstStyle/>
            <a:p>
              <a:endParaRPr lang="en-US"/>
            </a:p>
          </p:txBody>
        </p:sp>
        <p:sp>
          <p:nvSpPr>
            <p:cNvPr id="5137" name="Text Box 16">
              <a:extLst>
                <a:ext uri="{FF2B5EF4-FFF2-40B4-BE49-F238E27FC236}">
                  <a16:creationId xmlns:a16="http://schemas.microsoft.com/office/drawing/2014/main" id="{CB1317C7-20D5-4754-A2C8-28EFFC272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2" y="3249"/>
              <a:ext cx="1315" cy="679"/>
            </a:xfrm>
            <a:prstGeom prst="rect">
              <a:avLst/>
            </a:prstGeom>
            <a:solidFill>
              <a:srgbClr val="FFCC99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29" tIns="45715" rIns="91429" b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u="sng"/>
                <a:t>LEMBAGA PENGELOLAAN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PLN, PDAM, TELKOM</a:t>
              </a:r>
            </a:p>
          </p:txBody>
        </p:sp>
        <p:sp>
          <p:nvSpPr>
            <p:cNvPr id="5138" name="Text Box 17">
              <a:extLst>
                <a:ext uri="{FF2B5EF4-FFF2-40B4-BE49-F238E27FC236}">
                  <a16:creationId xmlns:a16="http://schemas.microsoft.com/office/drawing/2014/main" id="{9CBB688D-E037-4068-AEDA-6DFECF75BF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5" y="3493"/>
              <a:ext cx="1893" cy="702"/>
            </a:xfrm>
            <a:prstGeom prst="rect">
              <a:avLst/>
            </a:prstGeom>
            <a:solidFill>
              <a:srgbClr val="FFCC99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29" tIns="45715" rIns="91429" bIns="45715">
              <a:spAutoFit/>
            </a:bodyPr>
            <a:lstStyle>
              <a:lvl1pPr marL="176213" indent="-1762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300" b="1" u="sng"/>
                <a:t>MASYARAKAT: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en-US" sz="1300"/>
                <a:t>DI SEKITAR LOKASI PROYEK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en-US" sz="1300"/>
                <a:t>MASYARAKAT LAIN YANG TERKENA DAMPAK PROYEK</a:t>
              </a:r>
            </a:p>
          </p:txBody>
        </p:sp>
        <p:sp>
          <p:nvSpPr>
            <p:cNvPr id="5139" name="Text Box 18">
              <a:extLst>
                <a:ext uri="{FF2B5EF4-FFF2-40B4-BE49-F238E27FC236}">
                  <a16:creationId xmlns:a16="http://schemas.microsoft.com/office/drawing/2014/main" id="{FF81B864-C904-436A-8B86-F8E24E3B7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770"/>
              <a:ext cx="1361" cy="344"/>
            </a:xfrm>
            <a:prstGeom prst="rect">
              <a:avLst/>
            </a:prstGeom>
            <a:solidFill>
              <a:srgbClr val="FFCC99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29" tIns="45715" rIns="91429" b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u="sng"/>
                <a:t>LEMBAGA INTERNAL</a:t>
              </a:r>
            </a:p>
          </p:txBody>
        </p:sp>
        <p:sp>
          <p:nvSpPr>
            <p:cNvPr id="5140" name="Text Box 19">
              <a:extLst>
                <a:ext uri="{FF2B5EF4-FFF2-40B4-BE49-F238E27FC236}">
                  <a16:creationId xmlns:a16="http://schemas.microsoft.com/office/drawing/2014/main" id="{5D0DECD9-11D9-4644-9D33-1210BD3C6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188"/>
              <a:ext cx="1361" cy="344"/>
            </a:xfrm>
            <a:prstGeom prst="rect">
              <a:avLst/>
            </a:prstGeom>
            <a:solidFill>
              <a:srgbClr val="FFCC99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29" tIns="45715" rIns="91429" b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u="sng"/>
                <a:t>LEMBAGA PERIJINAN</a:t>
              </a:r>
            </a:p>
          </p:txBody>
        </p:sp>
        <p:sp>
          <p:nvSpPr>
            <p:cNvPr id="5141" name="Text Box 20">
              <a:extLst>
                <a:ext uri="{FF2B5EF4-FFF2-40B4-BE49-F238E27FC236}">
                  <a16:creationId xmlns:a16="http://schemas.microsoft.com/office/drawing/2014/main" id="{511EF89E-E05A-4C6C-9B41-E5C15A0E4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" y="2568"/>
              <a:ext cx="1406" cy="524"/>
            </a:xfrm>
            <a:prstGeom prst="rect">
              <a:avLst/>
            </a:prstGeom>
            <a:solidFill>
              <a:srgbClr val="FFCC99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29" tIns="45715" rIns="91429" bIns="45715">
              <a:spAutoFit/>
            </a:bodyPr>
            <a:lstStyle>
              <a:lvl1pPr marL="176213" indent="-1762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300" b="1" u="sng"/>
                <a:t>LEMBAGA KEUANGAN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1400"/>
                <a:t>BANK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1400"/>
                <a:t>NON BANK</a:t>
              </a:r>
            </a:p>
          </p:txBody>
        </p:sp>
        <p:sp>
          <p:nvSpPr>
            <p:cNvPr id="5142" name="Text Box 21">
              <a:extLst>
                <a:ext uri="{FF2B5EF4-FFF2-40B4-BE49-F238E27FC236}">
                  <a16:creationId xmlns:a16="http://schemas.microsoft.com/office/drawing/2014/main" id="{5C2F48F3-1E08-4786-8B08-EC9B8C1537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3" y="3339"/>
              <a:ext cx="1587" cy="210"/>
            </a:xfrm>
            <a:prstGeom prst="rect">
              <a:avLst/>
            </a:prstGeom>
            <a:solidFill>
              <a:srgbClr val="FFCC99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29" tIns="45715" rIns="91429" bIns="457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u="sng"/>
                <a:t>SDM (TENAGA KERJA)</a:t>
              </a:r>
            </a:p>
          </p:txBody>
        </p:sp>
      </p:grpSp>
      <p:sp>
        <p:nvSpPr>
          <p:cNvPr id="105494" name="Text Box 22">
            <a:extLst>
              <a:ext uri="{FF2B5EF4-FFF2-40B4-BE49-F238E27FC236}">
                <a16:creationId xmlns:a16="http://schemas.microsoft.com/office/drawing/2014/main" id="{6F7CC4D1-B801-4A43-8CC3-CE7A8BB58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05200"/>
            <a:ext cx="1860550" cy="944563"/>
          </a:xfrm>
          <a:prstGeom prst="rect">
            <a:avLst/>
          </a:prstGeom>
          <a:solidFill>
            <a:srgbClr val="FF66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PEKERJAAN/ PROYEK KONSTRUKSI</a:t>
            </a:r>
          </a:p>
        </p:txBody>
      </p:sp>
      <p:sp>
        <p:nvSpPr>
          <p:cNvPr id="105478" name="Text Box 6">
            <a:extLst>
              <a:ext uri="{FF2B5EF4-FFF2-40B4-BE49-F238E27FC236}">
                <a16:creationId xmlns:a16="http://schemas.microsoft.com/office/drawing/2014/main" id="{7525D030-2EA8-4B2A-B2BC-7A46A3C4A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788" y="1290638"/>
            <a:ext cx="3124200" cy="1708150"/>
          </a:xfrm>
          <a:prstGeom prst="rect">
            <a:avLst/>
          </a:prstGeom>
          <a:solidFill>
            <a:srgbClr val="CCFF99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>
            <a:lvl1pPr marL="176213" indent="-1762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300" b="1" u="sng"/>
              <a:t>PEMILIK (</a:t>
            </a:r>
            <a:r>
              <a:rPr lang="en-US" altLang="en-US" sz="1300" b="1" i="1" u="sng"/>
              <a:t>OWNER</a:t>
            </a:r>
            <a:r>
              <a:rPr lang="en-US" altLang="en-US" sz="1300" b="1" u="sng"/>
              <a:t>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PEMILIK BANGUNAN/KONSTRUKSI (</a:t>
            </a:r>
            <a:r>
              <a:rPr lang="en-US" altLang="en-US" sz="1300" i="1"/>
              <a:t>OWNER, BOUWHEER</a:t>
            </a:r>
            <a:r>
              <a:rPr lang="en-US" altLang="en-US" sz="1300"/>
              <a:t>)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PEMBERI TUGAS (</a:t>
            </a:r>
            <a:r>
              <a:rPr lang="en-US" altLang="en-US" sz="1300" i="1"/>
              <a:t>EMPLOYER</a:t>
            </a:r>
            <a:r>
              <a:rPr lang="en-US" altLang="en-US" sz="1300"/>
              <a:t>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PENGEMBANG               (DEVELOPER, </a:t>
            </a:r>
            <a:r>
              <a:rPr lang="en-US" altLang="en-US" sz="1300" i="1"/>
              <a:t>INVESTOR</a:t>
            </a:r>
            <a:r>
              <a:rPr lang="en-US" altLang="en-US" sz="1300"/>
              <a:t>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1300"/>
              <a:t>PENGGUNA (</a:t>
            </a:r>
            <a:r>
              <a:rPr lang="en-US" altLang="en-US" sz="1300" i="1"/>
              <a:t>USER</a:t>
            </a:r>
            <a:r>
              <a:rPr lang="en-US" altLang="en-US" sz="13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animBg="1"/>
      <p:bldP spid="105480" grpId="0" animBg="1"/>
      <p:bldP spid="105494" grpId="0" animBg="1"/>
      <p:bldP spid="1054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>
            <a:extLst>
              <a:ext uri="{FF2B5EF4-FFF2-40B4-BE49-F238E27FC236}">
                <a16:creationId xmlns:a16="http://schemas.microsoft.com/office/drawing/2014/main" id="{C3769C4E-A2F7-4708-A62D-0BDD84C5861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6075" y="1152525"/>
            <a:ext cx="433388" cy="16398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en-US"/>
          </a:p>
        </p:txBody>
      </p:sp>
      <p:sp>
        <p:nvSpPr>
          <p:cNvPr id="106499" name="AutoShape 3">
            <a:extLst>
              <a:ext uri="{FF2B5EF4-FFF2-40B4-BE49-F238E27FC236}">
                <a16:creationId xmlns:a16="http://schemas.microsoft.com/office/drawing/2014/main" id="{8B7EAD28-F6A6-4720-99F8-400C35B1623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042693" y="1837532"/>
            <a:ext cx="506413" cy="16383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en-US"/>
          </a:p>
        </p:txBody>
      </p:sp>
      <p:sp>
        <p:nvSpPr>
          <p:cNvPr id="106500" name="AutoShape 4">
            <a:extLst>
              <a:ext uri="{FF2B5EF4-FFF2-40B4-BE49-F238E27FC236}">
                <a16:creationId xmlns:a16="http://schemas.microsoft.com/office/drawing/2014/main" id="{81B12BF5-55F0-436E-938E-0C7EEDC7477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14394" y="2436019"/>
            <a:ext cx="506412" cy="15938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en-US"/>
          </a:p>
        </p:txBody>
      </p:sp>
      <p:sp>
        <p:nvSpPr>
          <p:cNvPr id="106501" name="Text Box 5">
            <a:extLst>
              <a:ext uri="{FF2B5EF4-FFF2-40B4-BE49-F238E27FC236}">
                <a16:creationId xmlns:a16="http://schemas.microsoft.com/office/drawing/2014/main" id="{B4FDE9AA-61A6-4EB0-AA86-C045B8D78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963613"/>
            <a:ext cx="2058987" cy="50323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1300" b="1">
                <a:latin typeface="Arial Narrow" panose="020B0606020202030204" pitchFamily="34" charset="0"/>
                <a:ea typeface="Batang" panose="02030600000101010101" pitchFamily="18" charset="-127"/>
              </a:rPr>
              <a:t>Tahap Studi Kelayakan </a:t>
            </a:r>
            <a:r>
              <a:rPr lang="en-US" altLang="ja-JP" sz="1300" b="1" i="1">
                <a:latin typeface="Arial Narrow" panose="020B0606020202030204" pitchFamily="34" charset="0"/>
                <a:ea typeface="Batang" panose="02030600000101010101" pitchFamily="18" charset="-127"/>
              </a:rPr>
              <a:t>(Feasibility Study)</a:t>
            </a:r>
            <a:endParaRPr lang="en-US" altLang="en-US" sz="1300" b="1" i="1">
              <a:latin typeface="Times New Roman" panose="02020603050405020304" pitchFamily="18" charset="0"/>
            </a:endParaRPr>
          </a:p>
        </p:txBody>
      </p:sp>
      <p:sp>
        <p:nvSpPr>
          <p:cNvPr id="106502" name="Text Box 6">
            <a:extLst>
              <a:ext uri="{FF2B5EF4-FFF2-40B4-BE49-F238E27FC236}">
                <a16:creationId xmlns:a16="http://schemas.microsoft.com/office/drawing/2014/main" id="{B93E3DF8-492D-4F7F-A0AC-409FDC673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1611313"/>
            <a:ext cx="2058987" cy="863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Pemilik Bangunan/Konstruksi (</a:t>
            </a:r>
            <a:r>
              <a:rPr lang="en-US" altLang="ja-JP" sz="1100" i="1">
                <a:latin typeface="Arial Narrow" panose="020B0606020202030204" pitchFamily="34" charset="0"/>
                <a:ea typeface="Batang" panose="02030600000101010101" pitchFamily="18" charset="-127"/>
              </a:rPr>
              <a:t>owner, bouwheer</a:t>
            </a:r>
            <a:r>
              <a:rPr lang="en-US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),  pemberi tugas (</a:t>
            </a:r>
            <a:r>
              <a:rPr lang="en-US" altLang="ja-JP" sz="1100" i="1">
                <a:latin typeface="Arial Narrow" panose="020B0606020202030204" pitchFamily="34" charset="0"/>
                <a:ea typeface="Batang" panose="02030600000101010101" pitchFamily="18" charset="-127"/>
              </a:rPr>
              <a:t>employer</a:t>
            </a:r>
            <a:r>
              <a:rPr lang="en-US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), pengembang (</a:t>
            </a:r>
            <a:r>
              <a:rPr lang="en-US" altLang="ja-JP" sz="1100" i="1">
                <a:latin typeface="Arial Narrow" panose="020B0606020202030204" pitchFamily="34" charset="0"/>
                <a:ea typeface="Batang" panose="02030600000101010101" pitchFamily="18" charset="-127"/>
              </a:rPr>
              <a:t>developer,  investor</a:t>
            </a:r>
            <a:r>
              <a:rPr lang="en-US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)</a:t>
            </a:r>
            <a:r>
              <a:rPr lang="en-US" altLang="ja-JP" sz="1100" i="1">
                <a:latin typeface="Arial Narrow" panose="020B0606020202030204" pitchFamily="34" charset="0"/>
                <a:ea typeface="Batang" panose="02030600000101010101" pitchFamily="18" charset="-127"/>
              </a:rPr>
              <a:t>,</a:t>
            </a:r>
            <a:r>
              <a:rPr lang="en-US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 pengguna</a:t>
            </a:r>
            <a:r>
              <a:rPr lang="en-US" altLang="ja-JP" sz="1100" i="1">
                <a:latin typeface="Arial Narrow" panose="020B0606020202030204" pitchFamily="34" charset="0"/>
                <a:ea typeface="Batang" panose="02030600000101010101" pitchFamily="18" charset="-127"/>
              </a:rPr>
              <a:t> </a:t>
            </a:r>
            <a:r>
              <a:rPr lang="en-US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(</a:t>
            </a:r>
            <a:r>
              <a:rPr lang="en-US" altLang="ja-JP" sz="1100" i="1">
                <a:latin typeface="Arial Narrow" panose="020B0606020202030204" pitchFamily="34" charset="0"/>
                <a:ea typeface="Batang" panose="02030600000101010101" pitchFamily="18" charset="-127"/>
              </a:rPr>
              <a:t>user</a:t>
            </a:r>
            <a:r>
              <a:rPr lang="en-US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), dll.</a:t>
            </a:r>
            <a:endParaRPr lang="en-US" altLang="en-US" sz="1100">
              <a:latin typeface="Arial Narrow" panose="020B0606020202030204" pitchFamily="34" charset="0"/>
              <a:ea typeface="Batang" panose="02030600000101010101" pitchFamily="18" charset="-127"/>
            </a:endParaRPr>
          </a:p>
        </p:txBody>
      </p:sp>
      <p:sp>
        <p:nvSpPr>
          <p:cNvPr id="106503" name="Text Box 7">
            <a:extLst>
              <a:ext uri="{FF2B5EF4-FFF2-40B4-BE49-F238E27FC236}">
                <a16:creationId xmlns:a16="http://schemas.microsoft.com/office/drawing/2014/main" id="{695FE9BD-E324-4C95-8E0E-4A5D5C082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546350"/>
            <a:ext cx="2058987" cy="6492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ja-JP" sz="1200">
                <a:latin typeface="Arial Narrow" panose="020B0606020202030204" pitchFamily="34" charset="0"/>
                <a:ea typeface="Batang" panose="02030600000101010101" pitchFamily="18" charset="-127"/>
              </a:rPr>
              <a:t>Konsultan MK, Konsultan Studi Kelayakan, Konsultan Spesialis (sesuai kebutuhan)</a:t>
            </a:r>
            <a:endParaRPr lang="en-US" altLang="en-US" sz="1200">
              <a:latin typeface="Arial Narrow" panose="020B0606020202030204" pitchFamily="34" charset="0"/>
              <a:ea typeface="Batang" panose="02030600000101010101" pitchFamily="18" charset="-127"/>
            </a:endParaRPr>
          </a:p>
        </p:txBody>
      </p:sp>
      <p:sp>
        <p:nvSpPr>
          <p:cNvPr id="106504" name="Text Box 8">
            <a:extLst>
              <a:ext uri="{FF2B5EF4-FFF2-40B4-BE49-F238E27FC236}">
                <a16:creationId xmlns:a16="http://schemas.microsoft.com/office/drawing/2014/main" id="{34B172E3-59E7-4994-BE6A-F85D60F44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963613"/>
            <a:ext cx="2060575" cy="50165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4" rIns="9144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1300" b="1">
                <a:latin typeface="Arial Narrow" panose="020B0606020202030204" pitchFamily="34" charset="0"/>
                <a:ea typeface="Batang" panose="02030600000101010101" pitchFamily="18" charset="-127"/>
              </a:rPr>
              <a:t>Tahap Perencanaan Teknis/ Desain/Perancangan</a:t>
            </a:r>
            <a:r>
              <a:rPr lang="en-US" altLang="ja-JP" sz="1300" b="1" i="1">
                <a:latin typeface="Arial Narrow" panose="020B0606020202030204" pitchFamily="34" charset="0"/>
                <a:ea typeface="Batang" panose="02030600000101010101" pitchFamily="18" charset="-127"/>
              </a:rPr>
              <a:t>(Desain)</a:t>
            </a:r>
            <a:endParaRPr lang="en-US" altLang="en-US" sz="1300" b="1" i="1">
              <a:latin typeface="Arial Narrow" panose="020B0606020202030204" pitchFamily="34" charset="0"/>
              <a:ea typeface="Batang" panose="02030600000101010101" pitchFamily="18" charset="-127"/>
            </a:endParaRPr>
          </a:p>
        </p:txBody>
      </p:sp>
      <p:sp>
        <p:nvSpPr>
          <p:cNvPr id="106505" name="Text Box 9">
            <a:extLst>
              <a:ext uri="{FF2B5EF4-FFF2-40B4-BE49-F238E27FC236}">
                <a16:creationId xmlns:a16="http://schemas.microsoft.com/office/drawing/2014/main" id="{F6874B04-7288-458E-9173-25AD517CD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2187575"/>
            <a:ext cx="2060575" cy="865188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Pemilik Bangunan/Konstruksi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owner, bouwheer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),  pemberi tugas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employer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), pengembang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developer,  investor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,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 pengguna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user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), dll.</a:t>
            </a:r>
            <a:endParaRPr lang="en-US" altLang="en-US" sz="1100">
              <a:latin typeface="Arial Narrow" panose="020B0606020202030204" pitchFamily="34" charset="0"/>
            </a:endParaRPr>
          </a:p>
        </p:txBody>
      </p:sp>
      <p:sp>
        <p:nvSpPr>
          <p:cNvPr id="106506" name="Text Box 10">
            <a:extLst>
              <a:ext uri="{FF2B5EF4-FFF2-40B4-BE49-F238E27FC236}">
                <a16:creationId xmlns:a16="http://schemas.microsoft.com/office/drawing/2014/main" id="{A0168D04-D5A5-46B8-958A-9435873D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3122613"/>
            <a:ext cx="2062163" cy="100965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ja-JP" sz="1200">
                <a:latin typeface="Arial Narrow" panose="020B0606020202030204" pitchFamily="34" charset="0"/>
                <a:ea typeface="Batang" panose="02030600000101010101" pitchFamily="18" charset="-127"/>
              </a:rPr>
              <a:t>Konsultan MK, Konsultan Studi Kelayakan, Konsultan Perencana Teknis/Desain/Perancang, Konsultan Spesialis (sesuai kebutuhan)</a:t>
            </a:r>
            <a:endParaRPr lang="en-US" altLang="en-US" sz="1200">
              <a:latin typeface="Arial Narrow" panose="020B0606020202030204" pitchFamily="34" charset="0"/>
              <a:ea typeface="Batang" panose="02030600000101010101" pitchFamily="18" charset="-127"/>
            </a:endParaRPr>
          </a:p>
        </p:txBody>
      </p:sp>
      <p:sp>
        <p:nvSpPr>
          <p:cNvPr id="106507" name="Text Box 11">
            <a:extLst>
              <a:ext uri="{FF2B5EF4-FFF2-40B4-BE49-F238E27FC236}">
                <a16:creationId xmlns:a16="http://schemas.microsoft.com/office/drawing/2014/main" id="{BACAEB7F-2ED9-4F5C-BEE2-99D25E20A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0" y="963613"/>
            <a:ext cx="2060575" cy="4984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1300" b="1">
                <a:latin typeface="Arial Narrow" panose="020B0606020202030204" pitchFamily="34" charset="0"/>
                <a:ea typeface="Batang" panose="02030600000101010101" pitchFamily="18" charset="-127"/>
              </a:rPr>
              <a:t>Tahap Pengadaan/Pelelangan </a:t>
            </a:r>
          </a:p>
          <a:p>
            <a:pPr algn="ctr" eaLnBrk="1" hangingPunct="1"/>
            <a:r>
              <a:rPr lang="en-US" altLang="ja-JP" sz="1300" b="1" i="1">
                <a:latin typeface="Arial Narrow" panose="020B0606020202030204" pitchFamily="34" charset="0"/>
                <a:ea typeface="Batang" panose="02030600000101010101" pitchFamily="18" charset="-127"/>
              </a:rPr>
              <a:t>(Procurement)</a:t>
            </a:r>
            <a:endParaRPr lang="en-US" altLang="en-US" sz="1300" b="1" i="1">
              <a:latin typeface="Arial Narrow" panose="020B0606020202030204" pitchFamily="34" charset="0"/>
              <a:ea typeface="Batang" panose="02030600000101010101" pitchFamily="18" charset="-127"/>
            </a:endParaRPr>
          </a:p>
        </p:txBody>
      </p:sp>
      <p:sp>
        <p:nvSpPr>
          <p:cNvPr id="106508" name="Text Box 12">
            <a:extLst>
              <a:ext uri="{FF2B5EF4-FFF2-40B4-BE49-F238E27FC236}">
                <a16:creationId xmlns:a16="http://schemas.microsoft.com/office/drawing/2014/main" id="{48209127-990E-48E0-831D-5E525C509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0" y="2835275"/>
            <a:ext cx="2060575" cy="8636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Pemilik Bangunan/Konstruksi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owner, bouwheer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),  pemberi tugas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employer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), pengembang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developer,  investor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,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 pengguna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user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 , dll.</a:t>
            </a:r>
            <a:endParaRPr lang="en-US" altLang="en-US" sz="1100">
              <a:latin typeface="Arial Narrow" panose="020B0606020202030204" pitchFamily="34" charset="0"/>
            </a:endParaRPr>
          </a:p>
        </p:txBody>
      </p:sp>
      <p:sp>
        <p:nvSpPr>
          <p:cNvPr id="106509" name="Text Box 13">
            <a:extLst>
              <a:ext uri="{FF2B5EF4-FFF2-40B4-BE49-F238E27FC236}">
                <a16:creationId xmlns:a16="http://schemas.microsoft.com/office/drawing/2014/main" id="{F878525C-A35F-4491-BC35-5CC1C056F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0" y="3770313"/>
            <a:ext cx="2060575" cy="938212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18288" bIns="1828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ja-JP" sz="1200">
                <a:latin typeface="Arial Narrow" panose="020B0606020202030204" pitchFamily="34" charset="0"/>
                <a:ea typeface="Batang" panose="02030600000101010101" pitchFamily="18" charset="-127"/>
              </a:rPr>
              <a:t>Konsultan MK, Konsultan Studi Kelayakan, Konsultan Perencana Teknis/Desain/Perancang, Konsultan Spesialis (sesuai kebutuhan)</a:t>
            </a:r>
            <a:endParaRPr lang="en-US" altLang="en-US" sz="1200">
              <a:latin typeface="Arial Narrow" panose="020B0606020202030204" pitchFamily="34" charset="0"/>
              <a:ea typeface="Batang" panose="02030600000101010101" pitchFamily="18" charset="-127"/>
            </a:endParaRPr>
          </a:p>
        </p:txBody>
      </p:sp>
      <p:sp>
        <p:nvSpPr>
          <p:cNvPr id="106510" name="Text Box 14">
            <a:extLst>
              <a:ext uri="{FF2B5EF4-FFF2-40B4-BE49-F238E27FC236}">
                <a16:creationId xmlns:a16="http://schemas.microsoft.com/office/drawing/2014/main" id="{8F342614-65C3-46D4-8B1F-89B0B5EAA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0" y="5138738"/>
            <a:ext cx="2060575" cy="100965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ja-JP" sz="1200">
                <a:latin typeface="Arial Narrow" panose="020B0606020202030204" pitchFamily="34" charset="0"/>
                <a:ea typeface="Batang" panose="02030600000101010101" pitchFamily="18" charset="-127"/>
              </a:rPr>
              <a:t>Calon Pelaksana Konstruksi (</a:t>
            </a:r>
            <a:r>
              <a:rPr lang="sv-SE" altLang="ja-JP" sz="1200" i="1">
                <a:latin typeface="Arial Narrow" panose="020B0606020202030204" pitchFamily="34" charset="0"/>
                <a:ea typeface="Batang" panose="02030600000101010101" pitchFamily="18" charset="-127"/>
              </a:rPr>
              <a:t>construction</a:t>
            </a:r>
            <a:r>
              <a:rPr lang="sv-SE" altLang="ja-JP" sz="1200">
                <a:latin typeface="Arial Narrow" panose="020B0606020202030204" pitchFamily="34" charset="0"/>
                <a:ea typeface="Batang" panose="02030600000101010101" pitchFamily="18" charset="-127"/>
              </a:rPr>
              <a:t>):</a:t>
            </a:r>
          </a:p>
          <a:p>
            <a:pPr eaLnBrk="1" hangingPunct="1"/>
            <a:r>
              <a:rPr lang="sv-SE" altLang="ja-JP" sz="1200">
                <a:latin typeface="Arial Narrow" panose="020B0606020202030204" pitchFamily="34" charset="0"/>
                <a:ea typeface="Batang" panose="02030600000101010101" pitchFamily="18" charset="-127"/>
              </a:rPr>
              <a:t>Kontraktor, Subkontraktor /  Kontraktor Spesialis, Pemasok Bahan dan/atau Peralatan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6511" name="Text Box 15">
            <a:extLst>
              <a:ext uri="{FF2B5EF4-FFF2-40B4-BE49-F238E27FC236}">
                <a16:creationId xmlns:a16="http://schemas.microsoft.com/office/drawing/2014/main" id="{224C5996-9EEF-4BDB-B832-4A96C9719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0" y="4779963"/>
            <a:ext cx="2060575" cy="290512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ja-JP" sz="1200">
                <a:latin typeface="Arial Narrow" panose="020B0606020202030204" pitchFamily="34" charset="0"/>
                <a:ea typeface="Batang" panose="02030600000101010101" pitchFamily="18" charset="-127"/>
              </a:rPr>
              <a:t>Calon Konsultan Pengawas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6512" name="Text Box 16">
            <a:extLst>
              <a:ext uri="{FF2B5EF4-FFF2-40B4-BE49-F238E27FC236}">
                <a16:creationId xmlns:a16="http://schemas.microsoft.com/office/drawing/2014/main" id="{73E54F64-EEE0-45B3-B746-FCA3F78C9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963613"/>
            <a:ext cx="2060575" cy="49847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1300" b="1">
                <a:latin typeface="Arial Narrow" panose="020B0606020202030204" pitchFamily="34" charset="0"/>
                <a:ea typeface="Batang" panose="02030600000101010101" pitchFamily="18" charset="-127"/>
              </a:rPr>
              <a:t>Tahap Pelaksanaan Konstruksi </a:t>
            </a:r>
          </a:p>
          <a:p>
            <a:pPr algn="ctr" eaLnBrk="1" hangingPunct="1"/>
            <a:r>
              <a:rPr lang="en-US" altLang="ja-JP" sz="1300" b="1" i="1">
                <a:latin typeface="Arial Narrow" panose="020B0606020202030204" pitchFamily="34" charset="0"/>
                <a:ea typeface="Batang" panose="02030600000101010101" pitchFamily="18" charset="-127"/>
              </a:rPr>
              <a:t>(Construction)</a:t>
            </a:r>
            <a:endParaRPr lang="en-US" altLang="en-US" sz="1300" b="1" i="1">
              <a:latin typeface="Arial Narrow" panose="020B0606020202030204" pitchFamily="34" charset="0"/>
              <a:ea typeface="Batang" panose="02030600000101010101" pitchFamily="18" charset="-127"/>
            </a:endParaRPr>
          </a:p>
        </p:txBody>
      </p:sp>
      <p:sp>
        <p:nvSpPr>
          <p:cNvPr id="106513" name="Text Box 17">
            <a:extLst>
              <a:ext uri="{FF2B5EF4-FFF2-40B4-BE49-F238E27FC236}">
                <a16:creationId xmlns:a16="http://schemas.microsoft.com/office/drawing/2014/main" id="{7E34829E-3D0C-489C-81EB-43BFAC4F3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3482975"/>
            <a:ext cx="2060575" cy="84931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Pemilik Bangunan/Konstruksi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owner, bouwheer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),  pemberi tugas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employer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), pengembang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developer,  investor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,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 pengguna (</a:t>
            </a:r>
            <a:r>
              <a:rPr lang="en-US" altLang="ja-JP" sz="1100" i="1">
                <a:latin typeface="Arial Narrow" panose="020B0606020202030204" pitchFamily="34" charset="0"/>
                <a:ea typeface="ＭＳ Ｐゴシック" panose="020B0600070205080204" pitchFamily="34" charset="-128"/>
              </a:rPr>
              <a:t>user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ja-JP" sz="1100" u="sng">
                <a:latin typeface="Arial Narrow" panose="020B0606020202030204" pitchFamily="34" charset="0"/>
                <a:ea typeface="ＭＳ Ｐゴシック" panose="020B0600070205080204" pitchFamily="34" charset="-128"/>
              </a:rPr>
              <a:t>,</a:t>
            </a:r>
            <a:r>
              <a:rPr lang="en-US" altLang="ja-JP" sz="1100">
                <a:latin typeface="Arial Narrow" panose="020B0606020202030204" pitchFamily="34" charset="0"/>
                <a:ea typeface="ＭＳ Ｐゴシック" panose="020B0600070205080204" pitchFamily="34" charset="-128"/>
              </a:rPr>
              <a:t> dll.</a:t>
            </a:r>
            <a:endParaRPr lang="en-US" altLang="en-US" sz="1100">
              <a:latin typeface="Arial Narrow" panose="020B0606020202030204" pitchFamily="34" charset="0"/>
            </a:endParaRPr>
          </a:p>
        </p:txBody>
      </p:sp>
      <p:sp>
        <p:nvSpPr>
          <p:cNvPr id="106514" name="Text Box 18">
            <a:extLst>
              <a:ext uri="{FF2B5EF4-FFF2-40B4-BE49-F238E27FC236}">
                <a16:creationId xmlns:a16="http://schemas.microsoft.com/office/drawing/2014/main" id="{FE7C8371-23F8-4480-8AF5-7DB5AFCFC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4419600"/>
            <a:ext cx="2060575" cy="9366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18288" bIns="1828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ja-JP" sz="1200" dirty="0">
                <a:latin typeface="Arial Narrow" panose="020B0606020202030204" pitchFamily="34" charset="0"/>
                <a:ea typeface="Batang" panose="02030600000101010101" pitchFamily="18" charset="-127"/>
              </a:rPr>
              <a:t>Konsultan MK, Konsultan Studi Kelayakan, Konsultan Perencana Teknis/Desain/Perancang, Konsultan Spesialis (sesuai kebutuhan)</a:t>
            </a:r>
            <a:endParaRPr lang="en-US" altLang="en-US" sz="1200" dirty="0">
              <a:latin typeface="Arial Narrow" panose="020B0606020202030204" pitchFamily="34" charset="0"/>
              <a:ea typeface="Batang" panose="02030600000101010101" pitchFamily="18" charset="-127"/>
            </a:endParaRPr>
          </a:p>
        </p:txBody>
      </p:sp>
      <p:sp>
        <p:nvSpPr>
          <p:cNvPr id="106515" name="Text Box 19">
            <a:extLst>
              <a:ext uri="{FF2B5EF4-FFF2-40B4-BE49-F238E27FC236}">
                <a16:creationId xmlns:a16="http://schemas.microsoft.com/office/drawing/2014/main" id="{8A8A4A2A-E06C-4AC8-9993-2E190FEE1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5427663"/>
            <a:ext cx="2060575" cy="29051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ja-JP" sz="1200">
                <a:latin typeface="Arial Narrow" panose="020B0606020202030204" pitchFamily="34" charset="0"/>
                <a:ea typeface="Batang" panose="02030600000101010101" pitchFamily="18" charset="-127"/>
              </a:rPr>
              <a:t>Konsultan Pengawas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6516" name="Text Box 20">
            <a:extLst>
              <a:ext uri="{FF2B5EF4-FFF2-40B4-BE49-F238E27FC236}">
                <a16:creationId xmlns:a16="http://schemas.microsoft.com/office/drawing/2014/main" id="{1083A604-4EC9-43D3-8914-58D24E513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5788025"/>
            <a:ext cx="2060575" cy="8350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Pelaksana Konstruksi (</a:t>
            </a:r>
            <a:r>
              <a:rPr lang="sv-SE" altLang="ja-JP" sz="1100" i="1">
                <a:latin typeface="Arial Narrow" panose="020B0606020202030204" pitchFamily="34" charset="0"/>
                <a:ea typeface="Batang" panose="02030600000101010101" pitchFamily="18" charset="-127"/>
              </a:rPr>
              <a:t>construction</a:t>
            </a:r>
            <a:r>
              <a:rPr lang="sv-SE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):</a:t>
            </a:r>
          </a:p>
          <a:p>
            <a:pPr eaLnBrk="1" hangingPunct="1"/>
            <a:r>
              <a:rPr lang="sv-SE" altLang="ja-JP" sz="1100">
                <a:latin typeface="Arial Narrow" panose="020B0606020202030204" pitchFamily="34" charset="0"/>
                <a:ea typeface="Batang" panose="02030600000101010101" pitchFamily="18" charset="-127"/>
              </a:rPr>
              <a:t>Kontraktor, Subkontraktor /  Kontraktor Spesialis, Pemasok Bahan dan/atau Peralatan</a:t>
            </a:r>
            <a:endParaRPr lang="en-US" altLang="en-US" sz="1100">
              <a:latin typeface="Times New Roman" panose="02020603050405020304" pitchFamily="18" charset="0"/>
            </a:endParaRPr>
          </a:p>
        </p:txBody>
      </p:sp>
      <p:sp>
        <p:nvSpPr>
          <p:cNvPr id="6165" name="TextBox 21">
            <a:extLst>
              <a:ext uri="{FF2B5EF4-FFF2-40B4-BE49-F238E27FC236}">
                <a16:creationId xmlns:a16="http://schemas.microsoft.com/office/drawing/2014/main" id="{4F32C1D6-0605-4916-AE68-5918B8025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SIKLUS PROYEK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499" grpId="0" animBg="1"/>
      <p:bldP spid="106500" grpId="0" animBg="1"/>
      <p:bldP spid="106501" grpId="0" animBg="1"/>
      <p:bldP spid="106502" grpId="0" animBg="1"/>
      <p:bldP spid="106503" grpId="0" animBg="1"/>
      <p:bldP spid="106504" grpId="0" animBg="1"/>
      <p:bldP spid="106505" grpId="0" animBg="1"/>
      <p:bldP spid="106506" grpId="0" animBg="1"/>
      <p:bldP spid="106507" grpId="0" animBg="1"/>
      <p:bldP spid="106508" grpId="0" animBg="1"/>
      <p:bldP spid="106509" grpId="0" animBg="1"/>
      <p:bldP spid="106510" grpId="0" animBg="1"/>
      <p:bldP spid="106511" grpId="0" animBg="1"/>
      <p:bldP spid="106512" grpId="0" animBg="1"/>
      <p:bldP spid="106513" grpId="0" animBg="1"/>
      <p:bldP spid="106514" grpId="0" animBg="1"/>
      <p:bldP spid="106515" grpId="0" animBg="1"/>
      <p:bldP spid="1065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61" name="Group 41">
            <a:extLst>
              <a:ext uri="{FF2B5EF4-FFF2-40B4-BE49-F238E27FC236}">
                <a16:creationId xmlns:a16="http://schemas.microsoft.com/office/drawing/2014/main" id="{A5966EAE-CCD1-4653-BC69-44EF95B60128}"/>
              </a:ext>
            </a:extLst>
          </p:cNvPr>
          <p:cNvGraphicFramePr>
            <a:graphicFrameLocks noGrp="1"/>
          </p:cNvGraphicFramePr>
          <p:nvPr/>
        </p:nvGraphicFramePr>
        <p:xfrm>
          <a:off x="857250" y="1681163"/>
          <a:ext cx="7524750" cy="3879889"/>
        </p:xfrm>
        <a:graphic>
          <a:graphicData uri="http://schemas.openxmlformats.org/drawingml/2006/table">
            <a:tbl>
              <a:tblPr/>
              <a:tblGrid>
                <a:gridCol w="208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PENGGUNA JASA</a:t>
                      </a:r>
                    </a:p>
                  </a:txBody>
                  <a:tcPr marT="45718" marB="45718" anchor="ctr" anchorCtr="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PERAN</a:t>
                      </a:r>
                    </a:p>
                  </a:txBody>
                  <a:tcPr marT="45718" marB="45718" anchor="ctr" anchorCtr="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Pemilik Bangunan/ Konstruksi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owner, bouwheer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8" marB="4571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Membiayai proyek konstruksi </a:t>
                      </a: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Menetapkan keputusan berkaitan dengan pekerjaan/proyek konstruksi</a:t>
                      </a:r>
                    </a:p>
                  </a:txBody>
                  <a:tcPr marT="45718" marB="4571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Pemberi Tugas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Employer)</a:t>
                      </a:r>
                    </a:p>
                  </a:txBody>
                  <a:tcPr marT="45718" marB="4571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Mewakili pemilik bangunan/konstruksi yang berkaitan dengan pekerjaan/proyek konstruksi</a:t>
                      </a:r>
                    </a:p>
                  </a:txBody>
                  <a:tcPr marT="45718" marB="4571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Pengembang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developer, investor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8" marB="4571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Berperan sebagai pemilik bangunan/konstruksi yang berkaitan dengan pekerjaan/proyek konstruksi</a:t>
                      </a:r>
                    </a:p>
                  </a:txBody>
                  <a:tcPr marT="45718" marB="4571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Pengguna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bangunan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User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8" marB="4571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Memberi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masukan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input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sebagai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pengguna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bangunan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konstruksi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7542" name="Text Box 22">
            <a:extLst>
              <a:ext uri="{FF2B5EF4-FFF2-40B4-BE49-F238E27FC236}">
                <a16:creationId xmlns:a16="http://schemas.microsoft.com/office/drawing/2014/main" id="{2CA9C7E6-0547-4605-AB53-747AE608C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511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ahoma" panose="020B0604030504040204" pitchFamily="34" charset="0"/>
              </a:rPr>
              <a:t>Pemilik (Owner)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657" name="Group 113">
            <a:extLst>
              <a:ext uri="{FF2B5EF4-FFF2-40B4-BE49-F238E27FC236}">
                <a16:creationId xmlns:a16="http://schemas.microsoft.com/office/drawing/2014/main" id="{B4E1D572-0F49-4F0D-B374-EE003D844D37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447800"/>
          <a:ext cx="7591425" cy="4694239"/>
        </p:xfrm>
        <a:graphic>
          <a:graphicData uri="http://schemas.openxmlformats.org/drawingml/2006/table">
            <a:tbl>
              <a:tblPr/>
              <a:tblGrid>
                <a:gridCol w="194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PENYEDIA JASA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PERAN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Konsultan Perencana Teknis/ Desain/Perancang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enyediakan layanan jasa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perencanaan teknis/desain/perancangan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design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Konsultan Spesialis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enyediakan layanan jasa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khusus/spesialis, seperti: konsultan penyelidikan tanah, konsultan pengukuran topografi, konsultan arsitektur, konsultan struktur, konsultan Mekanikal dan Elektrikal dll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Konsultan Manajemen Konstruksi (MK)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Membantu pemilik sebagai penasehat dan atau pengelola dalam pengelolaan proyek konstruksi, pada tahap perencanaan teknis (studi kelayakan, dan desain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design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)), tahap pelaksanaan konstruksi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Konsultan Studi Kelayakan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enyediakan layanan jasa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studi kelayakan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Konsultan Pengawas/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Supervisi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enyediakan layanan jasa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pengawasan/supervisi pada saat pelaksanaan konstruksi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construction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L="91429" marR="9142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8575" name="Text Box 31">
            <a:extLst>
              <a:ext uri="{FF2B5EF4-FFF2-40B4-BE49-F238E27FC236}">
                <a16:creationId xmlns:a16="http://schemas.microsoft.com/office/drawing/2014/main" id="{91036711-3B7F-47FD-91E5-56FB6E87D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762000"/>
            <a:ext cx="511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ahoma" panose="020B0604030504040204" pitchFamily="34" charset="0"/>
              </a:rPr>
              <a:t>Konsultan </a:t>
            </a:r>
            <a:r>
              <a:rPr lang="en-US" altLang="en-US" sz="2400" b="1" i="1">
                <a:latin typeface="Tahoma" panose="020B0604030504040204" pitchFamily="34" charset="0"/>
              </a:rPr>
              <a:t>(Engineer)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611" name="Group 43">
            <a:extLst>
              <a:ext uri="{FF2B5EF4-FFF2-40B4-BE49-F238E27FC236}">
                <a16:creationId xmlns:a16="http://schemas.microsoft.com/office/drawing/2014/main" id="{A58332E8-4DC7-4DE4-8D54-48A1BB586665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447800"/>
          <a:ext cx="8153400" cy="4500562"/>
        </p:xfrm>
        <a:graphic>
          <a:graphicData uri="http://schemas.openxmlformats.org/drawingml/2006/table">
            <a:tbl>
              <a:tblPr/>
              <a:tblGrid>
                <a:gridCol w="2439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PENYEDIA JASA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PERAN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Kontraktor atau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Menyediakan layanan jasa pelaksanaan konstruksi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construction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 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Kontraktor Utama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Sebagai kontraktor utama bagi pemilik bangunan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owner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Membiayai subkontraktor dan atau pemasok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supplier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Mengontrol pelaksanaan pekerjaan subkontraktor dan atau pemasok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supplier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Sub kontraktor/ kontraktor spesialis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enyediakan layanan jasa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pelaksanaan </a:t>
                      </a: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konstruks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 khusus atau spesial, misalnya sub kontraktor pondasi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bore pile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; sub kontraktor peralatan bangunan, seperti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lift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; dll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Pemasok bahan dan atau peralatan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Supplier)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enyediakan layanan jasa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pengadaan bahan, misalnya beton siap pakai 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readymix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), baja dll.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dan atau peralatan, misalnya peralatan konstruksi seperti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dump truck, crane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dll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dan peralatan bangunan, seperti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lift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; dll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9590" name="Rectangle 22">
            <a:extLst>
              <a:ext uri="{FF2B5EF4-FFF2-40B4-BE49-F238E27FC236}">
                <a16:creationId xmlns:a16="http://schemas.microsoft.com/office/drawing/2014/main" id="{1C71A7A5-5244-4F80-B48D-709EDBA8F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38200"/>
            <a:ext cx="65135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marL="482600" indent="-482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>
                <a:latin typeface="Tahoma" panose="020B0604030504040204" pitchFamily="34" charset="0"/>
              </a:rPr>
              <a:t>Kontraktor (</a:t>
            </a:r>
            <a:r>
              <a:rPr lang="en-US" altLang="en-US" sz="2000" b="1" i="1">
                <a:latin typeface="Tahoma" panose="020B0604030504040204" pitchFamily="34" charset="0"/>
              </a:rPr>
              <a:t>Contractor</a:t>
            </a:r>
            <a:r>
              <a:rPr lang="en-US" altLang="en-US" sz="2000" b="1">
                <a:latin typeface="Tahoma" panose="020B060403050404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2339F328-30D7-4D70-A070-6D1713A4E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696200" cy="449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ct val="20000"/>
              </a:spcBef>
              <a:buClr>
                <a:schemeClr val="hlink"/>
              </a:buClr>
              <a:defRPr/>
            </a:pPr>
            <a:r>
              <a:rPr lang="id-ID" sz="21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Masing-masing unsur mempunyai tugas, kewajiban, tanggung jawab dan wewenang sesuai posisinya masing-masing.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id-ID" sz="11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defRPr/>
            </a:pPr>
            <a:r>
              <a:rPr lang="id-ID" sz="21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Pemilik Proyek atau pemberi tugas atau pengguna jasa adalah: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id-ID" sz="21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Badan yang memiliki proyek dan memberikan pekerjaan atau menyuruh memberikan pekerjaan kepada pihak penyedia jasa dan yang membayar biaya pekerjaan tersebut.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id-ID" sz="21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id-ID" sz="21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Pengguna jasa dapat berupa perseorangan, badan/</a:t>
            </a:r>
            <a:r>
              <a:rPr lang="en-US" sz="21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id-ID" sz="21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lembaga/</a:t>
            </a:r>
            <a:r>
              <a:rPr lang="en-US" sz="21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id-ID" sz="21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instansi pemerintah maupun swasta.</a:t>
            </a:r>
            <a:endParaRPr lang="id-ID" sz="8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68275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id-ID" sz="21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68275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id-ID" sz="21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68275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id-ID" sz="21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68275" indent="-168275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id-ID" sz="21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id-ID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id-ID" sz="16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20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3" name="Rectangle 20">
            <a:extLst>
              <a:ext uri="{FF2B5EF4-FFF2-40B4-BE49-F238E27FC236}">
                <a16:creationId xmlns:a16="http://schemas.microsoft.com/office/drawing/2014/main" id="{6A7F835C-ED36-42FA-B46B-D0D8D32CD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8077200" cy="5334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400" b="1">
                <a:solidFill>
                  <a:srgbClr val="CC6600"/>
                </a:solidFill>
              </a:rPr>
              <a:t>PEMILIK PROYEK   </a:t>
            </a:r>
            <a:endParaRPr lang="en-US" altLang="en-US" sz="2400" b="1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A03D1E1-9236-48AF-8324-597C7CE0C7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914400"/>
            <a:ext cx="7696200" cy="4495800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id-ID" sz="2100" dirty="0">
                <a:solidFill>
                  <a:schemeClr val="tx1"/>
                </a:solidFill>
                <a:latin typeface="+mn-lt"/>
              </a:rPr>
              <a:t>Hak dan kewajiban pengguna jasa adalah: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Menunjuk penyedia jasa (konsultan dan kontraktor)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Meminta laporan secara periodik mengenai pelaksanaan pekerjaan yang telah dilakukan oleh penyedia jasa.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Memberikan fasilitas  baik berupa sarana dan  prasarana yang dibutuhkan oleh pihak penyedia jasa untuk kelancaran pekerjaan.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Menyediakan lahan untuk tempat pelaksanaan pekerjaan.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Menyediakan dana dan kemudian membayar kepada pihak penyedia jasa sejumlah biaya yang diperlukan untuk mewujudkan sebuah bangunan.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Ikut mengawasi jalannya pelaksanaan pekerjaan yang direncanakan dengan cara menempatkan atau menunjuk suatu badan atau orang untuk bertindak atas nama pemilik.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Mengesahkan perubahan dalam pekerjaan (bila terjadi).</a:t>
            </a:r>
          </a:p>
          <a:p>
            <a:pPr marL="271463" indent="-271463" algn="just">
              <a:buFont typeface="Wingdings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  <a:latin typeface="+mn-lt"/>
              </a:rPr>
              <a:t>Menerima dan mengesahkan pekerjaan yang telah selesai dilaksanakan oleh penyedia jasa jika  produknya telah sesuai dengan apa yang dikehendaki.</a:t>
            </a:r>
          </a:p>
        </p:txBody>
      </p:sp>
    </p:spTree>
  </p:cSld>
  <p:clrMapOvr>
    <a:masterClrMapping/>
  </p:clrMapOvr>
  <p:transition spd="slow">
    <p:zoom dir="in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651</TotalTime>
  <Words>1649</Words>
  <Application>Microsoft Office PowerPoint</Application>
  <PresentationFormat>On-screen Show (4:3)</PresentationFormat>
  <Paragraphs>201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Cooper Black</vt:lpstr>
      <vt:lpstr>Tahoma</vt:lpstr>
      <vt:lpstr>Times New Roman</vt:lpstr>
      <vt:lpstr>Wingdings</vt:lpstr>
      <vt:lpstr>Retrospect</vt:lpstr>
      <vt:lpstr>MANAJEMEN KONSTRUKSI</vt:lpstr>
      <vt:lpstr>PowerPoint Presentation</vt:lpstr>
      <vt:lpstr>Pihak-pihak yang Terlibat dalam  Pekerjaan/Proyek Konstruksi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Propelat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Master</dc:creator>
  <cp:lastModifiedBy>Irham Aswery</cp:lastModifiedBy>
  <cp:revision>182</cp:revision>
  <dcterms:created xsi:type="dcterms:W3CDTF">2005-06-24T05:42:45Z</dcterms:created>
  <dcterms:modified xsi:type="dcterms:W3CDTF">2020-07-19T14:38:14Z</dcterms:modified>
</cp:coreProperties>
</file>