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89" r:id="rId2"/>
    <p:sldId id="264" r:id="rId3"/>
    <p:sldId id="280" r:id="rId4"/>
    <p:sldId id="279" r:id="rId5"/>
    <p:sldId id="284" r:id="rId6"/>
    <p:sldId id="285" r:id="rId7"/>
    <p:sldId id="286" r:id="rId8"/>
    <p:sldId id="265" r:id="rId9"/>
    <p:sldId id="274" r:id="rId10"/>
    <p:sldId id="276" r:id="rId11"/>
    <p:sldId id="288" r:id="rId12"/>
    <p:sldId id="277" r:id="rId13"/>
    <p:sldId id="278" r:id="rId14"/>
    <p:sldId id="275" r:id="rId15"/>
    <p:sldId id="272" r:id="rId16"/>
    <p:sldId id="270" r:id="rId17"/>
    <p:sldId id="271" r:id="rId18"/>
    <p:sldId id="268" r:id="rId19"/>
    <p:sldId id="273" r:id="rId20"/>
    <p:sldId id="281" r:id="rId21"/>
    <p:sldId id="282" r:id="rId22"/>
    <p:sldId id="269" r:id="rId23"/>
    <p:sldId id="283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4660"/>
  </p:normalViewPr>
  <p:slideViewPr>
    <p:cSldViewPr>
      <p:cViewPr varScale="1">
        <p:scale>
          <a:sx n="68" d="100"/>
          <a:sy n="68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2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9550E8-4D61-4B87-806E-DED78E6B7F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BA7B3D-FF43-4367-9270-E76B94B941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BD96206-8EB7-472C-B4D5-766C46CE30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883CBD0-B699-45E2-8896-878EBC742B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23E1A43-7E4C-4174-8534-62850DB411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9DD1558-5110-4486-871B-6EDB756A4F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BABAE8B-7746-4E9C-9AE6-36B7542BC4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31CBCA4-B190-47A5-B330-B6D1CB78B80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08EC6DB2-0DE8-4D81-A10B-45967B500A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64DD1FB5-7A15-4C4D-864B-3E095E9502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26FFDDD-D14E-49D0-8BCE-51289E7DE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9B4AF6D8-BBDD-4C1E-8A6E-2505D5E932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31162-D9D5-4832-B67D-C11CF4AB7BEC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44B5-C406-4486-925F-FE917BAEB3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46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E8490-732D-4502-8DC7-9D4879A10E44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54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B703E-0B98-406D-8AB9-31556F2F7037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30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D5B25-4041-4FDA-AC3B-DDC3B1C412A2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00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0E497-B7DC-4DD7-83A2-2B82421A4B63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53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C74C1-ED5A-4AFE-9A99-BA0D786CE7DF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89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0FF03-56BA-4724-98CE-270620604FA2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68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DD666C-9407-4BDA-B2B8-3393220B40F3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78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3832F-DF75-44A7-B081-AD87E71F8000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26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90CC57-07FF-478C-93E9-BDDF8B585A58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2527-966B-47A8-9E9C-024E044E2E9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99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243AA-B61B-49E8-B822-823A0E7B5F70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CD2D1-5EBD-4B51-82C7-544FAD0D3EEC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8615-3C52-45E2-B251-2BCCE14536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C371EA-DE99-45D4-912C-64BFD8C35AC7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93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D03BE-5FDC-4607-9C85-2262C3150F12}" type="datetime1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44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6FD2C-3595-4441-AC5F-53BDE256C003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606C-4F4B-464D-8CD5-5D31EB4EF8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97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F7419-7711-4E39-9DA4-4EC8F11F6C24}" type="datetime1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BB08-D302-487A-B3E6-3A81968E50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5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7609B-3A1D-4B05-BEA2-E28843C7D254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7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AA59E-D011-44D4-A8A9-2D9CC5987057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D7AC-FB25-49D1-877B-1D5FA0D09E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21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835646-36BC-46B2-B12E-6C5D30095C77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1A31B6-5058-47D1-8C38-F220B779AF0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646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D44FD-C99A-4471-AF39-47B7F3412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MANAJEMEN KONSTRUKSI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87005-99DF-4C44-A015-48D2BCE04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DASAR-DASAR MANAJEMEN KONSTRUKSI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00F60-2410-431F-A8EF-CC154B21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31B6-5058-47D1-8C38-F220B779AF02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2A88F-987B-4579-A852-8F4BA6E9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0A81E-4902-48F9-863F-07702CEF2CAB}" type="datetime1">
              <a:rPr lang="en-US" smtClean="0"/>
              <a:t>7/6/2020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7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6A8292A1-BB64-410D-84D5-9BB432674E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ORGANIZING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8C284F9F-D6C5-4C53-8183-0F949B36C1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MENJAMIN TERPELIHARA KOORDINASI DENGAN BAIK</a:t>
            </a:r>
          </a:p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MEMBANTU PIMPINANNYA DALAM MENGGERAKKAN FUNGSI-FUNGSI MANAJEMEN</a:t>
            </a:r>
          </a:p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MEMPERSATUKAN PEMIKIRAN DARI SATUAN ORGANISASI YANG LEBIH KECIL YANG BERADA DI DALAM KORDINASINYA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4C00A-D27C-4B6E-9D75-6E095184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EB2A0-7DE7-4FE0-9C19-50E85D7B5EAB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EB414-F7F2-4E6A-8A71-62EEBA22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9D5AF3-94DB-49D6-AD45-C751F51F56BF}" type="slidenum">
              <a:rPr lang="en-US" altLang="en-US" sz="1400">
                <a:latin typeface="Interstate" pitchFamily="2" charset="0"/>
              </a:rPr>
              <a:pPr eaLnBrk="1" hangingPunct="1"/>
              <a:t>10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6E5F3-926D-43C0-BCD7-191485FE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043E5-0624-4194-B8F8-BF8CECFB0B8A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1F342-B523-4899-8A61-BAC4D788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6609D5-862D-48AB-985F-F033ABB63939}" type="slidenum">
              <a:rPr lang="en-US" altLang="en-US" sz="1400">
                <a:latin typeface="Interstate" pitchFamily="2" charset="0"/>
              </a:rPr>
              <a:pPr eaLnBrk="1" hangingPunct="1"/>
              <a:t>11</a:t>
            </a:fld>
            <a:endParaRPr lang="en-US" altLang="en-US" sz="1400">
              <a:latin typeface="Interstate" pitchFamily="2" charset="0"/>
            </a:endParaRPr>
          </a:p>
        </p:txBody>
      </p:sp>
      <p:pic>
        <p:nvPicPr>
          <p:cNvPr id="15365" name="Picture 2">
            <a:extLst>
              <a:ext uri="{FF2B5EF4-FFF2-40B4-BE49-F238E27FC236}">
                <a16:creationId xmlns:a16="http://schemas.microsoft.com/office/drawing/2014/main" id="{F43E51E4-E240-4EB4-AAAD-C4F2E479B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00025"/>
            <a:ext cx="626745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7F17E9CC-018B-4C9A-A754-A3E406B05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ACTUATING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ECB77D5D-382E-40D5-9E5E-0996491A1A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marL="514350" indent="-514350"/>
            <a:r>
              <a:rPr lang="en-US" altLang="en-US" sz="2000">
                <a:latin typeface="Calibri" panose="020F0502020204030204" pitchFamily="34" charset="0"/>
              </a:rPr>
              <a:t>ACTUATING ADALAH UNTUK MENGGERAKKAN ORANG YANG TERGABUNG DALAM ORGANISASI AGAR MELAKUKAN KEGIATAN YANG TELAH DITETAPKAN DALAM PLANNING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B45CE-6ABD-4B2E-860B-09001703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1E5EF6-F6AE-4BD7-860B-1A3FA444017E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2B4BB-DF07-4E4E-808E-2505DBE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45861-F8EC-4920-8602-82CE298535A7}" type="slidenum">
              <a:rPr lang="en-US" altLang="en-US" sz="1400">
                <a:latin typeface="Interstate" pitchFamily="2" charset="0"/>
              </a:rPr>
              <a:pPr eaLnBrk="1" hangingPunct="1"/>
              <a:t>12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D144DD8C-E6F5-4F37-9747-724D550E6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METODE MENSUKSESKAN ACTUATING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9B08C773-6331-4E43-9D73-3955E1486C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 fontScale="85000" lnSpcReduction="10000"/>
          </a:bodyPr>
          <a:lstStyle/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PIMPINAN PERLU MENJADI PENDENGAR YANG BAIK, AGAR DAPAT MEMAHAMI DENGAN BENAR APA YANG MELATARBELAKANGI KELUHAN PEGAWAI, SEHINGGA DAPAT DIJADIKAN BAHAN PERTIMBANGAN DALAM PENGAMBILAN SESUATU KEPUTUSAN.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SEORANG PIMPINAN PERLU MENCEGAH UNTUK MEMBERIKAN ARGUMENTASI SEBAGAI PEMBENARAN ATAS KEPUTUSAN YANG DIAMBILNYA, OLEH KARENA PADA UMUMNYA SEMUA ORANG TIDAK SUKA PADA ALASAN APALAGI KALAU DICARI-CARI AGAR BISA MEMBERIKAN DALIH PEMBENARAN ATAS KEPUTUSANNYA.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JANGAN BERBUAT SESUATU YANG MENIMBULKAN SENTIMENT DARI ORANG LAIN ATAU ORANG LAIN MENJADI NAIK EMOSINYA.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PIMPINAN DAPAT MELAKUKAN TEKNIK PERSUASIF DENGAN CARA BERTANYA SEHINGGA TIDAK DIRASAKAN SEBAGAI TEKANAN OLEH PEGAWAINYA.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PERLU MELAKUKAN PENGAWASAN UNTUK MENINGKATKAN KINERJA PEGAWAI, NAMUN HARUSLAH DENGAN CARA-CARA YANG TIDAK BOLEH MEMATIKAN KREATIVITAS PEGAWAI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endParaRPr lang="en-US" altLang="en-US" sz="1200" b="1">
              <a:latin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6CB94-2CD3-4A64-8878-B95ED959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E4894-9246-4D79-95CD-1701F9996E34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06710-17EE-4201-9252-563D0E0B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DEEB40-6450-41A3-80DC-2A0AE0C57EAC}" type="slidenum">
              <a:rPr lang="en-US" altLang="en-US" sz="1400">
                <a:latin typeface="Interstate" pitchFamily="2" charset="0"/>
              </a:rPr>
              <a:pPr eaLnBrk="1" hangingPunct="1"/>
              <a:t>13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35421A28-0C17-4D0B-BB64-06AFC670D9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METODE MENSUKSESKAN ACTUATING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98AB005-D8A8-4DE5-BA79-DA4DB07AF9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 fontScale="85000" lnSpcReduction="10000"/>
          </a:bodyPr>
          <a:lstStyle/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r>
              <a:rPr lang="en-US" altLang="en-US" sz="1800" b="1">
                <a:latin typeface="Calibri" panose="020F0502020204030204" pitchFamily="34" charset="0"/>
              </a:rPr>
              <a:t>PIMPINAN PERLU MENJADI PENDENGAR YANG BAIK, AGAR DAPAT MEMAHAMI DENGAN BENAR APA YANG MELATARBELAKANGI KELUHAN PEGAWAI, SEHINGGA DAPAT DIJADIKAN BAHAN PERTIMBANGAN DALAM PENGAMBILAN SESUATU KEPUTUSAN.</a:t>
            </a:r>
          </a:p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r>
              <a:rPr lang="en-US" altLang="en-US" sz="1800" b="1">
                <a:latin typeface="Calibri" panose="020F0502020204030204" pitchFamily="34" charset="0"/>
              </a:rPr>
              <a:t>SEORANG PIMPINAN PERLU MENCEGAH UNTUK MEMBERIKAN ARGUMENTASI SEBAGAI PEMBENARAN ATAS KEPUTUSAN YANG DIAMBILNYA, OLEH KARENA PADA UMUMNYA SEMUA ORANG TIDAK SUKA PADA ALASAN APALAGI KALAU DICARI-CARI AGAR BISA MEMBERIKAN DALIH PEMBENARAN ATAS KEPUTUSANNYA.</a:t>
            </a:r>
          </a:p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r>
              <a:rPr lang="en-US" altLang="en-US" sz="1800" b="1">
                <a:latin typeface="Calibri" panose="020F0502020204030204" pitchFamily="34" charset="0"/>
              </a:rPr>
              <a:t>JANGAN BERBUAT SESUATU YANG MENIMBULKAN SENTIMENT DARI ORANG LAIN ATAU ORANG LAIN MENJADI NAIK EMOSINYA.</a:t>
            </a:r>
          </a:p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r>
              <a:rPr lang="en-US" altLang="en-US" sz="1800" b="1">
                <a:latin typeface="Calibri" panose="020F0502020204030204" pitchFamily="34" charset="0"/>
              </a:rPr>
              <a:t>PIMPINAN DAPAT MELAKUKAN TEKNIK PERSUASIF DENGAN CARA BERTANYA SEHINGGA TIDAK DIRASAKAN SEBAGAI TEKANAN OLEH PEGAWAINYA.</a:t>
            </a:r>
          </a:p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r>
              <a:rPr lang="en-US" altLang="en-US" sz="1800" b="1">
                <a:latin typeface="Calibri" panose="020F0502020204030204" pitchFamily="34" charset="0"/>
              </a:rPr>
              <a:t>PERLU MELAKUKAN PENGAWASAN UNTUK MENINGKATKAN KINERJA PEGAWAI, NAMUN HARUSLAH DENGAN CARA-CARA YANG TIDAK BOLEH MEMATIKAN KREATIVITAS PEGAWAI</a:t>
            </a:r>
          </a:p>
          <a:p>
            <a:pPr marL="514350" indent="-514350" algn="l" eaLnBrk="1" hangingPunct="1">
              <a:buFont typeface="Interstate" pitchFamily="2" charset="0"/>
              <a:buAutoNum type="arabicPeriod" startAt="6"/>
            </a:pPr>
            <a:endParaRPr lang="en-US" altLang="en-US" sz="1200" b="1">
              <a:latin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0BE9-D900-4F9F-80FE-D7E73F7E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F62ECA-F91A-40E9-9489-609273E289CF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250C6-5A04-420A-85ED-C59AA425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17ED27-033D-433B-8244-5F144BB7917A}" type="slidenum">
              <a:rPr lang="en-US" altLang="en-US" sz="1400">
                <a:latin typeface="Interstate" pitchFamily="2" charset="0"/>
              </a:rPr>
              <a:pPr eaLnBrk="1" hangingPunct="1"/>
              <a:t>14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ABF7248F-31C9-4AF7-A714-7BBDDFD5F6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CONTROLING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4C12D4F3-43A9-40F7-9BBC-385492DD2F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 lnSpcReduction="10000"/>
          </a:bodyPr>
          <a:lstStyle/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ADALAH KEGIATAN GUNA MENJAMIN PEKERJAAN YANG TELAH DILAKSANAKAN SESUAI DENGAN RENCANA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endParaRPr lang="en-US" altLang="en-US" sz="2800" b="1">
              <a:latin typeface="Calibri" panose="020F0502020204030204" pitchFamily="34" charset="0"/>
            </a:endParaRP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CONTROLLING HARUS BERSIFAT OBJEKTIF DAN HARUS DAPAT MENEMUKAN FAKTA-FAKTA TENTANG PELAKSANAAN PEKERJAAN DI LAPANGAN DAN BERBAGAI FAKTOR YANG MEMPENGARUHINYA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2DA50-BCAD-48D7-B29B-F0B6341E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E2D14D-8D2C-4292-AAF8-973661FC9748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708B-1D23-48BD-A5C4-E2FA6251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2025FD-449E-4FDF-8809-F8540210F1A6}" type="slidenum">
              <a:rPr lang="en-US" altLang="en-US" sz="1400">
                <a:latin typeface="Interstate" pitchFamily="2" charset="0"/>
              </a:rPr>
              <a:pPr eaLnBrk="1" hangingPunct="1"/>
              <a:t>15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5ACC5A49-4C64-4DB9-89D7-A30686CF5F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981075"/>
            <a:ext cx="8424863" cy="647700"/>
          </a:xfrm>
        </p:spPr>
        <p:txBody>
          <a:bodyPr/>
          <a:lstStyle/>
          <a:p>
            <a:pPr eaLnBrk="1" hangingPunct="1"/>
            <a:r>
              <a:rPr lang="en-US" altLang="zh-CN" sz="2800" b="1">
                <a:latin typeface="Calibri" panose="020F0502020204030204" pitchFamily="34" charset="0"/>
                <a:ea typeface="宋体" panose="02010600030101010101" pitchFamily="2" charset="-122"/>
              </a:rPr>
              <a:t>UU JASA KONSTRUKSI NO 19 TAHUN 1999</a:t>
            </a:r>
            <a:endParaRPr lang="zh-CN" altLang="en-US" sz="2800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21556-16FA-4D68-8D8B-D0334897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5E695-F062-4AA7-8BB0-0BAEC1129013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7D8F-7BAE-4801-9122-11CDFFE1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CA2901-1ECA-4E71-A03F-C6DD8272342B}" type="slidenum">
              <a:rPr lang="en-US" altLang="en-US" sz="1400">
                <a:latin typeface="Interstate" pitchFamily="2" charset="0"/>
              </a:rPr>
              <a:pPr eaLnBrk="1" hangingPunct="1"/>
              <a:t>16</a:t>
            </a:fld>
            <a:endParaRPr lang="en-US" altLang="en-US" sz="1400">
              <a:latin typeface="Interstate" pitchFamily="2" charset="0"/>
            </a:endParaRPr>
          </a:p>
        </p:txBody>
      </p:sp>
      <p:pic>
        <p:nvPicPr>
          <p:cNvPr id="20486" name="Picture 21">
            <a:extLst>
              <a:ext uri="{FF2B5EF4-FFF2-40B4-BE49-F238E27FC236}">
                <a16:creationId xmlns:a16="http://schemas.microsoft.com/office/drawing/2014/main" id="{D26298E7-1014-4F2A-9C5D-6C10843F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43063"/>
            <a:ext cx="58769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BDF65A5E-A98D-480C-9724-BA1E9EAAEE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1071563"/>
            <a:ext cx="3688739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</a:rPr>
              <a:t>PENGAKUAN PROFESI &amp; TANGGUNG JAWAB HUKUM</a:t>
            </a:r>
            <a:endParaRPr lang="zh-CN" altLang="en-US" sz="2800" b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77A7-CE69-4549-A716-EBE6DC22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8401C-0D63-498E-AB9F-B6A9ABD4FA6E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8EBC-DAA5-4D3D-AF3C-C1FDDB62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4F9A1F-9D69-4CFD-9375-250EDCDC8B45}" type="slidenum">
              <a:rPr lang="en-US" altLang="en-US" sz="1400">
                <a:latin typeface="Interstate" pitchFamily="2" charset="0"/>
              </a:rPr>
              <a:pPr eaLnBrk="1" hangingPunct="1"/>
              <a:t>17</a:t>
            </a:fld>
            <a:endParaRPr lang="en-US" altLang="en-US" sz="1400">
              <a:latin typeface="Interstate" pitchFamily="2" charset="0"/>
            </a:endParaRPr>
          </a:p>
        </p:txBody>
      </p:sp>
      <p:grpSp>
        <p:nvGrpSpPr>
          <p:cNvPr id="21510" name="Group 2">
            <a:extLst>
              <a:ext uri="{FF2B5EF4-FFF2-40B4-BE49-F238E27FC236}">
                <a16:creationId xmlns:a16="http://schemas.microsoft.com/office/drawing/2014/main" id="{0DE751CC-065E-4700-8DE8-97671231F9ED}"/>
              </a:ext>
            </a:extLst>
          </p:cNvPr>
          <p:cNvGrpSpPr>
            <a:grpSpLocks/>
          </p:cNvGrpSpPr>
          <p:nvPr/>
        </p:nvGrpSpPr>
        <p:grpSpPr bwMode="auto">
          <a:xfrm>
            <a:off x="4143375" y="285750"/>
            <a:ext cx="4391025" cy="6357938"/>
            <a:chOff x="1881" y="4623"/>
            <a:chExt cx="9360" cy="10980"/>
          </a:xfrm>
        </p:grpSpPr>
        <p:sp>
          <p:nvSpPr>
            <p:cNvPr id="21511" name="Text Box 3">
              <a:extLst>
                <a:ext uri="{FF2B5EF4-FFF2-40B4-BE49-F238E27FC236}">
                  <a16:creationId xmlns:a16="http://schemas.microsoft.com/office/drawing/2014/main" id="{E643FF29-51F0-451D-BAC1-98235023F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1" y="4623"/>
              <a:ext cx="3780" cy="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Pasal 8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Badan Usaha harus memiliki sertifikat, klasifikasi dan kualifikasi perusahaan jasa konstruksi.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Pasal 9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700"/>
                <a:t>Orang perseorangan/tenaga kerja konstruksi (Perencana, Pengawas dan Pelaksana) harus memiliki sertifikat keahlian atau sertifikat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keterampilan.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12" name="Text Box 4">
              <a:extLst>
                <a:ext uri="{FF2B5EF4-FFF2-40B4-BE49-F238E27FC236}">
                  <a16:creationId xmlns:a16="http://schemas.microsoft.com/office/drawing/2014/main" id="{04C13C03-5753-487A-B5B8-DC6384D87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1" y="5163"/>
              <a:ext cx="216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PENGAKUAN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PROFESI SECARA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HUKUM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13" name="AutoShape 5">
              <a:extLst>
                <a:ext uri="{FF2B5EF4-FFF2-40B4-BE49-F238E27FC236}">
                  <a16:creationId xmlns:a16="http://schemas.microsoft.com/office/drawing/2014/main" id="{558B1555-51DE-490C-B09A-8FE37A0F6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5523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4" name="Text Box 6">
              <a:extLst>
                <a:ext uri="{FF2B5EF4-FFF2-40B4-BE49-F238E27FC236}">
                  <a16:creationId xmlns:a16="http://schemas.microsoft.com/office/drawing/2014/main" id="{D27E2B59-E627-4BD9-863F-B4E297533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1" y="7683"/>
              <a:ext cx="360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Pasal 11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Badan usaha dan orang perseorangan harus bertanggung jawab terhadap hasil pekerjaannya 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15" name="Text Box 7">
              <a:extLst>
                <a:ext uri="{FF2B5EF4-FFF2-40B4-BE49-F238E27FC236}">
                  <a16:creationId xmlns:a16="http://schemas.microsoft.com/office/drawing/2014/main" id="{8095DDD0-2B84-4DFB-B38F-A00B8859E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1" y="9843"/>
              <a:ext cx="36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Pasal 25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800"/>
                <a:t>Pengguna  jasa dan penyedia jasa wajib bertanggung jawab atas kegagalan bangunan 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16" name="Text Box 8">
              <a:extLst>
                <a:ext uri="{FF2B5EF4-FFF2-40B4-BE49-F238E27FC236}">
                  <a16:creationId xmlns:a16="http://schemas.microsoft.com/office/drawing/2014/main" id="{BADA5E23-35F3-4102-BFC5-E3C22F27A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1" y="9123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TANGGUNG JAWAB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800"/>
                <a:t>HUKUM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17" name="Text Box 9">
              <a:extLst>
                <a:ext uri="{FF2B5EF4-FFF2-40B4-BE49-F238E27FC236}">
                  <a16:creationId xmlns:a16="http://schemas.microsoft.com/office/drawing/2014/main" id="{FF2D1110-A3B6-4000-9D3E-1D0435256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1" y="11463"/>
              <a:ext cx="3960" cy="4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700"/>
                <a:t>Pasal 26</a:t>
              </a:r>
            </a:p>
            <a:p>
              <a:pPr lvl="1" eaLnBrk="1" hangingPunct="1">
                <a:buFont typeface="Arial" panose="020B0604020202020204" pitchFamily="34" charset="0"/>
                <a:buChar char="1"/>
              </a:pPr>
              <a:r>
                <a:rPr lang="en-US" altLang="en-US" sz="700"/>
                <a:t>Perencanaan atau pengawas kontruksi wajib bertanggung jawab sesuai bidang profesi dan dikenakan ganti rugi atas kegagalan bangunan akibat kesalahannya </a:t>
              </a:r>
            </a:p>
            <a:p>
              <a:pPr eaLnBrk="1" hangingPunct="1">
                <a:buFont typeface="Arial" panose="020B0604020202020204" pitchFamily="34" charset="0"/>
                <a:buChar char="2"/>
              </a:pPr>
              <a:r>
                <a:rPr lang="en-US" altLang="en-US" sz="700"/>
                <a:t>Pelaksana konstruksi wajib bertanggung jawab sesuai bidang usaha dan dikenakan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ganti rugi atas kegagalan bangunan akibat kesalahannya.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700"/>
                <a:t>Pasal 27 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altLang="en-US" sz="700"/>
                <a:t>Pengguna jasa wajib bertanggung jawab dan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dikenakan ganti rugi atas kegagalan bangunan akibat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kesalahannya yang menimbulkan kerugian</a:t>
              </a:r>
              <a:r>
                <a:rPr lang="en-US" altLang="en-US" sz="11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bagi pihak lain</a:t>
              </a:r>
              <a:endParaRPr lang="en-US" altLang="en-US"/>
            </a:p>
          </p:txBody>
        </p:sp>
        <p:sp>
          <p:nvSpPr>
            <p:cNvPr id="21518" name="Rectangle 10">
              <a:extLst>
                <a:ext uri="{FF2B5EF4-FFF2-40B4-BE49-F238E27FC236}">
                  <a16:creationId xmlns:a16="http://schemas.microsoft.com/office/drawing/2014/main" id="{53D37BC2-C4AF-43ED-8476-1F9D5A393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6603"/>
              <a:ext cx="180" cy="6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AutoShape 11">
              <a:extLst>
                <a:ext uri="{FF2B5EF4-FFF2-40B4-BE49-F238E27FC236}">
                  <a16:creationId xmlns:a16="http://schemas.microsoft.com/office/drawing/2014/main" id="{9867121D-87B2-422A-8571-4AC43B60B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6513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AutoShape 12">
              <a:extLst>
                <a:ext uri="{FF2B5EF4-FFF2-40B4-BE49-F238E27FC236}">
                  <a16:creationId xmlns:a16="http://schemas.microsoft.com/office/drawing/2014/main" id="{3463C74C-1FDC-49D7-A2F6-E982B1B3E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2633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AutoShape 13">
              <a:extLst>
                <a:ext uri="{FF2B5EF4-FFF2-40B4-BE49-F238E27FC236}">
                  <a16:creationId xmlns:a16="http://schemas.microsoft.com/office/drawing/2014/main" id="{775C1179-2F74-4EB4-8015-DF98372E4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0383"/>
              <a:ext cx="540" cy="36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AutoShape 14">
              <a:extLst>
                <a:ext uri="{FF2B5EF4-FFF2-40B4-BE49-F238E27FC236}">
                  <a16:creationId xmlns:a16="http://schemas.microsoft.com/office/drawing/2014/main" id="{54CC6D20-5A36-4942-9E3C-2FD152166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" y="7323"/>
              <a:ext cx="540" cy="360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3" name="AutoShape 15">
              <a:extLst>
                <a:ext uri="{FF2B5EF4-FFF2-40B4-BE49-F238E27FC236}">
                  <a16:creationId xmlns:a16="http://schemas.microsoft.com/office/drawing/2014/main" id="{CB9744C3-C6AB-4D7F-8276-2668929F5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" y="11103"/>
              <a:ext cx="540" cy="36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4" name="AutoShape 16">
              <a:extLst>
                <a:ext uri="{FF2B5EF4-FFF2-40B4-BE49-F238E27FC236}">
                  <a16:creationId xmlns:a16="http://schemas.microsoft.com/office/drawing/2014/main" id="{AAA4C405-FAC2-4DE5-8502-8BDFF4947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" y="9123"/>
              <a:ext cx="540" cy="72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5" name="Text Box 17">
              <a:extLst>
                <a:ext uri="{FF2B5EF4-FFF2-40B4-BE49-F238E27FC236}">
                  <a16:creationId xmlns:a16="http://schemas.microsoft.com/office/drawing/2014/main" id="{6E0EAED1-5E8D-4CA3-8B02-35655C89D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1" y="7323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700">
                <a:latin typeface="Times New Roman" panose="02020603050405020304" pitchFamily="18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ADMINISTRATIF </a:t>
              </a:r>
              <a:r>
                <a:rPr lang="en-US" altLang="en-US" sz="1000">
                  <a:latin typeface="Calibri" panose="020F0502020204030204" pitchFamily="34" charset="0"/>
                </a:rPr>
                <a:t>PROFESI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26" name="Text Box 18">
              <a:extLst>
                <a:ext uri="{FF2B5EF4-FFF2-40B4-BE49-F238E27FC236}">
                  <a16:creationId xmlns:a16="http://schemas.microsoft.com/office/drawing/2014/main" id="{54247C49-8D7A-4A72-8D59-F8B397746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1" y="8583"/>
              <a:ext cx="19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700">
                <a:latin typeface="Times New Roman" panose="02020603050405020304" pitchFamily="18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000"/>
                <a:t>PIDANA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27" name="Line 19">
              <a:extLst>
                <a:ext uri="{FF2B5EF4-FFF2-40B4-BE49-F238E27FC236}">
                  <a16:creationId xmlns:a16="http://schemas.microsoft.com/office/drawing/2014/main" id="{C95E064D-5ED8-45DF-8DA0-0E1FB68EB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61" y="8403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20">
              <a:extLst>
                <a:ext uri="{FF2B5EF4-FFF2-40B4-BE49-F238E27FC236}">
                  <a16:creationId xmlns:a16="http://schemas.microsoft.com/office/drawing/2014/main" id="{D86FD422-7713-4284-BBB1-E08E22122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1" y="7683"/>
              <a:ext cx="180" cy="1260"/>
            </a:xfrm>
            <a:custGeom>
              <a:avLst/>
              <a:gdLst>
                <a:gd name="T0" fmla="*/ 180 w 360"/>
                <a:gd name="T1" fmla="*/ 0 h 1440"/>
                <a:gd name="T2" fmla="*/ 0 w 360"/>
                <a:gd name="T3" fmla="*/ 0 h 1440"/>
                <a:gd name="T4" fmla="*/ 0 w 360"/>
                <a:gd name="T5" fmla="*/ 1260 h 1440"/>
                <a:gd name="T6" fmla="*/ 180 w 360"/>
                <a:gd name="T7" fmla="*/ 1260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"/>
                <a:gd name="T13" fmla="*/ 0 h 1440"/>
                <a:gd name="T14" fmla="*/ 360 w 36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" h="1440">
                  <a:moveTo>
                    <a:pt x="360" y="0"/>
                  </a:moveTo>
                  <a:lnTo>
                    <a:pt x="0" y="0"/>
                  </a:lnTo>
                  <a:lnTo>
                    <a:pt x="0" y="1440"/>
                  </a:lnTo>
                  <a:lnTo>
                    <a:pt x="360" y="14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9" name="Text Box 21">
              <a:extLst>
                <a:ext uri="{FF2B5EF4-FFF2-40B4-BE49-F238E27FC236}">
                  <a16:creationId xmlns:a16="http://schemas.microsoft.com/office/drawing/2014/main" id="{5F5E597D-AD68-45D4-96BF-7DFDE6194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1" y="7863"/>
              <a:ext cx="36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100">
                <a:latin typeface="Times New Roman" panose="02020603050405020304" pitchFamily="18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SANKSI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30" name="Text Box 22">
              <a:extLst>
                <a:ext uri="{FF2B5EF4-FFF2-40B4-BE49-F238E27FC236}">
                  <a16:creationId xmlns:a16="http://schemas.microsoft.com/office/drawing/2014/main" id="{40CEA80B-74FC-457E-893E-0D86ADEAF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1" y="9303"/>
              <a:ext cx="30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1000" b="1"/>
                <a:t>KEGAGALAN BANGUNAN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31" name="AutoShape 23">
              <a:extLst>
                <a:ext uri="{FF2B5EF4-FFF2-40B4-BE49-F238E27FC236}">
                  <a16:creationId xmlns:a16="http://schemas.microsoft.com/office/drawing/2014/main" id="{7A0C0C7B-3325-4903-8C29-DCA9134572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741" y="9378"/>
              <a:ext cx="720" cy="18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2" name="Freeform 24">
              <a:extLst>
                <a:ext uri="{FF2B5EF4-FFF2-40B4-BE49-F238E27FC236}">
                  <a16:creationId xmlns:a16="http://schemas.microsoft.com/office/drawing/2014/main" id="{D3C56C07-CC3A-4AB5-A641-39565A7E5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" y="10563"/>
              <a:ext cx="540" cy="3240"/>
            </a:xfrm>
            <a:custGeom>
              <a:avLst/>
              <a:gdLst>
                <a:gd name="T0" fmla="*/ 0 w 360"/>
                <a:gd name="T1" fmla="*/ 0 h 3240"/>
                <a:gd name="T2" fmla="*/ 540 w 360"/>
                <a:gd name="T3" fmla="*/ 0 h 3240"/>
                <a:gd name="T4" fmla="*/ 540 w 360"/>
                <a:gd name="T5" fmla="*/ 3240 h 3240"/>
                <a:gd name="T6" fmla="*/ 270 w 360"/>
                <a:gd name="T7" fmla="*/ 3240 h 3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"/>
                <a:gd name="T13" fmla="*/ 0 h 3240"/>
                <a:gd name="T14" fmla="*/ 360 w 360"/>
                <a:gd name="T15" fmla="*/ 3240 h 3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" h="3240">
                  <a:moveTo>
                    <a:pt x="0" y="0"/>
                  </a:moveTo>
                  <a:lnTo>
                    <a:pt x="360" y="0"/>
                  </a:lnTo>
                  <a:lnTo>
                    <a:pt x="360" y="3240"/>
                  </a:lnTo>
                  <a:lnTo>
                    <a:pt x="180" y="3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3" name="Text Box 25">
              <a:extLst>
                <a:ext uri="{FF2B5EF4-FFF2-40B4-BE49-F238E27FC236}">
                  <a16:creationId xmlns:a16="http://schemas.microsoft.com/office/drawing/2014/main" id="{D8803E58-3073-4933-9987-3E75D0244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01" y="11283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GANTI RUGI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34" name="Text Box 26">
              <a:extLst>
                <a:ext uri="{FF2B5EF4-FFF2-40B4-BE49-F238E27FC236}">
                  <a16:creationId xmlns:a16="http://schemas.microsoft.com/office/drawing/2014/main" id="{05F3CC06-EA75-4AE4-8132-4A42647DF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1" y="13983"/>
              <a:ext cx="19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700"/>
                <a:t>SISTEM PERTANGGUNGAN UNTUK</a:t>
              </a:r>
              <a:r>
                <a:rPr lang="en-US" altLang="en-US" sz="1000">
                  <a:latin typeface="Calibri" panose="020F0502020204030204" pitchFamily="34" charset="0"/>
                </a:rPr>
                <a:t> </a:t>
              </a:r>
              <a:r>
                <a:rPr lang="en-US" altLang="en-US" sz="700"/>
                <a:t>GANTI RUGI</a:t>
              </a:r>
              <a:endParaRPr lang="en-US" altLang="en-US" sz="10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/>
            </a:p>
          </p:txBody>
        </p:sp>
        <p:sp>
          <p:nvSpPr>
            <p:cNvPr id="21535" name="Line 27">
              <a:extLst>
                <a:ext uri="{FF2B5EF4-FFF2-40B4-BE49-F238E27FC236}">
                  <a16:creationId xmlns:a16="http://schemas.microsoft.com/office/drawing/2014/main" id="{9A72F4CF-B2FC-4EE4-83A8-67525E7CBF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41" y="11823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Text Box 28">
              <a:extLst>
                <a:ext uri="{FF2B5EF4-FFF2-40B4-BE49-F238E27FC236}">
                  <a16:creationId xmlns:a16="http://schemas.microsoft.com/office/drawing/2014/main" id="{C76E142A-E83B-45BA-A8DA-F5CD56C42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1" y="11103"/>
              <a:ext cx="36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100">
                <a:latin typeface="Times New Roman" panose="02020603050405020304" pitchFamily="18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800"/>
                <a:t>SANKSI</a:t>
              </a:r>
            </a:p>
            <a:p>
              <a:pPr eaLnBrk="1" hangingPunct="1"/>
              <a:endParaRPr lang="en-US" altLang="en-US"/>
            </a:p>
          </p:txBody>
        </p:sp>
        <p:sp>
          <p:nvSpPr>
            <p:cNvPr id="21537" name="Line 29">
              <a:extLst>
                <a:ext uri="{FF2B5EF4-FFF2-40B4-BE49-F238E27FC236}">
                  <a16:creationId xmlns:a16="http://schemas.microsoft.com/office/drawing/2014/main" id="{F1D7F296-55D4-4EC5-A6C2-6062414EA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01" y="11643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Rectangle 30">
              <a:extLst>
                <a:ext uri="{FF2B5EF4-FFF2-40B4-BE49-F238E27FC236}">
                  <a16:creationId xmlns:a16="http://schemas.microsoft.com/office/drawing/2014/main" id="{3E9E3465-D465-45A2-986E-6BA93D6E8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9441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A5AC56B2-3254-45EB-9C9C-13F4E70E02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KONTROL MASYARAKAT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F2B6D8AD-D8C7-4F5A-81DF-40166F1011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de-DE" sz="1600" b="1" dirty="0">
                <a:latin typeface="Calibri" pitchFamily="34" charset="0"/>
              </a:rPr>
              <a:t>U</a:t>
            </a:r>
            <a:r>
              <a:rPr lang="en-US" sz="1600" b="1" dirty="0">
                <a:latin typeface="Calibri" pitchFamily="34" charset="0"/>
              </a:rPr>
              <a:t>NDANG-UNDANG NO. 18 TAHUN 1999, TENTANG : JASA KONSTRUKSI YANG MEMBERIKAN AMANAT KEPADA MASYARAKAT UNTUK IKUT AKTIF MELAKUKAN PENGAWASAN SEPERTI TERTUANG DALAM,  </a:t>
            </a:r>
            <a:r>
              <a:rPr lang="de-DE" sz="1600" b="1" dirty="0">
                <a:latin typeface="Calibri" pitchFamily="34" charset="0"/>
              </a:rPr>
              <a:t>PASAL 29, BERBUNYI : MASYARAKAT BERHAK UNTUK :</a:t>
            </a:r>
            <a:endParaRPr lang="en-US" sz="1600" dirty="0">
              <a:latin typeface="Calibri" pitchFamily="34" charset="0"/>
            </a:endParaRP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de-DE" sz="1600" b="1" dirty="0">
                <a:latin typeface="Calibri" pitchFamily="34" charset="0"/>
              </a:rPr>
              <a:t>MELAKUKAN PENGAWASAN UNTUK MEWUJUDKAN TERTIB PELAKSANAAN JASA KONSTRUKSI,</a:t>
            </a:r>
            <a:endParaRPr lang="en-US" sz="1600" dirty="0">
              <a:latin typeface="Calibri" pitchFamily="34" charset="0"/>
            </a:endParaRP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de-DE" sz="1600" b="1" dirty="0">
                <a:latin typeface="Calibri" pitchFamily="34" charset="0"/>
              </a:rPr>
              <a:t>MEMPEROLEH PENGGANTIAN YANG LAYAK ATAS KERUGIAN YANG DIALAMI SECARA LANGSUNG SEBAGAI AKIBAT PENYELENGGARAAN PEKERJAAN KONSTRUKSI.</a:t>
            </a:r>
            <a:endParaRPr lang="en-US" sz="1600" dirty="0">
              <a:latin typeface="Calibri" pitchFamily="34" charset="0"/>
            </a:endParaRPr>
          </a:p>
          <a:p>
            <a:pPr algn="l">
              <a:defRPr/>
            </a:pPr>
            <a:r>
              <a:rPr lang="de-DE" sz="1600" b="1" dirty="0">
                <a:latin typeface="Calibri" pitchFamily="34" charset="0"/>
              </a:rPr>
              <a:t> </a:t>
            </a:r>
            <a:endParaRPr lang="en-US" sz="1600" dirty="0">
              <a:latin typeface="Calibri" pitchFamily="34" charset="0"/>
            </a:endParaRPr>
          </a:p>
          <a:p>
            <a:pPr algn="l">
              <a:defRPr/>
            </a:pPr>
            <a:r>
              <a:rPr lang="de-DE" sz="1600" b="1" dirty="0">
                <a:latin typeface="Calibri" pitchFamily="34" charset="0"/>
              </a:rPr>
              <a:t>PASAL 30, BERBUNYI : MASYARAKAT BERKEWAJIBAN :</a:t>
            </a:r>
            <a:endParaRPr lang="en-US" sz="1600" dirty="0">
              <a:latin typeface="Calibri" pitchFamily="34" charset="0"/>
            </a:endParaRP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de-DE" sz="1600" b="1" dirty="0">
                <a:latin typeface="Calibri" pitchFamily="34" charset="0"/>
              </a:rPr>
              <a:t>MENJAGA KETERTIBAN DAN MEMENUHI KETENTUAN YANG BERLAKU DI BIDANG PELAKSANAAN JASA KONSTRUKSI</a:t>
            </a:r>
            <a:endParaRPr lang="en-US" sz="1600" dirty="0">
              <a:latin typeface="Calibri" pitchFamily="34" charset="0"/>
            </a:endParaRP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de-DE" sz="1600" b="1" dirty="0">
                <a:latin typeface="Calibri" pitchFamily="34" charset="0"/>
              </a:rPr>
              <a:t>TURUT MENCEGAH TERJADINYA PEKERJAAN KONSTRUKSI YANG MEMBAHAYAKAN KEPENTINGAN UMUM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B4EA7-992F-497D-A795-08E02209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87DB4-9305-469D-AA03-59C263A8256C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78DE2-89D0-49B7-BFDD-A7FC9121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52030-CFFE-4963-B8FC-CBAE7042BACB}" type="slidenum">
              <a:rPr lang="en-US" altLang="en-US" sz="1400">
                <a:latin typeface="Interstate" pitchFamily="2" charset="0"/>
              </a:rPr>
              <a:pPr eaLnBrk="1" hangingPunct="1"/>
              <a:t>18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3441ADF6-D10A-407D-A56A-8CA90B2D94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 MANAJEMEN KONSTRUKSI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F842B218-4333-4D9E-B8EE-53437A01FC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 fontScale="85000" lnSpcReduction="20000"/>
          </a:bodyPr>
          <a:lstStyle/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Contract / procurement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Risk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Cost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Comunication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Time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Human resources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Project financing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Testing and communisioning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Operation and maintenance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Environment management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Marketing and public relation management</a:t>
            </a: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Strategic Management</a:t>
            </a: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 sz="1800">
                <a:latin typeface="Calibri" panose="020F0502020204030204" pitchFamily="34" charset="0"/>
              </a:rPr>
              <a:t>D.l.l</a:t>
            </a:r>
            <a:endParaRPr lang="en-US" altLang="en-US" sz="1800">
              <a:latin typeface="Calibri" panose="020F0502020204030204" pitchFamily="34" charset="0"/>
            </a:endParaRPr>
          </a:p>
          <a:p>
            <a:pPr marL="342900" indent="-342900" algn="l" eaLnBrk="1" hangingPunct="1">
              <a:buFont typeface="Interstate" pitchFamily="2" charset="0"/>
              <a:buAutoNum type="arabicPeriod"/>
            </a:pPr>
            <a:r>
              <a:rPr lang="en-US" altLang="en-US" sz="1800" b="1">
                <a:latin typeface="Calibri" panose="020F0502020204030204" pitchFamily="34" charset="0"/>
              </a:rPr>
              <a:t> </a:t>
            </a:r>
            <a:endParaRPr lang="zh-CN" altLang="en-US" sz="18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633C3-EFF6-4E8C-855A-2B4B2821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5F945-BE11-4C73-AEAD-DCD3084F6667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F3B1-051D-4E3F-8A8A-C588FF0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3F4B04-3BD7-4C71-8A41-B9A85E5C1438}" type="slidenum">
              <a:rPr lang="en-US" altLang="en-US" sz="1400">
                <a:latin typeface="Interstate" pitchFamily="2" charset="0"/>
              </a:rPr>
              <a:pPr eaLnBrk="1" hangingPunct="1"/>
              <a:t>19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7B10A7E3-627F-4282-8EAC-F563FB48EB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PENGERTIAN MANAJEMEN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30B37EC9-4F81-4BA6-899C-4CF4610AFD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MANAJEMEN ADALAH SUATU PROSES/ KEGIATAN/ USAHA MENGELOLA SUMBER DAYA UNTUK PENCAPAIAN TUJUAN TERTENTU MELALUI KERJA SAMA DENGAN ORANG-ORANG/ LEMBAGA LAIN</a:t>
            </a:r>
            <a:endParaRPr lang="zh-CN" altLang="en-US" sz="28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DFCB3-1A45-44E6-A71E-7587AB3F1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75ACDE-DF91-48E6-9EED-DC75840F1CB4}" type="slidenum">
              <a:rPr lang="en-US" altLang="en-US" sz="1400">
                <a:latin typeface="Interstate" pitchFamily="2" charset="0"/>
              </a:rPr>
              <a:pPr eaLnBrk="1" hangingPunct="1"/>
              <a:t>2</a:t>
            </a:fld>
            <a:endParaRPr lang="en-US" altLang="en-US" sz="1400">
              <a:latin typeface="Interstate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C580-D5C3-4BF6-AC75-055C5210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D5DD8-0859-459E-83A6-AB82063E32DD}" type="datetime1">
              <a:rPr lang="en-US" smtClean="0"/>
              <a:t>7/6/2020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DBF19-5DAF-40F7-A3F6-F8C05FEC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DFB89-3D86-42BD-B39D-EBCDCEB0A5C7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251E3-FF81-4DA0-8DA5-FD1B73C5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F1F7CC-856C-4DAF-BDAF-FD077BF366B0}" type="slidenum">
              <a:rPr lang="en-US" altLang="en-US" sz="1400">
                <a:latin typeface="Interstate" pitchFamily="2" charset="0"/>
              </a:rPr>
              <a:pPr eaLnBrk="1" hangingPunct="1"/>
              <a:t>20</a:t>
            </a:fld>
            <a:endParaRPr lang="en-US" altLang="en-US" sz="1400">
              <a:latin typeface="Interstate" pitchFamily="2" charset="0"/>
            </a:endParaRPr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ACF91F48-E334-44C2-9B09-BD045AE7D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1">
            <a:extLst>
              <a:ext uri="{FF2B5EF4-FFF2-40B4-BE49-F238E27FC236}">
                <a16:creationId xmlns:a16="http://schemas.microsoft.com/office/drawing/2014/main" id="{DEBEA1A0-DAE7-476B-B62C-B73BCEFA3F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7375" y="642938"/>
          <a:ext cx="5772150" cy="621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5715914" imgH="6503822" progId="CorelDRAW.Graphic.10">
                  <p:embed/>
                </p:oleObj>
              </mc:Choice>
              <mc:Fallback>
                <p:oleObj r:id="rId3" imgW="5715914" imgH="6503822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642938"/>
                        <a:ext cx="5772150" cy="621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BA04BD52-17FA-4B8E-B73C-C577A6A825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 UNSUR PROYEK KONSTRUKSI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A3FD66E-84DD-433F-B7FB-C8C6C6E369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>
                <a:latin typeface="Calibri" panose="020F0502020204030204" pitchFamily="34" charset="0"/>
              </a:rPr>
              <a:t>Pemilik (owner)</a:t>
            </a: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>
                <a:latin typeface="Calibri" panose="020F0502020204030204" pitchFamily="34" charset="0"/>
              </a:rPr>
              <a:t>Jasa konsultan, perencana / desain, pelelangan dan manajemen</a:t>
            </a:r>
          </a:p>
          <a:p>
            <a:pPr marL="1257300" lvl="2" indent="-342900" algn="l">
              <a:buFont typeface="Interstate" pitchFamily="2" charset="0"/>
              <a:buAutoNum type="arabicPeriod"/>
            </a:pPr>
            <a:r>
              <a:rPr lang="de-DE" altLang="en-US">
                <a:latin typeface="Calibri" panose="020F0502020204030204" pitchFamily="34" charset="0"/>
              </a:rPr>
              <a:t>Jasa pelaksanaan konstruksi </a:t>
            </a:r>
          </a:p>
          <a:p>
            <a:pPr marL="1714500" lvl="3" indent="-342900" algn="l"/>
            <a:r>
              <a:rPr lang="de-DE" altLang="en-US" sz="2400">
                <a:latin typeface="Calibri" panose="020F0502020204030204" pitchFamily="34" charset="0"/>
              </a:rPr>
              <a:t>•	Kontraktor utama dengan sub kontraktor specialist</a:t>
            </a:r>
          </a:p>
          <a:p>
            <a:pPr marL="1714500" lvl="3" indent="-342900" algn="l"/>
            <a:r>
              <a:rPr lang="de-DE" altLang="en-US" sz="2400">
                <a:latin typeface="Calibri" panose="020F0502020204030204" pitchFamily="34" charset="0"/>
              </a:rPr>
              <a:t>•	Beberapa kontraktor spesialist</a:t>
            </a:r>
          </a:p>
          <a:p>
            <a:pPr marL="1257300" lvl="2" indent="-342900" algn="l">
              <a:buFont typeface="Interstate" pitchFamily="2" charset="0"/>
              <a:buAutoNum type="arabicPeriod" startAt="4"/>
            </a:pPr>
            <a:r>
              <a:rPr lang="de-DE" altLang="en-US">
                <a:latin typeface="Calibri" panose="020F0502020204030204" pitchFamily="34" charset="0"/>
              </a:rPr>
              <a:t>Jasa konsultan supervisi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16720-7B2C-4A34-9598-8600E2E2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726C6-B73E-4946-9D31-0DDE017C55FE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1ADF5-807D-4E7E-8C1B-1BEFBB86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AF0E-6D4F-4E39-95F7-882592C2EE47}" type="slidenum">
              <a:rPr lang="en-US" altLang="en-US" sz="1400">
                <a:latin typeface="Interstate" pitchFamily="2" charset="0"/>
              </a:rPr>
              <a:pPr eaLnBrk="1" hangingPunct="1"/>
              <a:t>21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>
            <a:extLst>
              <a:ext uri="{FF2B5EF4-FFF2-40B4-BE49-F238E27FC236}">
                <a16:creationId xmlns:a16="http://schemas.microsoft.com/office/drawing/2014/main" id="{E59EE992-7D4C-4C97-9EF1-B5F6A0B72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MODEL 1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BC4B1-256F-4CD8-9A13-9862AAD0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74C34-56C0-4830-8B82-E0AA5B780098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A5415-45E5-4219-9B16-4D92B8D0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FCCA51-E2C0-4C48-8AB8-56C487B64646}" type="slidenum">
              <a:rPr lang="en-US" altLang="en-US" sz="1400">
                <a:latin typeface="Interstate" pitchFamily="2" charset="0"/>
              </a:rPr>
              <a:pPr eaLnBrk="1" hangingPunct="1"/>
              <a:t>22</a:t>
            </a:fld>
            <a:endParaRPr lang="en-US" altLang="en-US" sz="1400">
              <a:latin typeface="Interstate" pitchFamily="2" charset="0"/>
            </a:endParaRPr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35FED294-DE82-4D7C-84A9-2313222E0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0" name="Object 1">
            <a:extLst>
              <a:ext uri="{FF2B5EF4-FFF2-40B4-BE49-F238E27FC236}">
                <a16:creationId xmlns:a16="http://schemas.microsoft.com/office/drawing/2014/main" id="{89CC8FFB-F0E2-441C-8CC0-AE0BECED37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1688" y="2000250"/>
          <a:ext cx="5110162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4282440" imgH="3980688" progId="CorelDRAW.Graphic.10">
                  <p:embed/>
                </p:oleObj>
              </mc:Choice>
              <mc:Fallback>
                <p:oleObj r:id="rId3" imgW="4282440" imgH="3980688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000250"/>
                        <a:ext cx="5110162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>
            <a:extLst>
              <a:ext uri="{FF2B5EF4-FFF2-40B4-BE49-F238E27FC236}">
                <a16:creationId xmlns:a16="http://schemas.microsoft.com/office/drawing/2014/main" id="{7A6261FF-9822-4CCA-9979-40045A64F4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MODEL 2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F9585-4E9E-4043-B29B-66829636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F6189-9D4E-4EB3-B401-AD416596C07E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1D5D6-E3FD-4D7C-99B4-8B6ACD07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7C5F04-07D2-4156-9C0A-44737ECBD180}" type="slidenum">
              <a:rPr lang="en-US" altLang="en-US" sz="1400">
                <a:latin typeface="Interstate" pitchFamily="2" charset="0"/>
              </a:rPr>
              <a:pPr eaLnBrk="1" hangingPunct="1"/>
              <a:t>23</a:t>
            </a:fld>
            <a:endParaRPr lang="en-US" altLang="en-US" sz="1400">
              <a:latin typeface="Interstate" pitchFamily="2" charset="0"/>
            </a:endParaRPr>
          </a:p>
        </p:txBody>
      </p:sp>
      <p:sp>
        <p:nvSpPr>
          <p:cNvPr id="3079" name="Rectangle 2">
            <a:extLst>
              <a:ext uri="{FF2B5EF4-FFF2-40B4-BE49-F238E27FC236}">
                <a16:creationId xmlns:a16="http://schemas.microsoft.com/office/drawing/2014/main" id="{188E5FAA-BFC3-49BE-AAB1-51D62DC74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4">
            <a:extLst>
              <a:ext uri="{FF2B5EF4-FFF2-40B4-BE49-F238E27FC236}">
                <a16:creationId xmlns:a16="http://schemas.microsoft.com/office/drawing/2014/main" id="{48961D6D-FE1D-46BE-9F94-C1EB0B661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4" name="Object 3">
            <a:extLst>
              <a:ext uri="{FF2B5EF4-FFF2-40B4-BE49-F238E27FC236}">
                <a16:creationId xmlns:a16="http://schemas.microsoft.com/office/drawing/2014/main" id="{2B34C749-77DC-4FFD-94B3-CE128B98A7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785938"/>
          <a:ext cx="4786313" cy="472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3727094" imgH="4250131" progId="CorelDRAW.Graphic.10">
                  <p:embed/>
                </p:oleObj>
              </mc:Choice>
              <mc:Fallback>
                <p:oleObj r:id="rId3" imgW="3727094" imgH="4250131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85938"/>
                        <a:ext cx="4786313" cy="472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36A8D9A-CF85-4604-B9C3-22265997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PENYEBAB KEGAGALAN PROYEK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B9487D7-935B-46FD-A8C3-09246DE0D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Lack of User Inputs 12.8%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Incomplete Requirements &amp; Specifications 12.3%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Changing Requirements &amp; Specifications 11.8%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Lack of Executive Support 7.5%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Technology Incompetence 7.0%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Lack of Resources 6.4%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Unrealistic Expectations 5.9%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Unclear Objectives 5.3%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Unrealistic Time Frames 4.3%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latin typeface="Calibri" panose="020F0502020204030204" pitchFamily="34" charset="0"/>
              </a:rPr>
              <a:t>New Technology 3.7%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3B31C-D87A-4007-BE8F-83715CF3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A1533-00CA-4C8E-A577-CD5AE1F56DA8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962E2-9267-48B2-B59B-42042D13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7652B0-E530-45B5-978E-B5560375EAE9}" type="slidenum">
              <a:rPr lang="en-US" altLang="en-US" sz="1400">
                <a:latin typeface="Interstate" pitchFamily="2" charset="0"/>
              </a:rPr>
              <a:pPr eaLnBrk="1" hangingPunct="1"/>
              <a:t>24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89E9E92C-054B-42EA-ABB4-93C05588D9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TUJUAN MANAJEMEN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5FEF46A8-CD6B-40D1-A5F7-9376A10F0E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b="1" dirty="0" err="1">
                <a:latin typeface="Calibri" panose="020F0502020204030204" pitchFamily="34" charset="0"/>
              </a:rPr>
              <a:t>memperoleh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suatu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cara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metoda</a:t>
            </a:r>
            <a:r>
              <a:rPr lang="en-US" altLang="en-US" sz="2400" b="1" dirty="0">
                <a:latin typeface="Calibri" panose="020F0502020204030204" pitchFamily="34" charset="0"/>
              </a:rPr>
              <a:t> dan </a:t>
            </a:r>
            <a:r>
              <a:rPr lang="en-US" altLang="en-US" sz="2400" b="1" dirty="0" err="1">
                <a:latin typeface="Calibri" panose="020F0502020204030204" pitchFamily="34" charset="0"/>
              </a:rPr>
              <a:t>teknik</a:t>
            </a:r>
            <a:r>
              <a:rPr lang="en-US" altLang="en-US" sz="2400" b="1" dirty="0">
                <a:latin typeface="Calibri" panose="020F0502020204030204" pitchFamily="34" charset="0"/>
              </a:rPr>
              <a:t> yang </a:t>
            </a:r>
            <a:r>
              <a:rPr lang="en-US" altLang="en-US" sz="2400" b="1" dirty="0" err="1">
                <a:latin typeface="Calibri" panose="020F0502020204030204" pitchFamily="34" charset="0"/>
              </a:rPr>
              <a:t>sebaik-baiknya</a:t>
            </a:r>
            <a:r>
              <a:rPr lang="en-US" altLang="en-US" sz="2400" b="1" dirty="0">
                <a:latin typeface="Calibri" panose="020F0502020204030204" pitchFamily="34" charset="0"/>
              </a:rPr>
              <a:t> agar </a:t>
            </a:r>
            <a:r>
              <a:rPr lang="en-US" altLang="en-US" sz="2400" b="1" dirty="0" err="1">
                <a:latin typeface="Calibri" panose="020F0502020204030204" pitchFamily="34" charset="0"/>
              </a:rPr>
              <a:t>dengan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sumber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daya</a:t>
            </a:r>
            <a:r>
              <a:rPr lang="en-US" altLang="en-US" sz="2400" b="1" dirty="0">
                <a:latin typeface="Calibri" panose="020F0502020204030204" pitchFamily="34" charset="0"/>
              </a:rPr>
              <a:t> (</a:t>
            </a:r>
            <a:r>
              <a:rPr lang="en-US" altLang="en-US" sz="2400" b="1" dirty="0" err="1">
                <a:latin typeface="Calibri" panose="020F0502020204030204" pitchFamily="34" charset="0"/>
              </a:rPr>
              <a:t>uang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manusia</a:t>
            </a:r>
            <a:r>
              <a:rPr lang="en-US" altLang="en-US" sz="2400" b="1" dirty="0">
                <a:latin typeface="Calibri" panose="020F0502020204030204" pitchFamily="34" charset="0"/>
              </a:rPr>
              <a:t>, material, </a:t>
            </a:r>
            <a:r>
              <a:rPr lang="en-US" altLang="en-US" sz="2400" b="1" dirty="0" err="1">
                <a:latin typeface="Calibri" panose="020F0502020204030204" pitchFamily="34" charset="0"/>
              </a:rPr>
              <a:t>metode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peralatan</a:t>
            </a:r>
            <a:r>
              <a:rPr lang="en-US" altLang="en-US" sz="2400" b="1" dirty="0">
                <a:latin typeface="Calibri" panose="020F0502020204030204" pitchFamily="34" charset="0"/>
              </a:rPr>
              <a:t>) yang </a:t>
            </a:r>
            <a:r>
              <a:rPr lang="en-US" altLang="en-US" sz="2400" b="1" dirty="0" err="1">
                <a:latin typeface="Calibri" panose="020F0502020204030204" pitchFamily="34" charset="0"/>
              </a:rPr>
              <a:t>masih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terbatas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dapat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dicapai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hasil</a:t>
            </a:r>
            <a:r>
              <a:rPr lang="en-US" altLang="en-US" sz="2400" b="1" dirty="0">
                <a:latin typeface="Calibri" panose="020F0502020204030204" pitchFamily="34" charset="0"/>
              </a:rPr>
              <a:t> yang </a:t>
            </a:r>
            <a:r>
              <a:rPr lang="en-US" altLang="en-US" sz="2400" b="1" dirty="0" err="1">
                <a:latin typeface="Calibri" panose="020F0502020204030204" pitchFamily="34" charset="0"/>
              </a:rPr>
              <a:t>sebesar-besarnya</a:t>
            </a:r>
            <a:r>
              <a:rPr lang="en-US" altLang="en-US" sz="2400" b="1" dirty="0">
                <a:latin typeface="Calibri" panose="020F0502020204030204" pitchFamily="34" charset="0"/>
              </a:rPr>
              <a:t>. </a:t>
            </a:r>
            <a:r>
              <a:rPr lang="en-US" altLang="en-US" sz="2400" b="1" dirty="0" err="1">
                <a:latin typeface="Calibri" panose="020F0502020204030204" pitchFamily="34" charset="0"/>
              </a:rPr>
              <a:t>Atau</a:t>
            </a:r>
            <a:r>
              <a:rPr lang="en-US" altLang="en-US" sz="2400" b="1" dirty="0">
                <a:latin typeface="Calibri" panose="020F0502020204030204" pitchFamily="34" charset="0"/>
              </a:rPr>
              <a:t> agar </a:t>
            </a:r>
            <a:r>
              <a:rPr lang="en-US" altLang="en-US" sz="2400" b="1" dirty="0" err="1">
                <a:latin typeface="Calibri" panose="020F0502020204030204" pitchFamily="34" charset="0"/>
              </a:rPr>
              <a:t>pelaksanaan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kegiatan-kegiatan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untuk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mencapai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suatu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tujuan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tertentu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dapat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berhasil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guna</a:t>
            </a:r>
            <a:r>
              <a:rPr lang="en-US" altLang="en-US" sz="2400" b="1" dirty="0">
                <a:latin typeface="Calibri" panose="020F0502020204030204" pitchFamily="34" charset="0"/>
              </a:rPr>
              <a:t> dan </a:t>
            </a:r>
            <a:r>
              <a:rPr lang="en-US" altLang="en-US" sz="2400" b="1" dirty="0" err="1">
                <a:latin typeface="Calibri" panose="020F0502020204030204" pitchFamily="34" charset="0"/>
              </a:rPr>
              <a:t>berdaya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guna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secara</a:t>
            </a: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</a:rPr>
              <a:t>tepat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cepat</a:t>
            </a:r>
            <a:r>
              <a:rPr lang="en-US" altLang="en-US" sz="2400" b="1" dirty="0">
                <a:latin typeface="Calibri" panose="020F0502020204030204" pitchFamily="34" charset="0"/>
              </a:rPr>
              <a:t>, </a:t>
            </a:r>
            <a:r>
              <a:rPr lang="en-US" altLang="en-US" sz="2400" b="1" dirty="0" err="1">
                <a:latin typeface="Calibri" panose="020F0502020204030204" pitchFamily="34" charset="0"/>
              </a:rPr>
              <a:t>hemat</a:t>
            </a:r>
            <a:r>
              <a:rPr lang="en-US" altLang="en-US" sz="2400" b="1" dirty="0">
                <a:latin typeface="Calibri" panose="020F0502020204030204" pitchFamily="34" charset="0"/>
              </a:rPr>
              <a:t> dan </a:t>
            </a:r>
            <a:r>
              <a:rPr lang="en-US" altLang="en-US" sz="2400" b="1" dirty="0" err="1">
                <a:latin typeface="Calibri" panose="020F0502020204030204" pitchFamily="34" charset="0"/>
              </a:rPr>
              <a:t>selamat</a:t>
            </a:r>
            <a:endParaRPr lang="zh-CN" altLang="en-US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69A21-CD4C-41E6-9966-A3AF9904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26BDEC-2792-493B-89AD-71E0971B0C48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D74ED-EBB6-42AA-8696-8DC5CB74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F97633-CB8C-450E-BA6D-D5FB0F3B417F}" type="slidenum">
              <a:rPr lang="en-US" altLang="en-US" sz="1400">
                <a:latin typeface="Interstate" pitchFamily="2" charset="0"/>
              </a:rPr>
              <a:pPr eaLnBrk="1" hangingPunct="1"/>
              <a:t>3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>
            <a:extLst>
              <a:ext uri="{FF2B5EF4-FFF2-40B4-BE49-F238E27FC236}">
                <a16:creationId xmlns:a16="http://schemas.microsoft.com/office/drawing/2014/main" id="{A171EE9A-83F3-48CB-8FCF-6A20263335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SUMBER DAYA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8C8394DE-4A38-4D71-85A3-4776EF5594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MANUSIA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UANG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PERALATAN</a:t>
            </a:r>
          </a:p>
          <a:p>
            <a:pPr marL="514350" indent="-514350" algn="l" eaLnBrk="1" hangingPunct="1">
              <a:buFont typeface="Interstate" pitchFamily="2" charset="0"/>
              <a:buAutoNum type="arabicPeriod"/>
            </a:pPr>
            <a:r>
              <a:rPr lang="en-US" altLang="en-US" sz="2800" b="1">
                <a:latin typeface="Calibri" panose="020F0502020204030204" pitchFamily="34" charset="0"/>
              </a:rPr>
              <a:t>BAHAN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6D108-DF69-4FA8-9539-64513E7E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98241-910D-45E8-9714-FA2BB532265B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205A6-10D7-4675-AEB6-73469017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BC3B33-2214-41E5-9051-AA2D54053B07}" type="slidenum">
              <a:rPr lang="en-US" altLang="en-US" sz="1400">
                <a:latin typeface="Interstate" pitchFamily="2" charset="0"/>
              </a:rPr>
              <a:pPr eaLnBrk="1" hangingPunct="1"/>
              <a:t>4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0747563B-43A4-4AB5-B032-EE05FF2B76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MANUSIA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Subtitle 6">
            <a:extLst>
              <a:ext uri="{FF2B5EF4-FFF2-40B4-BE49-F238E27FC236}">
                <a16:creationId xmlns:a16="http://schemas.microsoft.com/office/drawing/2014/main" id="{8D18ADD1-4F6B-4A26-9388-7EFBD1371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C2D20-978A-46CD-AF59-EBD7FC4D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D9F65-7945-47C6-8454-1C623DC2A21F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5B80F-54CA-42B6-A90F-A467D73A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A17600-E11E-48EA-9CB8-D5B19B9FEB57}" type="slidenum">
              <a:rPr lang="en-US" altLang="en-US" sz="1400">
                <a:latin typeface="Interstate" pitchFamily="2" charset="0"/>
              </a:rPr>
              <a:pPr eaLnBrk="1" hangingPunct="1"/>
              <a:t>5</a:t>
            </a:fld>
            <a:endParaRPr lang="en-US" altLang="en-US" sz="1400">
              <a:latin typeface="Interstate" pitchFamily="2" charset="0"/>
            </a:endParaRPr>
          </a:p>
        </p:txBody>
      </p:sp>
      <p:pic>
        <p:nvPicPr>
          <p:cNvPr id="9222" name="Picture 2">
            <a:extLst>
              <a:ext uri="{FF2B5EF4-FFF2-40B4-BE49-F238E27FC236}">
                <a16:creationId xmlns:a16="http://schemas.microsoft.com/office/drawing/2014/main" id="{6C7A5A1C-65F3-421D-B19C-2A5B982B7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5938"/>
            <a:ext cx="81629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>
            <a:extLst>
              <a:ext uri="{FF2B5EF4-FFF2-40B4-BE49-F238E27FC236}">
                <a16:creationId xmlns:a16="http://schemas.microsoft.com/office/drawing/2014/main" id="{0050B01E-C469-492A-B3A5-C697F56B1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PERALATAN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Subtitle 6">
            <a:extLst>
              <a:ext uri="{FF2B5EF4-FFF2-40B4-BE49-F238E27FC236}">
                <a16:creationId xmlns:a16="http://schemas.microsoft.com/office/drawing/2014/main" id="{3F856CC5-4A89-43D9-B060-BD7D456FA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A795B-365C-408B-8FC5-C7546138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C141F-2A2C-45AF-BD15-73FDB8273792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2CAC5-734B-40B8-94F6-05C818C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F42DE-FFE0-4797-B608-4C8D103C13F7}" type="slidenum">
              <a:rPr lang="en-US" altLang="en-US" sz="1400">
                <a:latin typeface="Interstate" pitchFamily="2" charset="0"/>
              </a:rPr>
              <a:pPr eaLnBrk="1" hangingPunct="1"/>
              <a:t>6</a:t>
            </a:fld>
            <a:endParaRPr lang="en-US" altLang="en-US" sz="1400">
              <a:latin typeface="Interstate" pitchFamily="2" charset="0"/>
            </a:endParaRPr>
          </a:p>
        </p:txBody>
      </p:sp>
      <p:pic>
        <p:nvPicPr>
          <p:cNvPr id="10246" name="Picture 2">
            <a:extLst>
              <a:ext uri="{FF2B5EF4-FFF2-40B4-BE49-F238E27FC236}">
                <a16:creationId xmlns:a16="http://schemas.microsoft.com/office/drawing/2014/main" id="{B8572D68-6F50-48E1-99B7-D033E81C4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714500"/>
            <a:ext cx="614362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>
            <a:extLst>
              <a:ext uri="{FF2B5EF4-FFF2-40B4-BE49-F238E27FC236}">
                <a16:creationId xmlns:a16="http://schemas.microsoft.com/office/drawing/2014/main" id="{05E052A7-C9F7-427E-B152-89BCF9FBB5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PERALATAN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7F71F-392C-45DD-875E-FD887A9B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64D74-ADA4-47B1-B69E-1AC1B198D23B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72995-3336-4431-B986-5C9FA8BF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F98CC4-F032-4503-AB9F-9EB58F122CD6}" type="slidenum">
              <a:rPr lang="en-US" altLang="en-US" sz="1400">
                <a:latin typeface="Interstate" pitchFamily="2" charset="0"/>
              </a:rPr>
              <a:pPr eaLnBrk="1" hangingPunct="1"/>
              <a:t>7</a:t>
            </a:fld>
            <a:endParaRPr lang="en-US" altLang="en-US" sz="1400">
              <a:latin typeface="Interstate" pitchFamily="2" charset="0"/>
            </a:endParaRPr>
          </a:p>
        </p:txBody>
      </p:sp>
      <p:pic>
        <p:nvPicPr>
          <p:cNvPr id="11270" name="Picture 2">
            <a:extLst>
              <a:ext uri="{FF2B5EF4-FFF2-40B4-BE49-F238E27FC236}">
                <a16:creationId xmlns:a16="http://schemas.microsoft.com/office/drawing/2014/main" id="{D3253744-5219-40B3-9D2B-E36531498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928813"/>
            <a:ext cx="47339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64DC364-3851-4F5E-906A-9302D5E9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FUNGSI MANAJEMEN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2133F5E-E873-4A21-8143-FD521063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3517900"/>
          </a:xfrm>
        </p:spPr>
        <p:txBody>
          <a:bodyPr/>
          <a:lstStyle/>
          <a:p>
            <a:r>
              <a:rPr lang="en-US" altLang="en-US" b="1">
                <a:latin typeface="Calibri" panose="020F0502020204030204" pitchFamily="34" charset="0"/>
              </a:rPr>
              <a:t>PLANNING</a:t>
            </a:r>
            <a:endParaRPr lang="en-US" altLang="en-US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ORGANIZING</a:t>
            </a:r>
            <a:endParaRPr lang="en-US" altLang="en-US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ACTUATING</a:t>
            </a:r>
            <a:endParaRPr lang="en-US" altLang="en-US">
              <a:latin typeface="Calibri" panose="020F0502020204030204" pitchFamily="34" charset="0"/>
            </a:endParaRPr>
          </a:p>
          <a:p>
            <a:r>
              <a:rPr lang="en-US" altLang="en-US" b="1">
                <a:latin typeface="Calibri" panose="020F0502020204030204" pitchFamily="34" charset="0"/>
              </a:rPr>
              <a:t>CONTROLING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A2F22-68F7-43BD-B154-A852016B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A0A19-D991-4415-ADD0-5204A70DDB12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4B52-199E-4BE3-9DAB-EBB73B94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BE6FAA-F2C6-4971-9CA1-8A97FE9C9F40}" type="slidenum">
              <a:rPr lang="en-US" altLang="en-US" sz="1400">
                <a:latin typeface="Interstate" pitchFamily="2" charset="0"/>
              </a:rPr>
              <a:pPr eaLnBrk="1" hangingPunct="1"/>
              <a:t>8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CC6B2F82-64AB-4C9F-8E87-E0D1B1A577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>
                <a:latin typeface="Calibri" panose="020F0502020204030204" pitchFamily="34" charset="0"/>
                <a:ea typeface="宋体" panose="02010600030101010101" pitchFamily="2" charset="-122"/>
              </a:rPr>
              <a:t>PLANNING</a:t>
            </a:r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B3BCDCB2-09B4-4DA7-8F42-69AE0C7EB3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6113"/>
            <a:ext cx="8424863" cy="4392612"/>
          </a:xfrm>
        </p:spPr>
        <p:txBody>
          <a:bodyPr/>
          <a:lstStyle/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PERMASALAHAN YANG TERKAIT DENGAN TUJUAN DAN SUMBER DAYA TERSEDIA.</a:t>
            </a:r>
          </a:p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CARA MENCAPAI TUJUAN DAN SASARAN DENGAN MEMPERHATIKAN SUMBER DAYA TERSEDIA.</a:t>
            </a:r>
          </a:p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PENERJEMAHAN RENCANA KEDALAM PROGRAM-PROGRAM KEGIATAN YANG KONKRIT</a:t>
            </a:r>
          </a:p>
          <a:p>
            <a:pPr marL="514350" indent="-514350" algn="l">
              <a:buFont typeface="Interstate" pitchFamily="2" charset="0"/>
              <a:buAutoNum type="arabicPeriod"/>
            </a:pPr>
            <a:r>
              <a:rPr lang="en-US" altLang="en-US" sz="2000">
                <a:latin typeface="Calibri" panose="020F0502020204030204" pitchFamily="34" charset="0"/>
              </a:rPr>
              <a:t>PENETAPAN JANGKA WAKTU YANG DAPAT DISEDIAKAN GUNA MENCAPAI TUJUAN DAN SASARAN (SELURUH TAHAP : PROSES PENGADAAN, PELAKSANAN DAN PENGAWASAN KONSTRUKSI DAN FHO).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CA4DD-0838-4D3C-B021-119CF183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2E3C5-7EA0-4772-9C79-28D23B524C6E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E798B-180A-45F8-A273-5F69E325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A18659-6C51-48D8-A91C-122CC7C7D740}" type="slidenum">
              <a:rPr lang="en-US" altLang="en-US" sz="1400">
                <a:latin typeface="Interstate" pitchFamily="2" charset="0"/>
              </a:rPr>
              <a:pPr eaLnBrk="1" hangingPunct="1"/>
              <a:t>9</a:t>
            </a:fld>
            <a:endParaRPr lang="en-US" altLang="en-US" sz="1400">
              <a:latin typeface="Interstate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364</TotalTime>
  <Words>901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Interstate</vt:lpstr>
      <vt:lpstr>Calibri</vt:lpstr>
      <vt:lpstr>宋体</vt:lpstr>
      <vt:lpstr>Times New Roman</vt:lpstr>
      <vt:lpstr>Droplet</vt:lpstr>
      <vt:lpstr>CorelDRAW.Graphic.10</vt:lpstr>
      <vt:lpstr>MANAJEMEN KONSTRUKSI</vt:lpstr>
      <vt:lpstr>PENGERTIAN MANAJEMEN</vt:lpstr>
      <vt:lpstr>TUJUAN MANAJEMEN</vt:lpstr>
      <vt:lpstr>SUMBER DAYA</vt:lpstr>
      <vt:lpstr>MANUSIA</vt:lpstr>
      <vt:lpstr>PERALATAN</vt:lpstr>
      <vt:lpstr>PERALATAN</vt:lpstr>
      <vt:lpstr>FUNGSI MANAJEMEN</vt:lpstr>
      <vt:lpstr>PLANNING</vt:lpstr>
      <vt:lpstr>ORGANIZING</vt:lpstr>
      <vt:lpstr>PowerPoint Presentation</vt:lpstr>
      <vt:lpstr>ACTUATING</vt:lpstr>
      <vt:lpstr>METODE MENSUKSESKAN ACTUATING</vt:lpstr>
      <vt:lpstr>METODE MENSUKSESKAN ACTUATING</vt:lpstr>
      <vt:lpstr>CONTROLING</vt:lpstr>
      <vt:lpstr>UU JASA KONSTRUKSI NO 19 TAHUN 1999</vt:lpstr>
      <vt:lpstr>PENGAKUAN PROFESI &amp; TANGGUNG JAWAB HUKUM</vt:lpstr>
      <vt:lpstr>KONTROL MASYARAKAT</vt:lpstr>
      <vt:lpstr> MANAJEMEN KONSTRUKSI</vt:lpstr>
      <vt:lpstr>PowerPoint Presentation</vt:lpstr>
      <vt:lpstr> UNSUR PROYEK KONSTRUKSI</vt:lpstr>
      <vt:lpstr>MODEL 1</vt:lpstr>
      <vt:lpstr>MODEL 2</vt:lpstr>
      <vt:lpstr>PENYEBAB KEGAGALAN PROYEK</vt:lpstr>
    </vt:vector>
  </TitlesOfParts>
  <Company>fasilkom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sablin yusuf</dc:creator>
  <cp:lastModifiedBy>Irham Aswery</cp:lastModifiedBy>
  <cp:revision>37</cp:revision>
  <dcterms:created xsi:type="dcterms:W3CDTF">2007-02-22T08:40:35Z</dcterms:created>
  <dcterms:modified xsi:type="dcterms:W3CDTF">2020-07-06T16:01:35Z</dcterms:modified>
</cp:coreProperties>
</file>