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15"/>
  </p:notesMasterIdLst>
  <p:sldIdLst>
    <p:sldId id="297" r:id="rId2"/>
    <p:sldId id="400" r:id="rId3"/>
    <p:sldId id="324" r:id="rId4"/>
    <p:sldId id="376" r:id="rId5"/>
    <p:sldId id="379" r:id="rId6"/>
    <p:sldId id="334" r:id="rId7"/>
    <p:sldId id="401" r:id="rId8"/>
    <p:sldId id="336" r:id="rId9"/>
    <p:sldId id="380" r:id="rId10"/>
    <p:sldId id="337" r:id="rId11"/>
    <p:sldId id="338" r:id="rId12"/>
    <p:sldId id="339" r:id="rId13"/>
    <p:sldId id="3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0066"/>
    <a:srgbClr val="FF0000"/>
    <a:srgbClr val="800080"/>
    <a:srgbClr val="FF3399"/>
    <a:srgbClr val="00FFFF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9" autoAdjust="0"/>
    <p:restoredTop sz="94662" autoAdjust="0"/>
  </p:normalViewPr>
  <p:slideViewPr>
    <p:cSldViewPr>
      <p:cViewPr>
        <p:scale>
          <a:sx n="90" d="100"/>
          <a:sy n="90" d="100"/>
        </p:scale>
        <p:origin x="-5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F6106B4-ECCE-4AF2-BBA3-DDE92A173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39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2CEB2-FA6B-4347-BD96-78614A30126E}" type="datetime1">
              <a:rPr lang="id-ID" smtClean="0"/>
              <a:pPr>
                <a:defRPr/>
              </a:pPr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DED7A-B31B-49DB-93AB-5B28B419D5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B0787-2852-4416-894D-E7615174654E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2775-000E-4F15-9F1C-ED9E6D92DE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E383B6-65FE-4EF8-9FF4-253F40C66E8D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6DE3E-D8E4-4FCF-8978-E2BA215B83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60875-B96A-451F-B485-9C43909436B3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EDB1-849A-40E1-A9DD-C352E6058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240F1-1D82-4732-8050-0AA923F6B8A9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18B18-8B45-411E-83C8-84FC1880C7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01FA3A-A908-40C1-A485-93504E46769E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62925-5EDE-41BD-B51D-5CB1078F35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451123-78AA-4545-83D4-B3E74FB8473C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D1CAC-B857-44A2-BED3-BA52B188F6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22DB4-ED85-4FDA-A459-B1BDB788FFBD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42988-FAE1-4F27-9FF5-023F98AF09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008D4A-F748-4D89-AF25-E4945E852CB5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0E3E6-1173-4197-931A-82D1395A43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42F72-56DC-4C7A-85D8-128AF3E52B35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2BDFB-367F-4022-BB2C-28DD5784C2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9AA565-F9D2-4F86-916C-2E4A4F72F227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28847-A201-47D9-9E74-506F3043A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86F19-108F-4D2A-8CC4-86820CE27FFD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56565-FC94-4F3C-84DE-7C84511568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4B1ECC-AA23-4AF2-8435-742281986323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78CF79-3406-40E6-AF42-8A11DB79AA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marL="292100" indent="-292100" eaLnBrk="1" hangingPunct="1">
              <a:buFont typeface="Wingdings" pitchFamily="2" charset="2"/>
              <a:buAutoNum type="arabicPeriod"/>
            </a:pPr>
            <a:r>
              <a:rPr lang="en-US" sz="3200" i="1" dirty="0" smtClean="0"/>
              <a:t>PENINGKATAN KETERGANTUNGAN ANTARA PIHAK LAIN ( SERIKAT KERJA &amp; MANAJEMEN SALING TERGANTUNG DLM MENENTUKAN TUGAS-TUGAS DLM PERUSAHAAN )</a:t>
            </a:r>
          </a:p>
          <a:p>
            <a:pPr marL="292100" indent="-292100" eaLnBrk="1" hangingPunct="1">
              <a:buFont typeface="Wingdings" pitchFamily="2" charset="2"/>
              <a:buNone/>
            </a:pPr>
            <a:r>
              <a:rPr lang="en-US" sz="3200" i="1" dirty="0" smtClean="0"/>
              <a:t>2. MEMAHAMI KONFLIK ANTAR PIHAK-PIHAK </a:t>
            </a:r>
          </a:p>
          <a:p>
            <a:pPr marL="292100" indent="-292100" eaLnBrk="1" hangingPunct="1">
              <a:buFont typeface="Wingdings" pitchFamily="2" charset="2"/>
              <a:buNone/>
            </a:pPr>
            <a:r>
              <a:rPr lang="en-US" sz="3200" i="1" dirty="0" smtClean="0"/>
              <a:t>	( SERIKAT KERJA DNG MANAJEMEN TIDAK SEPENDAPAT TENTANG  ISI KONTAK KERJA)</a:t>
            </a:r>
          </a:p>
        </p:txBody>
      </p:sp>
      <p:sp>
        <p:nvSpPr>
          <p:cNvPr id="23555" name="Date Placeholder 6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931FFF2-E2D6-47FC-B9E3-461C31403E28}" type="datetime1">
              <a:rPr lang="id-ID" smtClean="0"/>
              <a:pPr>
                <a:defRPr/>
              </a:pPr>
              <a:t>23/07/2020</a:t>
            </a:fld>
            <a:endParaRPr lang="en-US" smtClean="0"/>
          </a:p>
        </p:txBody>
      </p:sp>
      <p:sp>
        <p:nvSpPr>
          <p:cNvPr id="23556" name="Footer Placeholder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DESIG BY LEXY COLECTION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DD31EE1-804B-43CA-97BF-BDD19E4E90B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9462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0"/>
            <a:ext cx="7410450" cy="914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4 ELEMEN KUNCI NEGOSIASI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4DFC38E-3A23-453C-96AA-41E2B69B544F}" type="datetime1">
              <a:rPr lang="id-ID" smtClean="0"/>
              <a:pPr>
                <a:defRPr/>
              </a:pPr>
              <a:t>23/07/2020</a:t>
            </a:fld>
            <a:endParaRPr lang="en-US" smtClean="0"/>
          </a:p>
        </p:txBody>
      </p:sp>
      <p:sp>
        <p:nvSpPr>
          <p:cNvPr id="30723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DESIG BY LEXY COLECTION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D3D957C-939F-48B4-AF9E-55A0456D99BE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76200" y="1739900"/>
            <a:ext cx="8915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57200" indent="-457200" eaLnBrk="0" hangingPunct="0">
              <a:buClr>
                <a:srgbClr val="CCFFFF"/>
              </a:buClr>
              <a:tabLst>
                <a:tab pos="342900" algn="l"/>
              </a:tabLst>
              <a:defRPr/>
            </a:pPr>
            <a:endParaRPr lang="id-ID" sz="2800" b="1" i="1" dirty="0">
              <a:latin typeface="Bookman Old Style" pitchFamily="18" charset="0"/>
              <a:cs typeface="+mn-cs"/>
            </a:endParaRPr>
          </a:p>
          <a:p>
            <a:pPr marL="457200" indent="-457200" eaLnBrk="0" hangingPunct="0">
              <a:buClr>
                <a:srgbClr val="CCFFFF"/>
              </a:buClr>
              <a:tabLst>
                <a:tab pos="342900" algn="l"/>
              </a:tabLst>
              <a:defRPr/>
            </a:pPr>
            <a:r>
              <a:rPr lang="id-ID" sz="2800" b="1" i="1" dirty="0">
                <a:latin typeface="Bookman Old Style" pitchFamily="18" charset="0"/>
                <a:cs typeface="+mn-cs"/>
              </a:rPr>
              <a:t>1. </a:t>
            </a:r>
            <a:r>
              <a:rPr lang="en-US" sz="2800" b="1" i="1" dirty="0">
                <a:latin typeface="Bookman Old Style" pitchFamily="18" charset="0"/>
                <a:cs typeface="+mn-cs"/>
              </a:rPr>
              <a:t>KEDUA BELAH PIHAK MAU MELAKUKAN </a:t>
            </a:r>
            <a:endParaRPr lang="id-ID" sz="2800" b="1" i="1" dirty="0">
              <a:latin typeface="Bookman Old Style" pitchFamily="18" charset="0"/>
              <a:cs typeface="+mn-cs"/>
            </a:endParaRPr>
          </a:p>
          <a:p>
            <a:pPr marL="457200" indent="-457200" eaLnBrk="0" hangingPunct="0">
              <a:buClr>
                <a:srgbClr val="CCFFFF"/>
              </a:buClr>
              <a:tabLst>
                <a:tab pos="342900" algn="l"/>
              </a:tabLst>
              <a:defRPr/>
            </a:pPr>
            <a:r>
              <a:rPr lang="id-ID" sz="2800" b="1" i="1" dirty="0">
                <a:latin typeface="Bookman Old Style" pitchFamily="18" charset="0"/>
                <a:cs typeface="+mn-cs"/>
              </a:rPr>
              <a:t>    PERJANJI AN </a:t>
            </a:r>
          </a:p>
          <a:p>
            <a:pPr marL="457200" indent="-457200" eaLnBrk="0" hangingPunct="0">
              <a:buClr>
                <a:srgbClr val="CCFFFF"/>
              </a:buClr>
              <a:tabLst>
                <a:tab pos="342900" algn="l"/>
              </a:tabLst>
              <a:defRPr/>
            </a:pPr>
            <a:r>
              <a:rPr lang="id-ID" sz="2800" b="1" i="1" dirty="0">
                <a:latin typeface="Bookman Old Style" pitchFamily="18" charset="0"/>
                <a:cs typeface="+mn-cs"/>
              </a:rPr>
              <a:t>2. T</a:t>
            </a:r>
            <a:r>
              <a:rPr lang="en-US" sz="2800" b="1" i="1" dirty="0">
                <a:latin typeface="Bookman Old Style" pitchFamily="18" charset="0"/>
                <a:cs typeface="+mn-cs"/>
              </a:rPr>
              <a:t>ERDAPAT PERJAJNJIAN DAN KONFLIK DI </a:t>
            </a:r>
            <a:endParaRPr lang="id-ID" sz="2800" b="1" i="1" dirty="0">
              <a:latin typeface="Bookman Old Style" pitchFamily="18" charset="0"/>
              <a:cs typeface="+mn-cs"/>
            </a:endParaRPr>
          </a:p>
          <a:p>
            <a:pPr marL="457200" indent="-457200" eaLnBrk="0" hangingPunct="0">
              <a:buClr>
                <a:srgbClr val="CCFFFF"/>
              </a:buClr>
              <a:tabLst>
                <a:tab pos="342900" algn="l"/>
              </a:tabLst>
              <a:defRPr/>
            </a:pPr>
            <a:r>
              <a:rPr lang="id-ID" sz="2800" b="1" i="1" dirty="0" smtClean="0">
                <a:latin typeface="Bookman Old Style" pitchFamily="18" charset="0"/>
                <a:cs typeface="+mn-cs"/>
              </a:rPr>
              <a:t>  </a:t>
            </a:r>
            <a:r>
              <a:rPr lang="en-US" sz="2800" b="1" i="1" dirty="0" smtClean="0">
                <a:latin typeface="Bookman Old Style" pitchFamily="18" charset="0"/>
                <a:cs typeface="+mn-cs"/>
              </a:rPr>
              <a:t>  ANTARA </a:t>
            </a:r>
            <a:r>
              <a:rPr lang="en-US" sz="2800" b="1" i="1" dirty="0">
                <a:latin typeface="Bookman Old Style" pitchFamily="18" charset="0"/>
                <a:cs typeface="+mn-cs"/>
              </a:rPr>
              <a:t>BEBERAPA </a:t>
            </a:r>
            <a:r>
              <a:rPr lang="en-US" sz="2800" b="1" i="1" dirty="0" smtClean="0">
                <a:latin typeface="Bookman Old Style" pitchFamily="18" charset="0"/>
                <a:cs typeface="+mn-cs"/>
              </a:rPr>
              <a:t>PIHAK</a:t>
            </a:r>
            <a:endParaRPr lang="en-US" sz="2800" b="1" i="1" dirty="0">
              <a:latin typeface="Bookman Old Style" pitchFamily="18" charset="0"/>
              <a:cs typeface="+mn-cs"/>
            </a:endParaRPr>
          </a:p>
          <a:p>
            <a:pPr marL="457200" indent="-457200" eaLnBrk="0" hangingPunct="0">
              <a:buClr>
                <a:srgbClr val="CCFFFF"/>
              </a:buClr>
              <a:tabLst>
                <a:tab pos="342900" algn="l"/>
              </a:tabLst>
              <a:defRPr/>
            </a:pPr>
            <a:r>
              <a:rPr lang="id-ID" sz="2800" b="1" i="1" dirty="0" smtClean="0">
                <a:latin typeface="Bookman Old Style" pitchFamily="18" charset="0"/>
                <a:cs typeface="+mn-cs"/>
              </a:rPr>
              <a:t>3</a:t>
            </a:r>
            <a:r>
              <a:rPr lang="id-ID" sz="2800" b="1" i="1" dirty="0">
                <a:latin typeface="Bookman Old Style" pitchFamily="18" charset="0"/>
                <a:cs typeface="+mn-cs"/>
              </a:rPr>
              <a:t>. </a:t>
            </a:r>
            <a:r>
              <a:rPr lang="en-US" sz="2800" b="1" i="1" dirty="0">
                <a:latin typeface="Bookman Old Style" pitchFamily="18" charset="0"/>
                <a:cs typeface="+mn-cs"/>
              </a:rPr>
              <a:t>TERDAPAT VARIABEL </a:t>
            </a:r>
            <a:r>
              <a:rPr lang="en-US" sz="2800" b="1" i="1" dirty="0" smtClean="0">
                <a:latin typeface="Bookman Old Style" pitchFamily="18" charset="0"/>
                <a:cs typeface="+mn-cs"/>
              </a:rPr>
              <a:t>UNTUK DIPERTUKAR </a:t>
            </a:r>
            <a:endParaRPr lang="id-ID" sz="2800" b="1" i="1" dirty="0">
              <a:latin typeface="Bookman Old Style" pitchFamily="18" charset="0"/>
              <a:cs typeface="+mn-cs"/>
            </a:endParaRPr>
          </a:p>
          <a:p>
            <a:pPr marL="457200" indent="-457200" eaLnBrk="0" hangingPunct="0">
              <a:buClr>
                <a:srgbClr val="CCFFFF"/>
              </a:buClr>
              <a:tabLst>
                <a:tab pos="342900" algn="l"/>
              </a:tabLst>
              <a:defRPr/>
            </a:pPr>
            <a:r>
              <a:rPr lang="id-ID" sz="2800" b="1" i="1" dirty="0">
                <a:latin typeface="Bookman Old Style" pitchFamily="18" charset="0"/>
                <a:cs typeface="+mn-cs"/>
              </a:rPr>
              <a:t>    </a:t>
            </a:r>
            <a:r>
              <a:rPr lang="en-US" sz="2800" b="1" i="1" dirty="0">
                <a:latin typeface="Bookman Old Style" pitchFamily="18" charset="0"/>
                <a:cs typeface="+mn-cs"/>
              </a:rPr>
              <a:t>KAN MELALUI KONSESI</a:t>
            </a:r>
            <a:endParaRPr lang="id-ID" sz="2800" b="1" i="1" dirty="0">
              <a:latin typeface="Bookman Old Style" pitchFamily="18" charset="0"/>
              <a:cs typeface="+mn-cs"/>
            </a:endParaRPr>
          </a:p>
          <a:p>
            <a:pPr marL="457200" indent="-457200" eaLnBrk="0" hangingPunct="0">
              <a:buClr>
                <a:srgbClr val="CCFFFF"/>
              </a:buClr>
              <a:tabLst>
                <a:tab pos="342900" algn="l"/>
              </a:tabLst>
              <a:defRPr/>
            </a:pPr>
            <a:r>
              <a:rPr lang="id-ID" sz="2800" b="1" i="1" dirty="0" smtClean="0">
                <a:latin typeface="Bookman Old Style" pitchFamily="18" charset="0"/>
                <a:cs typeface="+mn-cs"/>
              </a:rPr>
              <a:t>4</a:t>
            </a:r>
            <a:r>
              <a:rPr lang="en-US" sz="2800" b="1" i="1" dirty="0" smtClean="0">
                <a:latin typeface="Bookman Old Style" pitchFamily="18" charset="0"/>
                <a:cs typeface="+mn-cs"/>
              </a:rPr>
              <a:t>.</a:t>
            </a:r>
            <a:r>
              <a:rPr lang="id-ID" sz="2800" b="1" i="1" dirty="0" smtClean="0">
                <a:latin typeface="Bookman Old Style" pitchFamily="18" charset="0"/>
                <a:cs typeface="+mn-cs"/>
              </a:rPr>
              <a:t> </a:t>
            </a:r>
            <a:r>
              <a:rPr lang="en-US" sz="2800" b="1" i="1" dirty="0">
                <a:latin typeface="Bookman Old Style" pitchFamily="18" charset="0"/>
                <a:cs typeface="+mn-cs"/>
              </a:rPr>
              <a:t>KEDUA PIHAK MEMPUNYAI WEWENANG </a:t>
            </a:r>
            <a:endParaRPr lang="id-ID" sz="2800" b="1" i="1" dirty="0">
              <a:latin typeface="Bookman Old Style" pitchFamily="18" charset="0"/>
              <a:cs typeface="+mn-cs"/>
            </a:endParaRPr>
          </a:p>
          <a:p>
            <a:pPr marL="457200" indent="-457200" eaLnBrk="0" hangingPunct="0">
              <a:buClr>
                <a:srgbClr val="CCFFFF"/>
              </a:buClr>
              <a:tabLst>
                <a:tab pos="342900" algn="l"/>
              </a:tabLst>
              <a:defRPr/>
            </a:pPr>
            <a:r>
              <a:rPr lang="en-US" sz="2800" b="1" i="1" dirty="0" smtClean="0">
                <a:latin typeface="Bookman Old Style" pitchFamily="18" charset="0"/>
                <a:cs typeface="+mn-cs"/>
              </a:rPr>
              <a:t> </a:t>
            </a:r>
            <a:r>
              <a:rPr lang="id-ID" sz="2800" b="1" i="1" dirty="0" smtClean="0">
                <a:latin typeface="Bookman Old Style" pitchFamily="18" charset="0"/>
                <a:cs typeface="+mn-cs"/>
              </a:rPr>
              <a:t>  </a:t>
            </a:r>
            <a:r>
              <a:rPr lang="en-US" sz="2800" b="1" i="1" dirty="0">
                <a:latin typeface="Bookman Old Style" pitchFamily="18" charset="0"/>
                <a:cs typeface="+mn-cs"/>
              </a:rPr>
              <a:t>UNTUK MENGUBAH SYARAT MEREKA</a:t>
            </a:r>
          </a:p>
        </p:txBody>
      </p:sp>
      <p:sp>
        <p:nvSpPr>
          <p:cNvPr id="25606" name="WordArt 3"/>
          <p:cNvSpPr>
            <a:spLocks noChangeArrowheads="1" noChangeShapeType="1" noTextEdit="1"/>
          </p:cNvSpPr>
          <p:nvPr/>
        </p:nvSpPr>
        <p:spPr bwMode="auto">
          <a:xfrm>
            <a:off x="762000" y="990600"/>
            <a:ext cx="7800975" cy="6477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latin typeface="Bookman Old Style"/>
              </a:rPr>
              <a:t>KAPAN SAAT BERNEGOSIASI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5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1D298B2-F43C-43A6-9764-211303EDC870}" type="datetime1">
              <a:rPr lang="id-ID" smtClean="0"/>
              <a:pPr>
                <a:defRPr/>
              </a:pPr>
              <a:t>23/07/2020</a:t>
            </a:fld>
            <a:endParaRPr lang="en-US" smtClean="0"/>
          </a:p>
        </p:txBody>
      </p:sp>
      <p:sp>
        <p:nvSpPr>
          <p:cNvPr id="31747" name="Footer Placeholder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DESIG BY LEXY COLECTION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8FB202-E2A7-4C9F-820A-6FC7F39A545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228600" y="533400"/>
            <a:ext cx="8610600" cy="107721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3200" b="1" i="1" dirty="0">
                <a:latin typeface="Bookman Old Style" pitchFamily="18" charset="0"/>
              </a:rPr>
              <a:t>PENGERTIAN </a:t>
            </a:r>
          </a:p>
          <a:p>
            <a:pPr algn="ctr" eaLnBrk="0" hangingPunct="0"/>
            <a:r>
              <a:rPr lang="en-US" sz="3200" b="1" i="1" dirty="0">
                <a:latin typeface="Bookman Old Style" pitchFamily="18" charset="0"/>
              </a:rPr>
              <a:t> STRATEGI DAN TAKTIK NEGOSIASI </a:t>
            </a: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838200" y="1647825"/>
            <a:ext cx="7391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id-ID" sz="2800" b="1" i="1" dirty="0">
              <a:latin typeface="Bookman Old Style" pitchFamily="18" charset="0"/>
            </a:endParaRPr>
          </a:p>
          <a:p>
            <a:pPr algn="ctr" eaLnBrk="0" hangingPunct="0"/>
            <a:r>
              <a:rPr lang="en-US" sz="3600" b="1" i="1" dirty="0">
                <a:solidFill>
                  <a:srgbClr val="FF0000"/>
                </a:solidFill>
                <a:latin typeface="Bookman Old Style" pitchFamily="18" charset="0"/>
              </a:rPr>
              <a:t>STRATEGI</a:t>
            </a:r>
            <a:endParaRPr lang="en-US" sz="3600" b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 eaLnBrk="0" hangingPunct="0"/>
            <a:r>
              <a:rPr lang="en-US" sz="2800" b="1" i="1" dirty="0">
                <a:latin typeface="Bookman Old Style" pitchFamily="18" charset="0"/>
              </a:rPr>
              <a:t>RENCANA/LANGKAH YANG AKAN DITEMPUH DALAM NEGOSIASI UNTUK MEMPEROLEH HASIL YANG MAKSIMAL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990600" y="3613150"/>
            <a:ext cx="7162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id-ID" sz="3200" b="1" i="1" dirty="0">
              <a:latin typeface="Bookman Old Style" pitchFamily="18" charset="0"/>
            </a:endParaRPr>
          </a:p>
          <a:p>
            <a:pPr algn="ctr" eaLnBrk="0" hangingPunct="0"/>
            <a:r>
              <a:rPr lang="en-US" sz="4000" b="1" i="1" dirty="0">
                <a:solidFill>
                  <a:srgbClr val="00FFFF"/>
                </a:solidFill>
                <a:latin typeface="Bookman Old Style" pitchFamily="18" charset="0"/>
              </a:rPr>
              <a:t>TAKTIK</a:t>
            </a:r>
          </a:p>
          <a:p>
            <a:pPr algn="ctr" eaLnBrk="0" hangingPunct="0"/>
            <a:r>
              <a:rPr lang="en-US" sz="3200" b="1" i="1" dirty="0">
                <a:latin typeface="Bookman Old Style" pitchFamily="18" charset="0"/>
              </a:rPr>
              <a:t>CARA YANG DIPERGUNAKAN UNTUK MELAKSANAKAN STRATEGI TERSEBUT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/>
      <p:bldP spid="266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29A32AA-4C2A-41F2-BB0C-60B05FC88A2C}" type="datetime1">
              <a:rPr lang="id-ID" smtClean="0"/>
              <a:pPr>
                <a:defRPr/>
              </a:pPr>
              <a:t>23/07/2020</a:t>
            </a:fld>
            <a:endParaRPr lang="en-US" smtClean="0"/>
          </a:p>
        </p:txBody>
      </p:sp>
      <p:sp>
        <p:nvSpPr>
          <p:cNvPr id="32771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DESIG BY LEXY COLECTION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5D02DD2-1BC2-49ED-9C6D-CBB05EA5D357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609600" y="989013"/>
            <a:ext cx="78486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0" hangingPunct="0">
              <a:tabLst>
                <a:tab pos="228600" algn="l"/>
              </a:tabLst>
            </a:pPr>
            <a:endParaRPr lang="en-US" sz="2800" b="1" i="1" dirty="0">
              <a:solidFill>
                <a:srgbClr val="FFFF66"/>
              </a:solidFill>
              <a:latin typeface="Bookman Old Style" pitchFamily="18" charset="0"/>
            </a:endParaRPr>
          </a:p>
          <a:p>
            <a:pPr marL="228600" indent="-228600" algn="ctr" eaLnBrk="0" hangingPunct="0">
              <a:tabLst>
                <a:tab pos="228600" algn="l"/>
              </a:tabLst>
            </a:pPr>
            <a:endParaRPr lang="en-US" sz="2400" dirty="0">
              <a:latin typeface="Bookman Old Style" pitchFamily="18" charset="0"/>
            </a:endParaRPr>
          </a:p>
          <a:p>
            <a:pPr marL="228600" indent="-228600" eaLnBrk="0" hangingPunct="0">
              <a:tabLst>
                <a:tab pos="228600" algn="l"/>
              </a:tabLst>
            </a:pPr>
            <a:r>
              <a:rPr lang="en-US" sz="2800" b="1" i="1" dirty="0">
                <a:latin typeface="Bookman Old Style" pitchFamily="18" charset="0"/>
              </a:rPr>
              <a:t>RENCANA DAPAT MENGHASILKAN :</a:t>
            </a:r>
            <a:endParaRPr lang="en-US" sz="2800" b="1" dirty="0">
              <a:latin typeface="Bookman Old Style" pitchFamily="18" charset="0"/>
            </a:endParaRPr>
          </a:p>
          <a:p>
            <a:pPr marL="228600" indent="-228600" eaLnBrk="0" hangingPunct="0">
              <a:buFontTx/>
              <a:buChar char="•"/>
              <a:tabLst>
                <a:tab pos="228600" algn="l"/>
              </a:tabLst>
            </a:pPr>
            <a:r>
              <a:rPr lang="en-US" sz="2400" b="1" i="1" dirty="0">
                <a:latin typeface="Bookman Old Style" pitchFamily="18" charset="0"/>
              </a:rPr>
              <a:t>KESEPAKATAN</a:t>
            </a:r>
            <a:endParaRPr lang="en-US" sz="2400" b="1" dirty="0">
              <a:latin typeface="Bookman Old Style" pitchFamily="18" charset="0"/>
            </a:endParaRPr>
          </a:p>
          <a:p>
            <a:pPr marL="228600" indent="-228600" eaLnBrk="0" hangingPunct="0">
              <a:buFontTx/>
              <a:buChar char="•"/>
              <a:tabLst>
                <a:tab pos="228600" algn="l"/>
              </a:tabLst>
            </a:pPr>
            <a:r>
              <a:rPr lang="en-US" sz="2400" b="1" i="1" dirty="0">
                <a:latin typeface="Bookman Old Style" pitchFamily="18" charset="0"/>
              </a:rPr>
              <a:t>TERJALINNYA HUBUNGAN ( RELATION SHIP ) YANG BAIK DAN LANGGENG</a:t>
            </a:r>
          </a:p>
          <a:p>
            <a:pPr marL="228600" indent="-228600" eaLnBrk="0" hangingPunct="0">
              <a:tabLst>
                <a:tab pos="228600" algn="l"/>
              </a:tabLst>
            </a:pPr>
            <a:endParaRPr lang="en-US" sz="2400" dirty="0">
              <a:latin typeface="Bookman Old Style" pitchFamily="18" charset="0"/>
            </a:endParaRPr>
          </a:p>
          <a:p>
            <a:pPr marL="228600" indent="-228600" eaLnBrk="0" hangingPunct="0">
              <a:tabLst>
                <a:tab pos="228600" algn="l"/>
              </a:tabLst>
            </a:pPr>
            <a:r>
              <a:rPr lang="en-US" sz="2800" b="1" i="1" dirty="0">
                <a:solidFill>
                  <a:srgbClr val="FF0000"/>
                </a:solidFill>
                <a:latin typeface="Bookman Old Style" pitchFamily="18" charset="0"/>
              </a:rPr>
              <a:t>SASARAN</a:t>
            </a:r>
            <a:r>
              <a:rPr lang="en-US" sz="2800" b="1" i="1" dirty="0">
                <a:latin typeface="Bookman Old Style" pitchFamily="18" charset="0"/>
              </a:rPr>
              <a:t> :</a:t>
            </a:r>
            <a:endParaRPr lang="en-US" sz="2800" b="1" dirty="0">
              <a:latin typeface="Bookman Old Style" pitchFamily="18" charset="0"/>
            </a:endParaRPr>
          </a:p>
          <a:p>
            <a:pPr marL="228600" indent="-228600" eaLnBrk="0" hangingPunct="0">
              <a:buFontTx/>
              <a:buChar char="•"/>
              <a:tabLst>
                <a:tab pos="228600" algn="l"/>
              </a:tabLst>
            </a:pPr>
            <a:r>
              <a:rPr lang="en-US" sz="2800" b="1" i="1" dirty="0">
                <a:solidFill>
                  <a:srgbClr val="00FFFF"/>
                </a:solidFill>
                <a:latin typeface="Bookman Old Style" pitchFamily="18" charset="0"/>
              </a:rPr>
              <a:t>MENGUATKAN POSISI ANDA DIMATA LAWAN       ( MITRA KERJA )</a:t>
            </a:r>
            <a:endParaRPr lang="en-US" sz="2800" b="1" dirty="0">
              <a:solidFill>
                <a:srgbClr val="00FFFF"/>
              </a:solidFill>
              <a:latin typeface="Bookman Old Style" pitchFamily="18" charset="0"/>
            </a:endParaRPr>
          </a:p>
          <a:p>
            <a:pPr marL="228600" indent="-228600" eaLnBrk="0" hangingPunct="0">
              <a:buFontTx/>
              <a:buChar char="•"/>
              <a:tabLst>
                <a:tab pos="228600" algn="l"/>
              </a:tabLst>
            </a:pPr>
            <a:r>
              <a:rPr lang="en-US" sz="2800" b="1" i="1" dirty="0">
                <a:latin typeface="Bookman Old Style" pitchFamily="18" charset="0"/>
              </a:rPr>
              <a:t>UNTUK MENGUBAH PANDANGAN PIHAK LAWAN MENGENAI POSISI MEREKA DISINI</a:t>
            </a:r>
          </a:p>
        </p:txBody>
      </p:sp>
      <p:sp>
        <p:nvSpPr>
          <p:cNvPr id="27654" name="WordArt 3"/>
          <p:cNvSpPr>
            <a:spLocks noChangeArrowheads="1" noChangeShapeType="1" noTextEdit="1"/>
          </p:cNvSpPr>
          <p:nvPr/>
        </p:nvSpPr>
        <p:spPr bwMode="auto">
          <a:xfrm>
            <a:off x="609600" y="914400"/>
            <a:ext cx="7391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latin typeface="Arial Black"/>
              </a:rPr>
              <a:t>INTI KONSEP STRATEGI NEGOSIASI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6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080179C-4EA0-41A1-815E-9F67FE600E49}" type="datetime1">
              <a:rPr lang="id-ID" smtClean="0"/>
              <a:pPr>
                <a:defRPr/>
              </a:pPr>
              <a:t>23/07/2020</a:t>
            </a:fld>
            <a:endParaRPr lang="en-US" smtClean="0"/>
          </a:p>
        </p:txBody>
      </p:sp>
      <p:sp>
        <p:nvSpPr>
          <p:cNvPr id="54275" name="Footer Placeholder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DESIG BY LEXY COLECTION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75BC31E-D88C-46F9-9318-C8A459287DF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2400" y="304800"/>
            <a:ext cx="86106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342900" algn="l"/>
              </a:tabLst>
              <a:defRPr/>
            </a:pPr>
            <a:r>
              <a:rPr lang="id-ID" sz="3200" b="1" i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+mn-cs"/>
              </a:rPr>
              <a:t>LANJUTAN</a:t>
            </a:r>
          </a:p>
          <a:p>
            <a:pPr>
              <a:tabLst>
                <a:tab pos="342900" algn="l"/>
              </a:tabLst>
              <a:defRPr/>
            </a:pPr>
            <a:endParaRPr lang="id-ID" sz="2800" b="1" i="1" dirty="0">
              <a:solidFill>
                <a:srgbClr val="FF3399"/>
              </a:solidFill>
              <a:latin typeface="Arial" charset="0"/>
              <a:cs typeface="+mn-cs"/>
            </a:endParaRPr>
          </a:p>
          <a:p>
            <a:pPr>
              <a:tabLst>
                <a:tab pos="342900" algn="l"/>
              </a:tabLst>
              <a:defRPr/>
            </a:pPr>
            <a:endParaRPr lang="en-US" sz="2800" b="1" i="1" dirty="0">
              <a:solidFill>
                <a:srgbClr val="FF3399"/>
              </a:solidFill>
              <a:latin typeface="Arial" charset="0"/>
              <a:cs typeface="+mn-cs"/>
            </a:endParaRPr>
          </a:p>
          <a:p>
            <a:pPr algn="ctr">
              <a:tabLst>
                <a:tab pos="342900" algn="l"/>
              </a:tabLst>
              <a:defRPr/>
            </a:pPr>
            <a:endParaRPr lang="en-US" b="1" dirty="0">
              <a:solidFill>
                <a:srgbClr val="FF3399"/>
              </a:solidFill>
              <a:latin typeface="Arial" charset="0"/>
              <a:cs typeface="+mn-cs"/>
            </a:endParaRPr>
          </a:p>
          <a:p>
            <a:pPr>
              <a:buFontTx/>
              <a:buBlip>
                <a:blip r:embed="rId2"/>
              </a:buBlip>
              <a:tabLst>
                <a:tab pos="342900" algn="l"/>
              </a:tabLst>
              <a:defRPr/>
            </a:pPr>
            <a:r>
              <a:rPr lang="en-US" sz="2400" b="1" i="1" dirty="0">
                <a:latin typeface="Arial" charset="0"/>
                <a:cs typeface="+mn-cs"/>
              </a:rPr>
              <a:t>PANDAI MENGEMUKAKAN PIKIRAN DENGAN JELAS</a:t>
            </a:r>
          </a:p>
          <a:p>
            <a:pPr>
              <a:buFontTx/>
              <a:buBlip>
                <a:blip r:embed="rId2"/>
              </a:buBlip>
              <a:tabLst>
                <a:tab pos="342900" algn="l"/>
              </a:tabLst>
              <a:defRPr/>
            </a:pPr>
            <a:r>
              <a:rPr lang="en-US" sz="2400" b="1" i="1" dirty="0">
                <a:latin typeface="Arial" charset="0"/>
                <a:cs typeface="+mn-cs"/>
              </a:rPr>
              <a:t> DAPAT MENJADI PENDENGAR YANG BAIK</a:t>
            </a:r>
          </a:p>
          <a:p>
            <a:pPr>
              <a:buFontTx/>
              <a:buBlip>
                <a:blip r:embed="rId2"/>
              </a:buBlip>
              <a:tabLst>
                <a:tab pos="342900" algn="l"/>
              </a:tabLst>
              <a:defRPr/>
            </a:pPr>
            <a:r>
              <a:rPr lang="en-US" sz="2400" b="1" i="1" dirty="0">
                <a:latin typeface="Arial" charset="0"/>
                <a:cs typeface="+mn-cs"/>
              </a:rPr>
              <a:t> MEMPUNYAI TEKAD YANG BAIK TER HADAP </a:t>
            </a:r>
            <a:r>
              <a:rPr lang="id-ID" sz="2400" b="1" i="1" dirty="0">
                <a:latin typeface="Arial" charset="0"/>
                <a:cs typeface="+mn-cs"/>
              </a:rPr>
              <a:t> KE – </a:t>
            </a:r>
          </a:p>
          <a:p>
            <a:pPr>
              <a:tabLst>
                <a:tab pos="342900" algn="l"/>
              </a:tabLst>
              <a:defRPr/>
            </a:pPr>
            <a:r>
              <a:rPr lang="id-ID" sz="2400" b="1" i="1" dirty="0">
                <a:latin typeface="Arial" charset="0"/>
                <a:cs typeface="+mn-cs"/>
              </a:rPr>
              <a:t>    INGINAN</a:t>
            </a:r>
            <a:endParaRPr lang="en-US" sz="2400" b="1" i="1" dirty="0">
              <a:latin typeface="Arial" charset="0"/>
              <a:cs typeface="+mn-cs"/>
            </a:endParaRPr>
          </a:p>
          <a:p>
            <a:pPr>
              <a:buFontTx/>
              <a:buBlip>
                <a:blip r:embed="rId2"/>
              </a:buBlip>
              <a:tabLst>
                <a:tab pos="342900" algn="l"/>
              </a:tabLst>
              <a:defRPr/>
            </a:pPr>
            <a:r>
              <a:rPr lang="en-US" sz="2400" b="1" i="1" dirty="0">
                <a:latin typeface="Arial" charset="0"/>
                <a:cs typeface="+mn-cs"/>
              </a:rPr>
              <a:t> TERLATIH BERFIKIR ANALITIS</a:t>
            </a:r>
          </a:p>
          <a:p>
            <a:pPr>
              <a:buFontTx/>
              <a:buBlip>
                <a:blip r:embed="rId2"/>
              </a:buBlip>
              <a:tabLst>
                <a:tab pos="342900" algn="l"/>
              </a:tabLst>
              <a:defRPr/>
            </a:pPr>
            <a:r>
              <a:rPr lang="en-US" sz="2400" b="1" i="1" dirty="0">
                <a:latin typeface="Arial" charset="0"/>
                <a:cs typeface="+mn-cs"/>
              </a:rPr>
              <a:t> MEMPUNYAI DAYA TAHAN TERHADAP FRUSTASI </a:t>
            </a:r>
            <a:endParaRPr lang="id-ID" sz="2400" b="1" i="1" dirty="0">
              <a:latin typeface="Arial" charset="0"/>
              <a:cs typeface="+mn-cs"/>
            </a:endParaRPr>
          </a:p>
          <a:p>
            <a:pPr>
              <a:tabLst>
                <a:tab pos="342900" algn="l"/>
              </a:tabLst>
              <a:defRPr/>
            </a:pPr>
            <a:r>
              <a:rPr lang="id-ID" sz="2400" b="1" i="1" dirty="0">
                <a:latin typeface="Arial" charset="0"/>
                <a:cs typeface="+mn-cs"/>
              </a:rPr>
              <a:t>   </a:t>
            </a:r>
            <a:r>
              <a:rPr lang="en-US" sz="2400" b="1" i="1" dirty="0">
                <a:latin typeface="Arial" charset="0"/>
                <a:cs typeface="+mn-cs"/>
              </a:rPr>
              <a:t>TINGGI</a:t>
            </a:r>
          </a:p>
          <a:p>
            <a:pPr>
              <a:buFontTx/>
              <a:buBlip>
                <a:blip r:embed="rId2"/>
              </a:buBlip>
              <a:tabLst>
                <a:tab pos="342900" algn="l"/>
              </a:tabLst>
              <a:defRPr/>
            </a:pPr>
            <a:r>
              <a:rPr lang="en-US" sz="2400" b="1" i="1" dirty="0">
                <a:latin typeface="Arial" charset="0"/>
                <a:cs typeface="+mn-cs"/>
              </a:rPr>
              <a:t> KALEM TAK SUKA MEMBUKA RAHASIA</a:t>
            </a:r>
          </a:p>
          <a:p>
            <a:pPr>
              <a:buFontTx/>
              <a:buBlip>
                <a:blip r:embed="rId2"/>
              </a:buBlip>
              <a:tabLst>
                <a:tab pos="342900" algn="l"/>
              </a:tabLst>
              <a:defRPr/>
            </a:pPr>
            <a:r>
              <a:rPr lang="en-US" sz="2400" b="1" i="1" dirty="0">
                <a:latin typeface="Arial" charset="0"/>
                <a:cs typeface="+mn-cs"/>
              </a:rPr>
              <a:t> PERCAYA DIRI YANG TINGGI MENYUKAI PEKERJA</a:t>
            </a:r>
            <a:endParaRPr lang="id-ID" sz="2400" b="1" i="1" dirty="0">
              <a:latin typeface="Arial" charset="0"/>
              <a:cs typeface="+mn-cs"/>
            </a:endParaRPr>
          </a:p>
          <a:p>
            <a:pPr>
              <a:tabLst>
                <a:tab pos="342900" algn="l"/>
              </a:tabLst>
              <a:defRPr/>
            </a:pPr>
            <a:r>
              <a:rPr lang="id-ID" sz="2400" b="1" i="1" dirty="0">
                <a:latin typeface="Arial" charset="0"/>
                <a:cs typeface="+mn-cs"/>
              </a:rPr>
              <a:t>   </a:t>
            </a:r>
            <a:r>
              <a:rPr lang="en-US" sz="2400" b="1" i="1" dirty="0">
                <a:latin typeface="Arial" charset="0"/>
                <a:cs typeface="+mn-cs"/>
              </a:rPr>
              <a:t>AN NEGOSIASI</a:t>
            </a:r>
          </a:p>
        </p:txBody>
      </p:sp>
      <p:pic>
        <p:nvPicPr>
          <p:cNvPr id="45062" name="Picture 7" descr="AMPLA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0"/>
            <a:ext cx="15462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2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2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29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29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29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8382000" cy="4846638"/>
          </a:xfrm>
        </p:spPr>
        <p:txBody>
          <a:bodyPr/>
          <a:lstStyle/>
          <a:p>
            <a:pPr marL="292100" indent="-292100" eaLnBrk="1" hangingPunct="1">
              <a:buFont typeface="Wingdings" pitchFamily="2" charset="2"/>
              <a:buNone/>
            </a:pPr>
            <a:r>
              <a:rPr lang="en-US" sz="3200" i="1" dirty="0" smtClean="0"/>
              <a:t>3. KESEMPATAN BERINTERAKSI ANTARA PIHAK-PIHAK  ( DLM BERNEGOSIASI MASING-MASING PIHAK MEMILIKI KESEMPATAN UNTUK SALING MEMPENGARUHI )</a:t>
            </a:r>
          </a:p>
          <a:p>
            <a:pPr marL="292100" indent="-292100" eaLnBrk="1" hangingPunct="1">
              <a:buFont typeface="Wingdings" pitchFamily="2" charset="2"/>
              <a:buNone/>
            </a:pPr>
            <a:r>
              <a:rPr lang="en-US" sz="3200" i="1" dirty="0" smtClean="0"/>
              <a:t>4. KEMUNGKINAN ADANYA KESEPAKATAN.</a:t>
            </a:r>
          </a:p>
          <a:p>
            <a:pPr marL="292100" indent="-292100" eaLnBrk="1" hangingPunct="1">
              <a:buFont typeface="Wingdings" pitchFamily="2" charset="2"/>
              <a:buNone/>
            </a:pPr>
            <a:r>
              <a:rPr lang="en-US" sz="3200" i="1" dirty="0" smtClean="0"/>
              <a:t>	( KEDUA BELAH PIHAK MENGHARAPKAN SAMPAI PADA PUNCAK KESEPAKATAN MENGENAI PERJANJIAN )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240F1-1D82-4732-8050-0AA923F6B8A9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18B18-8B45-411E-83C8-84FC1880C7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i="1" dirty="0"/>
              <a:t>KARAKTERISTIK </a:t>
            </a:r>
            <a:r>
              <a:rPr lang="en-US" sz="2400" b="1" i="1" dirty="0" smtClean="0"/>
              <a:t>STRATEGI“ </a:t>
            </a:r>
            <a:r>
              <a:rPr lang="en-US" sz="2400" b="1" i="1" dirty="0"/>
              <a:t>WIN - WIN “ DAN “ WIN - LOSE “</a:t>
            </a:r>
          </a:p>
        </p:txBody>
      </p:sp>
      <p:graphicFrame>
        <p:nvGraphicFramePr>
          <p:cNvPr id="18841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07752453"/>
              </p:ext>
            </p:extLst>
          </p:nvPr>
        </p:nvGraphicFramePr>
        <p:xfrm>
          <a:off x="0" y="522665"/>
          <a:ext cx="9144000" cy="6030535"/>
        </p:xfrm>
        <a:graphic>
          <a:graphicData uri="http://schemas.openxmlformats.org/drawingml/2006/table">
            <a:tbl>
              <a:tblPr/>
              <a:tblGrid>
                <a:gridCol w="2514600"/>
                <a:gridCol w="2971800"/>
                <a:gridCol w="3657600"/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`WIN - WIN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WIN - LOSE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TUJUAN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KEPUASAN BERSAMA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MENGALAHKAN LAWAN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KERANGKA WAKTU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JANGKA PANJANG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JANGKA PENDEK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HUBUNGAN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TIDAK PENTING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SIKAP THD MASALAH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SALING MEMBANTU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MENJADI MASALAH ANDA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PIHAK LAWAN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MUSUH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KERJASAMA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KOMPETITIF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METODA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MENCARI KEMUNGKIN AN DISKUSI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TAWAR MENAWAR DAN </a:t>
                      </a:r>
                      <a:endParaRPr kumimoji="0" lang="id-ID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SALING MEMPENGARUHI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HASIL AKHIR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BAIK UNTUK KEDUANYA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BAIK UNT YANG SATU, JELEK UNT KEDUANYA ATAU TIDAK BERHASIL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HASIL HUBUNGAN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HUB MENJADI BAIK DAN </a:t>
                      </a:r>
                      <a:endParaRPr kumimoji="0" lang="id-ID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SALING PERCAYA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HUBUNGA TIDAK ADA/ </a:t>
                      </a:r>
                      <a:endParaRPr kumimoji="0" lang="id-ID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MENJADI RENGGANG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9" name="Date Placeholder 51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B6C7E2-96C3-47E6-B2E5-B25C867072F5}" type="datetime1">
              <a:rPr lang="id-ID" smtClean="0"/>
              <a:pPr>
                <a:defRPr/>
              </a:pPr>
              <a:t>23/07/2020</a:t>
            </a:fld>
            <a:endParaRPr lang="en-US" smtClean="0"/>
          </a:p>
        </p:txBody>
      </p:sp>
      <p:sp>
        <p:nvSpPr>
          <p:cNvPr id="25650" name="Footer Placeholder 5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DESIG BY LEXY COLECTION</a:t>
            </a:r>
          </a:p>
        </p:txBody>
      </p:sp>
      <p:sp>
        <p:nvSpPr>
          <p:cNvPr id="2565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32E13AB-01AE-47EE-835E-42E96220F44A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7239000" cy="62277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Agar  hasil nego berkekuatan hukum,  maka buatkan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Surat Keputusan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Surat Kesepakatan bersama ( MOU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Yang berisi 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Syarat-syarat kesepakatan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Nama-nama semua pihak yang terlibat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Spesifikasi/kuantitas yang relevan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Tanggung  jawab tiap pihak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Jadwal dan tenggang waktu yang disepakati</a:t>
            </a:r>
            <a:endParaRPr lang="id-ID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B42CC6E-1DA1-4E94-9252-3B964D7C5F2B}" type="datetime1">
              <a:rPr lang="id-ID" smtClean="0"/>
              <a:pPr>
                <a:defRPr/>
              </a:pPr>
              <a:t>23/07/2020</a:t>
            </a:fld>
            <a:endParaRPr lang="en-US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DESIG BY LEXY COLECTION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8A1526F-C716-4F8D-81DB-33422775C5DD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LANGKAH-LANGKAH NEGOSIASI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9725"/>
            <a:ext cx="8077200" cy="4846638"/>
          </a:xfrm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400" dirty="0" smtClean="0"/>
              <a:t>1. PERSIAPAN ( PREPARATION 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dirty="0" smtClean="0"/>
              <a:t>2. MENGEVALUASI BERBAGAI KEMUNGKINAN ( EVALU ATION OF ALTERNATIVE 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dirty="0" smtClean="0"/>
              <a:t>3. IDENTIFIKASI KEPENTINGAN ( IDENTIFYING INTE – RESTS )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dirty="0" smtClean="0"/>
              <a:t>4. MEMBUAT PERTUKARAN DAN MENCIPTAKAN KEUNTUNGAN BERSAMA ( MAKING TRADE OFF AND CREATING JOINT GAINS )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400" b="1" dirty="0" smtClean="0"/>
              <a:t>“JANGAN PERNAH BERNEGOSIASI KARENA RASA TAKUT, TETAPI JANGAN PERNAH TAKUT UNTUK BERNEGOSIASI”.</a:t>
            </a:r>
            <a:r>
              <a:rPr lang="en-US" sz="2400" dirty="0" smtClean="0"/>
              <a:t> </a:t>
            </a:r>
          </a:p>
          <a:p>
            <a:pPr marL="342900" indent="-342900" algn="ctr">
              <a:spcBef>
                <a:spcPct val="50000"/>
              </a:spcBef>
            </a:pPr>
            <a:endParaRPr lang="en-US" sz="2400" b="1" dirty="0" smtClean="0"/>
          </a:p>
          <a:p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42F72-56DC-4C7A-85D8-128AF3E52B35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2BDFB-367F-4022-BB2C-28DD5784C2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0040"/>
            <a:ext cx="8763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5400" i="1" dirty="0" smtClean="0">
                <a:solidFill>
                  <a:srgbClr val="00FF00"/>
                </a:solidFill>
              </a:rPr>
              <a:t> </a:t>
            </a:r>
            <a:r>
              <a:rPr lang="en-US" sz="5400" i="1" dirty="0" smtClean="0">
                <a:solidFill>
                  <a:srgbClr val="00FF00"/>
                </a:solidFill>
              </a:rPr>
              <a:t>MENGAPA </a:t>
            </a:r>
            <a:r>
              <a:rPr lang="en-US" sz="5400" i="1" dirty="0">
                <a:solidFill>
                  <a:srgbClr val="00FF00"/>
                </a:solidFill>
              </a:rPr>
              <a:t>BERNEGOSIASI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9725"/>
            <a:ext cx="7239000" cy="48466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0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5400" i="1" dirty="0" smtClean="0"/>
              <a:t>KARENA MANUSIA INGIN BEKERJA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5400" i="1" dirty="0" smtClean="0"/>
              <a:t>LEBIH BAIK ATAU LEBIH BERPRESTASI</a:t>
            </a:r>
          </a:p>
        </p:txBody>
      </p:sp>
      <p:sp>
        <p:nvSpPr>
          <p:cNvPr id="27652" name="Date Placeholder 4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DA264E7-FE67-491D-AD8B-8ECD727B314F}" type="datetime1">
              <a:rPr lang="id-ID" smtClean="0"/>
              <a:pPr>
                <a:defRPr/>
              </a:pPr>
              <a:t>23/07/2020</a:t>
            </a:fld>
            <a:endParaRPr lang="en-US" smtClean="0"/>
          </a:p>
        </p:txBody>
      </p:sp>
      <p:sp>
        <p:nvSpPr>
          <p:cNvPr id="27653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DESIG BY LEXY COLECTION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42F8BEA-E1D5-413A-B254-BDD783457FF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6075363"/>
          </a:xfrm>
        </p:spPr>
        <p:txBody>
          <a:bodyPr/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“JANGAN PERNAH BERNEGOSIASI KARENA RASA TAKUT, TETAPI JANGAN PERNAH TAKUT UNTUK BERNEGOSIASI”.</a:t>
            </a:r>
            <a:r>
              <a:rPr lang="en-US" sz="5400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endParaRPr lang="en-US" sz="4800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240F1-1D82-4732-8050-0AA923F6B8A9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18B18-8B45-411E-83C8-84FC1880C7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F80AC8-699A-4684-894F-CDC76455BFE9}" type="datetime1">
              <a:rPr lang="id-ID" smtClean="0"/>
              <a:pPr>
                <a:defRPr/>
              </a:pPr>
              <a:t>23/07/2020</a:t>
            </a:fld>
            <a:endParaRPr lang="en-US" smtClean="0"/>
          </a:p>
        </p:txBody>
      </p:sp>
      <p:sp>
        <p:nvSpPr>
          <p:cNvPr id="29699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DESIG BY LEXY COLECTION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78CF54-5037-43D8-8A5B-93E0C1F4AD08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533400" y="1543883"/>
            <a:ext cx="8077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3600" i="1" dirty="0"/>
              <a:t>1. RASA TAKUT PADA PENOLAKAN PRIBADI. PRIBADI KITA TIDAK SUKA MENANGGUNG RESIKO DITOLAK.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3600" i="1" dirty="0"/>
              <a:t>2. RASA TAKUT TIDAK DISUKAI ADA HUBUNGAN PRIBADI YANG SANGAT ERAT DIANTARANYA NEGOSIATOR DILUAR MEJA PERUNDINGAN</a:t>
            </a:r>
            <a:r>
              <a:rPr lang="en-US" sz="3600" i="1" dirty="0" smtClean="0"/>
              <a:t>.</a:t>
            </a:r>
            <a:endParaRPr lang="en-US" sz="3600" i="1" dirty="0"/>
          </a:p>
        </p:txBody>
      </p:sp>
      <p:sp>
        <p:nvSpPr>
          <p:cNvPr id="24582" name="WordArt 5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75438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HAMBATAN DALAM NEGOSIASI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5867400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50000"/>
              </a:spcBef>
              <a:buNone/>
            </a:pPr>
            <a:r>
              <a:rPr lang="en-US" sz="3200" i="1" dirty="0" smtClean="0"/>
              <a:t>3. PERASAAN BAHWA KALAU TERBUKA MENGENAI POSISI KITA, MURAH HATI, DAN KOOPERATIF </a:t>
            </a:r>
            <a:r>
              <a:rPr lang="id-ID" sz="3200" i="1" dirty="0" smtClean="0"/>
              <a:t>KITA </a:t>
            </a:r>
            <a:r>
              <a:rPr lang="en-US" sz="3200" i="1" dirty="0" smtClean="0"/>
              <a:t>AKAN DIPERL</a:t>
            </a:r>
            <a:r>
              <a:rPr lang="id-ID" sz="3200" i="1" dirty="0" smtClean="0"/>
              <a:t>AK</a:t>
            </a:r>
            <a:r>
              <a:rPr lang="en-US" sz="3200" i="1" dirty="0" smtClean="0"/>
              <a:t>UKAN DENGAN CARA YANG SAMA.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sz="3200" i="1" dirty="0" smtClean="0"/>
              <a:t>4. RASA TAKUT GAGAL YANG ALAMIAH. BERLATIHLAH SEBAGAI SEORANG NEGOSIATOR.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sz="3200" i="1" dirty="0" smtClean="0"/>
              <a:t>5. PERASAAN ENGGAN UNTUK MENCOBA MENEGOSIASIKAN PERJANJIAN YANG LEBIH BAIK KARENA TAKUT DIANGGAP “BIKIN ONAR-SULIT”/BURUK. </a:t>
            </a:r>
            <a:endParaRPr lang="en-US" sz="3200" b="1" i="1" dirty="0" smtClean="0"/>
          </a:p>
          <a:p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42F72-56DC-4C7A-85D8-128AF3E52B35}" type="datetime1">
              <a:rPr lang="id-ID" smtClean="0"/>
              <a:pPr>
                <a:defRPr/>
              </a:pPr>
              <a:t>23/07/2020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 BY LEXY COLECTION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2BDFB-367F-4022-BB2C-28DD5784C2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3077</TotalTime>
  <Words>606</Words>
  <Application>Microsoft Office PowerPoint</Application>
  <PresentationFormat>On-screen Show (4:3)</PresentationFormat>
  <Paragraphs>148</Paragraphs>
  <Slides>13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Lanjut…</vt:lpstr>
      <vt:lpstr>KARAKTERISTIK STRATEGI“ WIN - WIN “ DAN “ WIN - LOSE “</vt:lpstr>
      <vt:lpstr>PowerPoint Presentation</vt:lpstr>
      <vt:lpstr>LANGKAH-LANGKAH NEGOSIASI</vt:lpstr>
      <vt:lpstr> MENGAPA BERNEGOSIASI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NEGOSIASI PROSES MENYELESAIKAN PERBEDAAN (GAP) MELALUI PERUNDINGAN UNTUK MENCAPAI SUATU KESEPAKATAN  ( AGREEMENT )</dc:title>
  <dc:creator>Hamsyani</dc:creator>
  <cp:lastModifiedBy>ismail - [2010]</cp:lastModifiedBy>
  <cp:revision>216</cp:revision>
  <dcterms:created xsi:type="dcterms:W3CDTF">2004-05-21T12:00:52Z</dcterms:created>
  <dcterms:modified xsi:type="dcterms:W3CDTF">2020-07-22T22:31:31Z</dcterms:modified>
</cp:coreProperties>
</file>