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615183" y="588263"/>
            <a:ext cx="4101084" cy="2310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91256" y="1016634"/>
            <a:ext cx="3761486" cy="1319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24941" y="4732782"/>
            <a:ext cx="7894116" cy="1854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E36C0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96240" y="233172"/>
            <a:ext cx="8353044" cy="12664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912620" y="320040"/>
            <a:ext cx="5315711" cy="12588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7962" y="275081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0" y="1142999"/>
                </a:moveTo>
                <a:lnTo>
                  <a:pt x="8229600" y="1142999"/>
                </a:lnTo>
                <a:lnTo>
                  <a:pt x="8229600" y="0"/>
                </a:lnTo>
                <a:lnTo>
                  <a:pt x="0" y="0"/>
                </a:lnTo>
                <a:lnTo>
                  <a:pt x="0" y="1142999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962" y="275081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0" y="1142999"/>
                </a:moveTo>
                <a:lnTo>
                  <a:pt x="8229600" y="1142999"/>
                </a:lnTo>
                <a:lnTo>
                  <a:pt x="8229600" y="0"/>
                </a:lnTo>
                <a:lnTo>
                  <a:pt x="0" y="0"/>
                </a:lnTo>
                <a:lnTo>
                  <a:pt x="0" y="1142999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E36C0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316479"/>
            <a:ext cx="9143999" cy="29093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61" y="2358389"/>
            <a:ext cx="9144000" cy="2786380"/>
          </a:xfrm>
          <a:custGeom>
            <a:avLst/>
            <a:gdLst/>
            <a:ahLst/>
            <a:cxnLst/>
            <a:rect l="l" t="t" r="r" b="b"/>
            <a:pathLst>
              <a:path w="9144000" h="2786379">
                <a:moveTo>
                  <a:pt x="0" y="2785872"/>
                </a:moveTo>
                <a:lnTo>
                  <a:pt x="9144000" y="2785872"/>
                </a:lnTo>
                <a:lnTo>
                  <a:pt x="9144000" y="0"/>
                </a:lnTo>
                <a:lnTo>
                  <a:pt x="0" y="0"/>
                </a:lnTo>
                <a:lnTo>
                  <a:pt x="0" y="2785872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61" y="2358389"/>
            <a:ext cx="9144000" cy="2786380"/>
          </a:xfrm>
          <a:custGeom>
            <a:avLst/>
            <a:gdLst/>
            <a:ahLst/>
            <a:cxnLst/>
            <a:rect l="l" t="t" r="r" b="b"/>
            <a:pathLst>
              <a:path w="9144000" h="2786379">
                <a:moveTo>
                  <a:pt x="0" y="2785872"/>
                </a:moveTo>
                <a:lnTo>
                  <a:pt x="9144000" y="2785872"/>
                </a:lnTo>
                <a:lnTo>
                  <a:pt x="9144000" y="0"/>
                </a:lnTo>
                <a:lnTo>
                  <a:pt x="0" y="0"/>
                </a:lnTo>
                <a:lnTo>
                  <a:pt x="0" y="2785872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E36C0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03727" y="394843"/>
            <a:ext cx="3336544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E36C0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52704" y="2114550"/>
            <a:ext cx="8038591" cy="4475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4" Type="http://schemas.openxmlformats.org/officeDocument/2006/relationships/image" Target="../media/image7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05600" y="3505199"/>
            <a:ext cx="2438399" cy="3352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64463"/>
            <a:ext cx="9144000" cy="29276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520183"/>
            <a:ext cx="6755892" cy="23378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ubTitle" idx="4"/>
          </p:nvPr>
        </p:nvSpPr>
        <p:spPr>
          <a:xfrm>
            <a:off x="624941" y="4732782"/>
            <a:ext cx="7894116" cy="16876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21715" marR="5080" indent="-1009650">
              <a:lnSpc>
                <a:spcPct val="100000"/>
              </a:lnSpc>
              <a:spcBef>
                <a:spcPts val="100"/>
              </a:spcBef>
            </a:pPr>
            <a:r>
              <a:rPr lang="en-US" sz="5400" spc="-50" dirty="0" err="1" smtClean="0"/>
              <a:t>Sistem</a:t>
            </a:r>
            <a:r>
              <a:rPr lang="en-US" sz="5400" spc="-50" dirty="0" smtClean="0"/>
              <a:t> </a:t>
            </a:r>
            <a:r>
              <a:rPr lang="en-US" sz="5400" spc="-50" dirty="0" err="1" smtClean="0"/>
              <a:t>Sosial</a:t>
            </a:r>
            <a:endParaRPr lang="en-US" sz="5400" spc="-50" dirty="0"/>
          </a:p>
          <a:p>
            <a:pPr marL="1021715" marR="5080" indent="-1009650">
              <a:lnSpc>
                <a:spcPct val="100000"/>
              </a:lnSpc>
              <a:spcBef>
                <a:spcPts val="100"/>
              </a:spcBef>
            </a:pPr>
            <a:r>
              <a:rPr lang="en-US" sz="5400" spc="-50" dirty="0" err="1" smtClean="0"/>
              <a:t>Budaya</a:t>
            </a:r>
            <a:r>
              <a:rPr lang="en-US" sz="5400" spc="-50" dirty="0" smtClean="0"/>
              <a:t> Indonesia</a:t>
            </a:r>
            <a:endParaRPr sz="5400" dirty="0"/>
          </a:p>
        </p:txBody>
      </p:sp>
      <p:sp>
        <p:nvSpPr>
          <p:cNvPr id="7" name="object 6"/>
          <p:cNvSpPr txBox="1">
            <a:spLocks/>
          </p:cNvSpPr>
          <p:nvPr/>
        </p:nvSpPr>
        <p:spPr>
          <a:xfrm>
            <a:off x="777341" y="915491"/>
            <a:ext cx="7894116" cy="25135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marL="0">
              <a:defRPr sz="6000" b="0" i="0">
                <a:solidFill>
                  <a:schemeClr val="bg1"/>
                </a:solidFill>
                <a:latin typeface="Times New Roman"/>
                <a:ea typeface="+mn-ea"/>
                <a:cs typeface="Times New Roman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021715" marR="5080" indent="-1009650">
              <a:spcBef>
                <a:spcPts val="100"/>
              </a:spcBef>
            </a:pPr>
            <a:r>
              <a:rPr lang="en-US" sz="4000" b="1" kern="0" spc="-50" dirty="0" smtClean="0"/>
              <a:t>SALING </a:t>
            </a:r>
          </a:p>
          <a:p>
            <a:pPr marL="1021715" marR="5080" indent="-1009650">
              <a:spcBef>
                <a:spcPts val="100"/>
              </a:spcBef>
            </a:pPr>
            <a:r>
              <a:rPr lang="en-US" sz="4000" b="1" kern="0" spc="-50" dirty="0" smtClean="0"/>
              <a:t>KETERGANTUNGAN</a:t>
            </a:r>
          </a:p>
          <a:p>
            <a:pPr marL="1021715" marR="5080" indent="-1009650">
              <a:spcBef>
                <a:spcPts val="100"/>
              </a:spcBef>
            </a:pPr>
            <a:r>
              <a:rPr lang="en-US" sz="4000" b="1" kern="0" spc="-50" dirty="0" smtClean="0"/>
              <a:t>DALAM MASYARAKAT</a:t>
            </a:r>
          </a:p>
          <a:p>
            <a:pPr marL="1021715" marR="5080" indent="-1009650">
              <a:spcBef>
                <a:spcPts val="100"/>
              </a:spcBef>
            </a:pPr>
            <a:r>
              <a:rPr lang="en-US" sz="4000" b="1" kern="0" spc="-50" dirty="0"/>
              <a:t>(</a:t>
            </a:r>
            <a:r>
              <a:rPr lang="en-US" sz="4000" b="1" kern="0" spc="-50" dirty="0" smtClean="0"/>
              <a:t>Emile Durkheim)</a:t>
            </a:r>
            <a:endParaRPr lang="en-US" sz="4000" b="1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6240" y="233172"/>
            <a:ext cx="8353044" cy="1601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962" y="275081"/>
            <a:ext cx="8229600" cy="1478280"/>
          </a:xfrm>
          <a:custGeom>
            <a:avLst/>
            <a:gdLst/>
            <a:ahLst/>
            <a:cxnLst/>
            <a:rect l="l" t="t" r="r" b="b"/>
            <a:pathLst>
              <a:path w="8229600" h="1478280">
                <a:moveTo>
                  <a:pt x="0" y="1478280"/>
                </a:moveTo>
                <a:lnTo>
                  <a:pt x="8229600" y="1478280"/>
                </a:lnTo>
                <a:lnTo>
                  <a:pt x="8229600" y="0"/>
                </a:lnTo>
                <a:lnTo>
                  <a:pt x="0" y="0"/>
                </a:lnTo>
                <a:lnTo>
                  <a:pt x="0" y="147828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962" y="275081"/>
            <a:ext cx="8229600" cy="1478280"/>
          </a:xfrm>
          <a:custGeom>
            <a:avLst/>
            <a:gdLst/>
            <a:ahLst/>
            <a:cxnLst/>
            <a:rect l="l" t="t" r="r" b="b"/>
            <a:pathLst>
              <a:path w="8229600" h="1478280">
                <a:moveTo>
                  <a:pt x="0" y="1478280"/>
                </a:moveTo>
                <a:lnTo>
                  <a:pt x="8229600" y="1478280"/>
                </a:lnTo>
                <a:lnTo>
                  <a:pt x="8229600" y="0"/>
                </a:lnTo>
                <a:lnTo>
                  <a:pt x="0" y="0"/>
                </a:lnTo>
                <a:lnTo>
                  <a:pt x="0" y="147828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962" y="529793"/>
            <a:ext cx="82296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89405">
              <a:lnSpc>
                <a:spcPct val="100000"/>
              </a:lnSpc>
              <a:spcBef>
                <a:spcPts val="105"/>
              </a:spcBef>
            </a:pPr>
            <a:r>
              <a:rPr spc="-925" dirty="0">
                <a:solidFill>
                  <a:srgbClr val="FFFFFF"/>
                </a:solidFill>
              </a:rPr>
              <a:t>SALING</a:t>
            </a:r>
            <a:r>
              <a:rPr spc="-885" dirty="0">
                <a:solidFill>
                  <a:srgbClr val="FFFFFF"/>
                </a:solidFill>
              </a:rPr>
              <a:t> </a:t>
            </a:r>
            <a:r>
              <a:rPr spc="-1025" dirty="0">
                <a:solidFill>
                  <a:srgbClr val="FFFFFF"/>
                </a:solidFill>
              </a:rPr>
              <a:t>KETERGANTUNGAN</a:t>
            </a:r>
          </a:p>
        </p:txBody>
      </p:sp>
      <p:sp>
        <p:nvSpPr>
          <p:cNvPr id="6" name="object 6"/>
          <p:cNvSpPr/>
          <p:nvPr/>
        </p:nvSpPr>
        <p:spPr>
          <a:xfrm>
            <a:off x="365759" y="1883664"/>
            <a:ext cx="6719316" cy="11780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17447" y="3171444"/>
            <a:ext cx="6719316" cy="12085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59991" y="4459223"/>
            <a:ext cx="6719316" cy="12085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11679" y="5747003"/>
            <a:ext cx="6719316" cy="11109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52704" y="2114550"/>
            <a:ext cx="6539865" cy="447548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1443355">
              <a:lnSpc>
                <a:spcPts val="2210"/>
              </a:lnSpc>
              <a:spcBef>
                <a:spcPts val="335"/>
              </a:spcBef>
            </a:pPr>
            <a:r>
              <a:rPr sz="2000" spc="-120" dirty="0">
                <a:solidFill>
                  <a:srgbClr val="FFFFFF"/>
                </a:solidFill>
                <a:latin typeface="Arial"/>
                <a:cs typeface="Arial"/>
              </a:rPr>
              <a:t>Dalam </a:t>
            </a:r>
            <a:r>
              <a:rPr sz="2000" spc="-95" dirty="0">
                <a:solidFill>
                  <a:srgbClr val="FFFFFF"/>
                </a:solidFill>
                <a:latin typeface="Arial"/>
                <a:cs typeface="Arial"/>
              </a:rPr>
              <a:t>sistem </a:t>
            </a:r>
            <a:r>
              <a:rPr sz="2000" spc="-65" dirty="0">
                <a:solidFill>
                  <a:srgbClr val="FFFFFF"/>
                </a:solidFill>
                <a:latin typeface="Arial"/>
                <a:cs typeface="Arial"/>
              </a:rPr>
              <a:t>interaksi </a:t>
            </a:r>
            <a:r>
              <a:rPr sz="2000" spc="-120" dirty="0">
                <a:solidFill>
                  <a:srgbClr val="FFFFFF"/>
                </a:solidFill>
                <a:latin typeface="Arial"/>
                <a:cs typeface="Arial"/>
              </a:rPr>
              <a:t>ada </a:t>
            </a:r>
            <a:r>
              <a:rPr sz="2000" spc="-100" dirty="0">
                <a:solidFill>
                  <a:srgbClr val="FFFFFF"/>
                </a:solidFill>
                <a:latin typeface="Arial"/>
                <a:cs typeface="Arial"/>
              </a:rPr>
              <a:t>saling </a:t>
            </a:r>
            <a:r>
              <a:rPr sz="2000" spc="-85" dirty="0">
                <a:solidFill>
                  <a:srgbClr val="FFFFFF"/>
                </a:solidFill>
                <a:latin typeface="Arial"/>
                <a:cs typeface="Arial"/>
              </a:rPr>
              <a:t>ketergantungan  </a:t>
            </a:r>
            <a:r>
              <a:rPr sz="2000" spc="-80" dirty="0">
                <a:solidFill>
                  <a:srgbClr val="FFFFFF"/>
                </a:solidFill>
                <a:latin typeface="Arial"/>
                <a:cs typeface="Arial"/>
              </a:rPr>
              <a:t>antara </a:t>
            </a:r>
            <a:r>
              <a:rPr sz="2000" spc="-90" dirty="0">
                <a:solidFill>
                  <a:srgbClr val="FFFFFF"/>
                </a:solidFill>
                <a:latin typeface="Arial"/>
                <a:cs typeface="Arial"/>
              </a:rPr>
              <a:t>satu </a:t>
            </a:r>
            <a:r>
              <a:rPr sz="2000" spc="-114" dirty="0">
                <a:solidFill>
                  <a:srgbClr val="FFFFFF"/>
                </a:solidFill>
                <a:latin typeface="Arial"/>
                <a:cs typeface="Arial"/>
              </a:rPr>
              <a:t>dengan </a:t>
            </a:r>
            <a:r>
              <a:rPr sz="2000" spc="-130" dirty="0">
                <a:solidFill>
                  <a:srgbClr val="FFFFFF"/>
                </a:solidFill>
                <a:latin typeface="Arial"/>
                <a:cs typeface="Arial"/>
              </a:rPr>
              <a:t>yang</a:t>
            </a:r>
            <a:r>
              <a:rPr sz="2000" spc="-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0" dirty="0">
                <a:solidFill>
                  <a:srgbClr val="FFFFFF"/>
                </a:solidFill>
                <a:latin typeface="Arial"/>
                <a:cs typeface="Arial"/>
              </a:rPr>
              <a:t>lain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50">
              <a:latin typeface="Times New Roman"/>
              <a:cs typeface="Times New Roman"/>
            </a:endParaRPr>
          </a:p>
          <a:p>
            <a:pPr marL="563880" marR="986790">
              <a:lnSpc>
                <a:spcPct val="91700"/>
              </a:lnSpc>
              <a:spcBef>
                <a:spcPts val="5"/>
              </a:spcBef>
            </a:pPr>
            <a:r>
              <a:rPr sz="2000" spc="-130" dirty="0">
                <a:solidFill>
                  <a:srgbClr val="FFFFFF"/>
                </a:solidFill>
                <a:latin typeface="Arial"/>
                <a:cs typeface="Arial"/>
              </a:rPr>
              <a:t>Semakin </a:t>
            </a:r>
            <a:r>
              <a:rPr sz="2000" spc="-114" dirty="0">
                <a:solidFill>
                  <a:srgbClr val="FFFFFF"/>
                </a:solidFill>
                <a:latin typeface="Arial"/>
                <a:cs typeface="Arial"/>
              </a:rPr>
              <a:t>banyak </a:t>
            </a:r>
            <a:r>
              <a:rPr sz="2000" spc="-80" dirty="0">
                <a:solidFill>
                  <a:srgbClr val="FFFFFF"/>
                </a:solidFill>
                <a:latin typeface="Arial"/>
                <a:cs typeface="Arial"/>
              </a:rPr>
              <a:t>elemen </a:t>
            </a:r>
            <a:r>
              <a:rPr sz="2000" spc="-130" dirty="0">
                <a:solidFill>
                  <a:srgbClr val="FFFFFF"/>
                </a:solidFill>
                <a:latin typeface="Arial"/>
                <a:cs typeface="Arial"/>
              </a:rPr>
              <a:t>yang </a:t>
            </a:r>
            <a:r>
              <a:rPr sz="2000" spc="-65" dirty="0">
                <a:solidFill>
                  <a:srgbClr val="FFFFFF"/>
                </a:solidFill>
                <a:latin typeface="Arial"/>
                <a:cs typeface="Arial"/>
              </a:rPr>
              <a:t>membentuk </a:t>
            </a:r>
            <a:r>
              <a:rPr sz="2000" spc="-85" dirty="0">
                <a:solidFill>
                  <a:srgbClr val="FFFFFF"/>
                </a:solidFill>
                <a:latin typeface="Arial"/>
                <a:cs typeface="Arial"/>
              </a:rPr>
              <a:t>suatu  </a:t>
            </a:r>
            <a:r>
              <a:rPr sz="2000" spc="-95" dirty="0">
                <a:solidFill>
                  <a:srgbClr val="FFFFFF"/>
                </a:solidFill>
                <a:latin typeface="Arial"/>
                <a:cs typeface="Arial"/>
              </a:rPr>
              <a:t>sistem </a:t>
            </a:r>
            <a:r>
              <a:rPr sz="2000" spc="-105" dirty="0">
                <a:solidFill>
                  <a:srgbClr val="FFFFFF"/>
                </a:solidFill>
                <a:latin typeface="Arial"/>
                <a:cs typeface="Arial"/>
              </a:rPr>
              <a:t>semakin </a:t>
            </a:r>
            <a:r>
              <a:rPr sz="2000" spc="-80" dirty="0">
                <a:solidFill>
                  <a:srgbClr val="FFFFFF"/>
                </a:solidFill>
                <a:latin typeface="Arial"/>
                <a:cs typeface="Arial"/>
              </a:rPr>
              <a:t>mudah </a:t>
            </a:r>
            <a:r>
              <a:rPr sz="2000" spc="-95" dirty="0">
                <a:solidFill>
                  <a:srgbClr val="FFFFFF"/>
                </a:solidFill>
                <a:latin typeface="Arial"/>
                <a:cs typeface="Arial"/>
              </a:rPr>
              <a:t>sistem </a:t>
            </a:r>
            <a:r>
              <a:rPr sz="2000" spc="20" dirty="0">
                <a:solidFill>
                  <a:srgbClr val="FFFFFF"/>
                </a:solidFill>
                <a:latin typeface="Arial"/>
                <a:cs typeface="Arial"/>
              </a:rPr>
              <a:t>itu </a:t>
            </a:r>
            <a:r>
              <a:rPr sz="2000" spc="-70" dirty="0">
                <a:solidFill>
                  <a:srgbClr val="FFFFFF"/>
                </a:solidFill>
                <a:latin typeface="Arial"/>
                <a:cs typeface="Arial"/>
              </a:rPr>
              <a:t>terpecah </a:t>
            </a:r>
            <a:r>
              <a:rPr sz="2000" spc="-60" dirty="0">
                <a:solidFill>
                  <a:srgbClr val="FFFFFF"/>
                </a:solidFill>
                <a:latin typeface="Arial"/>
                <a:cs typeface="Arial"/>
              </a:rPr>
              <a:t>,  contoh 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terjadi </a:t>
            </a:r>
            <a:r>
              <a:rPr sz="2000" spc="-95" dirty="0">
                <a:solidFill>
                  <a:srgbClr val="FFFFFF"/>
                </a:solidFill>
                <a:latin typeface="Arial"/>
                <a:cs typeface="Arial"/>
              </a:rPr>
              <a:t>perpecahan </a:t>
            </a:r>
            <a:r>
              <a:rPr sz="2000" spc="-85" dirty="0">
                <a:solidFill>
                  <a:srgbClr val="FFFFFF"/>
                </a:solidFill>
                <a:latin typeface="Arial"/>
                <a:cs typeface="Arial"/>
              </a:rPr>
              <a:t>koalisi,</a:t>
            </a:r>
            <a:r>
              <a:rPr sz="2000" spc="-3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dll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107440" marR="409575">
              <a:lnSpc>
                <a:spcPct val="91800"/>
              </a:lnSpc>
              <a:spcBef>
                <a:spcPts val="1230"/>
              </a:spcBef>
            </a:pPr>
            <a:r>
              <a:rPr sz="2000" spc="-120" dirty="0">
                <a:solidFill>
                  <a:srgbClr val="FFFFFF"/>
                </a:solidFill>
                <a:latin typeface="Arial"/>
                <a:cs typeface="Arial"/>
              </a:rPr>
              <a:t>Dalam </a:t>
            </a:r>
            <a:r>
              <a:rPr sz="2000" spc="-100" dirty="0">
                <a:solidFill>
                  <a:srgbClr val="FFFFFF"/>
                </a:solidFill>
                <a:latin typeface="Arial"/>
                <a:cs typeface="Arial"/>
              </a:rPr>
              <a:t>saling </a:t>
            </a:r>
            <a:r>
              <a:rPr sz="2000" spc="-85" dirty="0">
                <a:solidFill>
                  <a:srgbClr val="FFFFFF"/>
                </a:solidFill>
                <a:latin typeface="Arial"/>
                <a:cs typeface="Arial"/>
              </a:rPr>
              <a:t>ketergantungan, </a:t>
            </a:r>
            <a:r>
              <a:rPr sz="2000" spc="-95" dirty="0">
                <a:solidFill>
                  <a:srgbClr val="FFFFFF"/>
                </a:solidFill>
                <a:latin typeface="Arial"/>
                <a:cs typeface="Arial"/>
              </a:rPr>
              <a:t>kata </a:t>
            </a:r>
            <a:r>
              <a:rPr sz="2000" spc="-55" dirty="0">
                <a:solidFill>
                  <a:srgbClr val="FFFFFF"/>
                </a:solidFill>
                <a:latin typeface="Arial"/>
                <a:cs typeface="Arial"/>
              </a:rPr>
              <a:t>“saling”, </a:t>
            </a:r>
            <a:r>
              <a:rPr sz="2000" spc="-35" dirty="0">
                <a:solidFill>
                  <a:srgbClr val="FFFFFF"/>
                </a:solidFill>
                <a:latin typeface="Arial"/>
                <a:cs typeface="Arial"/>
              </a:rPr>
              <a:t>tidak  </a:t>
            </a:r>
            <a:r>
              <a:rPr sz="2000" spc="-95" dirty="0">
                <a:solidFill>
                  <a:srgbClr val="FFFFFF"/>
                </a:solidFill>
                <a:latin typeface="Arial"/>
                <a:cs typeface="Arial"/>
              </a:rPr>
              <a:t>harus </a:t>
            </a:r>
            <a:r>
              <a:rPr sz="2000" spc="-60" dirty="0">
                <a:solidFill>
                  <a:srgbClr val="FFFFFF"/>
                </a:solidFill>
                <a:latin typeface="Arial"/>
                <a:cs typeface="Arial"/>
              </a:rPr>
              <a:t>diintepretasikan </a:t>
            </a:r>
            <a:r>
              <a:rPr sz="2000" spc="-130" dirty="0">
                <a:solidFill>
                  <a:srgbClr val="FFFFFF"/>
                </a:solidFill>
                <a:latin typeface="Arial"/>
                <a:cs typeface="Arial"/>
              </a:rPr>
              <a:t>sebagai </a:t>
            </a:r>
            <a:r>
              <a:rPr sz="2000" spc="-120" dirty="0">
                <a:solidFill>
                  <a:srgbClr val="FFFFFF"/>
                </a:solidFill>
                <a:latin typeface="Arial"/>
                <a:cs typeface="Arial"/>
              </a:rPr>
              <a:t>keadaan </a:t>
            </a:r>
            <a:r>
              <a:rPr sz="2000" spc="-130" dirty="0">
                <a:solidFill>
                  <a:srgbClr val="FFFFFF"/>
                </a:solidFill>
                <a:latin typeface="Arial"/>
                <a:cs typeface="Arial"/>
              </a:rPr>
              <a:t>yang  </a:t>
            </a:r>
            <a:r>
              <a:rPr sz="2000" spc="-65" dirty="0">
                <a:solidFill>
                  <a:srgbClr val="FFFFFF"/>
                </a:solidFill>
                <a:latin typeface="Arial"/>
                <a:cs typeface="Arial"/>
              </a:rPr>
              <a:t>memperlihatkan</a:t>
            </a:r>
            <a:r>
              <a:rPr sz="20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14" dirty="0">
                <a:solidFill>
                  <a:srgbClr val="FFFFFF"/>
                </a:solidFill>
                <a:latin typeface="Arial"/>
                <a:cs typeface="Arial"/>
              </a:rPr>
              <a:t>keseimbangan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>
              <a:latin typeface="Times New Roman"/>
              <a:cs typeface="Times New Roman"/>
            </a:endParaRPr>
          </a:p>
          <a:p>
            <a:pPr marL="1658620">
              <a:lnSpc>
                <a:spcPts val="2305"/>
              </a:lnSpc>
            </a:pPr>
            <a:r>
              <a:rPr sz="2000" spc="-120" dirty="0">
                <a:solidFill>
                  <a:srgbClr val="FFFFFF"/>
                </a:solidFill>
                <a:latin typeface="Arial"/>
                <a:cs typeface="Arial"/>
              </a:rPr>
              <a:t>Dalam </a:t>
            </a:r>
            <a:r>
              <a:rPr sz="2000" spc="-114" dirty="0">
                <a:solidFill>
                  <a:srgbClr val="FFFFFF"/>
                </a:solidFill>
                <a:latin typeface="Arial"/>
                <a:cs typeface="Arial"/>
              </a:rPr>
              <a:t>konsep </a:t>
            </a:r>
            <a:r>
              <a:rPr sz="2000" spc="-100" dirty="0">
                <a:solidFill>
                  <a:srgbClr val="FFFFFF"/>
                </a:solidFill>
                <a:latin typeface="Arial"/>
                <a:cs typeface="Arial"/>
              </a:rPr>
              <a:t>saling </a:t>
            </a:r>
            <a:r>
              <a:rPr sz="2000" spc="-85" dirty="0">
                <a:solidFill>
                  <a:srgbClr val="FFFFFF"/>
                </a:solidFill>
                <a:latin typeface="Arial"/>
                <a:cs typeface="Arial"/>
              </a:rPr>
              <a:t>ketergantungan,</a:t>
            </a:r>
            <a:r>
              <a:rPr sz="20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25" dirty="0">
                <a:solidFill>
                  <a:srgbClr val="FFFFFF"/>
                </a:solidFill>
                <a:latin typeface="Arial"/>
                <a:cs typeface="Arial"/>
              </a:rPr>
              <a:t>adanya</a:t>
            </a:r>
            <a:endParaRPr sz="2000">
              <a:latin typeface="Arial"/>
              <a:cs typeface="Arial"/>
            </a:endParaRPr>
          </a:p>
          <a:p>
            <a:pPr marL="1658620">
              <a:lnSpc>
                <a:spcPts val="2305"/>
              </a:lnSpc>
            </a:pPr>
            <a:r>
              <a:rPr sz="2000" spc="-100" dirty="0">
                <a:solidFill>
                  <a:srgbClr val="FFFFFF"/>
                </a:solidFill>
                <a:latin typeface="Arial"/>
                <a:cs typeface="Arial"/>
              </a:rPr>
              <a:t>saling </a:t>
            </a:r>
            <a:r>
              <a:rPr sz="2000" spc="-70" dirty="0">
                <a:solidFill>
                  <a:srgbClr val="FFFFFF"/>
                </a:solidFill>
                <a:latin typeface="Arial"/>
                <a:cs typeface="Arial"/>
              </a:rPr>
              <a:t>membutuhkan </a:t>
            </a:r>
            <a:r>
              <a:rPr sz="2000" spc="-95" dirty="0">
                <a:solidFill>
                  <a:srgbClr val="FFFFFF"/>
                </a:solidFill>
                <a:latin typeface="Arial"/>
                <a:cs typeface="Arial"/>
              </a:rPr>
              <a:t>dan </a:t>
            </a:r>
            <a:r>
              <a:rPr sz="2000" spc="-35" dirty="0">
                <a:solidFill>
                  <a:srgbClr val="FFFFFF"/>
                </a:solidFill>
                <a:latin typeface="Arial"/>
                <a:cs typeface="Arial"/>
              </a:rPr>
              <a:t>tidak </a:t>
            </a:r>
            <a:r>
              <a:rPr sz="2000" spc="-95" dirty="0">
                <a:solidFill>
                  <a:srgbClr val="FFFFFF"/>
                </a:solidFill>
                <a:latin typeface="Arial"/>
                <a:cs typeface="Arial"/>
              </a:rPr>
              <a:t>harus</a:t>
            </a:r>
            <a:r>
              <a:rPr sz="2000" spc="-3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10" dirty="0">
                <a:solidFill>
                  <a:srgbClr val="FFFFFF"/>
                </a:solidFill>
                <a:latin typeface="Arial"/>
                <a:cs typeface="Arial"/>
              </a:rPr>
              <a:t>seimbang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312408" y="2729483"/>
            <a:ext cx="748284" cy="7299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64095" y="4017264"/>
            <a:ext cx="748283" cy="72999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406640" y="5305044"/>
            <a:ext cx="749807" cy="7299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6240" y="233172"/>
            <a:ext cx="8353044" cy="12664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48483" y="365759"/>
            <a:ext cx="4445508" cy="11521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962" y="275081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0" y="1142999"/>
                </a:moveTo>
                <a:lnTo>
                  <a:pt x="8229600" y="1142999"/>
                </a:lnTo>
                <a:lnTo>
                  <a:pt x="8229600" y="0"/>
                </a:lnTo>
                <a:lnTo>
                  <a:pt x="0" y="0"/>
                </a:lnTo>
                <a:lnTo>
                  <a:pt x="0" y="1142999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962" y="275081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0" y="1142999"/>
                </a:moveTo>
                <a:lnTo>
                  <a:pt x="8229600" y="1142999"/>
                </a:lnTo>
                <a:lnTo>
                  <a:pt x="8229600" y="0"/>
                </a:lnTo>
                <a:lnTo>
                  <a:pt x="0" y="0"/>
                </a:lnTo>
                <a:lnTo>
                  <a:pt x="0" y="1142999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962" y="407035"/>
            <a:ext cx="82296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39010">
              <a:lnSpc>
                <a:spcPct val="100000"/>
              </a:lnSpc>
              <a:spcBef>
                <a:spcPts val="95"/>
              </a:spcBef>
            </a:pPr>
            <a:r>
              <a:rPr sz="4000" spc="-935" dirty="0">
                <a:solidFill>
                  <a:srgbClr val="FFFFFF"/>
                </a:solidFill>
              </a:rPr>
              <a:t>KESADARAN</a:t>
            </a:r>
            <a:r>
              <a:rPr sz="4000" spc="-885" dirty="0">
                <a:solidFill>
                  <a:srgbClr val="FFFFFF"/>
                </a:solidFill>
              </a:rPr>
              <a:t> </a:t>
            </a:r>
            <a:r>
              <a:rPr sz="4000" spc="-844" dirty="0">
                <a:solidFill>
                  <a:srgbClr val="FFFFFF"/>
                </a:solidFill>
              </a:rPr>
              <a:t>KOLEKTIF</a:t>
            </a:r>
            <a:endParaRPr sz="4000"/>
          </a:p>
        </p:txBody>
      </p:sp>
      <p:sp>
        <p:nvSpPr>
          <p:cNvPr id="7" name="object 7"/>
          <p:cNvSpPr/>
          <p:nvPr/>
        </p:nvSpPr>
        <p:spPr>
          <a:xfrm>
            <a:off x="1517903" y="2049779"/>
            <a:ext cx="6440423" cy="33040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749166" y="2669870"/>
            <a:ext cx="36931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  <a:latin typeface="DejaVu Sans Mono"/>
                <a:cs typeface="DejaVu Sans Mono"/>
              </a:rPr>
              <a:t>yang mirip</a:t>
            </a:r>
            <a:r>
              <a:rPr sz="3200" spc="-75" dirty="0">
                <a:solidFill>
                  <a:srgbClr val="FFFFFF"/>
                </a:solidFill>
                <a:latin typeface="DejaVu Sans Mono"/>
                <a:cs typeface="DejaVu Sans Mon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DejaVu Sans Mono"/>
                <a:cs typeface="DejaVu Sans Mono"/>
              </a:rPr>
              <a:t>hati</a:t>
            </a:r>
            <a:endParaRPr sz="3200">
              <a:latin typeface="DejaVu Sans Mono"/>
              <a:cs typeface="DejaVu Sans Mon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93494" y="2669870"/>
            <a:ext cx="173672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5" dirty="0">
                <a:solidFill>
                  <a:srgbClr val="FFFFFF"/>
                </a:solidFill>
                <a:latin typeface="DejaVu Sans Mono"/>
                <a:cs typeface="DejaVu Sans Mono"/>
              </a:rPr>
              <a:t>s</a:t>
            </a:r>
            <a:r>
              <a:rPr sz="3200" spc="-10" dirty="0">
                <a:solidFill>
                  <a:srgbClr val="FFFFFF"/>
                </a:solidFill>
                <a:latin typeface="DejaVu Sans Mono"/>
                <a:cs typeface="DejaVu Sans Mono"/>
              </a:rPr>
              <a:t>e</a:t>
            </a:r>
            <a:r>
              <a:rPr sz="3200" spc="5" dirty="0">
                <a:solidFill>
                  <a:srgbClr val="FFFFFF"/>
                </a:solidFill>
                <a:latin typeface="DejaVu Sans Mono"/>
                <a:cs typeface="DejaVu Sans Mono"/>
              </a:rPr>
              <a:t>s</a:t>
            </a:r>
            <a:r>
              <a:rPr sz="3200" spc="-10" dirty="0">
                <a:solidFill>
                  <a:srgbClr val="FFFFFF"/>
                </a:solidFill>
                <a:latin typeface="DejaVu Sans Mono"/>
                <a:cs typeface="DejaVu Sans Mono"/>
              </a:rPr>
              <a:t>uat</a:t>
            </a:r>
            <a:r>
              <a:rPr sz="3200" spc="5" dirty="0">
                <a:solidFill>
                  <a:srgbClr val="FFFFFF"/>
                </a:solidFill>
                <a:latin typeface="DejaVu Sans Mono"/>
                <a:cs typeface="DejaVu Sans Mono"/>
              </a:rPr>
              <a:t>u  </a:t>
            </a:r>
            <a:r>
              <a:rPr sz="3200" spc="-5" dirty="0">
                <a:solidFill>
                  <a:srgbClr val="FFFFFF"/>
                </a:solidFill>
                <a:latin typeface="DejaVu Sans Mono"/>
                <a:cs typeface="DejaVu Sans Mono"/>
              </a:rPr>
              <a:t>nurani</a:t>
            </a:r>
            <a:endParaRPr sz="3200">
              <a:latin typeface="DejaVu Sans Mono"/>
              <a:cs typeface="DejaVu Sans Mon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05327" y="3158108"/>
            <a:ext cx="41795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  <a:latin typeface="DejaVu Sans Mono"/>
                <a:cs typeface="DejaVu Sans Mono"/>
              </a:rPr>
              <a:t>yang</a:t>
            </a:r>
            <a:r>
              <a:rPr sz="3200" spc="-105" dirty="0">
                <a:solidFill>
                  <a:srgbClr val="FFFFFF"/>
                </a:solidFill>
                <a:latin typeface="DejaVu Sans Mono"/>
                <a:cs typeface="DejaVu Sans Mon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DejaVu Sans Mono"/>
                <a:cs typeface="DejaVu Sans Mono"/>
              </a:rPr>
              <a:t>mengingatkan</a:t>
            </a:r>
            <a:endParaRPr sz="3200">
              <a:latin typeface="DejaVu Sans Mono"/>
              <a:cs typeface="DejaVu Sans Mon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93494" y="3645789"/>
            <a:ext cx="5648325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FFFFFF"/>
                </a:solidFill>
                <a:latin typeface="DejaVu Sans Mono"/>
                <a:cs typeface="DejaVu Sans Mono"/>
              </a:rPr>
              <a:t>diri </a:t>
            </a:r>
            <a:r>
              <a:rPr sz="3200" spc="-5" dirty="0">
                <a:solidFill>
                  <a:srgbClr val="FFFFFF"/>
                </a:solidFill>
                <a:latin typeface="DejaVu Sans Mono"/>
                <a:cs typeface="DejaVu Sans Mono"/>
              </a:rPr>
              <a:t>kita </a:t>
            </a:r>
            <a:r>
              <a:rPr sz="3200" dirty="0">
                <a:solidFill>
                  <a:srgbClr val="FFFFFF"/>
                </a:solidFill>
                <a:latin typeface="DejaVu Sans Mono"/>
                <a:cs typeface="DejaVu Sans Mono"/>
              </a:rPr>
              <a:t>masuk </a:t>
            </a:r>
            <a:r>
              <a:rPr sz="3200" spc="-5" dirty="0">
                <a:solidFill>
                  <a:srgbClr val="FFFFFF"/>
                </a:solidFill>
                <a:latin typeface="DejaVu Sans Mono"/>
                <a:cs typeface="DejaVu Sans Mono"/>
              </a:rPr>
              <a:t>dalam  suatu kelompok</a:t>
            </a:r>
            <a:r>
              <a:rPr sz="3200" spc="-65" dirty="0">
                <a:solidFill>
                  <a:srgbClr val="FFFFFF"/>
                </a:solidFill>
                <a:latin typeface="DejaVu Sans Mono"/>
                <a:cs typeface="DejaVu Sans Mon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DejaVu Sans Mono"/>
                <a:cs typeface="DejaVu Sans Mono"/>
              </a:rPr>
              <a:t>tertentu</a:t>
            </a:r>
            <a:endParaRPr sz="3200">
              <a:latin typeface="DejaVu Sans Mono"/>
              <a:cs typeface="DejaVu Sans Mon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43583" y="1478280"/>
            <a:ext cx="2820924" cy="23301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38452" y="1521917"/>
            <a:ext cx="2284730" cy="6991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ts val="2650"/>
              </a:lnSpc>
              <a:spcBef>
                <a:spcPts val="105"/>
              </a:spcBef>
              <a:buChar char="•"/>
              <a:tabLst>
                <a:tab pos="241300" algn="l"/>
              </a:tabLst>
            </a:pPr>
            <a:r>
              <a:rPr sz="2300" spc="-150" dirty="0">
                <a:latin typeface="Arial"/>
                <a:cs typeface="Arial"/>
              </a:rPr>
              <a:t>Adanya</a:t>
            </a:r>
            <a:r>
              <a:rPr sz="2300" spc="-175" dirty="0">
                <a:latin typeface="Arial"/>
                <a:cs typeface="Arial"/>
              </a:rPr>
              <a:t> </a:t>
            </a:r>
            <a:r>
              <a:rPr sz="2300" spc="-135" dirty="0">
                <a:latin typeface="Arial"/>
                <a:cs typeface="Arial"/>
              </a:rPr>
              <a:t>perasaan</a:t>
            </a:r>
            <a:endParaRPr sz="2300">
              <a:latin typeface="Arial"/>
              <a:cs typeface="Arial"/>
            </a:endParaRPr>
          </a:p>
          <a:p>
            <a:pPr algn="ctr">
              <a:lnSpc>
                <a:spcPts val="2650"/>
              </a:lnSpc>
            </a:pPr>
            <a:r>
              <a:rPr sz="2300" spc="-100" dirty="0">
                <a:latin typeface="Arial"/>
                <a:cs typeface="Arial"/>
              </a:rPr>
              <a:t>satu</a:t>
            </a:r>
            <a:r>
              <a:rPr sz="2300" spc="-140" dirty="0">
                <a:latin typeface="Arial"/>
                <a:cs typeface="Arial"/>
              </a:rPr>
              <a:t> </a:t>
            </a:r>
            <a:r>
              <a:rPr sz="2300" spc="-90" dirty="0">
                <a:latin typeface="Arial"/>
                <a:cs typeface="Arial"/>
              </a:rPr>
              <a:t>komunitas</a:t>
            </a:r>
            <a:endParaRPr sz="23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6476" y="4248911"/>
            <a:ext cx="2574036" cy="8610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31848" y="3081527"/>
            <a:ext cx="2578607" cy="1607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927985" y="3273933"/>
            <a:ext cx="386715" cy="8794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600" spc="-27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5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767071" y="1478280"/>
            <a:ext cx="2822448" cy="23301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862829" y="2017522"/>
            <a:ext cx="2207260" cy="166052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241300" marR="5080" indent="-228600">
              <a:lnSpc>
                <a:spcPct val="91500"/>
              </a:lnSpc>
              <a:spcBef>
                <a:spcPts val="335"/>
              </a:spcBef>
              <a:buChar char="•"/>
              <a:tabLst>
                <a:tab pos="241300" algn="l"/>
              </a:tabLst>
            </a:pPr>
            <a:r>
              <a:rPr sz="2300" spc="-150" dirty="0">
                <a:latin typeface="Arial"/>
                <a:cs typeface="Arial"/>
              </a:rPr>
              <a:t>Adanya </a:t>
            </a:r>
            <a:r>
              <a:rPr sz="2300" spc="-100" dirty="0">
                <a:latin typeface="Arial"/>
                <a:cs typeface="Arial"/>
              </a:rPr>
              <a:t>satu  </a:t>
            </a:r>
            <a:r>
              <a:rPr sz="2300" spc="-90" dirty="0">
                <a:latin typeface="Arial"/>
                <a:cs typeface="Arial"/>
              </a:rPr>
              <a:t>kewajiban</a:t>
            </a:r>
            <a:r>
              <a:rPr sz="2300" spc="-225" dirty="0">
                <a:latin typeface="Arial"/>
                <a:cs typeface="Arial"/>
              </a:rPr>
              <a:t> </a:t>
            </a:r>
            <a:r>
              <a:rPr sz="2300" spc="-65" dirty="0">
                <a:latin typeface="Arial"/>
                <a:cs typeface="Arial"/>
              </a:rPr>
              <a:t>moral  </a:t>
            </a:r>
            <a:r>
              <a:rPr sz="2300" spc="-40" dirty="0">
                <a:latin typeface="Arial"/>
                <a:cs typeface="Arial"/>
              </a:rPr>
              <a:t>untuk  </a:t>
            </a:r>
            <a:r>
              <a:rPr sz="2300" spc="-135" dirty="0">
                <a:latin typeface="Arial"/>
                <a:cs typeface="Arial"/>
              </a:rPr>
              <a:t>melaksanakan  </a:t>
            </a:r>
            <a:r>
              <a:rPr sz="2300" spc="-15" dirty="0">
                <a:latin typeface="Arial"/>
                <a:cs typeface="Arial"/>
              </a:rPr>
              <a:t>tuntutan</a:t>
            </a:r>
            <a:endParaRPr sz="23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55335" y="771144"/>
            <a:ext cx="2578608" cy="16078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452361" y="962608"/>
            <a:ext cx="386715" cy="880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600" spc="-275" dirty="0">
                <a:solidFill>
                  <a:srgbClr val="FFFFFF"/>
                </a:solidFill>
              </a:rPr>
              <a:t>2</a:t>
            </a:r>
            <a:endParaRPr sz="5600"/>
          </a:p>
        </p:txBody>
      </p:sp>
      <p:sp>
        <p:nvSpPr>
          <p:cNvPr id="11" name="object 11"/>
          <p:cNvSpPr/>
          <p:nvPr/>
        </p:nvSpPr>
        <p:spPr>
          <a:xfrm>
            <a:off x="295656" y="5388864"/>
            <a:ext cx="8625840" cy="11795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7377" y="5430773"/>
            <a:ext cx="8502650" cy="1056640"/>
          </a:xfrm>
          <a:custGeom>
            <a:avLst/>
            <a:gdLst/>
            <a:ahLst/>
            <a:cxnLst/>
            <a:rect l="l" t="t" r="r" b="b"/>
            <a:pathLst>
              <a:path w="8502650" h="1056639">
                <a:moveTo>
                  <a:pt x="8326374" y="0"/>
                </a:moveTo>
                <a:lnTo>
                  <a:pt x="176022" y="0"/>
                </a:lnTo>
                <a:lnTo>
                  <a:pt x="129226" y="6291"/>
                </a:lnTo>
                <a:lnTo>
                  <a:pt x="87178" y="24045"/>
                </a:lnTo>
                <a:lnTo>
                  <a:pt x="51554" y="51577"/>
                </a:lnTo>
                <a:lnTo>
                  <a:pt x="24031" y="87206"/>
                </a:lnTo>
                <a:lnTo>
                  <a:pt x="6287" y="129248"/>
                </a:lnTo>
                <a:lnTo>
                  <a:pt x="0" y="176022"/>
                </a:lnTo>
                <a:lnTo>
                  <a:pt x="0" y="880097"/>
                </a:lnTo>
                <a:lnTo>
                  <a:pt x="6287" y="926893"/>
                </a:lnTo>
                <a:lnTo>
                  <a:pt x="24031" y="968944"/>
                </a:lnTo>
                <a:lnTo>
                  <a:pt x="51554" y="1004571"/>
                </a:lnTo>
                <a:lnTo>
                  <a:pt x="87178" y="1032097"/>
                </a:lnTo>
                <a:lnTo>
                  <a:pt x="129226" y="1049843"/>
                </a:lnTo>
                <a:lnTo>
                  <a:pt x="176022" y="1056132"/>
                </a:lnTo>
                <a:lnTo>
                  <a:pt x="8326374" y="1056132"/>
                </a:lnTo>
                <a:lnTo>
                  <a:pt x="8373147" y="1049843"/>
                </a:lnTo>
                <a:lnTo>
                  <a:pt x="8415189" y="1032097"/>
                </a:lnTo>
                <a:lnTo>
                  <a:pt x="8450818" y="1004571"/>
                </a:lnTo>
                <a:lnTo>
                  <a:pt x="8478350" y="968944"/>
                </a:lnTo>
                <a:lnTo>
                  <a:pt x="8496104" y="926893"/>
                </a:lnTo>
                <a:lnTo>
                  <a:pt x="8502396" y="880097"/>
                </a:lnTo>
                <a:lnTo>
                  <a:pt x="8502396" y="176022"/>
                </a:lnTo>
                <a:lnTo>
                  <a:pt x="8496104" y="129248"/>
                </a:lnTo>
                <a:lnTo>
                  <a:pt x="8478350" y="87206"/>
                </a:lnTo>
                <a:lnTo>
                  <a:pt x="8450818" y="51577"/>
                </a:lnTo>
                <a:lnTo>
                  <a:pt x="8415189" y="24045"/>
                </a:lnTo>
                <a:lnTo>
                  <a:pt x="8373147" y="6291"/>
                </a:lnTo>
                <a:lnTo>
                  <a:pt x="8326374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7377" y="5430773"/>
            <a:ext cx="8502650" cy="1056640"/>
          </a:xfrm>
          <a:custGeom>
            <a:avLst/>
            <a:gdLst/>
            <a:ahLst/>
            <a:cxnLst/>
            <a:rect l="l" t="t" r="r" b="b"/>
            <a:pathLst>
              <a:path w="8502650" h="1056639">
                <a:moveTo>
                  <a:pt x="0" y="176022"/>
                </a:moveTo>
                <a:lnTo>
                  <a:pt x="6287" y="129248"/>
                </a:lnTo>
                <a:lnTo>
                  <a:pt x="24031" y="87206"/>
                </a:lnTo>
                <a:lnTo>
                  <a:pt x="51554" y="51577"/>
                </a:lnTo>
                <a:lnTo>
                  <a:pt x="87178" y="24045"/>
                </a:lnTo>
                <a:lnTo>
                  <a:pt x="129226" y="6291"/>
                </a:lnTo>
                <a:lnTo>
                  <a:pt x="176022" y="0"/>
                </a:lnTo>
                <a:lnTo>
                  <a:pt x="8326374" y="0"/>
                </a:lnTo>
                <a:lnTo>
                  <a:pt x="8373147" y="6291"/>
                </a:lnTo>
                <a:lnTo>
                  <a:pt x="8415189" y="24045"/>
                </a:lnTo>
                <a:lnTo>
                  <a:pt x="8450818" y="51577"/>
                </a:lnTo>
                <a:lnTo>
                  <a:pt x="8478350" y="87206"/>
                </a:lnTo>
                <a:lnTo>
                  <a:pt x="8496104" y="129248"/>
                </a:lnTo>
                <a:lnTo>
                  <a:pt x="8502396" y="176022"/>
                </a:lnTo>
                <a:lnTo>
                  <a:pt x="8502396" y="880097"/>
                </a:lnTo>
                <a:lnTo>
                  <a:pt x="8496104" y="926893"/>
                </a:lnTo>
                <a:lnTo>
                  <a:pt x="8478350" y="968944"/>
                </a:lnTo>
                <a:lnTo>
                  <a:pt x="8450818" y="1004571"/>
                </a:lnTo>
                <a:lnTo>
                  <a:pt x="8415189" y="1032097"/>
                </a:lnTo>
                <a:lnTo>
                  <a:pt x="8373147" y="1049843"/>
                </a:lnTo>
                <a:lnTo>
                  <a:pt x="8326374" y="1056132"/>
                </a:lnTo>
                <a:lnTo>
                  <a:pt x="176022" y="1056132"/>
                </a:lnTo>
                <a:lnTo>
                  <a:pt x="129226" y="1049843"/>
                </a:lnTo>
                <a:lnTo>
                  <a:pt x="87178" y="1032097"/>
                </a:lnTo>
                <a:lnTo>
                  <a:pt x="51554" y="1004571"/>
                </a:lnTo>
                <a:lnTo>
                  <a:pt x="24031" y="968944"/>
                </a:lnTo>
                <a:lnTo>
                  <a:pt x="6287" y="926893"/>
                </a:lnTo>
                <a:lnTo>
                  <a:pt x="0" y="880097"/>
                </a:lnTo>
                <a:lnTo>
                  <a:pt x="0" y="176022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158744" y="5754420"/>
            <a:ext cx="28981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40" dirty="0">
                <a:solidFill>
                  <a:srgbClr val="FFFFFF"/>
                </a:solidFill>
                <a:latin typeface="Arial"/>
                <a:cs typeface="Arial"/>
              </a:rPr>
              <a:t>ELEMEN DASAR </a:t>
            </a:r>
            <a:r>
              <a:rPr sz="1800" spc="-425" dirty="0">
                <a:solidFill>
                  <a:srgbClr val="FFFFFF"/>
                </a:solidFill>
                <a:latin typeface="Arial"/>
                <a:cs typeface="Arial"/>
              </a:rPr>
              <a:t>KESADARAN</a:t>
            </a:r>
            <a:r>
              <a:rPr sz="1800" spc="-3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380" dirty="0">
                <a:solidFill>
                  <a:srgbClr val="FFFFFF"/>
                </a:solidFill>
                <a:latin typeface="Arial"/>
                <a:cs typeface="Arial"/>
              </a:rPr>
              <a:t>KOLEKTIF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7576" y="2542032"/>
            <a:ext cx="3514344" cy="18013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92809" y="3188665"/>
            <a:ext cx="21647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310" dirty="0">
                <a:solidFill>
                  <a:srgbClr val="FFFFFF"/>
                </a:solidFill>
                <a:latin typeface="Arial"/>
                <a:cs typeface="Arial"/>
              </a:rPr>
              <a:t>SOCIAL</a:t>
            </a:r>
            <a:r>
              <a:rPr sz="2400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350" dirty="0">
                <a:solidFill>
                  <a:srgbClr val="FFFFFF"/>
                </a:solidFill>
                <a:latin typeface="Arial"/>
                <a:cs typeface="Arial"/>
              </a:rPr>
              <a:t>CURRENT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75532" y="2414016"/>
            <a:ext cx="1403603" cy="1021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08447" y="1557527"/>
            <a:ext cx="3721607" cy="18013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25871" y="1701495"/>
            <a:ext cx="3288029" cy="139636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indent="-635" algn="ctr">
              <a:lnSpc>
                <a:spcPct val="91600"/>
              </a:lnSpc>
              <a:spcBef>
                <a:spcPts val="345"/>
              </a:spcBef>
            </a:pPr>
            <a:r>
              <a:rPr sz="2400" spc="-145" dirty="0">
                <a:solidFill>
                  <a:srgbClr val="FFFFFF"/>
                </a:solidFill>
              </a:rPr>
              <a:t>kesadaran </a:t>
            </a:r>
            <a:r>
              <a:rPr sz="2400" spc="-40" dirty="0">
                <a:solidFill>
                  <a:srgbClr val="FFFFFF"/>
                </a:solidFill>
              </a:rPr>
              <a:t>kolektif </a:t>
            </a:r>
            <a:r>
              <a:rPr sz="2400" spc="-155" dirty="0">
                <a:solidFill>
                  <a:srgbClr val="FFFFFF"/>
                </a:solidFill>
              </a:rPr>
              <a:t>yang  </a:t>
            </a:r>
            <a:r>
              <a:rPr sz="2400" spc="-60" dirty="0">
                <a:solidFill>
                  <a:srgbClr val="FFFFFF"/>
                </a:solidFill>
              </a:rPr>
              <a:t>terdapat </a:t>
            </a:r>
            <a:r>
              <a:rPr sz="2400" spc="-110" dirty="0">
                <a:solidFill>
                  <a:srgbClr val="FFFFFF"/>
                </a:solidFill>
              </a:rPr>
              <a:t>dalam </a:t>
            </a:r>
            <a:r>
              <a:rPr sz="2400" spc="-10" dirty="0">
                <a:solidFill>
                  <a:srgbClr val="FFFFFF"/>
                </a:solidFill>
              </a:rPr>
              <a:t>diri  </a:t>
            </a:r>
            <a:r>
              <a:rPr sz="2400" spc="-155" dirty="0">
                <a:solidFill>
                  <a:srgbClr val="FFFFFF"/>
                </a:solidFill>
              </a:rPr>
              <a:t>seseorang </a:t>
            </a:r>
            <a:r>
              <a:rPr sz="2400" spc="-150" dirty="0">
                <a:solidFill>
                  <a:srgbClr val="FFFFFF"/>
                </a:solidFill>
              </a:rPr>
              <a:t>hanya ada </a:t>
            </a:r>
            <a:r>
              <a:rPr sz="2400" spc="-135" dirty="0">
                <a:solidFill>
                  <a:srgbClr val="FFFFFF"/>
                </a:solidFill>
              </a:rPr>
              <a:t>pada  saat </a:t>
            </a:r>
            <a:r>
              <a:rPr sz="2400" spc="-114" dirty="0">
                <a:solidFill>
                  <a:srgbClr val="FFFFFF"/>
                </a:solidFill>
              </a:rPr>
              <a:t>orang </a:t>
            </a:r>
            <a:r>
              <a:rPr sz="2400" spc="25" dirty="0">
                <a:solidFill>
                  <a:srgbClr val="FFFFFF"/>
                </a:solidFill>
              </a:rPr>
              <a:t>itu</a:t>
            </a:r>
            <a:r>
              <a:rPr sz="2400" spc="-150" dirty="0">
                <a:solidFill>
                  <a:srgbClr val="FFFFFF"/>
                </a:solidFill>
              </a:rPr>
              <a:t> </a:t>
            </a:r>
            <a:r>
              <a:rPr sz="2400" spc="-75" dirty="0">
                <a:solidFill>
                  <a:srgbClr val="FFFFFF"/>
                </a:solidFill>
              </a:rPr>
              <a:t>berkumpul</a:t>
            </a:r>
            <a:endParaRPr sz="2400"/>
          </a:p>
        </p:txBody>
      </p:sp>
      <p:sp>
        <p:nvSpPr>
          <p:cNvPr id="7" name="object 7"/>
          <p:cNvSpPr/>
          <p:nvPr/>
        </p:nvSpPr>
        <p:spPr>
          <a:xfrm>
            <a:off x="3875532" y="3406140"/>
            <a:ext cx="1403603" cy="10195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12079" y="3528059"/>
            <a:ext cx="3514344" cy="179984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467603" y="3839082"/>
            <a:ext cx="3002915" cy="106045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065" marR="5080" indent="1905" algn="ctr">
              <a:lnSpc>
                <a:spcPct val="91500"/>
              </a:lnSpc>
              <a:spcBef>
                <a:spcPts val="345"/>
              </a:spcBef>
            </a:pP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apabila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orang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tsb</a:t>
            </a:r>
            <a:r>
              <a:rPr sz="2400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FFFFFF"/>
                </a:solidFill>
                <a:latin typeface="Arial"/>
                <a:cs typeface="Arial"/>
              </a:rPr>
              <a:t>keluar  </a:t>
            </a:r>
            <a:r>
              <a:rPr sz="2400" spc="-150" dirty="0">
                <a:solidFill>
                  <a:srgbClr val="FFFFFF"/>
                </a:solidFill>
                <a:latin typeface="Arial"/>
                <a:cs typeface="Arial"/>
              </a:rPr>
              <a:t>maka </a:t>
            </a:r>
            <a:r>
              <a:rPr sz="2400" spc="-145" dirty="0">
                <a:solidFill>
                  <a:srgbClr val="FFFFFF"/>
                </a:solidFill>
                <a:latin typeface="Arial"/>
                <a:cs typeface="Arial"/>
              </a:rPr>
              <a:t>kesadaran</a:t>
            </a:r>
            <a:r>
              <a:rPr sz="24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kolektif  </a:t>
            </a:r>
            <a:r>
              <a:rPr sz="2400" spc="-150" dirty="0">
                <a:solidFill>
                  <a:srgbClr val="FFFFFF"/>
                </a:solidFill>
                <a:latin typeface="Arial"/>
                <a:cs typeface="Arial"/>
              </a:rPr>
              <a:t>akan </a:t>
            </a:r>
            <a:r>
              <a:rPr sz="2400" spc="-90" dirty="0">
                <a:solidFill>
                  <a:srgbClr val="FFFFFF"/>
                </a:solidFill>
                <a:latin typeface="Arial"/>
                <a:cs typeface="Arial"/>
              </a:rPr>
              <a:t>hilang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8760" y="362838"/>
            <a:ext cx="45859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705" dirty="0">
                <a:latin typeface="Arial"/>
                <a:cs typeface="Arial"/>
              </a:rPr>
              <a:t>Kategorisasi</a:t>
            </a:r>
            <a:r>
              <a:rPr b="1" spc="-625" dirty="0">
                <a:latin typeface="Arial"/>
                <a:cs typeface="Arial"/>
              </a:rPr>
              <a:t> </a:t>
            </a:r>
            <a:r>
              <a:rPr b="1" spc="-675" dirty="0">
                <a:latin typeface="Arial"/>
                <a:cs typeface="Arial"/>
              </a:rPr>
              <a:t>Masyarakat</a:t>
            </a:r>
          </a:p>
        </p:txBody>
      </p:sp>
      <p:sp>
        <p:nvSpPr>
          <p:cNvPr id="3" name="object 3"/>
          <p:cNvSpPr/>
          <p:nvPr/>
        </p:nvSpPr>
        <p:spPr>
          <a:xfrm>
            <a:off x="2014727" y="1367027"/>
            <a:ext cx="5114544" cy="5114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59735" y="1834895"/>
            <a:ext cx="2080260" cy="20802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700654" y="2024837"/>
            <a:ext cx="1597660" cy="158940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 algn="ctr">
              <a:lnSpc>
                <a:spcPct val="91600"/>
              </a:lnSpc>
              <a:spcBef>
                <a:spcPts val="320"/>
              </a:spcBef>
            </a:pPr>
            <a:r>
              <a:rPr sz="2200" spc="-145" dirty="0">
                <a:solidFill>
                  <a:srgbClr val="FFFFFF"/>
                </a:solidFill>
                <a:latin typeface="Arial"/>
                <a:cs typeface="Arial"/>
              </a:rPr>
              <a:t>Masy.</a:t>
            </a:r>
            <a:r>
              <a:rPr sz="22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45" dirty="0">
                <a:solidFill>
                  <a:srgbClr val="FFFFFF"/>
                </a:solidFill>
                <a:latin typeface="Arial"/>
                <a:cs typeface="Arial"/>
              </a:rPr>
              <a:t>sebagai  </a:t>
            </a:r>
            <a:r>
              <a:rPr sz="2200" spc="-105" dirty="0">
                <a:solidFill>
                  <a:srgbClr val="FFFFFF"/>
                </a:solidFill>
                <a:latin typeface="Arial"/>
                <a:cs typeface="Arial"/>
              </a:rPr>
              <a:t>sistem </a:t>
            </a:r>
            <a:r>
              <a:rPr sz="2200" spc="-120" dirty="0">
                <a:solidFill>
                  <a:srgbClr val="FFFFFF"/>
                </a:solidFill>
                <a:latin typeface="Arial"/>
                <a:cs typeface="Arial"/>
              </a:rPr>
              <a:t>sosial  </a:t>
            </a:r>
            <a:r>
              <a:rPr sz="2200" spc="-114" dirty="0">
                <a:solidFill>
                  <a:srgbClr val="FFFFFF"/>
                </a:solidFill>
                <a:latin typeface="Arial"/>
                <a:cs typeface="Arial"/>
              </a:rPr>
              <a:t>(kerjasama  </a:t>
            </a:r>
            <a:r>
              <a:rPr sz="2200" spc="-65" dirty="0">
                <a:solidFill>
                  <a:srgbClr val="FFFFFF"/>
                </a:solidFill>
                <a:latin typeface="Arial"/>
                <a:cs typeface="Arial"/>
              </a:rPr>
              <a:t>antar </a:t>
            </a:r>
            <a:r>
              <a:rPr sz="2200" spc="-100" dirty="0">
                <a:solidFill>
                  <a:srgbClr val="FFFFFF"/>
                </a:solidFill>
                <a:latin typeface="Arial"/>
                <a:cs typeface="Arial"/>
              </a:rPr>
              <a:t>satu </a:t>
            </a:r>
            <a:r>
              <a:rPr sz="2200" spc="-135" dirty="0">
                <a:solidFill>
                  <a:srgbClr val="FFFFFF"/>
                </a:solidFill>
                <a:latin typeface="Arial"/>
                <a:cs typeface="Arial"/>
              </a:rPr>
              <a:t>dg  </a:t>
            </a:r>
            <a:r>
              <a:rPr sz="2200" spc="-145" dirty="0">
                <a:solidFill>
                  <a:srgbClr val="FFFFFF"/>
                </a:solidFill>
                <a:latin typeface="Arial"/>
                <a:cs typeface="Arial"/>
              </a:rPr>
              <a:t>yang</a:t>
            </a:r>
            <a:r>
              <a:rPr sz="22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60" dirty="0">
                <a:solidFill>
                  <a:srgbClr val="FFFFFF"/>
                </a:solidFill>
                <a:latin typeface="Arial"/>
                <a:cs typeface="Arial"/>
              </a:rPr>
              <a:t>lain)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604003" y="1834895"/>
            <a:ext cx="2080259" cy="20802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845177" y="2332481"/>
            <a:ext cx="1597660" cy="97472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algn="ctr">
              <a:lnSpc>
                <a:spcPct val="91600"/>
              </a:lnSpc>
              <a:spcBef>
                <a:spcPts val="315"/>
              </a:spcBef>
            </a:pPr>
            <a:r>
              <a:rPr sz="2200" spc="-145" dirty="0">
                <a:solidFill>
                  <a:srgbClr val="FFFFFF"/>
                </a:solidFill>
                <a:latin typeface="Arial"/>
                <a:cs typeface="Arial"/>
              </a:rPr>
              <a:t>Masy.</a:t>
            </a:r>
            <a:r>
              <a:rPr sz="22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45" dirty="0">
                <a:solidFill>
                  <a:srgbClr val="FFFFFF"/>
                </a:solidFill>
                <a:latin typeface="Arial"/>
                <a:cs typeface="Arial"/>
              </a:rPr>
              <a:t>sebagai  </a:t>
            </a:r>
            <a:r>
              <a:rPr sz="2200" spc="-105" dirty="0">
                <a:solidFill>
                  <a:srgbClr val="FFFFFF"/>
                </a:solidFill>
                <a:latin typeface="Arial"/>
                <a:cs typeface="Arial"/>
              </a:rPr>
              <a:t>sistem  </a:t>
            </a:r>
            <a:r>
              <a:rPr sz="2200" spc="-75" dirty="0">
                <a:solidFill>
                  <a:srgbClr val="FFFFFF"/>
                </a:solidFill>
                <a:latin typeface="Arial"/>
                <a:cs typeface="Arial"/>
              </a:rPr>
              <a:t>interaksi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59735" y="3979164"/>
            <a:ext cx="2080260" cy="20802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700654" y="4477003"/>
            <a:ext cx="1597660" cy="97472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065" marR="5080" algn="ctr">
              <a:lnSpc>
                <a:spcPct val="91600"/>
              </a:lnSpc>
              <a:spcBef>
                <a:spcPts val="315"/>
              </a:spcBef>
            </a:pPr>
            <a:r>
              <a:rPr sz="2200" spc="-145" dirty="0">
                <a:solidFill>
                  <a:srgbClr val="FFFFFF"/>
                </a:solidFill>
                <a:latin typeface="Arial"/>
                <a:cs typeface="Arial"/>
              </a:rPr>
              <a:t>Masy.</a:t>
            </a:r>
            <a:r>
              <a:rPr sz="22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45" dirty="0">
                <a:solidFill>
                  <a:srgbClr val="FFFFFF"/>
                </a:solidFill>
                <a:latin typeface="Arial"/>
                <a:cs typeface="Arial"/>
              </a:rPr>
              <a:t>sebagai  </a:t>
            </a:r>
            <a:r>
              <a:rPr sz="2200" spc="-75" dirty="0">
                <a:solidFill>
                  <a:srgbClr val="FFFFFF"/>
                </a:solidFill>
                <a:latin typeface="Arial"/>
                <a:cs typeface="Arial"/>
              </a:rPr>
              <a:t>pertukaran  </a:t>
            </a:r>
            <a:r>
              <a:rPr sz="2200" spc="-120" dirty="0">
                <a:solidFill>
                  <a:srgbClr val="FFFFFF"/>
                </a:solidFill>
                <a:latin typeface="Arial"/>
                <a:cs typeface="Arial"/>
              </a:rPr>
              <a:t>sosial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604003" y="3979164"/>
            <a:ext cx="2080259" cy="20802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959477" y="4748276"/>
            <a:ext cx="13696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09" dirty="0">
                <a:solidFill>
                  <a:srgbClr val="FFFFFF"/>
                </a:solidFill>
                <a:latin typeface="Arial"/>
                <a:cs typeface="Arial"/>
              </a:rPr>
              <a:t>MASYARAKAT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200025" marR="5080" indent="3175" algn="ctr">
              <a:lnSpc>
                <a:spcPct val="91500"/>
              </a:lnSpc>
              <a:spcBef>
                <a:spcPts val="405"/>
              </a:spcBef>
            </a:pPr>
            <a:r>
              <a:rPr spc="-345" dirty="0"/>
              <a:t>SALING   </a:t>
            </a:r>
            <a:r>
              <a:rPr spc="-370" dirty="0"/>
              <a:t>KETERGANTUNGAN  </a:t>
            </a:r>
            <a:r>
              <a:rPr spc="-250" dirty="0"/>
              <a:t>DALAM </a:t>
            </a:r>
            <a:r>
              <a:rPr spc="-370" dirty="0"/>
              <a:t>SISTEM</a:t>
            </a:r>
            <a:r>
              <a:rPr spc="-140" dirty="0"/>
              <a:t> </a:t>
            </a:r>
            <a:r>
              <a:rPr spc="-395" dirty="0"/>
              <a:t>SOSIAL</a:t>
            </a:r>
          </a:p>
        </p:txBody>
      </p:sp>
      <p:sp>
        <p:nvSpPr>
          <p:cNvPr id="3" name="object 3"/>
          <p:cNvSpPr/>
          <p:nvPr/>
        </p:nvSpPr>
        <p:spPr>
          <a:xfrm>
            <a:off x="4151376" y="2945892"/>
            <a:ext cx="1088136" cy="9281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3463" y="3925823"/>
            <a:ext cx="8860535" cy="23103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60933" y="4354195"/>
            <a:ext cx="8326120" cy="131953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080" indent="635" algn="ctr">
              <a:lnSpc>
                <a:spcPct val="91500"/>
              </a:lnSpc>
              <a:spcBef>
                <a:spcPts val="405"/>
              </a:spcBef>
            </a:pPr>
            <a:r>
              <a:rPr sz="3000" spc="-155" dirty="0">
                <a:solidFill>
                  <a:srgbClr val="FFFFFF"/>
                </a:solidFill>
                <a:latin typeface="Arial"/>
                <a:cs typeface="Arial"/>
              </a:rPr>
              <a:t>Realita </a:t>
            </a:r>
            <a:r>
              <a:rPr sz="3000" spc="-195" dirty="0">
                <a:solidFill>
                  <a:srgbClr val="FFFFFF"/>
                </a:solidFill>
                <a:latin typeface="Arial"/>
                <a:cs typeface="Arial"/>
              </a:rPr>
              <a:t>yang </a:t>
            </a:r>
            <a:r>
              <a:rPr sz="3000" spc="-60" dirty="0">
                <a:solidFill>
                  <a:srgbClr val="FFFFFF"/>
                </a:solidFill>
                <a:latin typeface="Arial"/>
                <a:cs typeface="Arial"/>
              </a:rPr>
              <a:t>tercipta </a:t>
            </a:r>
            <a:r>
              <a:rPr sz="3000" spc="-70" dirty="0">
                <a:solidFill>
                  <a:srgbClr val="FFFFFF"/>
                </a:solidFill>
                <a:latin typeface="Arial"/>
                <a:cs typeface="Arial"/>
              </a:rPr>
              <a:t>dari </a:t>
            </a:r>
            <a:r>
              <a:rPr sz="3000" spc="-190" dirty="0">
                <a:solidFill>
                  <a:srgbClr val="FFFFFF"/>
                </a:solidFill>
                <a:latin typeface="Arial"/>
                <a:cs typeface="Arial"/>
              </a:rPr>
              <a:t>adanya </a:t>
            </a:r>
            <a:r>
              <a:rPr sz="3000" spc="-100" dirty="0">
                <a:solidFill>
                  <a:srgbClr val="FFFFFF"/>
                </a:solidFill>
                <a:latin typeface="Arial"/>
                <a:cs typeface="Arial"/>
              </a:rPr>
              <a:t>interaksi </a:t>
            </a:r>
            <a:r>
              <a:rPr sz="3000" spc="-135" dirty="0">
                <a:solidFill>
                  <a:srgbClr val="FFFFFF"/>
                </a:solidFill>
                <a:latin typeface="Arial"/>
                <a:cs typeface="Arial"/>
              </a:rPr>
              <a:t>dalam  </a:t>
            </a:r>
            <a:r>
              <a:rPr sz="3000" spc="-145" dirty="0">
                <a:solidFill>
                  <a:srgbClr val="FFFFFF"/>
                </a:solidFill>
                <a:latin typeface="Arial"/>
                <a:cs typeface="Arial"/>
              </a:rPr>
              <a:t>hubungan dan </a:t>
            </a:r>
            <a:r>
              <a:rPr sz="3000" spc="-190" dirty="0">
                <a:solidFill>
                  <a:srgbClr val="FFFFFF"/>
                </a:solidFill>
                <a:latin typeface="Arial"/>
                <a:cs typeface="Arial"/>
              </a:rPr>
              <a:t>adanya </a:t>
            </a:r>
            <a:r>
              <a:rPr sz="3000" spc="-110" dirty="0">
                <a:solidFill>
                  <a:srgbClr val="FFFFFF"/>
                </a:solidFill>
                <a:latin typeface="Arial"/>
                <a:cs typeface="Arial"/>
              </a:rPr>
              <a:t>kebutuhan </a:t>
            </a:r>
            <a:r>
              <a:rPr sz="3000" spc="-80" dirty="0">
                <a:solidFill>
                  <a:srgbClr val="FFFFFF"/>
                </a:solidFill>
                <a:latin typeface="Arial"/>
                <a:cs typeface="Arial"/>
              </a:rPr>
              <a:t>antar </a:t>
            </a:r>
            <a:r>
              <a:rPr sz="3000" spc="-125" dirty="0">
                <a:solidFill>
                  <a:srgbClr val="FFFFFF"/>
                </a:solidFill>
                <a:latin typeface="Arial"/>
                <a:cs typeface="Arial"/>
              </a:rPr>
              <a:t>elemen</a:t>
            </a:r>
            <a:r>
              <a:rPr sz="3000" spc="-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60" dirty="0">
                <a:solidFill>
                  <a:srgbClr val="FFFFFF"/>
                </a:solidFill>
                <a:latin typeface="Arial"/>
                <a:cs typeface="Arial"/>
              </a:rPr>
              <a:t>untuk  </a:t>
            </a:r>
            <a:r>
              <a:rPr sz="3000" spc="-150" dirty="0">
                <a:solidFill>
                  <a:srgbClr val="FFFFFF"/>
                </a:solidFill>
                <a:latin typeface="Arial"/>
                <a:cs typeface="Arial"/>
              </a:rPr>
              <a:t>saling </a:t>
            </a:r>
            <a:r>
              <a:rPr sz="3000" spc="-85" dirty="0">
                <a:solidFill>
                  <a:srgbClr val="FFFFFF"/>
                </a:solidFill>
                <a:latin typeface="Arial"/>
                <a:cs typeface="Arial"/>
              </a:rPr>
              <a:t>memberi </a:t>
            </a:r>
            <a:r>
              <a:rPr sz="3000" spc="-145" dirty="0">
                <a:solidFill>
                  <a:srgbClr val="FFFFFF"/>
                </a:solidFill>
                <a:latin typeface="Arial"/>
                <a:cs typeface="Arial"/>
              </a:rPr>
              <a:t>dan </a:t>
            </a:r>
            <a:r>
              <a:rPr sz="3000" spc="-105" dirty="0">
                <a:solidFill>
                  <a:srgbClr val="FFFFFF"/>
                </a:solidFill>
                <a:latin typeface="Arial"/>
                <a:cs typeface="Arial"/>
              </a:rPr>
              <a:t>menerima</a:t>
            </a:r>
            <a:r>
              <a:rPr sz="3000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90" dirty="0">
                <a:solidFill>
                  <a:srgbClr val="FFFFFF"/>
                </a:solidFill>
                <a:latin typeface="Arial"/>
                <a:cs typeface="Arial"/>
              </a:rPr>
              <a:t>informasi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81400" y="4571999"/>
            <a:ext cx="2286000" cy="2285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240" y="233172"/>
            <a:ext cx="8353044" cy="12664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68196" y="320040"/>
            <a:ext cx="6004559" cy="12588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962" y="275081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0" y="1142999"/>
                </a:moveTo>
                <a:lnTo>
                  <a:pt x="8229600" y="1142999"/>
                </a:lnTo>
                <a:lnTo>
                  <a:pt x="8229600" y="0"/>
                </a:lnTo>
                <a:lnTo>
                  <a:pt x="0" y="0"/>
                </a:lnTo>
                <a:lnTo>
                  <a:pt x="0" y="1142999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962" y="275081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0" y="1142999"/>
                </a:moveTo>
                <a:lnTo>
                  <a:pt x="8229600" y="1142999"/>
                </a:lnTo>
                <a:lnTo>
                  <a:pt x="8229600" y="0"/>
                </a:lnTo>
                <a:lnTo>
                  <a:pt x="0" y="0"/>
                </a:lnTo>
                <a:lnTo>
                  <a:pt x="0" y="1142999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7962" y="362838"/>
            <a:ext cx="82296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89075">
              <a:lnSpc>
                <a:spcPct val="100000"/>
              </a:lnSpc>
              <a:spcBef>
                <a:spcPts val="105"/>
              </a:spcBef>
            </a:pPr>
            <a:r>
              <a:rPr spc="-880" dirty="0">
                <a:solidFill>
                  <a:srgbClr val="FFFFFF"/>
                </a:solidFill>
              </a:rPr>
              <a:t>DURKHEIM’S </a:t>
            </a:r>
            <a:r>
              <a:rPr spc="-840" dirty="0">
                <a:solidFill>
                  <a:srgbClr val="FFFFFF"/>
                </a:solidFill>
              </a:rPr>
              <a:t>POINT </a:t>
            </a:r>
            <a:r>
              <a:rPr spc="-1019" dirty="0">
                <a:solidFill>
                  <a:srgbClr val="FFFFFF"/>
                </a:solidFill>
              </a:rPr>
              <a:t>OF</a:t>
            </a:r>
            <a:r>
              <a:rPr spc="-925" dirty="0">
                <a:solidFill>
                  <a:srgbClr val="FFFFFF"/>
                </a:solidFill>
              </a:rPr>
              <a:t> </a:t>
            </a:r>
            <a:r>
              <a:rPr spc="-975" dirty="0">
                <a:solidFill>
                  <a:srgbClr val="FFFFFF"/>
                </a:solidFill>
              </a:rPr>
              <a:t>VIEW</a:t>
            </a:r>
          </a:p>
        </p:txBody>
      </p:sp>
      <p:sp>
        <p:nvSpPr>
          <p:cNvPr id="8" name="object 8"/>
          <p:cNvSpPr/>
          <p:nvPr/>
        </p:nvSpPr>
        <p:spPr>
          <a:xfrm>
            <a:off x="413004" y="1840992"/>
            <a:ext cx="4091940" cy="40904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073911" y="3667201"/>
            <a:ext cx="2069464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60" dirty="0">
                <a:solidFill>
                  <a:srgbClr val="FFFFFF"/>
                </a:solidFill>
                <a:latin typeface="Arial"/>
                <a:cs typeface="Arial"/>
              </a:rPr>
              <a:t>TEORI</a:t>
            </a:r>
            <a:r>
              <a:rPr sz="20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225" dirty="0">
                <a:solidFill>
                  <a:srgbClr val="FFFFFF"/>
                </a:solidFill>
                <a:latin typeface="Arial"/>
                <a:cs typeface="Arial"/>
              </a:rPr>
              <a:t>FUNGSIONAL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639055" y="1840992"/>
            <a:ext cx="4148328" cy="40904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523991" y="2969768"/>
            <a:ext cx="3021965" cy="172720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065" marR="5080" indent="2540" algn="ctr">
              <a:lnSpc>
                <a:spcPct val="91600"/>
              </a:lnSpc>
              <a:spcBef>
                <a:spcPts val="305"/>
              </a:spcBef>
            </a:pPr>
            <a:r>
              <a:rPr sz="2000" spc="-135" dirty="0">
                <a:solidFill>
                  <a:srgbClr val="FFFFFF"/>
                </a:solidFill>
                <a:latin typeface="Arial"/>
                <a:cs typeface="Arial"/>
              </a:rPr>
              <a:t>Bagaimana </a:t>
            </a:r>
            <a:r>
              <a:rPr sz="2000" spc="-114" dirty="0">
                <a:solidFill>
                  <a:srgbClr val="FFFFFF"/>
                </a:solidFill>
                <a:latin typeface="Arial"/>
                <a:cs typeface="Arial"/>
              </a:rPr>
              <a:t>masyarakat  </a:t>
            </a:r>
            <a:r>
              <a:rPr sz="2000" spc="-80" dirty="0">
                <a:solidFill>
                  <a:srgbClr val="FFFFFF"/>
                </a:solidFill>
                <a:latin typeface="Arial"/>
                <a:cs typeface="Arial"/>
              </a:rPr>
              <a:t>mempertahankan </a:t>
            </a:r>
            <a:r>
              <a:rPr sz="2000" spc="-55" dirty="0">
                <a:solidFill>
                  <a:srgbClr val="FFFFFF"/>
                </a:solidFill>
                <a:latin typeface="Arial"/>
                <a:cs typeface="Arial"/>
              </a:rPr>
              <a:t>integritas  </a:t>
            </a:r>
            <a:r>
              <a:rPr sz="2000" spc="-95" dirty="0">
                <a:solidFill>
                  <a:srgbClr val="FFFFFF"/>
                </a:solidFill>
                <a:latin typeface="Arial"/>
                <a:cs typeface="Arial"/>
              </a:rPr>
              <a:t>dan </a:t>
            </a:r>
            <a:r>
              <a:rPr sz="2000" spc="-90" dirty="0">
                <a:solidFill>
                  <a:srgbClr val="FFFFFF"/>
                </a:solidFill>
                <a:latin typeface="Arial"/>
                <a:cs typeface="Arial"/>
              </a:rPr>
              <a:t>koherensi 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2000" spc="-150" dirty="0">
                <a:solidFill>
                  <a:srgbClr val="FFFFFF"/>
                </a:solidFill>
                <a:latin typeface="Arial"/>
                <a:cs typeface="Arial"/>
              </a:rPr>
              <a:t>masa  </a:t>
            </a:r>
            <a:r>
              <a:rPr sz="2000" spc="-60" dirty="0">
                <a:solidFill>
                  <a:srgbClr val="FFFFFF"/>
                </a:solidFill>
                <a:latin typeface="Arial"/>
                <a:cs typeface="Arial"/>
              </a:rPr>
              <a:t>modern </a:t>
            </a:r>
            <a:r>
              <a:rPr sz="2000" spc="-75" dirty="0">
                <a:solidFill>
                  <a:srgbClr val="FFFFFF"/>
                </a:solidFill>
                <a:latin typeface="Arial"/>
                <a:cs typeface="Arial"/>
              </a:rPr>
              <a:t>ketika </a:t>
            </a:r>
            <a:r>
              <a:rPr sz="2000" spc="-40" dirty="0">
                <a:solidFill>
                  <a:srgbClr val="FFFFFF"/>
                </a:solidFill>
                <a:latin typeface="Arial"/>
                <a:cs typeface="Arial"/>
              </a:rPr>
              <a:t>latar</a:t>
            </a:r>
            <a:r>
              <a:rPr sz="2000" spc="-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5" dirty="0">
                <a:solidFill>
                  <a:srgbClr val="FFFFFF"/>
                </a:solidFill>
                <a:latin typeface="Arial"/>
                <a:cs typeface="Arial"/>
              </a:rPr>
              <a:t>belakang  </a:t>
            </a:r>
            <a:r>
              <a:rPr sz="2000" spc="-135" dirty="0">
                <a:solidFill>
                  <a:srgbClr val="FFFFFF"/>
                </a:solidFill>
                <a:latin typeface="Arial"/>
                <a:cs typeface="Arial"/>
              </a:rPr>
              <a:t>keagamaan </a:t>
            </a:r>
            <a:r>
              <a:rPr sz="2000" spc="-95" dirty="0">
                <a:solidFill>
                  <a:srgbClr val="FFFFFF"/>
                </a:solidFill>
                <a:latin typeface="Arial"/>
                <a:cs typeface="Arial"/>
              </a:rPr>
              <a:t>dan 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etnik </a:t>
            </a:r>
            <a:r>
              <a:rPr sz="2000" spc="-35" dirty="0">
                <a:solidFill>
                  <a:srgbClr val="FFFFFF"/>
                </a:solidFill>
                <a:latin typeface="Arial"/>
                <a:cs typeface="Arial"/>
              </a:rPr>
              <a:t>tidak  </a:t>
            </a:r>
            <a:r>
              <a:rPr sz="2000" spc="-125" dirty="0">
                <a:solidFill>
                  <a:srgbClr val="FFFFFF"/>
                </a:solidFill>
                <a:latin typeface="Arial"/>
                <a:cs typeface="Arial"/>
              </a:rPr>
              <a:t>ada</a:t>
            </a:r>
            <a:r>
              <a:rPr sz="20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80" dirty="0">
                <a:solidFill>
                  <a:srgbClr val="FFFFFF"/>
                </a:solidFill>
                <a:latin typeface="Arial"/>
                <a:cs typeface="Arial"/>
              </a:rPr>
              <a:t>lagi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9955" y="249936"/>
            <a:ext cx="8324088" cy="12374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56816" y="323088"/>
            <a:ext cx="5228844" cy="12588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ln w="9144">
            <a:solidFill>
              <a:srgbClr val="7C5F9F"/>
            </a:solidFill>
          </a:ln>
        </p:spPr>
        <p:txBody>
          <a:bodyPr vert="horz" wrap="square" lIns="0" tIns="101600" rIns="0" bIns="0" rtlCol="0">
            <a:spAutoFit/>
          </a:bodyPr>
          <a:lstStyle/>
          <a:p>
            <a:pPr marL="1878330">
              <a:lnSpc>
                <a:spcPct val="100000"/>
              </a:lnSpc>
              <a:spcBef>
                <a:spcPts val="800"/>
              </a:spcBef>
            </a:pPr>
            <a:r>
              <a:rPr spc="-1090" dirty="0">
                <a:solidFill>
                  <a:srgbClr val="FFFFFF"/>
                </a:solidFill>
              </a:rPr>
              <a:t>CONCEPT </a:t>
            </a:r>
            <a:r>
              <a:rPr spc="-1130" dirty="0">
                <a:solidFill>
                  <a:srgbClr val="FFFFFF"/>
                </a:solidFill>
              </a:rPr>
              <a:t>BY</a:t>
            </a:r>
            <a:r>
              <a:rPr spc="-1125" dirty="0">
                <a:solidFill>
                  <a:srgbClr val="FFFFFF"/>
                </a:solidFill>
              </a:rPr>
              <a:t> </a:t>
            </a:r>
            <a:r>
              <a:rPr spc="-894" dirty="0">
                <a:solidFill>
                  <a:srgbClr val="FFFFFF"/>
                </a:solidFill>
              </a:rPr>
              <a:t>DURKHEIM</a:t>
            </a:r>
          </a:p>
        </p:txBody>
      </p:sp>
      <p:sp>
        <p:nvSpPr>
          <p:cNvPr id="6" name="object 6"/>
          <p:cNvSpPr/>
          <p:nvPr/>
        </p:nvSpPr>
        <p:spPr>
          <a:xfrm>
            <a:off x="413004" y="5306567"/>
            <a:ext cx="8317992" cy="13121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6531" y="5954267"/>
            <a:ext cx="8250935" cy="5836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81659" y="5234724"/>
            <a:ext cx="7975600" cy="1261110"/>
          </a:xfrm>
          <a:prstGeom prst="rect">
            <a:avLst/>
          </a:prstGeom>
        </p:spPr>
        <p:txBody>
          <a:bodyPr vert="horz" wrap="square" lIns="0" tIns="21526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695"/>
              </a:spcBef>
            </a:pPr>
            <a:r>
              <a:rPr sz="2300" spc="-125" dirty="0">
                <a:solidFill>
                  <a:srgbClr val="FFFFFF"/>
                </a:solidFill>
                <a:latin typeface="Arial"/>
                <a:cs typeface="Arial"/>
              </a:rPr>
              <a:t>Emile</a:t>
            </a:r>
            <a:r>
              <a:rPr sz="23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-85" dirty="0">
                <a:solidFill>
                  <a:srgbClr val="FFFFFF"/>
                </a:solidFill>
                <a:latin typeface="Arial"/>
                <a:cs typeface="Arial"/>
              </a:rPr>
              <a:t>Durkheim</a:t>
            </a:r>
            <a:endParaRPr sz="2300">
              <a:latin typeface="Arial"/>
              <a:cs typeface="Arial"/>
            </a:endParaRPr>
          </a:p>
          <a:p>
            <a:pPr marL="12065" marR="5080" algn="ctr">
              <a:lnSpc>
                <a:spcPts val="1970"/>
              </a:lnSpc>
              <a:spcBef>
                <a:spcPts val="1465"/>
              </a:spcBef>
            </a:pPr>
            <a:r>
              <a:rPr sz="1800" spc="-95" dirty="0">
                <a:latin typeface="Arial"/>
                <a:cs typeface="Arial"/>
              </a:rPr>
              <a:t>Masyarakat </a:t>
            </a:r>
            <a:r>
              <a:rPr sz="1800" spc="-90" dirty="0">
                <a:latin typeface="Arial"/>
                <a:cs typeface="Arial"/>
              </a:rPr>
              <a:t>adalah </a:t>
            </a:r>
            <a:r>
              <a:rPr sz="1800" spc="-105" dirty="0">
                <a:latin typeface="Arial"/>
                <a:cs typeface="Arial"/>
              </a:rPr>
              <a:t>sebuah </a:t>
            </a:r>
            <a:r>
              <a:rPr sz="1800" spc="-95" dirty="0">
                <a:latin typeface="Arial"/>
                <a:cs typeface="Arial"/>
              </a:rPr>
              <a:t>kesatuan </a:t>
            </a:r>
            <a:r>
              <a:rPr sz="1800" spc="-114" dirty="0">
                <a:latin typeface="Arial"/>
                <a:cs typeface="Arial"/>
              </a:rPr>
              <a:t>yang </a:t>
            </a:r>
            <a:r>
              <a:rPr sz="1800" spc="-80" dirty="0">
                <a:latin typeface="Arial"/>
                <a:cs typeface="Arial"/>
              </a:rPr>
              <a:t>didalamnya </a:t>
            </a:r>
            <a:r>
              <a:rPr sz="1800" spc="-114" dirty="0">
                <a:latin typeface="Arial"/>
                <a:cs typeface="Arial"/>
              </a:rPr>
              <a:t>ada </a:t>
            </a:r>
            <a:r>
              <a:rPr sz="1800" spc="-90" dirty="0">
                <a:latin typeface="Arial"/>
                <a:cs typeface="Arial"/>
              </a:rPr>
              <a:t>bagian </a:t>
            </a:r>
            <a:r>
              <a:rPr sz="1800" spc="-114" dirty="0">
                <a:latin typeface="Arial"/>
                <a:cs typeface="Arial"/>
              </a:rPr>
              <a:t>yang </a:t>
            </a:r>
            <a:r>
              <a:rPr sz="1800" spc="-100" dirty="0">
                <a:latin typeface="Arial"/>
                <a:cs typeface="Arial"/>
              </a:rPr>
              <a:t>bisa </a:t>
            </a:r>
            <a:r>
              <a:rPr sz="1800" spc="-85" dirty="0">
                <a:latin typeface="Arial"/>
                <a:cs typeface="Arial"/>
              </a:rPr>
              <a:t>dibedakan  </a:t>
            </a:r>
            <a:r>
              <a:rPr sz="1800" spc="-90" dirty="0">
                <a:latin typeface="Arial"/>
                <a:cs typeface="Arial"/>
              </a:rPr>
              <a:t>dan </a:t>
            </a:r>
            <a:r>
              <a:rPr sz="1800" spc="-75" dirty="0">
                <a:latin typeface="Arial"/>
                <a:cs typeface="Arial"/>
              </a:rPr>
              <a:t>mempunyai </a:t>
            </a:r>
            <a:r>
              <a:rPr sz="1800" spc="-70" dirty="0">
                <a:latin typeface="Arial"/>
                <a:cs typeface="Arial"/>
              </a:rPr>
              <a:t>fungsi</a:t>
            </a:r>
            <a:r>
              <a:rPr sz="1800" spc="-160" dirty="0">
                <a:latin typeface="Arial"/>
                <a:cs typeface="Arial"/>
              </a:rPr>
              <a:t> </a:t>
            </a:r>
            <a:r>
              <a:rPr sz="1800" spc="-95" dirty="0">
                <a:latin typeface="Arial"/>
                <a:cs typeface="Arial"/>
              </a:rPr>
              <a:t>masing-masing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13004" y="3444240"/>
            <a:ext cx="8317992" cy="19690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582161" y="3572078"/>
            <a:ext cx="1978025" cy="377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55" dirty="0">
                <a:solidFill>
                  <a:srgbClr val="FFFFFF"/>
                </a:solidFill>
                <a:latin typeface="Arial"/>
                <a:cs typeface="Arial"/>
              </a:rPr>
              <a:t>Herbert</a:t>
            </a:r>
            <a:r>
              <a:rPr sz="2300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-150" dirty="0">
                <a:solidFill>
                  <a:srgbClr val="FFFFFF"/>
                </a:solidFill>
                <a:latin typeface="Arial"/>
                <a:cs typeface="Arial"/>
              </a:rPr>
              <a:t>Spencer</a:t>
            </a:r>
            <a:endParaRPr sz="23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0823" y="4105782"/>
            <a:ext cx="3535045" cy="54991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078230" marR="5080" indent="-1065530">
              <a:lnSpc>
                <a:spcPts val="1970"/>
              </a:lnSpc>
              <a:spcBef>
                <a:spcPts val="325"/>
              </a:spcBef>
            </a:pPr>
            <a:r>
              <a:rPr sz="1800" spc="-55" dirty="0">
                <a:latin typeface="Arial"/>
                <a:cs typeface="Arial"/>
              </a:rPr>
              <a:t>Mencari </a:t>
            </a:r>
            <a:r>
              <a:rPr sz="1800" spc="-125" dirty="0">
                <a:latin typeface="Arial"/>
                <a:cs typeface="Arial"/>
              </a:rPr>
              <a:t>kesamaan </a:t>
            </a:r>
            <a:r>
              <a:rPr sz="1800" spc="-70" dirty="0">
                <a:latin typeface="Arial"/>
                <a:cs typeface="Arial"/>
              </a:rPr>
              <a:t>antara</a:t>
            </a:r>
            <a:r>
              <a:rPr sz="1800" spc="-140" dirty="0">
                <a:latin typeface="Arial"/>
                <a:cs typeface="Arial"/>
              </a:rPr>
              <a:t> </a:t>
            </a:r>
            <a:r>
              <a:rPr sz="1800" spc="-100" dirty="0">
                <a:latin typeface="Arial"/>
                <a:cs typeface="Arial"/>
              </a:rPr>
              <a:t>masyarakat  </a:t>
            </a:r>
            <a:r>
              <a:rPr sz="1800" spc="-90" dirty="0">
                <a:latin typeface="Arial"/>
                <a:cs typeface="Arial"/>
              </a:rPr>
              <a:t>dan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-90" dirty="0">
                <a:latin typeface="Arial"/>
                <a:cs typeface="Arial"/>
              </a:rPr>
              <a:t>organisme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46531" y="4114800"/>
            <a:ext cx="8250936" cy="58369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619369" y="4231385"/>
            <a:ext cx="20212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latin typeface="Arial"/>
                <a:cs typeface="Arial"/>
              </a:rPr>
              <a:t>sederhana--kompleks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13004" y="1580388"/>
            <a:ext cx="8317992" cy="197053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725417" y="1708531"/>
            <a:ext cx="1694180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114" dirty="0">
                <a:solidFill>
                  <a:srgbClr val="FFFFFF"/>
                </a:solidFill>
                <a:latin typeface="Arial"/>
                <a:cs typeface="Arial"/>
              </a:rPr>
              <a:t>August</a:t>
            </a:r>
            <a:r>
              <a:rPr sz="23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-130" dirty="0">
                <a:solidFill>
                  <a:srgbClr val="FFFFFF"/>
                </a:solidFill>
                <a:latin typeface="Arial"/>
                <a:cs typeface="Arial"/>
              </a:rPr>
              <a:t>Comte</a:t>
            </a:r>
            <a:endParaRPr sz="23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69238" y="2367153"/>
            <a:ext cx="2489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0" dirty="0">
                <a:latin typeface="Arial"/>
                <a:cs typeface="Arial"/>
              </a:rPr>
              <a:t>Konsep </a:t>
            </a:r>
            <a:r>
              <a:rPr sz="1800" spc="-75" dirty="0">
                <a:latin typeface="Arial"/>
                <a:cs typeface="Arial"/>
              </a:rPr>
              <a:t>analogi</a:t>
            </a:r>
            <a:r>
              <a:rPr sz="1800" spc="-114" dirty="0">
                <a:latin typeface="Arial"/>
                <a:cs typeface="Arial"/>
              </a:rPr>
              <a:t> </a:t>
            </a:r>
            <a:r>
              <a:rPr sz="1800" spc="-80" dirty="0">
                <a:latin typeface="Arial"/>
                <a:cs typeface="Arial"/>
              </a:rPr>
              <a:t>organismik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46531" y="2250948"/>
            <a:ext cx="8250936" cy="58369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128765" y="2367153"/>
            <a:ext cx="1002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65" dirty="0">
                <a:latin typeface="Arial"/>
                <a:cs typeface="Arial"/>
              </a:rPr>
              <a:t>Positivistik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962" y="275081"/>
            <a:ext cx="8229600" cy="1143000"/>
          </a:xfrm>
          <a:prstGeom prst="rect">
            <a:avLst/>
          </a:prstGeom>
          <a:solidFill>
            <a:srgbClr val="4AACC5"/>
          </a:solidFill>
          <a:ln w="25907">
            <a:solidFill>
              <a:srgbClr val="357C91"/>
            </a:solidFill>
          </a:ln>
        </p:spPr>
        <p:txBody>
          <a:bodyPr vert="horz" wrap="square" lIns="0" tIns="100965" rIns="0" bIns="0" rtlCol="0">
            <a:spAutoFit/>
          </a:bodyPr>
          <a:lstStyle/>
          <a:p>
            <a:pPr marL="2458720">
              <a:lnSpc>
                <a:spcPct val="100000"/>
              </a:lnSpc>
              <a:spcBef>
                <a:spcPts val="795"/>
              </a:spcBef>
            </a:pPr>
            <a:r>
              <a:rPr spc="-875" dirty="0"/>
              <a:t>D</a:t>
            </a:r>
            <a:r>
              <a:rPr spc="-875" dirty="0">
                <a:solidFill>
                  <a:srgbClr val="77923B"/>
                </a:solidFill>
              </a:rPr>
              <a:t>U</a:t>
            </a:r>
            <a:r>
              <a:rPr spc="-875" dirty="0">
                <a:solidFill>
                  <a:srgbClr val="FFFF00"/>
                </a:solidFill>
              </a:rPr>
              <a:t>R</a:t>
            </a:r>
            <a:r>
              <a:rPr spc="-875" dirty="0"/>
              <a:t>K</a:t>
            </a:r>
            <a:r>
              <a:rPr spc="-875" dirty="0">
                <a:solidFill>
                  <a:srgbClr val="FFFF00"/>
                </a:solidFill>
              </a:rPr>
              <a:t>H</a:t>
            </a:r>
            <a:r>
              <a:rPr spc="-875" dirty="0">
                <a:solidFill>
                  <a:srgbClr val="375F92"/>
                </a:solidFill>
              </a:rPr>
              <a:t>E</a:t>
            </a:r>
            <a:r>
              <a:rPr spc="-875" dirty="0"/>
              <a:t>I</a:t>
            </a:r>
            <a:r>
              <a:rPr spc="-875" dirty="0">
                <a:solidFill>
                  <a:srgbClr val="000000"/>
                </a:solidFill>
              </a:rPr>
              <a:t>M</a:t>
            </a:r>
            <a:r>
              <a:rPr spc="-875" dirty="0">
                <a:solidFill>
                  <a:srgbClr val="FFFFFF"/>
                </a:solidFill>
              </a:rPr>
              <a:t>’S</a:t>
            </a:r>
            <a:r>
              <a:rPr spc="-570" dirty="0">
                <a:solidFill>
                  <a:srgbClr val="FFFFFF"/>
                </a:solidFill>
              </a:rPr>
              <a:t> </a:t>
            </a:r>
            <a:r>
              <a:rPr spc="-880" dirty="0">
                <a:solidFill>
                  <a:srgbClr val="FFFF00"/>
                </a:solidFill>
              </a:rPr>
              <a:t>I</a:t>
            </a:r>
            <a:r>
              <a:rPr spc="-880" dirty="0">
                <a:solidFill>
                  <a:srgbClr val="375F92"/>
                </a:solidFill>
              </a:rPr>
              <a:t>D</a:t>
            </a:r>
            <a:r>
              <a:rPr spc="-880" dirty="0"/>
              <a:t>E</a:t>
            </a:r>
            <a:r>
              <a:rPr spc="-880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object 3"/>
          <p:cNvSpPr/>
          <p:nvPr/>
        </p:nvSpPr>
        <p:spPr>
          <a:xfrm>
            <a:off x="1138427" y="1581911"/>
            <a:ext cx="2912364" cy="17830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46047" y="1884426"/>
            <a:ext cx="1896745" cy="106045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indent="85090" algn="just">
              <a:lnSpc>
                <a:spcPct val="91500"/>
              </a:lnSpc>
              <a:spcBef>
                <a:spcPts val="345"/>
              </a:spcBef>
            </a:pPr>
            <a:r>
              <a:rPr sz="2400" spc="-155" dirty="0">
                <a:solidFill>
                  <a:srgbClr val="FFFFFF"/>
                </a:solidFill>
                <a:latin typeface="Arial"/>
                <a:cs typeface="Arial"/>
              </a:rPr>
              <a:t>Bagian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sistem  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memiliki</a:t>
            </a:r>
            <a:r>
              <a:rPr sz="24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fungsi  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masing-masing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10811" y="2078735"/>
            <a:ext cx="687324" cy="7894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93208" y="1581911"/>
            <a:ext cx="2912364" cy="17830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929376" y="2219325"/>
            <a:ext cx="12420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60" dirty="0">
                <a:solidFill>
                  <a:srgbClr val="FFFFFF"/>
                </a:solidFill>
                <a:latin typeface="Arial"/>
                <a:cs typeface="Arial"/>
              </a:rPr>
              <a:t>Seimbang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155435" y="3525011"/>
            <a:ext cx="787908" cy="6873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93208" y="4407408"/>
            <a:ext cx="2912364" cy="17830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523991" y="4877561"/>
            <a:ext cx="2051050" cy="72644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 indent="647700">
              <a:lnSpc>
                <a:spcPts val="2640"/>
              </a:lnSpc>
              <a:spcBef>
                <a:spcPts val="385"/>
              </a:spcBef>
            </a:pPr>
            <a:r>
              <a:rPr sz="2400" spc="-160" dirty="0">
                <a:solidFill>
                  <a:srgbClr val="FFFFFF"/>
                </a:solidFill>
                <a:latin typeface="Arial"/>
                <a:cs typeface="Arial"/>
              </a:rPr>
              <a:t>Saling 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dep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ndensi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245864" y="4904232"/>
            <a:ext cx="687324" cy="78943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06424" y="4407408"/>
            <a:ext cx="3043428" cy="17907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324483" y="4542535"/>
            <a:ext cx="2538730" cy="139573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algn="ctr">
              <a:lnSpc>
                <a:spcPct val="91500"/>
              </a:lnSpc>
              <a:spcBef>
                <a:spcPts val="345"/>
              </a:spcBef>
            </a:pPr>
            <a:r>
              <a:rPr sz="2400" spc="-190" dirty="0">
                <a:solidFill>
                  <a:srgbClr val="FFFFFF"/>
                </a:solidFill>
                <a:latin typeface="Arial"/>
                <a:cs typeface="Arial"/>
              </a:rPr>
              <a:t>Jika </a:t>
            </a:r>
            <a:r>
              <a:rPr sz="2400" spc="-150" dirty="0">
                <a:solidFill>
                  <a:srgbClr val="FFFFFF"/>
                </a:solidFill>
                <a:latin typeface="Arial"/>
                <a:cs typeface="Arial"/>
              </a:rPr>
              <a:t>ada 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bagian </a:t>
            </a:r>
            <a:r>
              <a:rPr sz="2400" spc="-155" dirty="0">
                <a:solidFill>
                  <a:srgbClr val="FFFFFF"/>
                </a:solidFill>
                <a:latin typeface="Arial"/>
                <a:cs typeface="Arial"/>
              </a:rPr>
              <a:t>yang  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tidak </a:t>
            </a:r>
            <a:r>
              <a:rPr sz="2400" spc="-85" dirty="0">
                <a:solidFill>
                  <a:srgbClr val="FFFFFF"/>
                </a:solidFill>
                <a:latin typeface="Arial"/>
                <a:cs typeface="Arial"/>
              </a:rPr>
              <a:t>berfungsi,  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menyebabkan 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ketidakseimbangan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3004" y="252984"/>
            <a:ext cx="8317992" cy="1362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75" dirty="0"/>
              <a:t>D</a:t>
            </a:r>
            <a:r>
              <a:rPr spc="-875" dirty="0">
                <a:solidFill>
                  <a:srgbClr val="77923B"/>
                </a:solidFill>
              </a:rPr>
              <a:t>U</a:t>
            </a:r>
            <a:r>
              <a:rPr spc="-875" dirty="0">
                <a:solidFill>
                  <a:srgbClr val="FFFF00"/>
                </a:solidFill>
              </a:rPr>
              <a:t>R</a:t>
            </a:r>
            <a:r>
              <a:rPr spc="-875" dirty="0"/>
              <a:t>K</a:t>
            </a:r>
            <a:r>
              <a:rPr spc="-875" dirty="0">
                <a:solidFill>
                  <a:srgbClr val="FFFF00"/>
                </a:solidFill>
              </a:rPr>
              <a:t>H</a:t>
            </a:r>
            <a:r>
              <a:rPr spc="-875" dirty="0">
                <a:solidFill>
                  <a:srgbClr val="375F92"/>
                </a:solidFill>
              </a:rPr>
              <a:t>E</a:t>
            </a:r>
            <a:r>
              <a:rPr spc="-875" dirty="0"/>
              <a:t>I</a:t>
            </a:r>
            <a:r>
              <a:rPr spc="-875" dirty="0">
                <a:solidFill>
                  <a:srgbClr val="000000"/>
                </a:solidFill>
              </a:rPr>
              <a:t>M</a:t>
            </a:r>
            <a:r>
              <a:rPr spc="-875" dirty="0">
                <a:solidFill>
                  <a:srgbClr val="FFFFFF"/>
                </a:solidFill>
              </a:rPr>
              <a:t>’S</a:t>
            </a:r>
            <a:r>
              <a:rPr spc="-650" dirty="0">
                <a:solidFill>
                  <a:srgbClr val="FFFFFF"/>
                </a:solidFill>
              </a:rPr>
              <a:t> </a:t>
            </a:r>
            <a:r>
              <a:rPr spc="-880" dirty="0">
                <a:solidFill>
                  <a:srgbClr val="FFFF00"/>
                </a:solidFill>
              </a:rPr>
              <a:t>I</a:t>
            </a:r>
            <a:r>
              <a:rPr spc="-880" dirty="0">
                <a:solidFill>
                  <a:srgbClr val="375F92"/>
                </a:solidFill>
              </a:rPr>
              <a:t>D</a:t>
            </a:r>
            <a:r>
              <a:rPr spc="-880" dirty="0"/>
              <a:t>E</a:t>
            </a:r>
            <a:r>
              <a:rPr spc="-880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4" name="object 4"/>
          <p:cNvSpPr/>
          <p:nvPr/>
        </p:nvSpPr>
        <p:spPr>
          <a:xfrm>
            <a:off x="2833116" y="2804160"/>
            <a:ext cx="592835" cy="147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9100" y="2144267"/>
            <a:ext cx="2462784" cy="15133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76148" y="2608833"/>
            <a:ext cx="1946275" cy="49149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280670" marR="5080" indent="-268605">
              <a:lnSpc>
                <a:spcPts val="1750"/>
              </a:lnSpc>
              <a:spcBef>
                <a:spcPts val="295"/>
              </a:spcBef>
            </a:pPr>
            <a:r>
              <a:rPr sz="1600" spc="-80" dirty="0">
                <a:solidFill>
                  <a:srgbClr val="FFFFFF"/>
                </a:solidFill>
                <a:latin typeface="Arial"/>
                <a:cs typeface="Arial"/>
              </a:rPr>
              <a:t>Mekanisme pembagian  </a:t>
            </a:r>
            <a:r>
              <a:rPr sz="1600" spc="-65" dirty="0">
                <a:solidFill>
                  <a:srgbClr val="FFFFFF"/>
                </a:solidFill>
                <a:latin typeface="Arial"/>
                <a:cs typeface="Arial"/>
              </a:rPr>
              <a:t>kerja</a:t>
            </a:r>
            <a:r>
              <a:rPr sz="16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95" dirty="0">
                <a:solidFill>
                  <a:srgbClr val="FFFFFF"/>
                </a:solidFill>
                <a:latin typeface="Arial"/>
                <a:cs typeface="Arial"/>
              </a:rPr>
              <a:t>masyarakat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753100" y="2804160"/>
            <a:ext cx="600455" cy="1478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40608" y="2144267"/>
            <a:ext cx="2462784" cy="15133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815588" y="2608833"/>
            <a:ext cx="1513205" cy="49149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416559" marR="5080" indent="-403860">
              <a:lnSpc>
                <a:spcPts val="1750"/>
              </a:lnSpc>
              <a:spcBef>
                <a:spcPts val="295"/>
              </a:spcBef>
            </a:pPr>
            <a:r>
              <a:rPr sz="1600" spc="-70" dirty="0">
                <a:solidFill>
                  <a:srgbClr val="FFFFFF"/>
                </a:solidFill>
                <a:latin typeface="Arial"/>
                <a:cs typeface="Arial"/>
              </a:rPr>
              <a:t>Masy.tradisional </a:t>
            </a:r>
            <a:r>
              <a:rPr sz="1600" spc="-140" dirty="0">
                <a:solidFill>
                  <a:srgbClr val="FFFFFF"/>
                </a:solidFill>
                <a:latin typeface="Arial"/>
                <a:cs typeface="Arial"/>
              </a:rPr>
              <a:t>=  </a:t>
            </a:r>
            <a:r>
              <a:rPr sz="1600" spc="-90" dirty="0">
                <a:solidFill>
                  <a:srgbClr val="FFFFFF"/>
                </a:solidFill>
                <a:latin typeface="Arial"/>
                <a:cs typeface="Arial"/>
              </a:rPr>
              <a:t>mekanis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577339" y="3584447"/>
            <a:ext cx="5929884" cy="59283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68211" y="2144267"/>
            <a:ext cx="2506980" cy="15133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426453" y="2496769"/>
            <a:ext cx="2144395" cy="716280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065" marR="5080" indent="1905" algn="ctr">
              <a:lnSpc>
                <a:spcPct val="91600"/>
              </a:lnSpc>
              <a:spcBef>
                <a:spcPts val="259"/>
              </a:spcBef>
            </a:pPr>
            <a:r>
              <a:rPr sz="1600" spc="-70" dirty="0">
                <a:solidFill>
                  <a:srgbClr val="FFFFFF"/>
                </a:solidFill>
                <a:latin typeface="Arial"/>
                <a:cs typeface="Arial"/>
              </a:rPr>
              <a:t>Norma </a:t>
            </a:r>
            <a:r>
              <a:rPr sz="1600" spc="-90" dirty="0">
                <a:solidFill>
                  <a:srgbClr val="FFFFFF"/>
                </a:solidFill>
                <a:latin typeface="Arial"/>
                <a:cs typeface="Arial"/>
              </a:rPr>
              <a:t>sosial </a:t>
            </a:r>
            <a:r>
              <a:rPr sz="1600" spc="-55" dirty="0">
                <a:solidFill>
                  <a:srgbClr val="FFFFFF"/>
                </a:solidFill>
                <a:latin typeface="Arial"/>
                <a:cs typeface="Arial"/>
              </a:rPr>
              <a:t>kuat,  perilaku </a:t>
            </a:r>
            <a:r>
              <a:rPr sz="1600" spc="-90" dirty="0">
                <a:solidFill>
                  <a:srgbClr val="FFFFFF"/>
                </a:solidFill>
                <a:latin typeface="Arial"/>
                <a:cs typeface="Arial"/>
              </a:rPr>
              <a:t>sosial </a:t>
            </a:r>
            <a:r>
              <a:rPr sz="1600" spc="-25" dirty="0">
                <a:solidFill>
                  <a:srgbClr val="FFFFFF"/>
                </a:solidFill>
                <a:latin typeface="Arial"/>
                <a:cs typeface="Arial"/>
              </a:rPr>
              <a:t>diatur</a:t>
            </a:r>
            <a:r>
              <a:rPr sz="16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0" dirty="0">
                <a:solidFill>
                  <a:srgbClr val="FFFFFF"/>
                </a:solidFill>
                <a:latin typeface="Arial"/>
                <a:cs typeface="Arial"/>
              </a:rPr>
              <a:t>rapi,  </a:t>
            </a:r>
            <a:r>
              <a:rPr sz="1600" spc="-95" dirty="0">
                <a:solidFill>
                  <a:srgbClr val="FFFFFF"/>
                </a:solidFill>
                <a:latin typeface="Arial"/>
                <a:cs typeface="Arial"/>
              </a:rPr>
              <a:t>banyak </a:t>
            </a:r>
            <a:r>
              <a:rPr sz="1600" spc="-114" dirty="0">
                <a:solidFill>
                  <a:srgbClr val="FFFFFF"/>
                </a:solidFill>
                <a:latin typeface="Arial"/>
                <a:cs typeface="Arial"/>
              </a:rPr>
              <a:t>kesamaan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833116" y="4774691"/>
            <a:ext cx="592835" cy="14782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9100" y="4114800"/>
            <a:ext cx="2462784" cy="151333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40155" y="4580382"/>
            <a:ext cx="1821814" cy="49149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37160" marR="5080" indent="-125095">
              <a:lnSpc>
                <a:spcPts val="1750"/>
              </a:lnSpc>
              <a:spcBef>
                <a:spcPts val="295"/>
              </a:spcBef>
            </a:pPr>
            <a:r>
              <a:rPr sz="1600" spc="-85" dirty="0">
                <a:solidFill>
                  <a:srgbClr val="FFFFFF"/>
                </a:solidFill>
                <a:latin typeface="Arial"/>
                <a:cs typeface="Arial"/>
              </a:rPr>
              <a:t>Masyarakat </a:t>
            </a:r>
            <a:r>
              <a:rPr sz="1600" spc="-55" dirty="0">
                <a:solidFill>
                  <a:srgbClr val="FFFFFF"/>
                </a:solidFill>
                <a:latin typeface="Arial"/>
                <a:cs typeface="Arial"/>
              </a:rPr>
              <a:t>modern</a:t>
            </a:r>
            <a:r>
              <a:rPr sz="16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40" dirty="0">
                <a:solidFill>
                  <a:srgbClr val="FFFFFF"/>
                </a:solidFill>
                <a:latin typeface="Arial"/>
                <a:cs typeface="Arial"/>
              </a:rPr>
              <a:t>=  </a:t>
            </a:r>
            <a:r>
              <a:rPr sz="1600" spc="-55" dirty="0">
                <a:solidFill>
                  <a:srgbClr val="FFFFFF"/>
                </a:solidFill>
                <a:latin typeface="Arial"/>
                <a:cs typeface="Arial"/>
              </a:rPr>
              <a:t>solidaritas</a:t>
            </a:r>
            <a:r>
              <a:rPr sz="1600" spc="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70" dirty="0">
                <a:solidFill>
                  <a:srgbClr val="FFFFFF"/>
                </a:solidFill>
                <a:latin typeface="Arial"/>
                <a:cs typeface="Arial"/>
              </a:rPr>
              <a:t>organik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753100" y="4774691"/>
            <a:ext cx="594360" cy="14782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40608" y="4114800"/>
            <a:ext cx="2496312" cy="151333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507740" y="4357242"/>
            <a:ext cx="2127250" cy="937894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700" marR="5080" algn="ctr">
              <a:lnSpc>
                <a:spcPct val="91500"/>
              </a:lnSpc>
              <a:spcBef>
                <a:spcPts val="259"/>
              </a:spcBef>
            </a:pPr>
            <a:r>
              <a:rPr sz="1600" spc="-105" dirty="0">
                <a:solidFill>
                  <a:srgbClr val="FFFFFF"/>
                </a:solidFill>
                <a:latin typeface="Arial"/>
                <a:cs typeface="Arial"/>
              </a:rPr>
              <a:t>Pembagian </a:t>
            </a:r>
            <a:r>
              <a:rPr sz="1600" spc="-65" dirty="0">
                <a:solidFill>
                  <a:srgbClr val="FFFFFF"/>
                </a:solidFill>
                <a:latin typeface="Arial"/>
                <a:cs typeface="Arial"/>
              </a:rPr>
              <a:t>kerja  </a:t>
            </a:r>
            <a:r>
              <a:rPr sz="1600" spc="-85" dirty="0">
                <a:solidFill>
                  <a:srgbClr val="FFFFFF"/>
                </a:solidFill>
                <a:latin typeface="Arial"/>
                <a:cs typeface="Arial"/>
              </a:rPr>
              <a:t>kompleks,  </a:t>
            </a:r>
            <a:r>
              <a:rPr sz="1600" spc="-70" dirty="0">
                <a:solidFill>
                  <a:srgbClr val="FFFFFF"/>
                </a:solidFill>
                <a:latin typeface="Arial"/>
                <a:cs typeface="Arial"/>
              </a:rPr>
              <a:t>ketergantungan</a:t>
            </a:r>
            <a:r>
              <a:rPr sz="16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65" dirty="0">
                <a:solidFill>
                  <a:srgbClr val="FFFFFF"/>
                </a:solidFill>
                <a:latin typeface="Arial"/>
                <a:cs typeface="Arial"/>
              </a:rPr>
              <a:t>mengikat  </a:t>
            </a:r>
            <a:r>
              <a:rPr sz="1600" spc="-95" dirty="0">
                <a:solidFill>
                  <a:srgbClr val="FFFFFF"/>
                </a:solidFill>
                <a:latin typeface="Arial"/>
                <a:cs typeface="Arial"/>
              </a:rPr>
              <a:t>dengan</a:t>
            </a:r>
            <a:r>
              <a:rPr sz="16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25" dirty="0">
                <a:solidFill>
                  <a:srgbClr val="FFFFFF"/>
                </a:solidFill>
                <a:latin typeface="Arial"/>
                <a:cs typeface="Arial"/>
              </a:rPr>
              <a:t>sesamanya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262115" y="4114800"/>
            <a:ext cx="2503932" cy="151333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420103" y="4580382"/>
            <a:ext cx="2144395" cy="49149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52400" marR="5080" indent="-140335">
              <a:lnSpc>
                <a:spcPts val="1750"/>
              </a:lnSpc>
              <a:spcBef>
                <a:spcPts val="295"/>
              </a:spcBef>
            </a:pPr>
            <a:r>
              <a:rPr sz="1600" spc="-110" dirty="0">
                <a:solidFill>
                  <a:srgbClr val="FFFFFF"/>
                </a:solidFill>
                <a:latin typeface="Arial"/>
                <a:cs typeface="Arial"/>
              </a:rPr>
              <a:t>Ada </a:t>
            </a:r>
            <a:r>
              <a:rPr sz="1600" spc="-95" dirty="0">
                <a:solidFill>
                  <a:srgbClr val="FFFFFF"/>
                </a:solidFill>
                <a:latin typeface="Arial"/>
                <a:cs typeface="Arial"/>
              </a:rPr>
              <a:t>spesialisasi </a:t>
            </a:r>
            <a:r>
              <a:rPr sz="1600" spc="-90" dirty="0">
                <a:solidFill>
                  <a:srgbClr val="FFFFFF"/>
                </a:solidFill>
                <a:latin typeface="Arial"/>
                <a:cs typeface="Arial"/>
              </a:rPr>
              <a:t>tugas </a:t>
            </a:r>
            <a:r>
              <a:rPr sz="1600" spc="-80" dirty="0">
                <a:solidFill>
                  <a:srgbClr val="FFFFFF"/>
                </a:solidFill>
                <a:latin typeface="Arial"/>
                <a:cs typeface="Arial"/>
              </a:rPr>
              <a:t>dan  </a:t>
            </a:r>
            <a:r>
              <a:rPr sz="1600" spc="-75" dirty="0">
                <a:solidFill>
                  <a:srgbClr val="FFFFFF"/>
                </a:solidFill>
                <a:latin typeface="Arial"/>
                <a:cs typeface="Arial"/>
              </a:rPr>
              <a:t>perbedaan</a:t>
            </a:r>
            <a:r>
              <a:rPr sz="16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80" dirty="0">
                <a:solidFill>
                  <a:srgbClr val="FFFFFF"/>
                </a:solidFill>
                <a:latin typeface="Arial"/>
                <a:cs typeface="Arial"/>
              </a:rPr>
              <a:t>penggajian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3004" y="252984"/>
            <a:ext cx="8317992" cy="1362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75" dirty="0"/>
              <a:t>D</a:t>
            </a:r>
            <a:r>
              <a:rPr spc="-875" dirty="0">
                <a:solidFill>
                  <a:srgbClr val="77923B"/>
                </a:solidFill>
              </a:rPr>
              <a:t>U</a:t>
            </a:r>
            <a:r>
              <a:rPr spc="-875" dirty="0">
                <a:solidFill>
                  <a:srgbClr val="FFFF00"/>
                </a:solidFill>
              </a:rPr>
              <a:t>R</a:t>
            </a:r>
            <a:r>
              <a:rPr spc="-875" dirty="0"/>
              <a:t>K</a:t>
            </a:r>
            <a:r>
              <a:rPr spc="-875" dirty="0">
                <a:solidFill>
                  <a:srgbClr val="FFFF00"/>
                </a:solidFill>
              </a:rPr>
              <a:t>H</a:t>
            </a:r>
            <a:r>
              <a:rPr spc="-875" dirty="0">
                <a:solidFill>
                  <a:srgbClr val="375F92"/>
                </a:solidFill>
              </a:rPr>
              <a:t>E</a:t>
            </a:r>
            <a:r>
              <a:rPr spc="-875" dirty="0"/>
              <a:t>I</a:t>
            </a:r>
            <a:r>
              <a:rPr spc="-875" dirty="0">
                <a:solidFill>
                  <a:srgbClr val="000000"/>
                </a:solidFill>
              </a:rPr>
              <a:t>M</a:t>
            </a:r>
            <a:r>
              <a:rPr spc="-875" dirty="0">
                <a:solidFill>
                  <a:srgbClr val="FFFFFF"/>
                </a:solidFill>
              </a:rPr>
              <a:t>’S</a:t>
            </a:r>
            <a:r>
              <a:rPr spc="-650" dirty="0">
                <a:solidFill>
                  <a:srgbClr val="FFFFFF"/>
                </a:solidFill>
              </a:rPr>
              <a:t> </a:t>
            </a:r>
            <a:r>
              <a:rPr spc="-880" dirty="0">
                <a:solidFill>
                  <a:srgbClr val="FFFF00"/>
                </a:solidFill>
              </a:rPr>
              <a:t>I</a:t>
            </a:r>
            <a:r>
              <a:rPr spc="-880" dirty="0">
                <a:solidFill>
                  <a:srgbClr val="375F92"/>
                </a:solidFill>
              </a:rPr>
              <a:t>D</a:t>
            </a:r>
            <a:r>
              <a:rPr spc="-880" dirty="0"/>
              <a:t>E</a:t>
            </a:r>
            <a:r>
              <a:rPr spc="-880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4" name="object 4"/>
          <p:cNvSpPr/>
          <p:nvPr/>
        </p:nvSpPr>
        <p:spPr>
          <a:xfrm>
            <a:off x="420623" y="2112264"/>
            <a:ext cx="2249424" cy="13853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76096" y="2596387"/>
            <a:ext cx="134112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60" dirty="0">
                <a:solidFill>
                  <a:srgbClr val="FFFFFF"/>
                </a:solidFill>
                <a:latin typeface="Arial"/>
                <a:cs typeface="Arial"/>
              </a:rPr>
              <a:t>Kontrol</a:t>
            </a:r>
            <a:r>
              <a:rPr sz="19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105" dirty="0">
                <a:solidFill>
                  <a:srgbClr val="FFFFFF"/>
                </a:solidFill>
                <a:latin typeface="Arial"/>
                <a:cs typeface="Arial"/>
              </a:rPr>
              <a:t>sosial</a:t>
            </a:r>
            <a:endParaRPr sz="19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02635" y="2500883"/>
            <a:ext cx="486156" cy="5623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47288" y="2112264"/>
            <a:ext cx="2249424" cy="13853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784472" y="2463799"/>
            <a:ext cx="1576070" cy="5797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2185"/>
              </a:lnSpc>
              <a:spcBef>
                <a:spcPts val="95"/>
              </a:spcBef>
            </a:pPr>
            <a:r>
              <a:rPr sz="1900" spc="-85" dirty="0">
                <a:solidFill>
                  <a:srgbClr val="FFFFFF"/>
                </a:solidFill>
                <a:latin typeface="Arial"/>
                <a:cs typeface="Arial"/>
              </a:rPr>
              <a:t>Menekan</a:t>
            </a:r>
            <a:r>
              <a:rPr sz="1900" spc="-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130" dirty="0">
                <a:solidFill>
                  <a:srgbClr val="FFFFFF"/>
                </a:solidFill>
                <a:latin typeface="Arial"/>
                <a:cs typeface="Arial"/>
              </a:rPr>
              <a:t>angka</a:t>
            </a:r>
            <a:endParaRPr sz="1900">
              <a:latin typeface="Arial"/>
              <a:cs typeface="Arial"/>
            </a:endParaRPr>
          </a:p>
          <a:p>
            <a:pPr algn="ctr">
              <a:lnSpc>
                <a:spcPts val="2185"/>
              </a:lnSpc>
            </a:pPr>
            <a:r>
              <a:rPr sz="1900" spc="-65" dirty="0">
                <a:solidFill>
                  <a:srgbClr val="FFFFFF"/>
                </a:solidFill>
                <a:latin typeface="Arial"/>
                <a:cs typeface="Arial"/>
              </a:rPr>
              <a:t>bunuh</a:t>
            </a:r>
            <a:r>
              <a:rPr sz="19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Arial"/>
                <a:cs typeface="Arial"/>
              </a:rPr>
              <a:t>diri</a:t>
            </a:r>
            <a:endParaRPr sz="19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829300" y="2500883"/>
            <a:ext cx="486155" cy="5623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73952" y="2112264"/>
            <a:ext cx="2249424" cy="14127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769100" y="2198623"/>
            <a:ext cx="1661160" cy="111061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065" marR="5080" algn="ctr">
              <a:lnSpc>
                <a:spcPct val="91600"/>
              </a:lnSpc>
              <a:spcBef>
                <a:spcPts val="285"/>
              </a:spcBef>
            </a:pPr>
            <a:r>
              <a:rPr sz="1900" spc="-75" dirty="0">
                <a:solidFill>
                  <a:srgbClr val="FFFFFF"/>
                </a:solidFill>
                <a:latin typeface="Arial"/>
                <a:cs typeface="Arial"/>
              </a:rPr>
              <a:t>Integrasi </a:t>
            </a:r>
            <a:r>
              <a:rPr sz="1900" spc="-100" dirty="0">
                <a:solidFill>
                  <a:srgbClr val="FFFFFF"/>
                </a:solidFill>
                <a:latin typeface="Arial"/>
                <a:cs typeface="Arial"/>
              </a:rPr>
              <a:t>sosial-  </a:t>
            </a:r>
            <a:r>
              <a:rPr sz="1900" spc="-40" dirty="0">
                <a:solidFill>
                  <a:srgbClr val="FFFFFF"/>
                </a:solidFill>
                <a:latin typeface="Arial"/>
                <a:cs typeface="Arial"/>
              </a:rPr>
              <a:t>memiliki </a:t>
            </a:r>
            <a:r>
              <a:rPr sz="1900" spc="-45" dirty="0">
                <a:solidFill>
                  <a:srgbClr val="FFFFFF"/>
                </a:solidFill>
                <a:latin typeface="Arial"/>
                <a:cs typeface="Arial"/>
              </a:rPr>
              <a:t>tingkat  </a:t>
            </a:r>
            <a:r>
              <a:rPr sz="1900" spc="-65" dirty="0">
                <a:solidFill>
                  <a:srgbClr val="FFFFFF"/>
                </a:solidFill>
                <a:latin typeface="Arial"/>
                <a:cs typeface="Arial"/>
              </a:rPr>
              <a:t>keterikatan</a:t>
            </a:r>
            <a:r>
              <a:rPr sz="19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110" dirty="0">
                <a:solidFill>
                  <a:srgbClr val="FFFFFF"/>
                </a:solidFill>
                <a:latin typeface="Arial"/>
                <a:cs typeface="Arial"/>
              </a:rPr>
              <a:t>pada  </a:t>
            </a:r>
            <a:r>
              <a:rPr sz="1900" spc="-75" dirty="0">
                <a:solidFill>
                  <a:srgbClr val="FFFFFF"/>
                </a:solidFill>
                <a:latin typeface="Arial"/>
                <a:cs typeface="Arial"/>
              </a:rPr>
              <a:t>kelompok</a:t>
            </a:r>
            <a:endParaRPr sz="19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316723" y="3607308"/>
            <a:ext cx="563879" cy="48615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70903" y="4274820"/>
            <a:ext cx="2292096" cy="138531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650228" y="4493209"/>
            <a:ext cx="1901189" cy="845819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 marR="5080" indent="-1905" algn="ctr">
              <a:lnSpc>
                <a:spcPts val="2090"/>
              </a:lnSpc>
              <a:spcBef>
                <a:spcPts val="325"/>
              </a:spcBef>
            </a:pPr>
            <a:r>
              <a:rPr sz="1900" spc="-95" dirty="0">
                <a:solidFill>
                  <a:srgbClr val="FFFFFF"/>
                </a:solidFill>
                <a:latin typeface="Arial"/>
                <a:cs typeface="Arial"/>
              </a:rPr>
              <a:t>Tingkat </a:t>
            </a:r>
            <a:r>
              <a:rPr sz="1900" spc="-70" dirty="0">
                <a:solidFill>
                  <a:srgbClr val="FFFFFF"/>
                </a:solidFill>
                <a:latin typeface="Arial"/>
                <a:cs typeface="Arial"/>
              </a:rPr>
              <a:t>integrasi  </a:t>
            </a:r>
            <a:r>
              <a:rPr sz="1900" spc="-105" dirty="0">
                <a:solidFill>
                  <a:srgbClr val="FFFFFF"/>
                </a:solidFill>
                <a:latin typeface="Arial"/>
                <a:cs typeface="Arial"/>
              </a:rPr>
              <a:t>sosial </a:t>
            </a:r>
            <a:r>
              <a:rPr sz="1900" spc="-30" dirty="0">
                <a:solidFill>
                  <a:srgbClr val="FFFFFF"/>
                </a:solidFill>
                <a:latin typeface="Arial"/>
                <a:cs typeface="Arial"/>
              </a:rPr>
              <a:t>terlalu </a:t>
            </a:r>
            <a:r>
              <a:rPr sz="1900" spc="-45" dirty="0">
                <a:solidFill>
                  <a:srgbClr val="FFFFFF"/>
                </a:solidFill>
                <a:latin typeface="Arial"/>
                <a:cs typeface="Arial"/>
              </a:rPr>
              <a:t>tinggi  </a:t>
            </a:r>
            <a:r>
              <a:rPr sz="1900" spc="-75" dirty="0">
                <a:solidFill>
                  <a:srgbClr val="FFFFFF"/>
                </a:solidFill>
                <a:latin typeface="Arial"/>
                <a:cs typeface="Arial"/>
              </a:rPr>
              <a:t>atau </a:t>
            </a:r>
            <a:r>
              <a:rPr sz="1900" spc="-30" dirty="0">
                <a:solidFill>
                  <a:srgbClr val="FFFFFF"/>
                </a:solidFill>
                <a:latin typeface="Arial"/>
                <a:cs typeface="Arial"/>
              </a:rPr>
              <a:t>terlalu</a:t>
            </a:r>
            <a:r>
              <a:rPr sz="19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75" dirty="0">
                <a:solidFill>
                  <a:srgbClr val="FFFFFF"/>
                </a:solidFill>
                <a:latin typeface="Arial"/>
                <a:cs typeface="Arial"/>
              </a:rPr>
              <a:t>rendah</a:t>
            </a:r>
            <a:endParaRPr sz="19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855208" y="4663440"/>
            <a:ext cx="486156" cy="56235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447288" y="4274820"/>
            <a:ext cx="2249424" cy="138531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211192" y="4758385"/>
            <a:ext cx="72072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114" dirty="0">
                <a:solidFill>
                  <a:srgbClr val="FFFFFF"/>
                </a:solidFill>
                <a:latin typeface="Arial"/>
                <a:cs typeface="Arial"/>
              </a:rPr>
              <a:t>Suicide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3004" y="252984"/>
            <a:ext cx="8317992" cy="1362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75" dirty="0"/>
              <a:t>D</a:t>
            </a:r>
            <a:r>
              <a:rPr spc="-875" dirty="0">
                <a:solidFill>
                  <a:srgbClr val="77923B"/>
                </a:solidFill>
              </a:rPr>
              <a:t>U</a:t>
            </a:r>
            <a:r>
              <a:rPr spc="-875" dirty="0">
                <a:solidFill>
                  <a:srgbClr val="FFFF00"/>
                </a:solidFill>
              </a:rPr>
              <a:t>R</a:t>
            </a:r>
            <a:r>
              <a:rPr spc="-875" dirty="0"/>
              <a:t>K</a:t>
            </a:r>
            <a:r>
              <a:rPr spc="-875" dirty="0">
                <a:solidFill>
                  <a:srgbClr val="FFFF00"/>
                </a:solidFill>
              </a:rPr>
              <a:t>H</a:t>
            </a:r>
            <a:r>
              <a:rPr spc="-875" dirty="0">
                <a:solidFill>
                  <a:srgbClr val="375F92"/>
                </a:solidFill>
              </a:rPr>
              <a:t>E</a:t>
            </a:r>
            <a:r>
              <a:rPr spc="-875" dirty="0"/>
              <a:t>I</a:t>
            </a:r>
            <a:r>
              <a:rPr spc="-875" dirty="0">
                <a:solidFill>
                  <a:srgbClr val="000000"/>
                </a:solidFill>
              </a:rPr>
              <a:t>M</a:t>
            </a:r>
            <a:r>
              <a:rPr spc="-875" dirty="0">
                <a:solidFill>
                  <a:srgbClr val="FFFFFF"/>
                </a:solidFill>
              </a:rPr>
              <a:t>’S</a:t>
            </a:r>
            <a:r>
              <a:rPr spc="-650" dirty="0">
                <a:solidFill>
                  <a:srgbClr val="FFFFFF"/>
                </a:solidFill>
              </a:rPr>
              <a:t> </a:t>
            </a:r>
            <a:r>
              <a:rPr spc="-880" dirty="0">
                <a:solidFill>
                  <a:srgbClr val="FFFF00"/>
                </a:solidFill>
              </a:rPr>
              <a:t>I</a:t>
            </a:r>
            <a:r>
              <a:rPr spc="-880" dirty="0">
                <a:solidFill>
                  <a:srgbClr val="375F92"/>
                </a:solidFill>
              </a:rPr>
              <a:t>D</a:t>
            </a:r>
            <a:r>
              <a:rPr spc="-880" dirty="0"/>
              <a:t>E</a:t>
            </a:r>
            <a:r>
              <a:rPr spc="-880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4" name="object 4"/>
          <p:cNvSpPr/>
          <p:nvPr/>
        </p:nvSpPr>
        <p:spPr>
          <a:xfrm>
            <a:off x="576072" y="1578863"/>
            <a:ext cx="2036064" cy="23743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63016" y="2547315"/>
            <a:ext cx="166370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14" dirty="0">
                <a:solidFill>
                  <a:srgbClr val="FFFFFF"/>
                </a:solidFill>
                <a:latin typeface="Arial"/>
                <a:cs typeface="Arial"/>
              </a:rPr>
              <a:t>Teori</a:t>
            </a:r>
            <a:r>
              <a:rPr sz="20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75" dirty="0">
                <a:solidFill>
                  <a:srgbClr val="FFFFFF"/>
                </a:solidFill>
                <a:latin typeface="Arial"/>
                <a:cs typeface="Arial"/>
              </a:rPr>
              <a:t>fungsional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93492" y="1578863"/>
            <a:ext cx="2081783" cy="23743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981325" y="2407742"/>
            <a:ext cx="1654810" cy="6121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2305"/>
              </a:lnSpc>
              <a:spcBef>
                <a:spcPts val="105"/>
              </a:spcBef>
            </a:pPr>
            <a:r>
              <a:rPr sz="2000" spc="-85" dirty="0">
                <a:solidFill>
                  <a:srgbClr val="FFFFFF"/>
                </a:solidFill>
                <a:latin typeface="Arial"/>
                <a:cs typeface="Arial"/>
              </a:rPr>
              <a:t>Mengutamakan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305"/>
              </a:lnSpc>
            </a:pPr>
            <a:r>
              <a:rPr sz="2000" spc="-114" dirty="0">
                <a:solidFill>
                  <a:srgbClr val="FFFFFF"/>
                </a:solidFill>
                <a:latin typeface="Arial"/>
                <a:cs typeface="Arial"/>
              </a:rPr>
              <a:t>keseimbangan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989576" y="1578863"/>
            <a:ext cx="4117848" cy="24231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344795" y="1675003"/>
            <a:ext cx="3340735" cy="72644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 indent="231140">
              <a:lnSpc>
                <a:spcPts val="2640"/>
              </a:lnSpc>
              <a:spcBef>
                <a:spcPts val="385"/>
              </a:spcBef>
            </a:pPr>
            <a:r>
              <a:rPr sz="2400" spc="-90" dirty="0">
                <a:solidFill>
                  <a:srgbClr val="FFFFFF"/>
                </a:solidFill>
                <a:latin typeface="Arial"/>
                <a:cs typeface="Arial"/>
              </a:rPr>
              <a:t>Memajukan kelompok-  </a:t>
            </a:r>
            <a:r>
              <a:rPr sz="2400" spc="-135" dirty="0">
                <a:solidFill>
                  <a:srgbClr val="FFFFFF"/>
                </a:solidFill>
                <a:latin typeface="Arial"/>
                <a:cs typeface="Arial"/>
              </a:rPr>
              <a:t>mengembangkan </a:t>
            </a:r>
            <a:r>
              <a:rPr sz="2400" spc="-150" dirty="0">
                <a:solidFill>
                  <a:srgbClr val="FFFFFF"/>
                </a:solidFill>
                <a:latin typeface="Arial"/>
                <a:cs typeface="Arial"/>
              </a:rPr>
              <a:t>apa</a:t>
            </a:r>
            <a:r>
              <a:rPr sz="2400" spc="-155" dirty="0">
                <a:solidFill>
                  <a:srgbClr val="FFFFFF"/>
                </a:solidFill>
                <a:latin typeface="Arial"/>
                <a:cs typeface="Arial"/>
              </a:rPr>
              <a:t> yang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07634" y="2343734"/>
            <a:ext cx="3615054" cy="139763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065" marR="5080" algn="ctr">
              <a:lnSpc>
                <a:spcPct val="91700"/>
              </a:lnSpc>
              <a:spcBef>
                <a:spcPts val="340"/>
              </a:spcBef>
            </a:pP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ada-mempertahankan</a:t>
            </a:r>
            <a:r>
              <a:rPr sz="240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tradisi 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dan </a:t>
            </a:r>
            <a:r>
              <a:rPr sz="2400" spc="-135" dirty="0">
                <a:solidFill>
                  <a:srgbClr val="FFFFFF"/>
                </a:solidFill>
                <a:latin typeface="Arial"/>
                <a:cs typeface="Arial"/>
              </a:rPr>
              <a:t>budaya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dan 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menjadikannya </a:t>
            </a:r>
            <a:r>
              <a:rPr sz="2400" spc="-160" dirty="0">
                <a:solidFill>
                  <a:srgbClr val="FFFFFF"/>
                </a:solidFill>
                <a:latin typeface="Arial"/>
                <a:cs typeface="Arial"/>
              </a:rPr>
              <a:t>sebagai 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alat 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modernisasi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96111" y="4245864"/>
            <a:ext cx="2447543" cy="237439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066596" y="4857750"/>
            <a:ext cx="2056130" cy="105283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 indent="-1270" algn="ctr">
              <a:lnSpc>
                <a:spcPct val="91500"/>
              </a:lnSpc>
              <a:spcBef>
                <a:spcPts val="280"/>
              </a:spcBef>
            </a:pPr>
            <a:r>
              <a:rPr sz="1800" spc="-110" dirty="0">
                <a:solidFill>
                  <a:srgbClr val="FFFFFF"/>
                </a:solidFill>
                <a:latin typeface="Arial"/>
                <a:cs typeface="Arial"/>
              </a:rPr>
              <a:t>Kekurangan:  </a:t>
            </a:r>
            <a:r>
              <a:rPr sz="1800" spc="-95" dirty="0">
                <a:solidFill>
                  <a:srgbClr val="FFFFFF"/>
                </a:solidFill>
                <a:latin typeface="Arial"/>
                <a:cs typeface="Arial"/>
              </a:rPr>
              <a:t>mengabaikan</a:t>
            </a:r>
            <a:r>
              <a:rPr sz="1800" spc="-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65" dirty="0">
                <a:solidFill>
                  <a:srgbClr val="FFFFFF"/>
                </a:solidFill>
                <a:latin typeface="Arial"/>
                <a:cs typeface="Arial"/>
              </a:rPr>
              <a:t>variabel  </a:t>
            </a:r>
            <a:r>
              <a:rPr sz="1800" spc="-45" dirty="0">
                <a:solidFill>
                  <a:srgbClr val="FFFFFF"/>
                </a:solidFill>
                <a:latin typeface="Arial"/>
                <a:cs typeface="Arial"/>
              </a:rPr>
              <a:t>konflik </a:t>
            </a:r>
            <a:r>
              <a:rPr sz="1800" spc="-90" dirty="0">
                <a:solidFill>
                  <a:srgbClr val="FFFFFF"/>
                </a:solidFill>
                <a:latin typeface="Arial"/>
                <a:cs typeface="Arial"/>
              </a:rPr>
              <a:t>dan  </a:t>
            </a:r>
            <a:r>
              <a:rPr sz="1800" spc="-75" dirty="0">
                <a:solidFill>
                  <a:srgbClr val="FFFFFF"/>
                </a:solidFill>
                <a:latin typeface="Arial"/>
                <a:cs typeface="Arial"/>
              </a:rPr>
              <a:t>perubahan</a:t>
            </a:r>
            <a:r>
              <a:rPr sz="18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95" dirty="0">
                <a:solidFill>
                  <a:srgbClr val="FFFFFF"/>
                </a:solidFill>
                <a:latin typeface="Arial"/>
                <a:cs typeface="Arial"/>
              </a:rPr>
              <a:t>sosial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35679" y="4245864"/>
            <a:ext cx="5160264" cy="23743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779901" y="4676647"/>
            <a:ext cx="4632960" cy="139636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indent="-2540" algn="ctr">
              <a:lnSpc>
                <a:spcPct val="91600"/>
              </a:lnSpc>
              <a:spcBef>
                <a:spcPts val="340"/>
              </a:spcBef>
            </a:pPr>
            <a:r>
              <a:rPr sz="2400" spc="-90" dirty="0">
                <a:solidFill>
                  <a:srgbClr val="FFFFFF"/>
                </a:solidFill>
                <a:latin typeface="Arial"/>
                <a:cs typeface="Arial"/>
              </a:rPr>
              <a:t>Durkheimian 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dianggap </a:t>
            </a:r>
            <a:r>
              <a:rPr sz="2400" spc="-90" dirty="0">
                <a:solidFill>
                  <a:srgbClr val="FFFFFF"/>
                </a:solidFill>
                <a:latin typeface="Arial"/>
                <a:cs typeface="Arial"/>
              </a:rPr>
              <a:t>konservatif, 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namun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teori </a:t>
            </a:r>
            <a:r>
              <a:rPr sz="2400" spc="-90" dirty="0">
                <a:solidFill>
                  <a:srgbClr val="FFFFFF"/>
                </a:solidFill>
                <a:latin typeface="Arial"/>
                <a:cs typeface="Arial"/>
              </a:rPr>
              <a:t>fungsional </a:t>
            </a:r>
            <a:r>
              <a:rPr sz="2400" spc="-150" dirty="0">
                <a:solidFill>
                  <a:srgbClr val="FFFFFF"/>
                </a:solidFill>
                <a:latin typeface="Arial"/>
                <a:cs typeface="Arial"/>
              </a:rPr>
              <a:t>akan</a:t>
            </a:r>
            <a:r>
              <a:rPr sz="2400" spc="-3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menjadi  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garis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tengah 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untuk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menjadikan 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perbedaan </a:t>
            </a:r>
            <a:r>
              <a:rPr sz="2400" spc="-160" dirty="0">
                <a:solidFill>
                  <a:srgbClr val="FFFFFF"/>
                </a:solidFill>
                <a:latin typeface="Arial"/>
                <a:cs typeface="Arial"/>
              </a:rPr>
              <a:t>sebagai 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alat</a:t>
            </a:r>
            <a:r>
              <a:rPr sz="24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bersatu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369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DejaVu Sans Mono</vt:lpstr>
      <vt:lpstr>Times New Roman</vt:lpstr>
      <vt:lpstr>Office Theme</vt:lpstr>
      <vt:lpstr>PowerPoint Presentation</vt:lpstr>
      <vt:lpstr>Kategorisasi Masyarakat</vt:lpstr>
      <vt:lpstr>SALING   KETERGANTUNGAN  DALAM SISTEM SOSIAL</vt:lpstr>
      <vt:lpstr>DURKHEIM’S POINT OF VIEW</vt:lpstr>
      <vt:lpstr>CONCEPT BY DURKHEIM</vt:lpstr>
      <vt:lpstr>DURKHEIM’S IDEA</vt:lpstr>
      <vt:lpstr>DURKHEIM’S IDEA</vt:lpstr>
      <vt:lpstr>DURKHEIM’S IDEA</vt:lpstr>
      <vt:lpstr>DURKHEIM’S IDEA</vt:lpstr>
      <vt:lpstr>SALING KETERGANTUNGAN</vt:lpstr>
      <vt:lpstr>KESADARAN KOLEKTIF</vt:lpstr>
      <vt:lpstr>2</vt:lpstr>
      <vt:lpstr>kesadaran kolektif yang  terdapat dalam diri  seseorang hanya ada pada  saat orang itu berkumpul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Junior Zamrud Pahalmas</cp:lastModifiedBy>
  <cp:revision>1</cp:revision>
  <dcterms:created xsi:type="dcterms:W3CDTF">2019-10-06T13:12:41Z</dcterms:created>
  <dcterms:modified xsi:type="dcterms:W3CDTF">2019-10-06T13:16:43Z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2014-12-20T00:00:00Z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2019-10-06T00:00:00Z</vt:filetime>
  </property>
</Properties>
</file>