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2B603-1416-485E-9B8B-FBCC2821DC4B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42BCE-DBC9-4B93-A373-1DB89A11B88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5C4A8E-F596-4847-B9CD-F7F172AF4E7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Partikel dengan ratio luas permukaan terhadap volume yang tinggi (sebagai contoh partikel yang bentuknya </a:t>
            </a:r>
            <a:r>
              <a:rPr lang="en-US" i="1" smtClean="0"/>
              <a:t>flaky</a:t>
            </a:r>
            <a:r>
              <a:rPr lang="en-US" smtClean="0"/>
              <a:t> dan </a:t>
            </a:r>
            <a:r>
              <a:rPr lang="en-US" i="1" smtClean="0"/>
              <a:t>ellongated</a:t>
            </a:r>
            <a:r>
              <a:rPr lang="en-US" smtClean="0"/>
              <a:t>) dapat menurunkan </a:t>
            </a:r>
            <a:r>
              <a:rPr lang="en-US" i="1" smtClean="0"/>
              <a:t>workability</a:t>
            </a:r>
            <a:r>
              <a:rPr lang="en-US" smtClean="0"/>
              <a:t> campuran beton. Partikel dengan bentuk </a:t>
            </a:r>
            <a:r>
              <a:rPr lang="en-US" i="1" smtClean="0"/>
              <a:t>flaky</a:t>
            </a:r>
            <a:r>
              <a:rPr lang="en-US" smtClean="0"/>
              <a:t> juga merugikan bagi durabilitas beton karena partikel-partikel ini cenderung untuk terorientasi pada satu bidang, sehingga air dan gelembung udara dapat terbentuk dibagian bawahnya. Jumlah partikel  </a:t>
            </a:r>
            <a:r>
              <a:rPr lang="en-US" i="1" smtClean="0"/>
              <a:t>elongated</a:t>
            </a:r>
            <a:r>
              <a:rPr lang="en-US" smtClean="0"/>
              <a:t> atau </a:t>
            </a:r>
            <a:r>
              <a:rPr lang="en-US" i="1" smtClean="0"/>
              <a:t>flaky </a:t>
            </a:r>
            <a:r>
              <a:rPr lang="en-US" smtClean="0"/>
              <a:t>yang melebihi 10%-15% massa agregat kasar dianggap merugikan.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78B7DB-21DE-4DE1-8026-41AF0E12ABB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Tekstur permukaan agregat sangat berpengaruh terhadap sifat-sifat beton segar seperti kelecakan. Bentuk dan tekstur permukaan agregat, terutama agregat halus, sangat mempengaruhi kebutuhan air campuran beton. Semakin banyak kandungan </a:t>
            </a:r>
            <a:r>
              <a:rPr lang="en-US" i="1" smtClean="0"/>
              <a:t>void </a:t>
            </a:r>
            <a:r>
              <a:rPr lang="en-US" smtClean="0"/>
              <a:t>pada agregat yang tersusun secara tidak padat, semakin tinggi kebutuhan air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69DC93-7154-41A7-B393-3D60821B5808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- </a:t>
            </a:r>
            <a:r>
              <a:rPr lang="en-US" i="1" smtClean="0"/>
              <a:t>Specific Gravity</a:t>
            </a:r>
            <a:r>
              <a:rPr lang="en-US" smtClean="0"/>
              <a:t>	:	Perbandingan masa (atau berat diudara) dari suatu unit volume bahan terhadap massa air dengan volume yang sama pada temperatur tertentu.</a:t>
            </a:r>
          </a:p>
          <a:p>
            <a:pPr eaLnBrk="1" hangingPunct="1"/>
            <a:r>
              <a:rPr lang="en-US" smtClean="0"/>
              <a:t>- Apparent Specific Gravity	:	Perbandingan massa agregat kering (yang dioven pada 1100C selama 24 jam) terhadap masa air dengan volume yang sama dengan agregat tersebut.</a:t>
            </a:r>
          </a:p>
          <a:p>
            <a:pPr eaLnBrk="1" hangingPunct="1"/>
            <a:r>
              <a:rPr lang="en-US" smtClean="0"/>
              <a:t>- Bulk Specifik Gravity (SSD)	:	Perbandingan massa agregat SSD (Saturated dan surface dry) terhadap massa air dengan volume yang sama dengan agregat tersebut.</a:t>
            </a:r>
          </a:p>
          <a:p>
            <a:pPr eaLnBrk="1" hangingPunct="1"/>
            <a:r>
              <a:rPr lang="en-US" smtClean="0"/>
              <a:t>- </a:t>
            </a:r>
            <a:r>
              <a:rPr lang="en-US" i="1" smtClean="0"/>
              <a:t>Bulk Density</a:t>
            </a:r>
            <a:r>
              <a:rPr lang="en-US" smtClean="0"/>
              <a:t>	:	massa aktual yang akan mengisi suatu penampang / wadah  dengan volume satuan. Parameter ini berguna untuk merubah ukuran massa menjadi ukuran volume.</a:t>
            </a:r>
          </a:p>
          <a:p>
            <a:pPr eaLnBrk="1" hangingPunct="1"/>
            <a:r>
              <a:rPr lang="en-US" smtClean="0"/>
              <a:t>- </a:t>
            </a:r>
            <a:r>
              <a:rPr lang="en-US" i="1" smtClean="0"/>
              <a:t>Porositas dan Absorpsi</a:t>
            </a:r>
            <a:r>
              <a:rPr lang="en-US" smtClean="0"/>
              <a:t>	:	Porositas, permeabillitas dan absorpsi agregat mempengaruhi daya lekat antara agregat dan pasta semen, daya tahan beton terhadap pembekuan dan pencairan, stabililitas kimia, daya tahan terhadap abrasi dan specific  gravity.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FBCE-A50A-4CAE-9BB2-5A249941CE26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A25E-87AB-4009-BBA1-0EF74DEE83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FBCE-A50A-4CAE-9BB2-5A249941CE26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A25E-87AB-4009-BBA1-0EF74DEE83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FBCE-A50A-4CAE-9BB2-5A249941CE26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A25E-87AB-4009-BBA1-0EF74DEE83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FBCE-A50A-4CAE-9BB2-5A249941CE26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A25E-87AB-4009-BBA1-0EF74DEE83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FBCE-A50A-4CAE-9BB2-5A249941CE26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A25E-87AB-4009-BBA1-0EF74DEE83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FBCE-A50A-4CAE-9BB2-5A249941CE26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A25E-87AB-4009-BBA1-0EF74DEE83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FBCE-A50A-4CAE-9BB2-5A249941CE26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A25E-87AB-4009-BBA1-0EF74DEE83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FBCE-A50A-4CAE-9BB2-5A249941CE26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A25E-87AB-4009-BBA1-0EF74DEE83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FBCE-A50A-4CAE-9BB2-5A249941CE26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A25E-87AB-4009-BBA1-0EF74DEE83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FBCE-A50A-4CAE-9BB2-5A249941CE26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A25E-87AB-4009-BBA1-0EF74DEE83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FBCE-A50A-4CAE-9BB2-5A249941CE26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A25E-87AB-4009-BBA1-0EF74DEE83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3FBCE-A50A-4CAE-9BB2-5A249941CE26}" type="datetimeFigureOut">
              <a:rPr lang="id-ID" smtClean="0"/>
              <a:t>06/02/2020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CA25E-87AB-4009-BBA1-0EF74DEE83E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Agregat</a:t>
            </a:r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1905000"/>
            <a:ext cx="7543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id-ID" sz="2400" smtClean="0"/>
              <a:t>Secara umum agregat yang baik haruslah agregat yang mempunyai bentuk yang menyerupai kubus atau bundar, bersih, keras, kuat, bergradasi baik dan stabil secara kimiawi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40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400" i="1" smtClean="0"/>
              <a:t>	Keuntungan digunakannya </a:t>
            </a:r>
            <a:r>
              <a:rPr lang="en-US" sz="2400" i="1" smtClean="0"/>
              <a:t>a</a:t>
            </a:r>
            <a:r>
              <a:rPr lang="id-ID" sz="2400" i="1" smtClean="0"/>
              <a:t>gregat :</a:t>
            </a:r>
            <a:endParaRPr lang="id-ID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400" smtClean="0"/>
              <a:t>	-	Murah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400" smtClean="0"/>
              <a:t>	-	Menimbulkan sifat volume yang stabil: 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400" smtClean="0"/>
              <a:t>			mengurangi susut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400" smtClean="0"/>
              <a:t>			mengurangi rangkak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d-ID" sz="2400" smtClean="0"/>
              <a:t>		</a:t>
            </a:r>
            <a:r>
              <a:rPr lang="en-US" sz="2400" smtClean="0"/>
              <a:t>	</a:t>
            </a:r>
            <a:r>
              <a:rPr lang="id-ID" sz="2400" smtClean="0"/>
              <a:t>memperkecil pengaruh suhu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4.	</a:t>
            </a:r>
            <a:r>
              <a:rPr lang="en-US" sz="2800" b="1" smtClean="0"/>
              <a:t>Toughness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</a:t>
            </a:r>
            <a:r>
              <a:rPr lang="en-US" sz="2400" smtClean="0"/>
              <a:t>Didefinisikan sebagai daya tahan agregat terhadap 	kehancuran akibat beban impact. </a:t>
            </a:r>
          </a:p>
          <a:p>
            <a:pPr eaLnBrk="1" hangingPunct="1"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800" smtClean="0"/>
              <a:t>5.	</a:t>
            </a:r>
            <a:r>
              <a:rPr lang="en-US" sz="2800" b="1" smtClean="0"/>
              <a:t>Hardness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		</a:t>
            </a:r>
            <a:r>
              <a:rPr lang="en-US" sz="2400" smtClean="0"/>
              <a:t>Daya tahan terhadap keausan agregat, merupakan 	sifat yang penting bagi beton yang digunakan untuk 	jalan atau permukaan lantai yang harus 	memikul lalu 	lintas berat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Sifat Fisik Agregat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229600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en-US" sz="2400" smtClean="0"/>
              <a:t>1.	Specific Gravity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2.	Apparent Specific Gravity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3.	Bulk Specifik Gravity (SSD)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4.	Bulk Density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5. 	Porositas dan Absorpsi</a:t>
            </a:r>
            <a:r>
              <a:rPr lang="en-US" sz="2400" i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i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Sifat-sifat fisik agregat di atas dibutuhkan dalam perhitungan proporsi agregat dalam campuran beton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Sifat-Sifat Lainnya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4582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Gradasi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z="2400" smtClean="0"/>
              <a:t>Gradasi dan ukuran maksimum agregat sangat 		penting karena akan mempengaruhi proporsi agregat 	dalam campuran, kebutuhan air, jumlah semen, biaya 	produksi, sifat susut dan durabilitas beton </a:t>
            </a:r>
          </a:p>
          <a:p>
            <a:pPr eaLnBrk="1" hangingPunct="1"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i="1" u="sng" smtClean="0"/>
              <a:t>Kandungan air</a:t>
            </a:r>
            <a:r>
              <a:rPr lang="en-U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z="2400" smtClean="0"/>
              <a:t>Perlu diketahui untuk mengontrol besarnya jumlah air 	didalam suatu campuran beton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0772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Agregat untuk beton harus memenuhi salah satu ketentuan berikut: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1.	ASTM C 33, </a:t>
            </a:r>
            <a:r>
              <a:rPr lang="en-US" i="1" smtClean="0"/>
              <a:t>Spesifikasi agregat 	untuk 	beton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2. 	SNI 03-2461-1991, </a:t>
            </a:r>
            <a:r>
              <a:rPr lang="en-US" i="1" smtClean="0"/>
              <a:t>Spesifikasi 	agregat ringan untuk beton struktur</a:t>
            </a:r>
            <a:r>
              <a:rPr lang="en-U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Acuan yang Digunakan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Klasifikasi Agregat 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09600" y="2119314"/>
            <a:ext cx="76932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sz="2000">
                <a:latin typeface="Tahoma" pitchFamily="34" charset="0"/>
              </a:rPr>
              <a:t>Berdasarkan ASTM C-33, agregat dibagi atas dua kelompok, yaitu: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57200" y="4114800"/>
            <a:ext cx="1905000" cy="1143000"/>
            <a:chOff x="288" y="2592"/>
            <a:chExt cx="1200" cy="720"/>
          </a:xfrm>
        </p:grpSpPr>
        <p:sp>
          <p:nvSpPr>
            <p:cNvPr id="32787" name="AutoShape 7"/>
            <p:cNvSpPr>
              <a:spLocks noChangeArrowheads="1"/>
            </p:cNvSpPr>
            <p:nvPr/>
          </p:nvSpPr>
          <p:spPr bwMode="auto">
            <a:xfrm>
              <a:off x="336" y="2592"/>
              <a:ext cx="1104" cy="72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2788" name="Text Box 8"/>
            <p:cNvSpPr txBox="1">
              <a:spLocks noChangeArrowheads="1"/>
            </p:cNvSpPr>
            <p:nvPr/>
          </p:nvSpPr>
          <p:spPr bwMode="auto">
            <a:xfrm>
              <a:off x="288" y="2688"/>
              <a:ext cx="120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Tahoma" pitchFamily="34" charset="0"/>
                </a:rPr>
                <a:t>Agregat</a:t>
              </a:r>
            </a:p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Tahoma" pitchFamily="34" charset="0"/>
                </a:rPr>
                <a:t>(ASTM C-33)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362200" y="3810000"/>
            <a:ext cx="1143000" cy="1485900"/>
            <a:chOff x="1488" y="2400"/>
            <a:chExt cx="720" cy="936"/>
          </a:xfrm>
        </p:grpSpPr>
        <p:cxnSp>
          <p:nvCxnSpPr>
            <p:cNvPr id="32785" name="AutoShape 10"/>
            <p:cNvCxnSpPr>
              <a:cxnSpLocks noChangeShapeType="1"/>
            </p:cNvCxnSpPr>
            <p:nvPr/>
          </p:nvCxnSpPr>
          <p:spPr bwMode="auto">
            <a:xfrm>
              <a:off x="1488" y="2910"/>
              <a:ext cx="720" cy="42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786" name="AutoShape 11"/>
            <p:cNvCxnSpPr>
              <a:cxnSpLocks noChangeShapeType="1"/>
            </p:cNvCxnSpPr>
            <p:nvPr/>
          </p:nvCxnSpPr>
          <p:spPr bwMode="auto">
            <a:xfrm flipV="1">
              <a:off x="1488" y="2400"/>
              <a:ext cx="720" cy="51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505200" y="3270250"/>
            <a:ext cx="5410200" cy="920750"/>
            <a:chOff x="2208" y="2060"/>
            <a:chExt cx="3408" cy="580"/>
          </a:xfrm>
        </p:grpSpPr>
        <p:sp>
          <p:nvSpPr>
            <p:cNvPr id="32780" name="AutoShape 17"/>
            <p:cNvSpPr>
              <a:spLocks/>
            </p:cNvSpPr>
            <p:nvPr/>
          </p:nvSpPr>
          <p:spPr bwMode="auto">
            <a:xfrm>
              <a:off x="3552" y="2060"/>
              <a:ext cx="2064" cy="576"/>
            </a:xfrm>
            <a:prstGeom prst="borderCallout1">
              <a:avLst>
                <a:gd name="adj1" fmla="val 108333"/>
                <a:gd name="adj2" fmla="val 96514"/>
                <a:gd name="adj3" fmla="val 108333"/>
                <a:gd name="adj4" fmla="val -6322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d-ID">
                <a:latin typeface="Tahoma" pitchFamily="34" charset="0"/>
              </a:endParaRPr>
            </a:p>
          </p:txBody>
        </p:sp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2208" y="2064"/>
              <a:ext cx="3408" cy="576"/>
              <a:chOff x="2208" y="2064"/>
              <a:chExt cx="3408" cy="576"/>
            </a:xfrm>
          </p:grpSpPr>
          <p:sp>
            <p:nvSpPr>
              <p:cNvPr id="32782" name="AutoShape 12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1008" cy="52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32783" name="Text Box 14"/>
              <p:cNvSpPr txBox="1">
                <a:spLocks noChangeArrowheads="1"/>
              </p:cNvSpPr>
              <p:nvPr/>
            </p:nvSpPr>
            <p:spPr bwMode="auto">
              <a:xfrm>
                <a:off x="2256" y="2256"/>
                <a:ext cx="9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latin typeface="Tahoma" pitchFamily="34" charset="0"/>
                  </a:rPr>
                  <a:t>Kasar</a:t>
                </a:r>
              </a:p>
            </p:txBody>
          </p:sp>
          <p:sp>
            <p:nvSpPr>
              <p:cNvPr id="32784" name="Text Box 18"/>
              <p:cNvSpPr txBox="1">
                <a:spLocks noChangeArrowheads="1"/>
              </p:cNvSpPr>
              <p:nvPr/>
            </p:nvSpPr>
            <p:spPr bwMode="auto">
              <a:xfrm>
                <a:off x="3600" y="2064"/>
                <a:ext cx="2016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 b="1">
                    <a:latin typeface="Tahoma" pitchFamily="34" charset="0"/>
                  </a:rPr>
                  <a:t>Batas bawah pada ukuran 4.75 mm atau ukuran saringan    no.4 (ASTM)</a:t>
                </a:r>
                <a:r>
                  <a:rPr lang="en-US">
                    <a:latin typeface="Tahoma" pitchFamily="34" charset="0"/>
                  </a:rPr>
                  <a:t> </a:t>
                </a:r>
              </a:p>
            </p:txBody>
          </p:sp>
        </p:grp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3505200" y="4800600"/>
            <a:ext cx="5486400" cy="914400"/>
            <a:chOff x="2208" y="3028"/>
            <a:chExt cx="3456" cy="576"/>
          </a:xfrm>
        </p:grpSpPr>
        <p:sp>
          <p:nvSpPr>
            <p:cNvPr id="32776" name="AutoShape 13"/>
            <p:cNvSpPr>
              <a:spLocks noChangeArrowheads="1"/>
            </p:cNvSpPr>
            <p:nvPr/>
          </p:nvSpPr>
          <p:spPr bwMode="auto">
            <a:xfrm>
              <a:off x="2208" y="3072"/>
              <a:ext cx="960" cy="52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2777" name="Text Box 15"/>
            <p:cNvSpPr txBox="1">
              <a:spLocks noChangeArrowheads="1"/>
            </p:cNvSpPr>
            <p:nvPr/>
          </p:nvSpPr>
          <p:spPr bwMode="auto">
            <a:xfrm>
              <a:off x="2304" y="3216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Tahoma" pitchFamily="34" charset="0"/>
                </a:rPr>
                <a:t>Halus</a:t>
              </a:r>
            </a:p>
          </p:txBody>
        </p:sp>
        <p:sp>
          <p:nvSpPr>
            <p:cNvPr id="32778" name="AutoShape 19"/>
            <p:cNvSpPr>
              <a:spLocks/>
            </p:cNvSpPr>
            <p:nvPr/>
          </p:nvSpPr>
          <p:spPr bwMode="auto">
            <a:xfrm>
              <a:off x="3456" y="3028"/>
              <a:ext cx="2112" cy="576"/>
            </a:xfrm>
            <a:prstGeom prst="borderCallout1">
              <a:avLst>
                <a:gd name="adj1" fmla="val 108333"/>
                <a:gd name="adj2" fmla="val 96593"/>
                <a:gd name="adj3" fmla="val 108333"/>
                <a:gd name="adj4" fmla="val -5681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id-ID">
                <a:latin typeface="Tahoma" pitchFamily="34" charset="0"/>
              </a:endParaRPr>
            </a:p>
          </p:txBody>
        </p:sp>
        <p:sp>
          <p:nvSpPr>
            <p:cNvPr id="32779" name="Text Box 20"/>
            <p:cNvSpPr txBox="1">
              <a:spLocks noChangeArrowheads="1"/>
            </p:cNvSpPr>
            <p:nvPr/>
          </p:nvSpPr>
          <p:spPr bwMode="auto">
            <a:xfrm>
              <a:off x="3456" y="3072"/>
              <a:ext cx="220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latin typeface="Tahoma" pitchFamily="34" charset="0"/>
                </a:rPr>
                <a:t>Batas bawah ukuran pasir = 0.075 mm (no. 200) Batas atas ukuran pasir = 4.75 mm (no. 4)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Klasifikasi Bentuk dan Tekstur Agregat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Karakteristik bagian luar agregat, terutama bentuk partikel dan tekstur permukaan memegang peranan penting terhadap sifat beton segar dan yang sudah mengeras.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Menurut BS 812 : Part 1: 1975, bentuk partikel agregat dapat dibedakan atas: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- </a:t>
            </a:r>
            <a:r>
              <a:rPr lang="en-US" sz="2800" i="1" smtClean="0"/>
              <a:t>Rounded</a:t>
            </a:r>
            <a:r>
              <a:rPr lang="en-US" sz="2800" smtClean="0"/>
              <a:t>		- </a:t>
            </a:r>
            <a:r>
              <a:rPr lang="en-US" sz="2800" i="1" smtClean="0"/>
              <a:t>Irregular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i="1" smtClean="0"/>
              <a:t>	- Flaky			- Angular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i="1" smtClean="0"/>
              <a:t>	- Elongated		- Flaky &amp; Elongated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Bentuk Partikel Agregat </a:t>
            </a:r>
            <a:br>
              <a:rPr lang="en-US" sz="3200" smtClean="0"/>
            </a:br>
            <a:r>
              <a:rPr lang="en-US" sz="3200" smtClean="0"/>
              <a:t>Menurut BS 812 : Part 1: 1975</a:t>
            </a:r>
            <a:r>
              <a:rPr lang="en-US" smtClean="0"/>
              <a:t> 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" y="2971800"/>
            <a:ext cx="7620000" cy="2738438"/>
            <a:chOff x="384" y="1872"/>
            <a:chExt cx="4800" cy="1725"/>
          </a:xfrm>
        </p:grpSpPr>
        <p:pic>
          <p:nvPicPr>
            <p:cNvPr id="34826" name="Picture 4" descr="gambar%20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4" y="1872"/>
              <a:ext cx="2352" cy="1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7" name="Picture 5" descr="gambar%20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32" y="1872"/>
              <a:ext cx="2352" cy="1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533400" y="2514600"/>
            <a:ext cx="128367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>
                <a:latin typeface="Tahoma" pitchFamily="34" charset="0"/>
              </a:rPr>
              <a:t>Rounded</a:t>
            </a:r>
            <a:endParaRPr lang="en-US">
              <a:latin typeface="Tahoma" pitchFamily="34" charset="0"/>
            </a:endParaRP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1840523" y="2514600"/>
            <a:ext cx="128367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>
                <a:latin typeface="Tahoma" pitchFamily="34" charset="0"/>
              </a:rPr>
              <a:t>Irregular</a:t>
            </a:r>
            <a:endParaRPr lang="en-US">
              <a:latin typeface="Tahoma" pitchFamily="34" charset="0"/>
            </a:endParaRP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2983523" y="2514600"/>
            <a:ext cx="128367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>
                <a:latin typeface="Tahoma" pitchFamily="34" charset="0"/>
              </a:rPr>
              <a:t>Angular</a:t>
            </a:r>
            <a:endParaRPr lang="en-US">
              <a:latin typeface="Tahoma" pitchFamily="34" charset="0"/>
            </a:endParaRPr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4648200" y="2514600"/>
            <a:ext cx="128367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>
                <a:latin typeface="Tahoma" pitchFamily="34" charset="0"/>
              </a:rPr>
              <a:t>Flaky</a:t>
            </a:r>
            <a:endParaRPr lang="en-US">
              <a:latin typeface="Tahoma" pitchFamily="34" charset="0"/>
            </a:endParaRPr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>
            <a:off x="5867400" y="2514600"/>
            <a:ext cx="128367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>
                <a:latin typeface="Tahoma" pitchFamily="34" charset="0"/>
              </a:rPr>
              <a:t>Elongated</a:t>
            </a:r>
            <a:endParaRPr lang="en-US">
              <a:latin typeface="Tahoma" pitchFamily="34" charset="0"/>
            </a:endParaRP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7086600" y="20574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d-ID" sz="1600" i="1">
                <a:latin typeface="Tahoma" pitchFamily="34" charset="0"/>
              </a:rPr>
              <a:t>Flaky </a:t>
            </a:r>
          </a:p>
          <a:p>
            <a:pPr algn="ctr"/>
            <a:r>
              <a:rPr lang="id-ID" sz="1600" i="1">
                <a:latin typeface="Tahoma" pitchFamily="34" charset="0"/>
              </a:rPr>
              <a:t>and </a:t>
            </a:r>
          </a:p>
          <a:p>
            <a:pPr algn="ctr"/>
            <a:r>
              <a:rPr lang="id-ID" sz="1600" i="1">
                <a:latin typeface="Tahoma" pitchFamily="34" charset="0"/>
              </a:rPr>
              <a:t>Elo</a:t>
            </a:r>
            <a:r>
              <a:rPr lang="en-US" sz="1600" i="1">
                <a:latin typeface="Tahoma" pitchFamily="34" charset="0"/>
              </a:rPr>
              <a:t>ng</a:t>
            </a:r>
            <a:r>
              <a:rPr lang="id-ID" sz="1600" i="1">
                <a:latin typeface="Tahoma" pitchFamily="34" charset="0"/>
              </a:rPr>
              <a:t>ated</a:t>
            </a:r>
            <a:endParaRPr lang="id-ID" sz="160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6" grpId="0"/>
      <p:bldP spid="66567" grpId="0"/>
      <p:bldP spid="66568" grpId="0"/>
      <p:bldP spid="66569" grpId="0"/>
      <p:bldP spid="66570" grpId="0"/>
      <p:bldP spid="665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66976"/>
            <a:ext cx="7586297" cy="28670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mtClean="0"/>
              <a:t>	Partikel dengan ratio luas permukaan terhadap volume yang tinggi menurunkan workability campuran beton (contoh partikel yang bentuknya flaky dan ellongated)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Menurut BS 812 : Part 1 : 1975, tekstur permukaan agregat dapat dibedakan atas: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	- Glassy 			- Smooth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	- Granular		- Rough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	- Crystalline		- Honeycombed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Bentuk dan tekstur permukaan agregat sangat berpengaruh terhadap sifat-sifat beton segar seperti kelecakan.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Sifat Mekanik Agregat</a:t>
            </a: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800" b="1" smtClean="0"/>
              <a:t>1.	Gaya lekat (</a:t>
            </a:r>
            <a:r>
              <a:rPr lang="en-US" sz="2800" b="1" i="1" smtClean="0"/>
              <a:t>bond</a:t>
            </a:r>
            <a:r>
              <a:rPr lang="en-US" sz="2800" b="1" smtClean="0"/>
              <a:t>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b="1" smtClean="0"/>
              <a:t>		</a:t>
            </a:r>
            <a:r>
              <a:rPr lang="en-US" sz="2400" smtClean="0"/>
              <a:t>Semakin kasar tekstur, semakin 	besar daya lekat 	antara agregat dengan pasta semen	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800" b="1" smtClean="0"/>
              <a:t>2.	Mekanisme lekatan (</a:t>
            </a:r>
            <a:r>
              <a:rPr lang="en-US" sz="2800" b="1" i="1" smtClean="0"/>
              <a:t>bond</a:t>
            </a:r>
            <a:r>
              <a:rPr lang="en-US" sz="2800" b="1" smtClean="0"/>
              <a:t>) antara 	Agregat 	dan Pasta Semen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b="1" i="1" smtClean="0"/>
              <a:t>		</a:t>
            </a:r>
            <a:r>
              <a:rPr lang="en-US" sz="2400" i="1" smtClean="0"/>
              <a:t>Ikatan Fisik,</a:t>
            </a:r>
            <a:r>
              <a:rPr lang="en-US" i="1" smtClean="0"/>
              <a:t> </a:t>
            </a:r>
            <a:endParaRPr lang="en-US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			</a:t>
            </a:r>
            <a:r>
              <a:rPr lang="en-US" sz="2000" smtClean="0"/>
              <a:t>Yaitu agregat yang mempunyai permukaan yang kasar 		dapat mengembangkan ikatan yang baik dengan pasta 		semen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800" i="1" smtClean="0"/>
              <a:t>		</a:t>
            </a:r>
            <a:r>
              <a:rPr lang="en-US" sz="2400" i="1" smtClean="0"/>
              <a:t>Ikatan Kimia,</a:t>
            </a:r>
            <a:endParaRPr lang="en-US" sz="240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smtClean="0"/>
              <a:t>			</a:t>
            </a:r>
            <a:r>
              <a:rPr lang="en-US" sz="2000" smtClean="0"/>
              <a:t>Yaitu agregat yang mengandung silica (jenis slag) 		dapat mengikat dengan pasta semen secara kimiawi 		(reaksi hidrasi pada permukaan agregat)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000" b="1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800" b="1" smtClean="0"/>
              <a:t>3.	Kekuatan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400" b="1" smtClean="0"/>
              <a:t>		</a:t>
            </a:r>
            <a:r>
              <a:rPr lang="en-US" sz="2400" smtClean="0"/>
              <a:t>Informasi mengenai kekuatan partikel agregat harus 	diperoleh dari pengujian tak langsung antara lain 	dari pengujian tekan sampel batuan, nilai crushing 	tumpukan agregat atau </a:t>
            </a:r>
            <a:r>
              <a:rPr lang="en-US" sz="2400" i="1" smtClean="0"/>
              <a:t>performance</a:t>
            </a:r>
            <a:r>
              <a:rPr lang="en-US" sz="2400" smtClean="0"/>
              <a:t> agregat dalam 	beton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On-screen Show (4:3)</PresentationFormat>
  <Paragraphs>86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Agregat</vt:lpstr>
      <vt:lpstr>Acuan yang Digunakan</vt:lpstr>
      <vt:lpstr>Klasifikasi Agregat </vt:lpstr>
      <vt:lpstr>Klasifikasi Bentuk dan Tekstur Agregat</vt:lpstr>
      <vt:lpstr>Bentuk Partikel Agregat  Menurut BS 812 : Part 1: 1975 </vt:lpstr>
      <vt:lpstr>Slide 6</vt:lpstr>
      <vt:lpstr>Slide 7</vt:lpstr>
      <vt:lpstr>Sifat Mekanik Agregat</vt:lpstr>
      <vt:lpstr>Slide 9</vt:lpstr>
      <vt:lpstr>Slide 10</vt:lpstr>
      <vt:lpstr>Sifat Fisik Agregat</vt:lpstr>
      <vt:lpstr>Sifat-Sifat Lainnya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Agregat</dc:title>
  <dc:creator>ASUS-X201E</dc:creator>
  <cp:lastModifiedBy>ASUS-X201E</cp:lastModifiedBy>
  <cp:revision>1</cp:revision>
  <dcterms:created xsi:type="dcterms:W3CDTF">2020-02-06T04:56:43Z</dcterms:created>
  <dcterms:modified xsi:type="dcterms:W3CDTF">2020-02-06T04:57:12Z</dcterms:modified>
</cp:coreProperties>
</file>