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9E4F1AC-7A80-4706-B27E-17A0E9BE3747}"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9E4F1AC-7A80-4706-B27E-17A0E9BE3747}"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9E4F1AC-7A80-4706-B27E-17A0E9BE3747}"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9E4F1AC-7A80-4706-B27E-17A0E9BE3747}"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4F1AC-7A80-4706-B27E-17A0E9BE3747}"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9E4F1AC-7A80-4706-B27E-17A0E9BE3747}" type="datetimeFigureOut">
              <a:rPr lang="id-ID" smtClean="0"/>
              <a:t>06/02/2020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9E4F1AC-7A80-4706-B27E-17A0E9BE3747}" type="datetimeFigureOut">
              <a:rPr lang="id-ID" smtClean="0"/>
              <a:t>06/02/2020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9E4F1AC-7A80-4706-B27E-17A0E9BE3747}" type="datetimeFigureOut">
              <a:rPr lang="id-ID" smtClean="0"/>
              <a:t>06/02/2020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4F1AC-7A80-4706-B27E-17A0E9BE3747}" type="datetimeFigureOut">
              <a:rPr lang="id-ID" smtClean="0"/>
              <a:t>06/02/2020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4F1AC-7A80-4706-B27E-17A0E9BE3747}" type="datetimeFigureOut">
              <a:rPr lang="id-ID" smtClean="0"/>
              <a:t>06/02/2020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4F1AC-7A80-4706-B27E-17A0E9BE3747}" type="datetimeFigureOut">
              <a:rPr lang="id-ID" smtClean="0"/>
              <a:t>06/02/2020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E6E88B3-8CAE-49BA-BAE1-F76D6198E9A8}"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4F1AC-7A80-4706-B27E-17A0E9BE3747}" type="datetimeFigureOut">
              <a:rPr lang="id-ID" smtClean="0"/>
              <a:t>06/02/2020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E88B3-8CAE-49BA-BAE1-F76D6198E9A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5415" y="381000"/>
            <a:ext cx="7772400" cy="4343400"/>
          </a:xfrm>
        </p:spPr>
        <p:txBody>
          <a:bodyPr>
            <a:normAutofit fontScale="92500" lnSpcReduction="20000"/>
          </a:bodyPr>
          <a:lstStyle/>
          <a:p>
            <a:pPr lvl="2"/>
            <a:r>
              <a:rPr lang="id-ID" b="1" dirty="0" smtClean="0"/>
              <a:t>Semen</a:t>
            </a:r>
            <a:endParaRPr lang="id-ID" dirty="0" smtClean="0"/>
          </a:p>
          <a:p>
            <a:r>
              <a:rPr lang="id-ID" sz="1800" dirty="0" smtClean="0"/>
              <a:t>Semen merupakan bahan ikat yang penting dan banyak digunakan dalam pembangunan fisik di sektor konstruksi sipil. Jika ditambah air, semen akan menjadi pasta. Jika ditambah agregat halus, pasta semen akan menjadi mortar yang jika digabung dengan agregat kasar akan menjadi campuran beton segar yang setelah mengeras akan menjadi beton keras (concrete).</a:t>
            </a:r>
          </a:p>
          <a:p>
            <a:endParaRPr lang="id-ID" sz="1800" dirty="0" smtClean="0"/>
          </a:p>
          <a:p>
            <a:r>
              <a:rPr lang="id-ID" sz="1800" dirty="0" smtClean="0"/>
              <a:t>Fungsi semen adalah mengikat butir-butir agregat hingga membentuk suatu massa padat dan mengisi rongga-rongga udara di antara butir-butir agregat. Walaupun komposisi semen dalam beton hanya sekitar 10%, namun karena fungsinya sebagai bahan pengikat maka peranan semen menjadi penting. Semen yang digunakan untuk pekerjaan beton harus disesuaikan dengan rencana kekuatan dan spesifikasi teknik yang diberikan. </a:t>
            </a:r>
          </a:p>
          <a:p>
            <a:endParaRPr lang="id-ID" sz="1800" dirty="0" smtClean="0"/>
          </a:p>
          <a:p>
            <a:r>
              <a:rPr lang="id-ID" sz="1800" dirty="0" smtClean="0"/>
              <a:t>Bahan mineral utama untuk semen adalah:</a:t>
            </a:r>
          </a:p>
          <a:p>
            <a:pPr lvl="0"/>
            <a:r>
              <a:rPr lang="id-ID" sz="1800" dirty="0" smtClean="0"/>
              <a:t>Lime (CaO) dari batu kapur (</a:t>
            </a:r>
            <a:r>
              <a:rPr lang="id-ID" sz="1800" i="1" dirty="0" smtClean="0"/>
              <a:t>limestone</a:t>
            </a:r>
            <a:r>
              <a:rPr lang="id-ID" sz="1800" dirty="0" smtClean="0"/>
              <a:t>) </a:t>
            </a:r>
          </a:p>
          <a:p>
            <a:pPr lvl="0"/>
            <a:r>
              <a:rPr lang="id-ID" sz="1800" dirty="0" smtClean="0"/>
              <a:t>Silica (SiO</a:t>
            </a:r>
            <a:r>
              <a:rPr lang="id-ID" sz="1800" baseline="-25000" dirty="0" smtClean="0"/>
              <a:t>2</a:t>
            </a:r>
            <a:r>
              <a:rPr lang="id-ID" sz="1800" dirty="0" smtClean="0"/>
              <a:t>) dari clay</a:t>
            </a:r>
          </a:p>
          <a:p>
            <a:pPr lvl="0"/>
            <a:r>
              <a:rPr lang="id-ID" sz="1800" dirty="0" smtClean="0"/>
              <a:t>Alumina (Al</a:t>
            </a:r>
            <a:r>
              <a:rPr lang="id-ID" sz="1800" baseline="-25000" dirty="0" smtClean="0"/>
              <a:t>2</a:t>
            </a:r>
            <a:r>
              <a:rPr lang="id-ID" sz="1800" dirty="0" smtClean="0"/>
              <a:t>O</a:t>
            </a:r>
            <a:r>
              <a:rPr lang="id-ID" sz="1800" baseline="-25000" dirty="0" smtClean="0"/>
              <a:t>3</a:t>
            </a:r>
            <a:r>
              <a:rPr lang="id-ID" sz="1800" dirty="0" smtClean="0"/>
              <a:t>) dari clay</a:t>
            </a:r>
          </a:p>
          <a:p>
            <a:pPr>
              <a:buNone/>
            </a:pPr>
            <a:endParaRPr lang="id-ID"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566" y="381001"/>
            <a:ext cx="7772400" cy="5751513"/>
          </a:xfrm>
        </p:spPr>
        <p:txBody>
          <a:bodyPr/>
          <a:lstStyle/>
          <a:p>
            <a:r>
              <a:rPr lang="id-ID" sz="1800" b="1" dirty="0" smtClean="0"/>
              <a:t>Jenis semen:</a:t>
            </a:r>
          </a:p>
          <a:p>
            <a:endParaRPr lang="id-ID" sz="1800" dirty="0" smtClean="0"/>
          </a:p>
          <a:p>
            <a:pPr lvl="1"/>
            <a:r>
              <a:rPr lang="id-ID" sz="1800" b="1" dirty="0" smtClean="0"/>
              <a:t>Semen non hidrolik</a:t>
            </a:r>
            <a:endParaRPr lang="id-ID" sz="1800" dirty="0" smtClean="0"/>
          </a:p>
          <a:p>
            <a:r>
              <a:rPr lang="id-ID" sz="1800" dirty="0" smtClean="0"/>
              <a:t>Semen non hidrolik tidak dapat mengikat dan mengeras di dalam air, tetapi dapat mengeras di udaran. </a:t>
            </a:r>
          </a:p>
          <a:p>
            <a:r>
              <a:rPr lang="id-ID" sz="1800" dirty="0" smtClean="0"/>
              <a:t>Contoh: kapur.</a:t>
            </a:r>
          </a:p>
          <a:p>
            <a:pPr lvl="1"/>
            <a:r>
              <a:rPr lang="id-ID" sz="1800" b="1" dirty="0" smtClean="0"/>
              <a:t>Semen hidrolik</a:t>
            </a:r>
            <a:endParaRPr lang="id-ID" sz="1800" dirty="0" smtClean="0"/>
          </a:p>
          <a:p>
            <a:r>
              <a:rPr lang="id-ID" sz="1800" dirty="0" smtClean="0"/>
              <a:t>Semen hidrolik mempunyai kemampuan untuk mengikat dan mengeras di dalam air. Contoh: </a:t>
            </a:r>
          </a:p>
          <a:p>
            <a:pPr lvl="1"/>
            <a:r>
              <a:rPr lang="id-ID" sz="1800" b="1" dirty="0" smtClean="0"/>
              <a:t>Semen pozzolan</a:t>
            </a:r>
            <a:endParaRPr lang="id-ID" sz="1800" dirty="0" smtClean="0"/>
          </a:p>
          <a:p>
            <a:r>
              <a:rPr lang="id-ID" sz="1800" dirty="0" smtClean="0"/>
              <a:t>Pozzolan adalah sejenis bahan yang mengandung silisium atau aluminium, yang tidak mempunyai sifat penyemenan. Butirannya halus dan dapat bereaksi dengan kalsium hidroksida pada suhu ruang serta membentuk senyawa-senyawa yang mempunyai sifat-sifat semen.</a:t>
            </a:r>
          </a:p>
          <a:p>
            <a:r>
              <a:rPr lang="id-ID" sz="1800" dirty="0" smtClean="0"/>
              <a:t>Semen pozzolan adalah bahan ikat yang mengandung silika amorf, yang apabila icampur dengan kapur akan membentuk benda padat yang keras. Bahan yang mengandung pozzolan adalah teras, semen merah, abu terbang, dan bubuk terak tanur tinggi.</a:t>
            </a:r>
          </a:p>
          <a:p>
            <a:endParaRPr lang="id-ID"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566" y="609601"/>
            <a:ext cx="7772400" cy="5522913"/>
          </a:xfrm>
        </p:spPr>
        <p:txBody>
          <a:bodyPr/>
          <a:lstStyle/>
          <a:p>
            <a:pPr lvl="1"/>
            <a:endParaRPr lang="id-ID" sz="1600" b="1" dirty="0" smtClean="0"/>
          </a:p>
          <a:p>
            <a:pPr lvl="1"/>
            <a:r>
              <a:rPr lang="id-ID" sz="1600" b="1" dirty="0" smtClean="0"/>
              <a:t>Semen terak</a:t>
            </a:r>
            <a:endParaRPr lang="id-ID" sz="1600" dirty="0" smtClean="0"/>
          </a:p>
          <a:p>
            <a:r>
              <a:rPr lang="id-ID" sz="1600" dirty="0" smtClean="0"/>
              <a:t>Semen terak adalah semen hidrolik yang sebagian besar terdiri dari suatu campuran seragam serta kuat dari terak tanur kapur tinggi dan kapur tohor. Sekitar 60% beratnya berasal dari terak tanur tinggi. </a:t>
            </a:r>
          </a:p>
          <a:p>
            <a:r>
              <a:rPr lang="id-ID" sz="1600" dirty="0" smtClean="0"/>
              <a:t> </a:t>
            </a:r>
          </a:p>
          <a:p>
            <a:r>
              <a:rPr lang="id-ID" sz="1600" dirty="0" smtClean="0"/>
              <a:t>Semen terak dibuat melalui proses tertentu yakni penggilingan, yang menyebabkan terak itu bersifat hidrolik, sekaligus berkurang jumlah sulfat yang dapat merusak. Terak tersebut kemudian dikeringkan dan ditambahi kapur tohor dengan perbandingan tertentu. Seluruh bahan dicampur dan dihaluskan kembali menjadi butiran yang halus.</a:t>
            </a:r>
          </a:p>
          <a:p>
            <a:r>
              <a:rPr lang="id-ID" sz="1600" dirty="0" smtClean="0"/>
              <a:t> </a:t>
            </a:r>
          </a:p>
          <a:p>
            <a:endParaRPr lang="id-ID" sz="1600" dirty="0" smtClean="0"/>
          </a:p>
          <a:p>
            <a:pPr lvl="1"/>
            <a:r>
              <a:rPr lang="id-ID" sz="1600" b="1" dirty="0" smtClean="0"/>
              <a:t>Semen alam</a:t>
            </a:r>
            <a:endParaRPr lang="id-ID" sz="1600" dirty="0" smtClean="0"/>
          </a:p>
          <a:p>
            <a:r>
              <a:rPr lang="id-ID" sz="1600" dirty="0" smtClean="0"/>
              <a:t>Semen alam dihasilkan melalui pembakaran batu kapur yang mengandung lempung pada suhu lebih rendah dari suhu pengerasan. Hasil pembakaran kemudian digiling menjadi serbuk halus. Kadar silika, alumina dan oksida besi pada serbuk cukup untuk membuatnya bergabung dengan kalsium oksida sehingga membentuk senyawa kalsium silikat dan aluminat yang dapat dianggap mempunyai sifat hidrolik. Semen alam yang dihasilkan mempunyai komposisi sebagai berikut:</a:t>
            </a:r>
          </a:p>
          <a:p>
            <a:endParaRPr lang="id-ID"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55077" y="457200"/>
            <a:ext cx="7772400" cy="5791200"/>
          </a:xfrm>
        </p:spPr>
        <p:txBody>
          <a:bodyPr>
            <a:normAutofit lnSpcReduction="10000"/>
          </a:bodyPr>
          <a:lstStyle/>
          <a:p>
            <a:r>
              <a:rPr lang="id-ID" sz="1600" dirty="0" smtClean="0"/>
              <a:t>CaO : 31% - 57%</a:t>
            </a:r>
          </a:p>
          <a:p>
            <a:r>
              <a:rPr lang="id-ID" sz="1600" dirty="0" smtClean="0"/>
              <a:t>SiO</a:t>
            </a:r>
            <a:r>
              <a:rPr lang="id-ID" sz="1600" baseline="-25000" dirty="0" smtClean="0"/>
              <a:t>2 </a:t>
            </a:r>
            <a:r>
              <a:rPr lang="id-ID" sz="1600" dirty="0" smtClean="0"/>
              <a:t>: 22% - 29%</a:t>
            </a:r>
          </a:p>
          <a:p>
            <a:r>
              <a:rPr lang="id-ID" sz="1600" dirty="0" smtClean="0"/>
              <a:t>Al</a:t>
            </a:r>
            <a:r>
              <a:rPr lang="id-ID" sz="1600" baseline="-25000" dirty="0" smtClean="0"/>
              <a:t>2</a:t>
            </a:r>
            <a:r>
              <a:rPr lang="id-ID" sz="1600" dirty="0" smtClean="0"/>
              <a:t>O</a:t>
            </a:r>
            <a:r>
              <a:rPr lang="id-ID" sz="1600" baseline="-25000" dirty="0" smtClean="0"/>
              <a:t>3</a:t>
            </a:r>
            <a:r>
              <a:rPr lang="id-ID" sz="1600" dirty="0" smtClean="0"/>
              <a:t>: 5,2% - 8,8%</a:t>
            </a:r>
          </a:p>
          <a:p>
            <a:r>
              <a:rPr lang="id-ID" sz="1600" dirty="0" smtClean="0"/>
              <a:t>Fe</a:t>
            </a:r>
            <a:r>
              <a:rPr lang="id-ID" sz="1600" baseline="-25000" dirty="0" smtClean="0"/>
              <a:t>2</a:t>
            </a:r>
            <a:r>
              <a:rPr lang="id-ID" sz="1600" dirty="0" smtClean="0"/>
              <a:t>O</a:t>
            </a:r>
            <a:r>
              <a:rPr lang="id-ID" sz="1600" baseline="-25000" dirty="0" smtClean="0"/>
              <a:t>3</a:t>
            </a:r>
            <a:r>
              <a:rPr lang="id-ID" sz="1600" dirty="0" smtClean="0"/>
              <a:t>: 1,5% - 3,2%</a:t>
            </a:r>
          </a:p>
          <a:p>
            <a:r>
              <a:rPr lang="id-ID" sz="1600" dirty="0" smtClean="0"/>
              <a:t>MgO : 1,5% - 2,2%</a:t>
            </a:r>
          </a:p>
          <a:p>
            <a:r>
              <a:rPr lang="id-ID" sz="1600" dirty="0" smtClean="0"/>
              <a:t>NaO : </a:t>
            </a:r>
          </a:p>
          <a:p>
            <a:r>
              <a:rPr lang="id-ID" sz="1600" dirty="0" smtClean="0"/>
              <a:t>K</a:t>
            </a:r>
            <a:r>
              <a:rPr lang="id-ID" sz="1600" baseline="-25000" dirty="0" smtClean="0"/>
              <a:t>2</a:t>
            </a:r>
            <a:r>
              <a:rPr lang="id-ID" sz="1600" dirty="0" smtClean="0"/>
              <a:t>O  :</a:t>
            </a:r>
          </a:p>
          <a:p>
            <a:r>
              <a:rPr lang="id-ID" sz="1600" dirty="0" smtClean="0"/>
              <a:t>Semen alam tidak boleh digunakan di tempat yang langsung terekspos perubahan cuaca, tetapi dapat digunakan dalam adukan beton untuk konstruksi yang tidak memerlukan kekuatan tinggi.</a:t>
            </a:r>
          </a:p>
          <a:p>
            <a:pPr lvl="1"/>
            <a:r>
              <a:rPr lang="id-ID" sz="1600" b="1" dirty="0" smtClean="0"/>
              <a:t>Semen portland</a:t>
            </a:r>
            <a:endParaRPr lang="id-ID" sz="1600" dirty="0" smtClean="0"/>
          </a:p>
          <a:p>
            <a:r>
              <a:rPr lang="id-ID" sz="1600" dirty="0" smtClean="0"/>
              <a:t>Semen portland adalah bahan konstruksi yang paling banyak digunakan dalam pekerjaan beton. Semen portland didefinisikan sebagai semen hidrolik yang dihasilkan dengan menggiling klinker yang terdiri dari kalsium silikat hidrolik, yang umumnya mengandung satu atau lebih bentuk kalsium sulfat sebagai bahan tambahan yang digiling bersama-sama dengan bahan utamanya. Pembuatan semen portland dilaksanakan melalui beberapa tahapan, yaitu:</a:t>
            </a:r>
          </a:p>
          <a:p>
            <a:pPr lvl="1"/>
            <a:r>
              <a:rPr lang="id-ID" sz="1600" dirty="0" smtClean="0"/>
              <a:t>Penambangan di </a:t>
            </a:r>
            <a:r>
              <a:rPr lang="id-ID" sz="1600" i="1" dirty="0" smtClean="0"/>
              <a:t>quarry</a:t>
            </a:r>
            <a:endParaRPr lang="id-ID" sz="1600" dirty="0" smtClean="0"/>
          </a:p>
          <a:p>
            <a:pPr lvl="1"/>
            <a:r>
              <a:rPr lang="id-ID" sz="1600" dirty="0" smtClean="0"/>
              <a:t>Pemecahan di </a:t>
            </a:r>
            <a:r>
              <a:rPr lang="id-ID" sz="1600" i="1" dirty="0" smtClean="0"/>
              <a:t>crushing plant</a:t>
            </a:r>
            <a:endParaRPr lang="id-ID" sz="1600" dirty="0" smtClean="0"/>
          </a:p>
          <a:p>
            <a:pPr lvl="1"/>
            <a:r>
              <a:rPr lang="id-ID" sz="1600" dirty="0" smtClean="0"/>
              <a:t>Penggilingan (</a:t>
            </a:r>
            <a:r>
              <a:rPr lang="id-ID" sz="1600" i="1" dirty="0" smtClean="0"/>
              <a:t>blending</a:t>
            </a:r>
            <a:r>
              <a:rPr lang="id-ID" sz="1600" dirty="0" smtClean="0"/>
              <a:t>)</a:t>
            </a:r>
          </a:p>
          <a:p>
            <a:pPr lvl="1"/>
            <a:r>
              <a:rPr lang="id-ID" sz="1600" dirty="0" smtClean="0"/>
              <a:t>Pencampuran bahan-bahan</a:t>
            </a:r>
          </a:p>
          <a:p>
            <a:endParaRPr lang="id-ID"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566" y="381000"/>
            <a:ext cx="7772400" cy="6019800"/>
          </a:xfrm>
        </p:spPr>
        <p:txBody>
          <a:bodyPr/>
          <a:lstStyle/>
          <a:p>
            <a:pPr lvl="1"/>
            <a:r>
              <a:rPr lang="id-ID" sz="1800" dirty="0" smtClean="0"/>
              <a:t>Pembakaran (</a:t>
            </a:r>
            <a:r>
              <a:rPr lang="id-ID" sz="1800" i="1" dirty="0" smtClean="0"/>
              <a:t>ciln</a:t>
            </a:r>
            <a:r>
              <a:rPr lang="id-ID" sz="1800" dirty="0" smtClean="0"/>
              <a:t>)</a:t>
            </a:r>
          </a:p>
          <a:p>
            <a:pPr lvl="1"/>
            <a:r>
              <a:rPr lang="id-ID" sz="1800" dirty="0" smtClean="0"/>
              <a:t>Penggilingan kembali hasil pembakaran</a:t>
            </a:r>
          </a:p>
          <a:p>
            <a:pPr lvl="1"/>
            <a:r>
              <a:rPr lang="id-ID" sz="1800" dirty="0" smtClean="0"/>
              <a:t>Penambahan bahan tambah (gipsum)</a:t>
            </a:r>
          </a:p>
          <a:p>
            <a:pPr lvl="1"/>
            <a:r>
              <a:rPr lang="id-ID" sz="1800" dirty="0" smtClean="0"/>
              <a:t>Pengikatan (</a:t>
            </a:r>
            <a:r>
              <a:rPr lang="id-ID" sz="1800" i="1" dirty="0" smtClean="0"/>
              <a:t>packing plant</a:t>
            </a:r>
            <a:r>
              <a:rPr lang="id-ID" sz="1800" dirty="0" smtClean="0"/>
              <a:t>)</a:t>
            </a:r>
          </a:p>
          <a:p>
            <a:r>
              <a:rPr lang="id-ID" sz="1800" dirty="0" smtClean="0"/>
              <a:t>Proses pembuatan semen portland dapat dibedakan menjadi dua, yaitu:</a:t>
            </a:r>
          </a:p>
          <a:p>
            <a:endParaRPr lang="id-ID" sz="1800" dirty="0" smtClean="0"/>
          </a:p>
          <a:p>
            <a:pPr lvl="0"/>
            <a:r>
              <a:rPr lang="id-ID" sz="1800" b="1" dirty="0" smtClean="0"/>
              <a:t>Proses basah</a:t>
            </a:r>
            <a:endParaRPr lang="id-ID" sz="1800" dirty="0" smtClean="0"/>
          </a:p>
          <a:p>
            <a:r>
              <a:rPr lang="id-ID" sz="1800" dirty="0" smtClean="0"/>
              <a:t>Pada proses basah, sebelum dibakar bahan dicampur dengan air (</a:t>
            </a:r>
            <a:r>
              <a:rPr lang="id-ID" sz="1800" i="1" dirty="0" smtClean="0"/>
              <a:t>slurry</a:t>
            </a:r>
            <a:r>
              <a:rPr lang="id-ID" sz="1800" dirty="0" smtClean="0"/>
              <a:t>) dan digiling hingga berupa bubur halus. Proses basah umumnya dilakukan jika yang diolah merupakan bahan-bahan lunak seperti kapur dan lempung. Bubur halus yang dihasilkan selanjutnya dimasukkan dalam oven berbentuk silinder yang dipasang miring (</a:t>
            </a:r>
            <a:r>
              <a:rPr lang="id-ID" sz="1800" i="1" dirty="0" smtClean="0"/>
              <a:t>ciln</a:t>
            </a:r>
            <a:r>
              <a:rPr lang="id-ID" sz="1800" dirty="0" smtClean="0"/>
              <a:t>). Suhu </a:t>
            </a:r>
            <a:r>
              <a:rPr lang="id-ID" sz="1800" i="1" dirty="0" smtClean="0"/>
              <a:t>ciln</a:t>
            </a:r>
            <a:r>
              <a:rPr lang="id-ID" sz="1800" dirty="0" smtClean="0"/>
              <a:t> ini sedikit demi sedikit dinaikkan dan diputar dengan kecepatan tertentu. Bahan akan mengalai perubahan sedikit demi sedikit akibat naiknya suhu dan akibatnya terjadi sliding di dalam ciln. Pada suhu 100</a:t>
            </a:r>
            <a:r>
              <a:rPr lang="id-ID" sz="1800" dirty="0" smtClean="0">
                <a:sym typeface="Symbol"/>
              </a:rPr>
              <a:t></a:t>
            </a:r>
            <a:r>
              <a:rPr lang="id-ID" sz="1800" dirty="0" smtClean="0"/>
              <a:t>C air mulai menguap, pada suhu 850</a:t>
            </a:r>
            <a:r>
              <a:rPr lang="id-ID" sz="1800" dirty="0" smtClean="0">
                <a:sym typeface="Symbol"/>
              </a:rPr>
              <a:t></a:t>
            </a:r>
            <a:r>
              <a:rPr lang="id-ID" sz="1800" dirty="0" smtClean="0"/>
              <a:t>C karbondioksida dilepaskan. Pada suhu sekitar 1400</a:t>
            </a:r>
            <a:r>
              <a:rPr lang="id-ID" sz="1800" dirty="0" smtClean="0">
                <a:sym typeface="Symbol"/>
              </a:rPr>
              <a:t></a:t>
            </a:r>
            <a:r>
              <a:rPr lang="id-ID" sz="1800" dirty="0" smtClean="0"/>
              <a:t>C, berlangsung permulaan perpaduan di daerah pembakaran, di mana akan terbentuk klinker yang terdiri dari senyawa kalsium silikat dan kalsium aluminat. Klinker tersebut selanjutnya didinginkan, kemudian dihaluskan menjadi butir halus dan ditambah dengan bahan gipsum.</a:t>
            </a:r>
          </a:p>
          <a:p>
            <a:endParaRPr lang="id-ID"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566" y="1752600"/>
            <a:ext cx="7772400" cy="4800600"/>
          </a:xfrm>
        </p:spPr>
        <p:txBody>
          <a:bodyPr/>
          <a:lstStyle/>
          <a:p>
            <a:pPr lvl="0"/>
            <a:r>
              <a:rPr lang="id-ID" sz="1800" b="1" dirty="0" smtClean="0"/>
              <a:t>Proses kering</a:t>
            </a:r>
            <a:endParaRPr lang="id-ID" sz="1800" dirty="0" smtClean="0"/>
          </a:p>
          <a:p>
            <a:r>
              <a:rPr lang="id-ID" sz="1800" dirty="0" smtClean="0"/>
              <a:t>Proses kering biasanya digunakan untuk jenis batuan yang lebih keras misalnya untuk batu kapur jenis </a:t>
            </a:r>
            <a:r>
              <a:rPr lang="id-ID" sz="1800" i="1" dirty="0" smtClean="0"/>
              <a:t>shale</a:t>
            </a:r>
            <a:r>
              <a:rPr lang="id-ID" sz="1800" dirty="0" smtClean="0"/>
              <a:t>. Pada proses ini bahan dicampur dan digiling dalam keadaan kering menjadi bubuk kasar. Selanjutnya, bahan tersebut dimasukkan ke dalam ciln dan proses selanjutnya sama dengan proses basah.</a:t>
            </a:r>
          </a:p>
          <a:p>
            <a:r>
              <a:rPr lang="id-ID" sz="1800" dirty="0" smtClean="0"/>
              <a:t>Dalam pabrikasi akhir, semen portland digiling dalam kilang hingga halus dan ditambah beberapa bahan tambahan. Bagai alir proses pabrikasi semen portland dapat dilihat pada Gambar....</a:t>
            </a:r>
          </a:p>
          <a:p>
            <a:pPr>
              <a:buNone/>
            </a:pPr>
            <a:endParaRPr lang="id-ID" sz="1800" dirty="0" smtClean="0"/>
          </a:p>
          <a:p>
            <a:pPr>
              <a:buNone/>
            </a:pPr>
            <a:endParaRPr lang="id-ID" sz="1800" dirty="0" smtClean="0"/>
          </a:p>
          <a:p>
            <a:pPr>
              <a:buNone/>
            </a:pPr>
            <a:endParaRPr lang="id-ID" sz="1800" dirty="0" smtClean="0"/>
          </a:p>
          <a:p>
            <a:pPr>
              <a:buNone/>
            </a:pPr>
            <a:r>
              <a:rPr lang="id-ID" sz="1800" dirty="0" smtClean="0"/>
              <a:t> </a:t>
            </a:r>
          </a:p>
          <a:p>
            <a:pPr>
              <a:buNone/>
            </a:pPr>
            <a:endParaRPr lang="id-ID" sz="18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2"/>
          <p:cNvPicPr>
            <a:picLocks noGrp="1" noChangeAspect="1" noChangeArrowheads="1"/>
          </p:cNvPicPr>
          <p:nvPr>
            <p:ph idx="1"/>
          </p:nvPr>
        </p:nvPicPr>
        <p:blipFill>
          <a:blip r:embed="rId2"/>
          <a:srcRect/>
          <a:stretch>
            <a:fillRect/>
          </a:stretch>
        </p:blipFill>
        <p:spPr bwMode="auto">
          <a:xfrm>
            <a:off x="1406769" y="2057400"/>
            <a:ext cx="6464524" cy="4078633"/>
          </a:xfrm>
          <a:prstGeom prst="rect">
            <a:avLst/>
          </a:prstGeom>
          <a:noFill/>
          <a:ln w="9525">
            <a:noFill/>
            <a:miter lim="800000"/>
            <a:headEnd/>
            <a:tailEnd/>
          </a:ln>
          <a:effectLst/>
        </p:spPr>
      </p:pic>
      <p:sp>
        <p:nvSpPr>
          <p:cNvPr id="5" name="Rectangle 4"/>
          <p:cNvSpPr/>
          <p:nvPr/>
        </p:nvSpPr>
        <p:spPr>
          <a:xfrm>
            <a:off x="1266093" y="1143000"/>
            <a:ext cx="3414717" cy="369332"/>
          </a:xfrm>
          <a:prstGeom prst="rect">
            <a:avLst/>
          </a:prstGeom>
        </p:spPr>
        <p:txBody>
          <a:bodyPr wrap="none">
            <a:spAutoFit/>
          </a:bodyPr>
          <a:lstStyle/>
          <a:p>
            <a:r>
              <a:rPr lang="id-ID" b="1" dirty="0" smtClean="0"/>
              <a:t>Bagan alir proses pabrikasi semen</a:t>
            </a:r>
            <a:endParaRPr lang="id-ID"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566" y="1219201"/>
            <a:ext cx="7772400" cy="4913313"/>
          </a:xfrm>
        </p:spPr>
        <p:txBody>
          <a:bodyPr/>
          <a:lstStyle/>
          <a:p>
            <a:r>
              <a:rPr lang="id-ID" sz="2000" dirty="0" smtClean="0"/>
              <a:t>Secara garis besar proses pembuatan semen portland adalah sebagai berikut:</a:t>
            </a:r>
          </a:p>
          <a:p>
            <a:pPr lvl="0"/>
            <a:r>
              <a:rPr lang="id-ID" sz="2000" dirty="0" smtClean="0"/>
              <a:t>Pencampuran mineral-mineral utama seperti CaO, SiO</a:t>
            </a:r>
            <a:r>
              <a:rPr lang="id-ID" sz="2000" baseline="-25000" dirty="0" smtClean="0"/>
              <a:t>2</a:t>
            </a:r>
            <a:r>
              <a:rPr lang="id-ID" sz="2000" dirty="0" smtClean="0"/>
              <a:t> dan Al</a:t>
            </a:r>
            <a:r>
              <a:rPr lang="id-ID" sz="2000" baseline="-25000" dirty="0" smtClean="0"/>
              <a:t>2</a:t>
            </a:r>
            <a:r>
              <a:rPr lang="id-ID" sz="2000" dirty="0" smtClean="0"/>
              <a:t>O</a:t>
            </a:r>
            <a:r>
              <a:rPr lang="id-ID" sz="2000" baseline="-25000" dirty="0" smtClean="0"/>
              <a:t>3</a:t>
            </a:r>
            <a:r>
              <a:rPr lang="id-ID" sz="2000" dirty="0" smtClean="0"/>
              <a:t>, dicampur bersama bahan tambahan lain dalam bentuk kering atau basah. Bentuk basah dikenal slurry.</a:t>
            </a:r>
          </a:p>
          <a:p>
            <a:pPr lvl="0"/>
            <a:r>
              <a:rPr lang="id-ID" sz="2000" dirty="0" smtClean="0"/>
              <a:t>Campuran ini dimasukkan ke dalam rotary kiln, dibakar pada suhu </a:t>
            </a:r>
            <a:r>
              <a:rPr lang="id-ID" sz="2000" dirty="0" smtClean="0">
                <a:sym typeface="Symbol"/>
              </a:rPr>
              <a:t></a:t>
            </a:r>
            <a:r>
              <a:rPr lang="id-ID" sz="2000" dirty="0" smtClean="0"/>
              <a:t> 1400</a:t>
            </a:r>
            <a:r>
              <a:rPr lang="id-ID" sz="2000" dirty="0" smtClean="0">
                <a:sym typeface="Symbol"/>
              </a:rPr>
              <a:t></a:t>
            </a:r>
            <a:r>
              <a:rPr lang="id-ID" sz="2000" dirty="0" smtClean="0"/>
              <a:t>C membentuk butiran-butiran bulat berdiameter antara 1,5 mm sampai 50 mm yang dikenal sebagai clinker.</a:t>
            </a:r>
          </a:p>
          <a:p>
            <a:pPr lvl="0"/>
            <a:r>
              <a:rPr lang="id-ID" sz="2000" dirty="0" smtClean="0"/>
              <a:t>Clinker yang telah dingin dihaluskan sehingga mencapai kehalusan (specific surface) </a:t>
            </a:r>
            <a:r>
              <a:rPr lang="id-ID" sz="2000" dirty="0" smtClean="0">
                <a:sym typeface="Symbol"/>
              </a:rPr>
              <a:t></a:t>
            </a:r>
            <a:r>
              <a:rPr lang="id-ID" sz="2000" dirty="0" smtClean="0"/>
              <a:t> 3150 cm</a:t>
            </a:r>
            <a:r>
              <a:rPr lang="id-ID" sz="2000" baseline="30000" dirty="0" smtClean="0"/>
              <a:t>2</a:t>
            </a:r>
            <a:r>
              <a:rPr lang="id-ID" sz="2000" dirty="0" smtClean="0"/>
              <a:t>/gr, sambil ditambahkan gypsum untuk mengontrol waktu ikat (</a:t>
            </a:r>
            <a:r>
              <a:rPr lang="id-ID" sz="2000" i="1" dirty="0" smtClean="0"/>
              <a:t>setting time</a:t>
            </a:r>
            <a:r>
              <a:rPr lang="id-ID" sz="2000" dirty="0" smtClean="0"/>
              <a:t>).</a:t>
            </a:r>
          </a:p>
          <a:p>
            <a:r>
              <a:rPr lang="id-ID" sz="2000" dirty="0" smtClean="0"/>
              <a:t> </a:t>
            </a:r>
          </a:p>
          <a:p>
            <a:r>
              <a:rPr lang="id-ID" sz="2000" dirty="0" smtClean="0"/>
              <a:t>Flash set = membeku seketika	pot life = batas waktu (expired)</a:t>
            </a:r>
          </a:p>
          <a:p>
            <a:endParaRPr lang="id-ID"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ASUS-X201E</dc:creator>
  <cp:lastModifiedBy>ASUS-X201E</cp:lastModifiedBy>
  <cp:revision>1</cp:revision>
  <dcterms:created xsi:type="dcterms:W3CDTF">2020-02-06T04:54:43Z</dcterms:created>
  <dcterms:modified xsi:type="dcterms:W3CDTF">2020-02-06T04:55:12Z</dcterms:modified>
</cp:coreProperties>
</file>