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E9309E-D54D-43D7-9113-EFAB0DC83A7F}"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E9309E-D54D-43D7-9113-EFAB0DC83A7F}"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E9309E-D54D-43D7-9113-EFAB0DC83A7F}"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328" y="214313"/>
            <a:ext cx="7804638"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4E699D8-2180-45E3-8FCE-D9957B271E60}"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E9309E-D54D-43D7-9113-EFAB0DC83A7F}"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9309E-D54D-43D7-9113-EFAB0DC83A7F}" type="datetimeFigureOut">
              <a:rPr lang="id-ID" smtClean="0"/>
              <a:t>06/02/2020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E9309E-D54D-43D7-9113-EFAB0DC83A7F}"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E9309E-D54D-43D7-9113-EFAB0DC83A7F}" type="datetimeFigureOut">
              <a:rPr lang="id-ID" smtClean="0"/>
              <a:t>06/02/2020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E9309E-D54D-43D7-9113-EFAB0DC83A7F}" type="datetimeFigureOut">
              <a:rPr lang="id-ID" smtClean="0"/>
              <a:t>06/02/2020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9309E-D54D-43D7-9113-EFAB0DC83A7F}" type="datetimeFigureOut">
              <a:rPr lang="id-ID" smtClean="0"/>
              <a:t>06/02/2020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9309E-D54D-43D7-9113-EFAB0DC83A7F}"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9309E-D54D-43D7-9113-EFAB0DC83A7F}" type="datetimeFigureOut">
              <a:rPr lang="id-ID" smtClean="0"/>
              <a:t>06/02/2020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7DD51D-66CB-4E15-B07B-1A45D4C5DBC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9309E-D54D-43D7-9113-EFAB0DC83A7F}" type="datetimeFigureOut">
              <a:rPr lang="id-ID" smtClean="0"/>
              <a:t>06/02/2020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DD51D-66CB-4E15-B07B-1A45D4C5DBC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ctrTitle"/>
          </p:nvPr>
        </p:nvSpPr>
        <p:spPr/>
        <p:txBody>
          <a:bodyPr>
            <a:normAutofit fontScale="90000"/>
          </a:bodyPr>
          <a:lstStyle/>
          <a:p>
            <a:pPr algn="ctr" eaLnBrk="1" hangingPunct="1"/>
            <a:r>
              <a:rPr lang="id-ID" sz="6000" dirty="0" smtClean="0">
                <a:latin typeface="Verdana" pitchFamily="34" charset="0"/>
              </a:rPr>
              <a:t/>
            </a:r>
            <a:br>
              <a:rPr lang="id-ID" sz="6000" dirty="0" smtClean="0">
                <a:latin typeface="Verdana" pitchFamily="34" charset="0"/>
              </a:rPr>
            </a:br>
            <a:r>
              <a:rPr lang="id-ID" sz="6000" dirty="0" smtClean="0">
                <a:latin typeface="Verdana" pitchFamily="34" charset="0"/>
              </a:rPr>
              <a:t/>
            </a:r>
            <a:br>
              <a:rPr lang="id-ID" sz="6000" dirty="0" smtClean="0">
                <a:latin typeface="Verdana" pitchFamily="34" charset="0"/>
              </a:rPr>
            </a:br>
            <a:r>
              <a:rPr lang="id-ID" sz="6000" dirty="0" smtClean="0">
                <a:latin typeface="Verdana" pitchFamily="34" charset="0"/>
              </a:rPr>
              <a:t>TEKNOLOGI</a:t>
            </a:r>
            <a:r>
              <a:rPr lang="en-US" sz="6000" dirty="0" smtClean="0">
                <a:latin typeface="Verdana" pitchFamily="34" charset="0"/>
              </a:rPr>
              <a:t> </a:t>
            </a:r>
            <a:r>
              <a:rPr lang="id-ID" sz="6000" dirty="0" smtClean="0">
                <a:latin typeface="Verdana" pitchFamily="34" charset="0"/>
              </a:rPr>
              <a:t> </a:t>
            </a:r>
            <a:r>
              <a:rPr lang="en-US" sz="6000" dirty="0" smtClean="0">
                <a:latin typeface="Verdana" pitchFamily="34" charset="0"/>
              </a:rPr>
              <a:t>BETON</a:t>
            </a:r>
            <a:r>
              <a:rPr lang="id-ID" sz="6000" dirty="0" smtClean="0">
                <a:latin typeface="Verdana" pitchFamily="34" charset="0"/>
              </a:rPr>
              <a:t> </a:t>
            </a:r>
            <a:endParaRPr lang="en-US" sz="6000" dirty="0" smtClean="0">
              <a:latin typeface="Verdan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415" y="457201"/>
            <a:ext cx="7772400" cy="5522913"/>
          </a:xfrm>
        </p:spPr>
        <p:txBody>
          <a:bodyPr/>
          <a:lstStyle/>
          <a:p>
            <a:pPr>
              <a:buNone/>
            </a:pPr>
            <a:r>
              <a:rPr lang="id-ID" sz="1800" dirty="0" smtClean="0">
                <a:solidFill>
                  <a:schemeClr val="tx1"/>
                </a:solidFill>
                <a:latin typeface="+mn-lt"/>
                <a:ea typeface="+mn-ea"/>
                <a:cs typeface="+mn-cs"/>
              </a:rPr>
              <a:t>	Beberapa standar yang ada misalnya dari Amerika, Inggris, jepang, Australia, New Zealand, dan dari negara-negara Eropa lainnya. Di Indonesia kita mengenal SNI 2002 yang merupakan hasil revisi dari SK SNI 1991. SNI 2002 mengadopsi peraturan dari </a:t>
            </a:r>
            <a:r>
              <a:rPr lang="id-ID" sz="1800" i="1" dirty="0" smtClean="0">
                <a:solidFill>
                  <a:schemeClr val="tx1"/>
                </a:solidFill>
                <a:latin typeface="+mn-lt"/>
                <a:ea typeface="+mn-ea"/>
                <a:cs typeface="+mn-cs"/>
              </a:rPr>
              <a:t>Amerika Cocnrete Institute</a:t>
            </a:r>
            <a:r>
              <a:rPr lang="id-ID" sz="1800" dirty="0" smtClean="0">
                <a:solidFill>
                  <a:schemeClr val="tx1"/>
                </a:solidFill>
                <a:latin typeface="+mn-lt"/>
                <a:ea typeface="+mn-ea"/>
                <a:cs typeface="+mn-cs"/>
              </a:rPr>
              <a:t> (ACI), dan yang berkaitan dengan masalah gempa mengadopsi standar dari New Zealand. Hal ini dilakukan oleh para ahli mengingat bahwa perilaku gempa Indonesia mempunyai kesamaan dengan perilaku gempa di New Zealand karena berada dalam lempengan kerak bumi yang sama. </a:t>
            </a:r>
          </a:p>
          <a:p>
            <a:pPr>
              <a:buNone/>
            </a:pPr>
            <a:r>
              <a:rPr lang="id-ID" sz="1800" dirty="0" smtClean="0">
                <a:solidFill>
                  <a:schemeClr val="tx1"/>
                </a:solidFill>
                <a:latin typeface="+mn-lt"/>
                <a:ea typeface="+mn-ea"/>
                <a:cs typeface="+mn-cs"/>
              </a:rPr>
              <a:t>	Dengan terus berkembangnya berbagai penelitian dan semakin berkembangnya kemampuan konstruksi oleh perangkat lunak (</a:t>
            </a:r>
            <a:r>
              <a:rPr lang="id-ID" sz="1800" i="1" dirty="0" smtClean="0">
                <a:solidFill>
                  <a:schemeClr val="tx1"/>
                </a:solidFill>
                <a:latin typeface="+mn-lt"/>
                <a:ea typeface="+mn-ea"/>
                <a:cs typeface="+mn-cs"/>
              </a:rPr>
              <a:t>soft ware</a:t>
            </a:r>
            <a:r>
              <a:rPr lang="id-ID" sz="1800" dirty="0" smtClean="0">
                <a:solidFill>
                  <a:schemeClr val="tx1"/>
                </a:solidFill>
                <a:latin typeface="+mn-lt"/>
                <a:ea typeface="+mn-ea"/>
                <a:cs typeface="+mn-cs"/>
              </a:rPr>
              <a:t>) dan perangkat keras (</a:t>
            </a:r>
            <a:r>
              <a:rPr lang="id-ID" sz="1800" i="1" dirty="0" smtClean="0">
                <a:solidFill>
                  <a:schemeClr val="tx1"/>
                </a:solidFill>
                <a:latin typeface="+mn-lt"/>
                <a:ea typeface="+mn-ea"/>
                <a:cs typeface="+mn-cs"/>
              </a:rPr>
              <a:t>hard ware</a:t>
            </a:r>
            <a:r>
              <a:rPr lang="id-ID" sz="1800" dirty="0" smtClean="0">
                <a:solidFill>
                  <a:schemeClr val="tx1"/>
                </a:solidFill>
                <a:latin typeface="+mn-lt"/>
                <a:ea typeface="+mn-ea"/>
                <a:cs typeface="+mn-cs"/>
              </a:rPr>
              <a:t>), maka berbagai peraturan yang ada pun akan mengalami perbaikan-perbaikan dan sekaligus penambahan hal-hal yang baru. Revisi secara menyeluruh dilakukan oleh ACI setiap enam tahun. Pemilihan standar Amerika sebagai acuan untuk peraturan beton di Indonesia adalah atas dasar kemudahan untuk memperoleh berbagai informasi perkembangan yang telah dilakukan dan sedang berlangsung di Amerika. </a:t>
            </a:r>
          </a:p>
          <a:p>
            <a:pPr>
              <a:buNone/>
            </a:pPr>
            <a:r>
              <a:rPr lang="id-ID" sz="1800" dirty="0" smtClean="0">
                <a:solidFill>
                  <a:schemeClr val="tx1"/>
                </a:solidFill>
                <a:latin typeface="+mn-lt"/>
                <a:ea typeface="+mn-ea"/>
                <a:cs typeface="+mn-cs"/>
              </a:rPr>
              <a:t>	Berikut akan disampaikan beberapa standar yang relevan, seperti : BS (Inggris), DIN (Jerman), CEB-FIP (negara-negara Eropa), NZS (New Zealand), dan JIS (Jepang).</a:t>
            </a:r>
          </a:p>
          <a:p>
            <a:endParaRPr lang="id-ID"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304801"/>
            <a:ext cx="7772400" cy="5638799"/>
          </a:xfrm>
        </p:spPr>
        <p:txBody>
          <a:bodyPr>
            <a:normAutofit lnSpcReduction="10000"/>
          </a:bodyPr>
          <a:lstStyle/>
          <a:p>
            <a:pPr lvl="1">
              <a:buNone/>
            </a:pPr>
            <a:r>
              <a:rPr lang="id-ID" sz="1800" b="1" dirty="0" smtClean="0">
                <a:solidFill>
                  <a:schemeClr val="tx1"/>
                </a:solidFill>
                <a:latin typeface="+mn-lt"/>
              </a:rPr>
              <a:t>Bahan Beton Bertulang</a:t>
            </a:r>
            <a:endParaRPr lang="id-ID" sz="1800" dirty="0" smtClean="0">
              <a:solidFill>
                <a:schemeClr val="tx1"/>
              </a:solidFill>
              <a:latin typeface="+mn-lt"/>
            </a:endParaRPr>
          </a:p>
          <a:p>
            <a:pPr>
              <a:buNone/>
            </a:pPr>
            <a:r>
              <a:rPr lang="id-ID" sz="1800" b="1" dirty="0" smtClean="0">
                <a:solidFill>
                  <a:schemeClr val="tx1"/>
                </a:solidFill>
                <a:latin typeface="+mn-lt"/>
                <a:ea typeface="+mn-ea"/>
                <a:cs typeface="+mn-cs"/>
              </a:rPr>
              <a:t> </a:t>
            </a:r>
            <a:endParaRPr lang="id-ID" sz="1800" dirty="0" smtClean="0">
              <a:solidFill>
                <a:schemeClr val="tx1"/>
              </a:solidFill>
              <a:latin typeface="+mn-lt"/>
              <a:ea typeface="+mn-ea"/>
              <a:cs typeface="+mn-cs"/>
            </a:endParaRPr>
          </a:p>
          <a:p>
            <a:pPr>
              <a:buNone/>
            </a:pPr>
            <a:r>
              <a:rPr lang="id-ID" sz="1800" dirty="0" smtClean="0">
                <a:solidFill>
                  <a:schemeClr val="tx1"/>
                </a:solidFill>
                <a:latin typeface="+mn-lt"/>
                <a:ea typeface="+mn-ea"/>
                <a:cs typeface="+mn-cs"/>
              </a:rPr>
              <a:t>	Secara umum beton didifinisikan suatu bahan komposit yang terdiri atas semen, air, agregat halus, agregat kasar dan bahan tambahan bila ada, yang saling terikat satu dengan lainnya secara kimiawi oleh hasil hidrasi semen portland, membentuk suatu massa yang kaku dan keras.</a:t>
            </a:r>
          </a:p>
          <a:p>
            <a:endParaRPr lang="id-ID" sz="1800" dirty="0" smtClean="0">
              <a:solidFill>
                <a:schemeClr val="tx1"/>
              </a:solidFill>
              <a:latin typeface="+mn-lt"/>
              <a:ea typeface="+mn-ea"/>
              <a:cs typeface="+mn-cs"/>
            </a:endParaRPr>
          </a:p>
          <a:p>
            <a:pPr>
              <a:buNone/>
            </a:pPr>
            <a:r>
              <a:rPr lang="id-ID" sz="1800" dirty="0" smtClean="0">
                <a:solidFill>
                  <a:schemeClr val="tx1"/>
                </a:solidFill>
                <a:latin typeface="+mn-lt"/>
                <a:ea typeface="+mn-ea"/>
                <a:cs typeface="+mn-cs"/>
              </a:rPr>
              <a:t>	Pada Gambar 1.3  dapat dilihat model simplifikasi dari beton sebagai hipotesis bahwa mutu beton tergantung pada mutu matrix (mortar), mutu agregat (inclusion) dan mutu bidang antara (interface zone).</a:t>
            </a:r>
          </a:p>
          <a:p>
            <a:pPr>
              <a:buNone/>
            </a:pPr>
            <a:endParaRPr lang="id-ID" sz="1800" dirty="0" smtClean="0">
              <a:solidFill>
                <a:schemeClr val="tx1"/>
              </a:solidFill>
              <a:latin typeface="+mn-lt"/>
              <a:ea typeface="+mn-ea"/>
              <a:cs typeface="+mn-cs"/>
            </a:endParaRPr>
          </a:p>
          <a:p>
            <a:pPr>
              <a:buNone/>
            </a:pPr>
            <a:endParaRPr lang="id-ID" sz="1800" dirty="0" smtClean="0">
              <a:solidFill>
                <a:schemeClr val="tx1"/>
              </a:solidFill>
              <a:latin typeface="+mn-lt"/>
              <a:ea typeface="+mn-ea"/>
              <a:cs typeface="+mn-cs"/>
            </a:endParaRPr>
          </a:p>
          <a:p>
            <a:pPr>
              <a:buNone/>
            </a:pPr>
            <a:endParaRPr lang="id-ID" sz="1800" dirty="0" smtClean="0"/>
          </a:p>
          <a:p>
            <a:pPr>
              <a:buNone/>
            </a:pPr>
            <a:endParaRPr lang="id-ID" sz="1800" dirty="0" smtClean="0">
              <a:solidFill>
                <a:schemeClr val="tx1"/>
              </a:solidFill>
              <a:latin typeface="+mn-lt"/>
              <a:ea typeface="+mn-ea"/>
              <a:cs typeface="+mn-cs"/>
            </a:endParaRPr>
          </a:p>
          <a:p>
            <a:endParaRPr lang="id-ID" sz="1800" b="1" dirty="0" smtClean="0">
              <a:solidFill>
                <a:schemeClr val="tx1"/>
              </a:solidFill>
              <a:latin typeface="+mn-lt"/>
              <a:ea typeface="+mn-ea"/>
              <a:cs typeface="+mn-cs"/>
            </a:endParaRPr>
          </a:p>
          <a:p>
            <a:endParaRPr lang="id-ID" sz="1800" b="1" dirty="0" smtClean="0"/>
          </a:p>
          <a:p>
            <a:endParaRPr lang="id-ID" sz="1800" b="1" dirty="0" smtClean="0">
              <a:solidFill>
                <a:schemeClr val="tx1"/>
              </a:solidFill>
              <a:latin typeface="+mn-lt"/>
              <a:ea typeface="+mn-ea"/>
              <a:cs typeface="+mn-cs"/>
            </a:endParaRPr>
          </a:p>
          <a:p>
            <a:pPr>
              <a:buNone/>
            </a:pPr>
            <a:r>
              <a:rPr lang="id-ID" sz="1600" b="1" dirty="0" smtClean="0">
                <a:solidFill>
                  <a:schemeClr val="tx1"/>
                </a:solidFill>
                <a:latin typeface="+mn-lt"/>
                <a:ea typeface="+mn-ea"/>
                <a:cs typeface="+mn-cs"/>
              </a:rPr>
              <a:t>                Gambar 1.3 Model simplifikasi beton</a:t>
            </a:r>
            <a:endParaRPr lang="id-ID" sz="1600" dirty="0" smtClean="0">
              <a:solidFill>
                <a:schemeClr val="tx1"/>
              </a:solidFill>
              <a:latin typeface="+mn-lt"/>
              <a:ea typeface="+mn-ea"/>
              <a:cs typeface="+mn-cs"/>
            </a:endParaRPr>
          </a:p>
          <a:p>
            <a:endParaRPr lang="id-ID" dirty="0"/>
          </a:p>
        </p:txBody>
      </p:sp>
      <p:pic>
        <p:nvPicPr>
          <p:cNvPr id="7" name="Picture 2"/>
          <p:cNvPicPr>
            <a:picLocks noChangeAspect="1" noChangeArrowheads="1"/>
          </p:cNvPicPr>
          <p:nvPr/>
        </p:nvPicPr>
        <p:blipFill>
          <a:blip r:embed="rId2"/>
          <a:srcRect/>
          <a:stretch>
            <a:fillRect/>
          </a:stretch>
        </p:blipFill>
        <p:spPr bwMode="auto">
          <a:xfrm>
            <a:off x="2954215" y="3429001"/>
            <a:ext cx="2110154" cy="2218015"/>
          </a:xfrm>
          <a:prstGeom prst="rect">
            <a:avLst/>
          </a:prstGeom>
          <a:noFill/>
          <a:ln w="9525">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5754" y="762000"/>
            <a:ext cx="7772400" cy="5751513"/>
          </a:xfrm>
        </p:spPr>
        <p:txBody>
          <a:bodyPr/>
          <a:lstStyle/>
          <a:p>
            <a:pPr>
              <a:buNone/>
            </a:pPr>
            <a:r>
              <a:rPr lang="id-ID" sz="1800" dirty="0" smtClean="0">
                <a:solidFill>
                  <a:schemeClr val="tx1"/>
                </a:solidFill>
                <a:latin typeface="+mn-lt"/>
                <a:ea typeface="+mn-ea"/>
                <a:cs typeface="+mn-cs"/>
              </a:rPr>
              <a:t>	Dengan demikian dapat disimpulkan bahwa kualitas beton bertulang sangat tergantung pada :</a:t>
            </a:r>
          </a:p>
          <a:p>
            <a:pPr lvl="0"/>
            <a:r>
              <a:rPr lang="id-ID" sz="1800" dirty="0" smtClean="0">
                <a:solidFill>
                  <a:schemeClr val="tx1"/>
                </a:solidFill>
                <a:latin typeface="+mn-lt"/>
                <a:ea typeface="+mn-ea"/>
                <a:cs typeface="+mn-cs"/>
              </a:rPr>
              <a:t>Kualitas semen</a:t>
            </a:r>
          </a:p>
          <a:p>
            <a:pPr lvl="0"/>
            <a:r>
              <a:rPr lang="id-ID" sz="1800" dirty="0" smtClean="0">
                <a:solidFill>
                  <a:schemeClr val="tx1"/>
                </a:solidFill>
                <a:latin typeface="+mn-lt"/>
                <a:ea typeface="+mn-ea"/>
                <a:cs typeface="+mn-cs"/>
              </a:rPr>
              <a:t>Kualitas air pencampur</a:t>
            </a:r>
          </a:p>
          <a:p>
            <a:pPr lvl="0"/>
            <a:r>
              <a:rPr lang="id-ID" sz="1800" dirty="0" smtClean="0">
                <a:solidFill>
                  <a:schemeClr val="tx1"/>
                </a:solidFill>
                <a:latin typeface="+mn-lt"/>
                <a:ea typeface="+mn-ea"/>
                <a:cs typeface="+mn-cs"/>
              </a:rPr>
              <a:t>Kekuatan, kebersihan, bentuk, tekstur permukaan, komposisi kimia agregat</a:t>
            </a:r>
          </a:p>
          <a:p>
            <a:pPr lvl="0"/>
            <a:r>
              <a:rPr lang="id-ID" sz="1800" dirty="0" smtClean="0">
                <a:solidFill>
                  <a:schemeClr val="tx1"/>
                </a:solidFill>
                <a:latin typeface="+mn-lt"/>
                <a:ea typeface="+mn-ea"/>
                <a:cs typeface="+mn-cs"/>
              </a:rPr>
              <a:t>Kualitas bahan tambahan bila ada</a:t>
            </a:r>
          </a:p>
          <a:p>
            <a:pPr lvl="0"/>
            <a:r>
              <a:rPr lang="id-ID" sz="1800" dirty="0" smtClean="0">
                <a:solidFill>
                  <a:schemeClr val="tx1"/>
                </a:solidFill>
                <a:latin typeface="+mn-lt"/>
                <a:ea typeface="+mn-ea"/>
                <a:cs typeface="+mn-cs"/>
              </a:rPr>
              <a:t>Proporsi masing-masing bahan</a:t>
            </a:r>
          </a:p>
          <a:p>
            <a:pPr lvl="0"/>
            <a:r>
              <a:rPr lang="id-ID" sz="1800" dirty="0" smtClean="0">
                <a:solidFill>
                  <a:schemeClr val="tx1"/>
                </a:solidFill>
                <a:latin typeface="+mn-lt"/>
                <a:ea typeface="+mn-ea"/>
                <a:cs typeface="+mn-cs"/>
              </a:rPr>
              <a:t>Cara pencampuran, pengecoran, pemadatan</a:t>
            </a:r>
          </a:p>
          <a:p>
            <a:pPr lvl="0"/>
            <a:r>
              <a:rPr lang="id-ID" sz="1800" dirty="0" smtClean="0">
                <a:solidFill>
                  <a:schemeClr val="tx1"/>
                </a:solidFill>
                <a:latin typeface="+mn-lt"/>
                <a:ea typeface="+mn-ea"/>
                <a:cs typeface="+mn-cs"/>
              </a:rPr>
              <a:t>Cara perawatan (suhu dan kelembaban)</a:t>
            </a:r>
          </a:p>
          <a:p>
            <a:pPr lvl="0"/>
            <a:r>
              <a:rPr lang="id-ID" sz="1800" dirty="0" smtClean="0">
                <a:solidFill>
                  <a:schemeClr val="tx1"/>
                </a:solidFill>
                <a:latin typeface="+mn-lt"/>
                <a:ea typeface="+mn-ea"/>
                <a:cs typeface="+mn-cs"/>
              </a:rPr>
              <a:t>Interaksi lekatan (adhesi) antara mortar dan agregat kasar</a:t>
            </a:r>
          </a:p>
          <a:p>
            <a:pPr lvl="0"/>
            <a:r>
              <a:rPr lang="id-ID" sz="1800" dirty="0" smtClean="0">
                <a:solidFill>
                  <a:schemeClr val="tx1"/>
                </a:solidFill>
                <a:latin typeface="+mn-lt"/>
                <a:ea typeface="+mn-ea"/>
                <a:cs typeface="+mn-cs"/>
              </a:rPr>
              <a:t>Umur beton</a:t>
            </a:r>
          </a:p>
          <a:p>
            <a:pPr lvl="0"/>
            <a:r>
              <a:rPr lang="id-ID" sz="1800" dirty="0" smtClean="0">
                <a:solidFill>
                  <a:schemeClr val="tx1"/>
                </a:solidFill>
                <a:latin typeface="+mn-lt"/>
                <a:ea typeface="+mn-ea"/>
                <a:cs typeface="+mn-cs"/>
              </a:rPr>
              <a:t>Kecepatan pembebanan</a:t>
            </a:r>
          </a:p>
          <a:p>
            <a:pPr>
              <a:buNone/>
            </a:pPr>
            <a:endParaRPr lang="id-ID" sz="1800" dirty="0" smtClean="0">
              <a:solidFill>
                <a:schemeClr val="tx1"/>
              </a:solidFill>
              <a:latin typeface="+mn-lt"/>
              <a:ea typeface="+mn-ea"/>
              <a:cs typeface="+mn-cs"/>
            </a:endParaRPr>
          </a:p>
          <a:p>
            <a:pPr>
              <a:buNone/>
            </a:pPr>
            <a:r>
              <a:rPr lang="id-ID" sz="1800" dirty="0" smtClean="0">
                <a:solidFill>
                  <a:schemeClr val="tx1"/>
                </a:solidFill>
                <a:latin typeface="+mn-lt"/>
                <a:ea typeface="+mn-ea"/>
                <a:cs typeface="+mn-cs"/>
              </a:rPr>
              <a:t>	Beton bertulang merupakan kombinasi antara bahan beton seperti yang telah didifinisikan di atas dengan besi tulangan membentuk suatu bahan komposit baru, yang secara bersama-sama memikul beban luar yang bekerja melalui interaksi lekatan antara hasil hidrasi semen dengan besi tulangan.</a:t>
            </a:r>
          </a:p>
          <a:p>
            <a:endParaRPr lang="id-ID" sz="18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Definisi Beton</a:t>
            </a:r>
          </a:p>
        </p:txBody>
      </p:sp>
      <p:sp>
        <p:nvSpPr>
          <p:cNvPr id="7171" name="Rectangle 3"/>
          <p:cNvSpPr>
            <a:spLocks noGrp="1" noChangeArrowheads="1"/>
          </p:cNvSpPr>
          <p:nvPr>
            <p:ph type="body" idx="1"/>
          </p:nvPr>
        </p:nvSpPr>
        <p:spPr>
          <a:xfrm>
            <a:off x="609601" y="2971800"/>
            <a:ext cx="8034704" cy="1905000"/>
          </a:xfrm>
        </p:spPr>
        <p:txBody>
          <a:bodyPr/>
          <a:lstStyle/>
          <a:p>
            <a:pPr algn="just" eaLnBrk="1" hangingPunct="1">
              <a:buFont typeface="Wingdings" pitchFamily="2" charset="2"/>
              <a:buNone/>
            </a:pPr>
            <a:r>
              <a:rPr lang="en-US" dirty="0" smtClean="0"/>
              <a:t>	</a:t>
            </a:r>
            <a:r>
              <a:rPr lang="en-US" dirty="0" err="1" smtClean="0"/>
              <a:t>Beton</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campuran</a:t>
            </a:r>
            <a:r>
              <a:rPr lang="en-US" dirty="0" smtClean="0"/>
              <a:t> </a:t>
            </a:r>
            <a:r>
              <a:rPr lang="en-US" dirty="0" err="1" smtClean="0"/>
              <a:t>antara</a:t>
            </a:r>
            <a:r>
              <a:rPr lang="en-US" dirty="0" smtClean="0"/>
              <a:t> air, semen, </a:t>
            </a:r>
            <a:r>
              <a:rPr lang="en-US" dirty="0" err="1" smtClean="0"/>
              <a:t>agregat</a:t>
            </a:r>
            <a:r>
              <a:rPr lang="en-US" dirty="0" smtClean="0"/>
              <a:t> </a:t>
            </a:r>
            <a:r>
              <a:rPr lang="en-US" dirty="0" err="1" smtClean="0"/>
              <a:t>halus</a:t>
            </a:r>
            <a:r>
              <a:rPr lang="en-US" dirty="0" smtClean="0"/>
              <a:t>, </a:t>
            </a:r>
            <a:r>
              <a:rPr lang="en-US" dirty="0" err="1" smtClean="0"/>
              <a:t>agregat</a:t>
            </a:r>
            <a:r>
              <a:rPr lang="en-US" dirty="0" smtClean="0"/>
              <a:t> </a:t>
            </a:r>
            <a:r>
              <a:rPr lang="en-US" dirty="0" err="1" smtClean="0"/>
              <a:t>kasar</a:t>
            </a:r>
            <a:r>
              <a:rPr lang="en-US" dirty="0" smtClean="0"/>
              <a:t>, </a:t>
            </a:r>
            <a:r>
              <a:rPr lang="en-US" dirty="0" err="1" smtClean="0"/>
              <a:t>dan</a:t>
            </a:r>
            <a:r>
              <a:rPr lang="en-US" dirty="0" smtClean="0"/>
              <a:t> </a:t>
            </a:r>
            <a:r>
              <a:rPr lang="en-US" dirty="0" err="1" smtClean="0"/>
              <a:t>bahan</a:t>
            </a:r>
            <a:r>
              <a:rPr lang="en-US" dirty="0" smtClean="0"/>
              <a:t> </a:t>
            </a:r>
            <a:r>
              <a:rPr lang="en-US" dirty="0" err="1" smtClean="0"/>
              <a:t>tambahan</a:t>
            </a:r>
            <a:r>
              <a:rPr lang="en-US" dirty="0" smtClean="0"/>
              <a:t> </a:t>
            </a:r>
            <a:r>
              <a:rPr lang="en-US" dirty="0" err="1" smtClean="0"/>
              <a:t>jika</a:t>
            </a:r>
            <a:r>
              <a:rPr lang="en-US" dirty="0" smtClean="0"/>
              <a:t> </a:t>
            </a:r>
            <a:r>
              <a:rPr lang="en-US" dirty="0" err="1" smtClean="0"/>
              <a:t>diperlukan</a:t>
            </a:r>
            <a:r>
              <a:rPr lang="en-US" dirty="0" smtClean="0"/>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762000"/>
            <a:ext cx="7794380" cy="1219200"/>
          </a:xfrm>
        </p:spPr>
        <p:txBody>
          <a:bodyPr/>
          <a:lstStyle/>
          <a:p>
            <a:pPr lvl="1"/>
            <a:r>
              <a:rPr lang="id-ID" b="1" dirty="0" smtClean="0"/>
              <a:t/>
            </a:r>
            <a:br>
              <a:rPr lang="id-ID" b="1" dirty="0" smtClean="0"/>
            </a:br>
            <a:r>
              <a:rPr lang="id-ID" b="1" dirty="0" smtClean="0"/>
              <a:t/>
            </a:r>
            <a:br>
              <a:rPr lang="id-ID" b="1" dirty="0" smtClean="0"/>
            </a:br>
            <a:r>
              <a:rPr lang="id-ID" b="1" dirty="0" smtClean="0"/>
              <a:t>Sejarah Perkembangan</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sz="2000" dirty="0" smtClean="0">
                <a:solidFill>
                  <a:schemeClr val="tx1"/>
                </a:solidFill>
                <a:latin typeface="+mn-lt"/>
                <a:ea typeface="+mn-ea"/>
                <a:cs typeface="+mn-cs"/>
              </a:rPr>
              <a:t>Hingga saat ini bahan bangunan yang paling banyak diminati adalah beton. Hal ini disebabkan antara lain oleh kemudahan untuk dibuat menjadi berbagai bentuk, relatif tidak memerlukan tenaga yang sangat ahli dalam pembangunan, relatif tidak memerlukan perawatan pasca pembangunan yang berarti, dan dari segi ekonomis bahan beton adalah paling murah bila dibanding konstruksi baja atau kayu, lebih tahan terhadap bahaya kebakaran, serta relatif kaku.</a:t>
            </a:r>
          </a:p>
          <a:p>
            <a:pPr>
              <a:buNone/>
            </a:pPr>
            <a:endParaRPr lang="id-ID" sz="2000" dirty="0" smtClean="0">
              <a:solidFill>
                <a:schemeClr val="tx1"/>
              </a:solidFill>
              <a:latin typeface="+mn-lt"/>
              <a:ea typeface="+mn-ea"/>
              <a:cs typeface="+mn-cs"/>
            </a:endParaRPr>
          </a:p>
          <a:p>
            <a:r>
              <a:rPr lang="id-ID" sz="2000" dirty="0" smtClean="0">
                <a:solidFill>
                  <a:schemeClr val="tx1"/>
                </a:solidFill>
                <a:latin typeface="+mn-lt"/>
                <a:ea typeface="+mn-ea"/>
                <a:cs typeface="+mn-cs"/>
              </a:rPr>
              <a:t>Disamping itu beton mempunyai beberapa kekurangan seperti kekuatan tarik yang rendah, memerlukan bekisting dan penumpu saat konstruksi, perbandingan kekuatan terhadap berat yang relatif lebih rendah dan stabilitas volumenya relatif rendah.</a:t>
            </a:r>
          </a:p>
          <a:p>
            <a:endParaRPr lang="id-ID"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415" y="1905000"/>
            <a:ext cx="7772400" cy="4114800"/>
          </a:xfrm>
        </p:spPr>
        <p:txBody>
          <a:bodyPr>
            <a:normAutofit fontScale="92500" lnSpcReduction="20000"/>
          </a:bodyPr>
          <a:lstStyle/>
          <a:p>
            <a:r>
              <a:rPr lang="id-ID" sz="2000" dirty="0" smtClean="0">
                <a:solidFill>
                  <a:schemeClr val="tx1"/>
                </a:solidFill>
                <a:latin typeface="+mn-lt"/>
                <a:ea typeface="+mn-ea"/>
                <a:cs typeface="+mn-cs"/>
              </a:rPr>
              <a:t>Pemakaian beton telah dimulai sejak zaman Romawi. Namun baru pada awal abad 19 bahan beton mengalami banyak perkembangan.</a:t>
            </a:r>
          </a:p>
          <a:p>
            <a:pPr lvl="0"/>
            <a:r>
              <a:rPr lang="id-ID" sz="2000" dirty="0" smtClean="0">
                <a:solidFill>
                  <a:schemeClr val="tx1"/>
                </a:solidFill>
                <a:latin typeface="+mn-lt"/>
                <a:ea typeface="+mn-ea"/>
                <a:cs typeface="+mn-cs"/>
              </a:rPr>
              <a:t>Tahun 1801, F. Coignet menemukan bahwa bahan beton mempunyai kekuatan tarik yang rendah.</a:t>
            </a:r>
          </a:p>
          <a:p>
            <a:pPr lvl="0"/>
            <a:r>
              <a:rPr lang="id-ID" sz="2000" dirty="0" smtClean="0">
                <a:solidFill>
                  <a:schemeClr val="tx1"/>
                </a:solidFill>
                <a:latin typeface="+mn-lt"/>
                <a:ea typeface="+mn-ea"/>
                <a:cs typeface="+mn-cs"/>
              </a:rPr>
              <a:t>Tahun 1850, J.L. Lambot berhasil membuat perahu kecil dari bahan semen.</a:t>
            </a:r>
          </a:p>
          <a:p>
            <a:pPr lvl="0"/>
            <a:r>
              <a:rPr lang="id-ID" sz="2000" dirty="0" smtClean="0">
                <a:solidFill>
                  <a:schemeClr val="tx1"/>
                </a:solidFill>
                <a:latin typeface="+mn-lt"/>
                <a:ea typeface="+mn-ea"/>
                <a:cs typeface="+mn-cs"/>
              </a:rPr>
              <a:t>Tahun 1867, J. Monier, petani Perancis, mempatenkan rangka baja sebagai tulangan untuk gentong beton yang ia buat.</a:t>
            </a:r>
          </a:p>
          <a:p>
            <a:pPr lvl="0"/>
            <a:r>
              <a:rPr lang="id-ID" sz="2000" dirty="0" smtClean="0">
                <a:solidFill>
                  <a:schemeClr val="tx1"/>
                </a:solidFill>
                <a:latin typeface="+mn-lt"/>
                <a:ea typeface="+mn-ea"/>
                <a:cs typeface="+mn-cs"/>
              </a:rPr>
              <a:t>Tahun 1886. Kolnen, untuk pertama kali memperkenalkan teori dan perencanaan struktur beton.</a:t>
            </a:r>
          </a:p>
          <a:p>
            <a:pPr lvl="0"/>
            <a:r>
              <a:rPr lang="id-ID" sz="2000" dirty="0" smtClean="0">
                <a:solidFill>
                  <a:schemeClr val="tx1"/>
                </a:solidFill>
                <a:latin typeface="+mn-lt"/>
                <a:ea typeface="+mn-ea"/>
                <a:cs typeface="+mn-cs"/>
              </a:rPr>
              <a:t>Tahun 1906, C.A.P. Turner memperkenalkan pelat rata tanpa balok.</a:t>
            </a:r>
          </a:p>
          <a:p>
            <a:pPr lvl="0"/>
            <a:r>
              <a:rPr lang="id-ID" sz="2000" dirty="0" smtClean="0">
                <a:solidFill>
                  <a:schemeClr val="tx1"/>
                </a:solidFill>
                <a:latin typeface="+mn-lt"/>
                <a:ea typeface="+mn-ea"/>
                <a:cs typeface="+mn-cs"/>
              </a:rPr>
              <a:t>Tahun 1938, teori kekuatan batas (</a:t>
            </a:r>
            <a:r>
              <a:rPr lang="id-ID" sz="2000" i="1" dirty="0" smtClean="0">
                <a:solidFill>
                  <a:schemeClr val="tx1"/>
                </a:solidFill>
                <a:latin typeface="+mn-lt"/>
                <a:ea typeface="+mn-ea"/>
                <a:cs typeface="+mn-cs"/>
              </a:rPr>
              <a:t>ultimate strength design</a:t>
            </a:r>
            <a:r>
              <a:rPr lang="id-ID" sz="2000" dirty="0" smtClean="0">
                <a:solidFill>
                  <a:schemeClr val="tx1"/>
                </a:solidFill>
                <a:latin typeface="+mn-lt"/>
                <a:ea typeface="+mn-ea"/>
                <a:cs typeface="+mn-cs"/>
              </a:rPr>
              <a:t>) di USSR.</a:t>
            </a:r>
          </a:p>
          <a:p>
            <a:pPr lvl="0"/>
            <a:r>
              <a:rPr lang="id-ID" sz="2000" dirty="0" smtClean="0">
                <a:solidFill>
                  <a:schemeClr val="tx1"/>
                </a:solidFill>
                <a:latin typeface="+mn-lt"/>
                <a:ea typeface="+mn-ea"/>
                <a:cs typeface="+mn-cs"/>
              </a:rPr>
              <a:t>Tahun 1956, teori kekuatan batas di USA dan Inggris.</a:t>
            </a:r>
          </a:p>
          <a:p>
            <a:pPr>
              <a:buNone/>
            </a:pPr>
            <a:r>
              <a:rPr lang="id-ID" sz="1600" dirty="0" smtClean="0">
                <a:solidFill>
                  <a:schemeClr val="tx1"/>
                </a:solidFill>
                <a:latin typeface="+mn-lt"/>
                <a:ea typeface="+mn-ea"/>
                <a:cs typeface="+mn-cs"/>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5754" y="1752600"/>
            <a:ext cx="7772400" cy="4114800"/>
          </a:xfrm>
        </p:spPr>
        <p:txBody>
          <a:bodyPr>
            <a:normAutofit fontScale="92500" lnSpcReduction="10000"/>
          </a:bodyPr>
          <a:lstStyle/>
          <a:p>
            <a:r>
              <a:rPr lang="id-ID" sz="1800" dirty="0" smtClean="0">
                <a:solidFill>
                  <a:schemeClr val="tx1"/>
                </a:solidFill>
                <a:latin typeface="+mn-lt"/>
                <a:ea typeface="+mn-ea"/>
                <a:cs typeface="+mn-cs"/>
              </a:rPr>
              <a:t>Perkembangan lebih lanjut dari teknologi beton adalah diperkenalkannya beton mutu tinggi dengan kuat tekan dapat mencapai 135 MPa, dan kuat tarik sebesar 12,5 MPa. Selain itu dikenal pula jenis-jenis beton lainnya seperti beton berserat (</a:t>
            </a:r>
            <a:r>
              <a:rPr lang="id-ID" sz="1800" i="1" dirty="0" smtClean="0">
                <a:solidFill>
                  <a:schemeClr val="tx1"/>
                </a:solidFill>
                <a:latin typeface="+mn-lt"/>
                <a:ea typeface="+mn-ea"/>
                <a:cs typeface="+mn-cs"/>
              </a:rPr>
              <a:t>fiber concrete</a:t>
            </a:r>
            <a:r>
              <a:rPr lang="id-ID" sz="1800" dirty="0" smtClean="0">
                <a:solidFill>
                  <a:schemeClr val="tx1"/>
                </a:solidFill>
                <a:latin typeface="+mn-lt"/>
                <a:ea typeface="+mn-ea"/>
                <a:cs typeface="+mn-cs"/>
              </a:rPr>
              <a:t>), beton ringan (</a:t>
            </a:r>
            <a:r>
              <a:rPr lang="id-ID" sz="1800" i="1" dirty="0" smtClean="0">
                <a:solidFill>
                  <a:schemeClr val="tx1"/>
                </a:solidFill>
                <a:latin typeface="+mn-lt"/>
                <a:ea typeface="+mn-ea"/>
                <a:cs typeface="+mn-cs"/>
              </a:rPr>
              <a:t>light weight concrete</a:t>
            </a:r>
            <a:r>
              <a:rPr lang="id-ID" sz="1800" dirty="0" smtClean="0">
                <a:solidFill>
                  <a:schemeClr val="tx1"/>
                </a:solidFill>
                <a:latin typeface="+mn-lt"/>
                <a:ea typeface="+mn-ea"/>
                <a:cs typeface="+mn-cs"/>
              </a:rPr>
              <a:t>), beton polimer (</a:t>
            </a:r>
            <a:r>
              <a:rPr lang="id-ID" sz="1800" i="1" dirty="0" smtClean="0">
                <a:solidFill>
                  <a:schemeClr val="tx1"/>
                </a:solidFill>
                <a:latin typeface="+mn-lt"/>
                <a:ea typeface="+mn-ea"/>
                <a:cs typeface="+mn-cs"/>
              </a:rPr>
              <a:t>polymer concrete</a:t>
            </a:r>
            <a:r>
              <a:rPr lang="id-ID" sz="1800" dirty="0" smtClean="0">
                <a:solidFill>
                  <a:schemeClr val="tx1"/>
                </a:solidFill>
                <a:latin typeface="+mn-lt"/>
                <a:ea typeface="+mn-ea"/>
                <a:cs typeface="+mn-cs"/>
              </a:rPr>
              <a:t>), </a:t>
            </a:r>
            <a:r>
              <a:rPr lang="id-ID" sz="1800" i="1" dirty="0" smtClean="0">
                <a:solidFill>
                  <a:schemeClr val="tx1"/>
                </a:solidFill>
                <a:latin typeface="+mn-lt"/>
                <a:ea typeface="+mn-ea"/>
                <a:cs typeface="+mn-cs"/>
              </a:rPr>
              <a:t>latex modified concrete, gap-graded concrete, no-fines concrete</a:t>
            </a:r>
            <a:r>
              <a:rPr lang="id-ID" sz="1800" dirty="0" smtClean="0">
                <a:solidFill>
                  <a:schemeClr val="tx1"/>
                </a:solidFill>
                <a:latin typeface="+mn-lt"/>
                <a:ea typeface="+mn-ea"/>
                <a:cs typeface="+mn-cs"/>
              </a:rPr>
              <a:t>, dan lain-lain.</a:t>
            </a:r>
          </a:p>
          <a:p>
            <a:pPr>
              <a:buNone/>
            </a:pPr>
            <a:endParaRPr lang="id-ID" sz="1800" dirty="0" smtClean="0">
              <a:solidFill>
                <a:schemeClr val="tx1"/>
              </a:solidFill>
              <a:latin typeface="+mn-lt"/>
              <a:ea typeface="+mn-ea"/>
              <a:cs typeface="+mn-cs"/>
            </a:endParaRPr>
          </a:p>
          <a:p>
            <a:r>
              <a:rPr lang="id-ID" sz="1800" dirty="0" smtClean="0">
                <a:solidFill>
                  <a:schemeClr val="tx1"/>
                </a:solidFill>
                <a:latin typeface="+mn-lt"/>
                <a:ea typeface="+mn-ea"/>
                <a:cs typeface="+mn-cs"/>
              </a:rPr>
              <a:t>Selain itu perkembangan bahan tulangan beton sendiri mengalami banyak perkembangan, seperti besi ulir (</a:t>
            </a:r>
            <a:r>
              <a:rPr lang="id-ID" sz="1800" i="1" dirty="0" smtClean="0">
                <a:solidFill>
                  <a:schemeClr val="tx1"/>
                </a:solidFill>
                <a:latin typeface="+mn-lt"/>
                <a:ea typeface="+mn-ea"/>
                <a:cs typeface="+mn-cs"/>
              </a:rPr>
              <a:t>deform bar</a:t>
            </a:r>
            <a:r>
              <a:rPr lang="id-ID" sz="1800" dirty="0" smtClean="0">
                <a:solidFill>
                  <a:schemeClr val="tx1"/>
                </a:solidFill>
                <a:latin typeface="+mn-lt"/>
                <a:ea typeface="+mn-ea"/>
                <a:cs typeface="+mn-cs"/>
              </a:rPr>
              <a:t>), tulangan beton dengan kekuatan lebih dari 400 MPa, kabel prategang dengan kekuatan ultimate mencapai 2050 MPa, dan akhir-akhir ini di Jepang telah dikembangkan besi tulangan dari bahan </a:t>
            </a:r>
            <a:r>
              <a:rPr lang="id-ID" sz="1800" i="1" dirty="0" smtClean="0">
                <a:solidFill>
                  <a:schemeClr val="tx1"/>
                </a:solidFill>
                <a:latin typeface="+mn-lt"/>
                <a:ea typeface="+mn-ea"/>
                <a:cs typeface="+mn-cs"/>
              </a:rPr>
              <a:t>carbon fiber</a:t>
            </a:r>
            <a:r>
              <a:rPr lang="id-ID" sz="1800" dirty="0" smtClean="0">
                <a:solidFill>
                  <a:schemeClr val="tx1"/>
                </a:solidFill>
                <a:latin typeface="+mn-lt"/>
                <a:ea typeface="+mn-ea"/>
                <a:cs typeface="+mn-cs"/>
              </a:rPr>
              <a:t> yang dikenal dengan nama </a:t>
            </a:r>
            <a:r>
              <a:rPr lang="id-ID" sz="1800" i="1" dirty="0" smtClean="0">
                <a:solidFill>
                  <a:schemeClr val="tx1"/>
                </a:solidFill>
                <a:latin typeface="+mn-lt"/>
                <a:ea typeface="+mn-ea"/>
                <a:cs typeface="+mn-cs"/>
              </a:rPr>
              <a:t>aramid carbon fiber reonforcing bar. </a:t>
            </a:r>
            <a:r>
              <a:rPr lang="id-ID" sz="1800" dirty="0" smtClean="0">
                <a:solidFill>
                  <a:schemeClr val="tx1"/>
                </a:solidFill>
                <a:latin typeface="+mn-lt"/>
                <a:ea typeface="+mn-ea"/>
                <a:cs typeface="+mn-cs"/>
              </a:rPr>
              <a:t>Berdasarkan berbagai perkembangan dan hasil penelitian oleh para ahli di atas, telah diperoleh berbagai rumusan terutama teori-teori pendekatan untuk keperluan berbagai analisis untuk mengetahui perilaku elemen-elemen struktur beton bertulang.</a:t>
            </a:r>
          </a:p>
          <a:p>
            <a:pPr>
              <a:buNone/>
            </a:pPr>
            <a:endParaRPr lang="id-ID"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lvl="1">
              <a:buNone/>
            </a:pPr>
            <a:r>
              <a:rPr lang="id-ID" b="1" dirty="0" smtClean="0">
                <a:solidFill>
                  <a:schemeClr val="tx1"/>
                </a:solidFill>
                <a:latin typeface="+mn-lt"/>
              </a:rPr>
              <a:t>Hipotesis Beton Bertulang</a:t>
            </a:r>
            <a:endParaRPr lang="id-ID" dirty="0" smtClean="0">
              <a:solidFill>
                <a:schemeClr val="tx1"/>
              </a:solidFill>
              <a:latin typeface="+mn-lt"/>
            </a:endParaRPr>
          </a:p>
          <a:p>
            <a:endParaRPr lang="id-ID" sz="2000" dirty="0" smtClean="0">
              <a:solidFill>
                <a:schemeClr val="tx1"/>
              </a:solidFill>
              <a:latin typeface="+mn-lt"/>
              <a:ea typeface="+mn-ea"/>
              <a:cs typeface="+mn-cs"/>
            </a:endParaRPr>
          </a:p>
          <a:p>
            <a:r>
              <a:rPr lang="id-ID" sz="2000" dirty="0" smtClean="0">
                <a:solidFill>
                  <a:schemeClr val="tx1"/>
                </a:solidFill>
                <a:latin typeface="+mn-lt"/>
                <a:ea typeface="+mn-ea"/>
                <a:cs typeface="+mn-cs"/>
              </a:rPr>
              <a:t>Telah dikenal secara umum bahwa beton akan tahan terhadap gaya tekan dan lemah terhadap gaya tarik. Apabila melampaui kekuatan tariknya, akan terbentuk retak.</a:t>
            </a:r>
          </a:p>
          <a:p>
            <a:pPr>
              <a:buNone/>
            </a:pPr>
            <a:endParaRPr lang="id-ID" sz="2000" dirty="0" smtClean="0">
              <a:solidFill>
                <a:schemeClr val="tx1"/>
              </a:solidFill>
              <a:latin typeface="+mn-lt"/>
              <a:ea typeface="+mn-ea"/>
              <a:cs typeface="+mn-cs"/>
            </a:endParaRPr>
          </a:p>
          <a:p>
            <a:r>
              <a:rPr lang="id-ID" sz="2000" dirty="0" smtClean="0">
                <a:solidFill>
                  <a:schemeClr val="tx1"/>
                </a:solidFill>
                <a:latin typeface="+mn-lt"/>
                <a:ea typeface="+mn-ea"/>
                <a:cs typeface="+mn-cs"/>
              </a:rPr>
              <a:t>Gambar 1.1a memperlihatkan sebuah balok beton di atas tumpuan sederhana menerima beban merata. Tegangan yang terjadi dalam balok beton bertulang diperlihatkan pada Gambar 1.1b, di mana serat-serat bagian atas (di atas titik C) mengalami tegangan tekan dan serat-serat bagian bawah mengalami tegangan tarik. Balok 1.1a ini akan runtuh seketika bila melampaui kekuatannya (dimulai dengan timbulnya retak pada sisi bawah balok). Pada Gambar 1.1c menampilkan beton bertulang di mana besi tulangan ditanamkan pada tepi bawah balok (sisi tarik), sehingga akan terjadi keseimbangan momen, dan retak yang terjadi dapat diakomodasi oleh besi tulangan.</a:t>
            </a:r>
          </a:p>
          <a:p>
            <a:endParaRPr lang="id-ID"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49505" name="Object 1"/>
          <p:cNvGraphicFramePr>
            <a:graphicFrameLocks noChangeAspect="1"/>
          </p:cNvGraphicFramePr>
          <p:nvPr/>
        </p:nvGraphicFramePr>
        <p:xfrm>
          <a:off x="2954215" y="381001"/>
          <a:ext cx="3200400" cy="5541517"/>
        </p:xfrm>
        <a:graphic>
          <a:graphicData uri="http://schemas.openxmlformats.org/presentationml/2006/ole">
            <p:oleObj spid="_x0000_s2050" r:id="rId3" imgW="3901079" imgH="6182605" progId="">
              <p:embed/>
            </p:oleObj>
          </a:graphicData>
        </a:graphic>
      </p:graphicFrame>
      <p:sp>
        <p:nvSpPr>
          <p:cNvPr id="149507" name="Rectangle 3"/>
          <p:cNvSpPr>
            <a:spLocks noChangeArrowheads="1"/>
          </p:cNvSpPr>
          <p:nvPr/>
        </p:nvSpPr>
        <p:spPr bwMode="auto">
          <a:xfrm>
            <a:off x="0" y="6172200"/>
            <a:ext cx="456086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solidFill>
                  <a:schemeClr val="tx1"/>
                </a:solidFill>
                <a:effectLst/>
                <a:latin typeface="Arial" pitchFamily="34" charset="0"/>
                <a:ea typeface="Times New Roman" pitchFamily="18" charset="0"/>
              </a:rPr>
              <a:t>Gambar 1.1 Balok beton (a, b) dan balok beton bertulang (c)</a:t>
            </a:r>
            <a:endParaRPr kumimoji="0" lang="id-ID"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2209800"/>
            <a:ext cx="7680080" cy="3922712"/>
          </a:xfrm>
        </p:spPr>
        <p:txBody>
          <a:bodyPr/>
          <a:lstStyle/>
          <a:p>
            <a:pPr>
              <a:buNone/>
            </a:pPr>
            <a:r>
              <a:rPr lang="id-ID" sz="1800" b="1" dirty="0" smtClean="0">
                <a:solidFill>
                  <a:schemeClr val="tx1"/>
                </a:solidFill>
                <a:latin typeface="+mn-lt"/>
                <a:ea typeface="+mn-ea"/>
                <a:cs typeface="+mn-cs"/>
              </a:rPr>
              <a:t>                         Gambar 1.2. Balok prategang</a:t>
            </a:r>
            <a:endParaRPr lang="id-ID" sz="1800" dirty="0" smtClean="0">
              <a:solidFill>
                <a:schemeClr val="tx1"/>
              </a:solidFill>
              <a:latin typeface="+mn-lt"/>
              <a:ea typeface="+mn-ea"/>
              <a:cs typeface="+mn-cs"/>
            </a:endParaRPr>
          </a:p>
          <a:p>
            <a:endParaRPr lang="id-ID" sz="2000" dirty="0" smtClean="0">
              <a:solidFill>
                <a:schemeClr val="tx1"/>
              </a:solidFill>
              <a:latin typeface="+mn-lt"/>
              <a:ea typeface="+mn-ea"/>
              <a:cs typeface="+mn-cs"/>
            </a:endParaRPr>
          </a:p>
          <a:p>
            <a:pPr>
              <a:buNone/>
            </a:pPr>
            <a:r>
              <a:rPr lang="id-ID" sz="2000" dirty="0" smtClean="0"/>
              <a:t>	</a:t>
            </a:r>
            <a:r>
              <a:rPr lang="id-ID" sz="2000" dirty="0" smtClean="0">
                <a:solidFill>
                  <a:schemeClr val="tx1"/>
                </a:solidFill>
                <a:latin typeface="+mn-lt"/>
                <a:ea typeface="+mn-ea"/>
                <a:cs typeface="+mn-cs"/>
              </a:rPr>
              <a:t>Pada Gambar 1.2 ditampilkan besi tulangan yang diletakkan dalam suatu tabung/selongsong, dan kemudian dikencangkan atau diberi prategang (</a:t>
            </a:r>
            <a:r>
              <a:rPr lang="id-ID" sz="2000" i="1" dirty="0" smtClean="0">
                <a:solidFill>
                  <a:schemeClr val="tx1"/>
                </a:solidFill>
                <a:latin typeface="+mn-lt"/>
                <a:ea typeface="+mn-ea"/>
                <a:cs typeface="+mn-cs"/>
              </a:rPr>
              <a:t>prestressed</a:t>
            </a:r>
            <a:r>
              <a:rPr lang="id-ID" sz="2000" dirty="0" smtClean="0">
                <a:solidFill>
                  <a:schemeClr val="tx1"/>
                </a:solidFill>
                <a:latin typeface="+mn-lt"/>
                <a:ea typeface="+mn-ea"/>
                <a:cs typeface="+mn-cs"/>
              </a:rPr>
              <a:t>). Keadaan ini akan menyebabkan terjadinya tegangan tekan pada beton dan tegangan tarik pada besi tulangan. Teknik inilah yang kemudian dikenal sebagai beton pratekan (</a:t>
            </a:r>
            <a:r>
              <a:rPr lang="id-ID" sz="2000" i="1" dirty="0" smtClean="0">
                <a:solidFill>
                  <a:schemeClr val="tx1"/>
                </a:solidFill>
                <a:latin typeface="+mn-lt"/>
                <a:ea typeface="+mn-ea"/>
                <a:cs typeface="+mn-cs"/>
              </a:rPr>
              <a:t>prestressed concrete</a:t>
            </a:r>
            <a:r>
              <a:rPr lang="id-ID" sz="2000" dirty="0" smtClean="0">
                <a:solidFill>
                  <a:schemeClr val="tx1"/>
                </a:solidFill>
                <a:latin typeface="+mn-lt"/>
                <a:ea typeface="+mn-ea"/>
                <a:cs typeface="+mn-cs"/>
              </a:rPr>
              <a:t>) dan pertama kali diperkenalkan oleh E. Freysinel pada tahun 1928.</a:t>
            </a:r>
          </a:p>
          <a:p>
            <a:endParaRPr lang="id-ID" dirty="0"/>
          </a:p>
        </p:txBody>
      </p:sp>
      <p:pic>
        <p:nvPicPr>
          <p:cNvPr id="174084" name="Picture 4"/>
          <p:cNvPicPr>
            <a:picLocks noChangeAspect="1" noChangeArrowheads="1"/>
          </p:cNvPicPr>
          <p:nvPr/>
        </p:nvPicPr>
        <p:blipFill>
          <a:blip r:embed="rId2"/>
          <a:srcRect/>
          <a:stretch>
            <a:fillRect/>
          </a:stretch>
        </p:blipFill>
        <p:spPr bwMode="auto">
          <a:xfrm>
            <a:off x="2250831" y="0"/>
            <a:ext cx="4501662" cy="2419350"/>
          </a:xfrm>
          <a:prstGeom prst="rect">
            <a:avLst/>
          </a:prstGeom>
          <a:noFill/>
          <a:ln w="9525">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566" y="304801"/>
            <a:ext cx="7772400" cy="5827713"/>
          </a:xfrm>
        </p:spPr>
        <p:txBody>
          <a:bodyPr/>
          <a:lstStyle/>
          <a:p>
            <a:pPr lvl="1"/>
            <a:endParaRPr lang="id-ID" sz="1800" b="1" dirty="0" smtClean="0">
              <a:solidFill>
                <a:schemeClr val="tx1"/>
              </a:solidFill>
              <a:latin typeface="+mn-lt"/>
            </a:endParaRPr>
          </a:p>
          <a:p>
            <a:pPr lvl="1"/>
            <a:endParaRPr lang="id-ID" sz="1800" b="1" dirty="0" smtClean="0"/>
          </a:p>
          <a:p>
            <a:pPr lvl="1"/>
            <a:endParaRPr lang="id-ID" sz="1800" b="1" dirty="0" smtClean="0">
              <a:solidFill>
                <a:schemeClr val="tx1"/>
              </a:solidFill>
              <a:latin typeface="+mn-lt"/>
            </a:endParaRPr>
          </a:p>
          <a:p>
            <a:pPr lvl="1"/>
            <a:r>
              <a:rPr lang="id-ID" sz="1800" b="1" dirty="0" smtClean="0">
                <a:solidFill>
                  <a:schemeClr val="tx1"/>
                </a:solidFill>
                <a:latin typeface="+mn-lt"/>
              </a:rPr>
              <a:t>Elemen-elemen Struktur Beton Bertulang</a:t>
            </a:r>
            <a:endParaRPr lang="id-ID" sz="1800" dirty="0" smtClean="0">
              <a:solidFill>
                <a:schemeClr val="tx1"/>
              </a:solidFill>
              <a:latin typeface="+mn-lt"/>
            </a:endParaRPr>
          </a:p>
          <a:p>
            <a:pPr>
              <a:buNone/>
            </a:pPr>
            <a:r>
              <a:rPr lang="id-ID" sz="1800" b="1" dirty="0" smtClean="0">
                <a:solidFill>
                  <a:schemeClr val="tx1"/>
                </a:solidFill>
                <a:latin typeface="+mn-lt"/>
                <a:ea typeface="+mn-ea"/>
                <a:cs typeface="+mn-cs"/>
              </a:rPr>
              <a:t> </a:t>
            </a:r>
            <a:endParaRPr lang="id-ID" sz="1800" dirty="0" smtClean="0">
              <a:solidFill>
                <a:schemeClr val="tx1"/>
              </a:solidFill>
              <a:latin typeface="+mn-lt"/>
              <a:ea typeface="+mn-ea"/>
              <a:cs typeface="+mn-cs"/>
            </a:endParaRPr>
          </a:p>
          <a:p>
            <a:pPr>
              <a:buNone/>
            </a:pPr>
            <a:r>
              <a:rPr lang="id-ID" sz="1800" dirty="0" smtClean="0">
                <a:solidFill>
                  <a:schemeClr val="tx1"/>
                </a:solidFill>
                <a:latin typeface="+mn-lt"/>
                <a:ea typeface="+mn-ea"/>
                <a:cs typeface="+mn-cs"/>
              </a:rPr>
              <a:t>	Suatu struktur beton bertulang terdiri atas sejumlah elemen struktur yang berinteraksi satu dengan lainnya hingga membentuk suatu keutuhan struktur. Bila kondisi tanah tidak memungkinkan menahan beban di atasnya melalui pondasi setempat (</a:t>
            </a:r>
            <a:r>
              <a:rPr lang="id-ID" sz="1800" i="1" dirty="0" smtClean="0">
                <a:solidFill>
                  <a:schemeClr val="tx1"/>
                </a:solidFill>
                <a:latin typeface="+mn-lt"/>
                <a:ea typeface="+mn-ea"/>
                <a:cs typeface="+mn-cs"/>
              </a:rPr>
              <a:t>spread footing</a:t>
            </a:r>
            <a:r>
              <a:rPr lang="id-ID" sz="1800" dirty="0" smtClean="0">
                <a:solidFill>
                  <a:schemeClr val="tx1"/>
                </a:solidFill>
                <a:latin typeface="+mn-lt"/>
                <a:ea typeface="+mn-ea"/>
                <a:cs typeface="+mn-cs"/>
              </a:rPr>
              <a:t>), maka diperlukan pondasi bentuk lain seperti tiang pancang, sumuran, dan lain-lain. </a:t>
            </a:r>
          </a:p>
          <a:p>
            <a:endParaRPr lang="id-ID" sz="1800" dirty="0" smtClean="0">
              <a:solidFill>
                <a:schemeClr val="tx1"/>
              </a:solidFill>
              <a:latin typeface="+mn-lt"/>
              <a:ea typeface="+mn-ea"/>
              <a:cs typeface="+mn-cs"/>
            </a:endParaRPr>
          </a:p>
          <a:p>
            <a:pPr lvl="1"/>
            <a:r>
              <a:rPr lang="id-ID" sz="1800" b="1" dirty="0" smtClean="0">
                <a:solidFill>
                  <a:schemeClr val="tx1"/>
                </a:solidFill>
                <a:latin typeface="+mn-lt"/>
              </a:rPr>
              <a:t>Standar dan Peraturan</a:t>
            </a:r>
            <a:endParaRPr lang="id-ID" sz="1800" dirty="0" smtClean="0">
              <a:solidFill>
                <a:schemeClr val="tx1"/>
              </a:solidFill>
              <a:latin typeface="+mn-lt"/>
            </a:endParaRPr>
          </a:p>
          <a:p>
            <a:pPr>
              <a:buNone/>
            </a:pPr>
            <a:r>
              <a:rPr lang="id-ID" sz="1800" dirty="0" smtClean="0">
                <a:solidFill>
                  <a:schemeClr val="tx1"/>
                </a:solidFill>
                <a:latin typeface="+mn-lt"/>
                <a:ea typeface="+mn-ea"/>
                <a:cs typeface="+mn-cs"/>
              </a:rPr>
              <a:t> </a:t>
            </a:r>
          </a:p>
          <a:p>
            <a:pPr>
              <a:buNone/>
            </a:pPr>
            <a:r>
              <a:rPr lang="id-ID" sz="1800" dirty="0" smtClean="0">
                <a:solidFill>
                  <a:schemeClr val="tx1"/>
                </a:solidFill>
                <a:latin typeface="+mn-lt"/>
                <a:ea typeface="+mn-ea"/>
                <a:cs typeface="+mn-cs"/>
              </a:rPr>
              <a:t>	Untuk dapat merencanakan dan membangun suatu struktur diperlukan suatu peraturan atau standar yang diacu. Berbagai peraturan atau standar tersebut merupakan suatu hasil baik dari penelitian atau analisis yang telah mengalami validasi, dan dengan berbagai asumsi-asumsi yang diberikan untuk memudahkan analisis</a:t>
            </a:r>
            <a:r>
              <a:rPr lang="id-ID" dirty="0" smtClean="0">
                <a:solidFill>
                  <a:schemeClr val="tx1"/>
                </a:solidFill>
                <a:latin typeface="+mn-lt"/>
                <a:ea typeface="+mn-ea"/>
                <a:cs typeface="+mn-cs"/>
              </a:rPr>
              <a:t>.</a:t>
            </a:r>
          </a:p>
          <a:p>
            <a:pPr>
              <a:buNone/>
            </a:pPr>
            <a:endParaRPr lang="id-ID"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545</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3" baseType="lpstr">
      <vt:lpstr>Office Theme</vt:lpstr>
      <vt:lpstr>  TEKNOLOGI  BETON </vt:lpstr>
      <vt:lpstr>Definisi Beton</vt:lpstr>
      <vt:lpstr>  Sejarah Perkembangan </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TEKNOLOGI  BETON </dc:title>
  <dc:creator>ASUS-X201E</dc:creator>
  <cp:lastModifiedBy>ASUS-X201E</cp:lastModifiedBy>
  <cp:revision>1</cp:revision>
  <dcterms:created xsi:type="dcterms:W3CDTF">2020-02-06T04:47:35Z</dcterms:created>
  <dcterms:modified xsi:type="dcterms:W3CDTF">2020-02-06T04:50:31Z</dcterms:modified>
</cp:coreProperties>
</file>