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84" r:id="rId3"/>
  </p:sldMasterIdLst>
  <p:notesMasterIdLst>
    <p:notesMasterId r:id="rId13"/>
  </p:notesMasterIdLst>
  <p:handoutMasterIdLst>
    <p:handoutMasterId r:id="rId14"/>
  </p:handoutMasterIdLst>
  <p:sldIdLst>
    <p:sldId id="356" r:id="rId4"/>
    <p:sldId id="368" r:id="rId5"/>
    <p:sldId id="371" r:id="rId6"/>
    <p:sldId id="373" r:id="rId7"/>
    <p:sldId id="374" r:id="rId8"/>
    <p:sldId id="372" r:id="rId9"/>
    <p:sldId id="375" r:id="rId10"/>
    <p:sldId id="376" r:id="rId11"/>
    <p:sldId id="360" r:id="rId12"/>
  </p:sldIdLst>
  <p:sldSz cx="12192000" cy="6858000"/>
  <p:notesSz cx="6769100" cy="9906000"/>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4"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062" autoAdjust="0"/>
    <p:restoredTop sz="94390" autoAdjust="0"/>
  </p:normalViewPr>
  <p:slideViewPr>
    <p:cSldViewPr snapToGrid="0">
      <p:cViewPr>
        <p:scale>
          <a:sx n="68" d="100"/>
          <a:sy n="68" d="100"/>
        </p:scale>
        <p:origin x="-888" y="-30"/>
      </p:cViewPr>
      <p:guideLst>
        <p:guide orient="horz" pos="2328"/>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7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33813" y="0"/>
            <a:ext cx="2933700" cy="495300"/>
          </a:xfrm>
          <a:prstGeom prst="rect">
            <a:avLst/>
          </a:prstGeom>
        </p:spPr>
        <p:txBody>
          <a:bodyPr vert="horz" lIns="91440" tIns="45720" rIns="91440" bIns="45720" rtlCol="0"/>
          <a:lstStyle>
            <a:lvl1pPr algn="r">
              <a:defRPr sz="1200"/>
            </a:lvl1pPr>
          </a:lstStyle>
          <a:p>
            <a:fld id="{1EF35BE9-10E1-4008-8259-71F9A0C21A76}" type="datetimeFigureOut">
              <a:rPr lang="en-US" smtClean="0"/>
              <a:pPr/>
              <a:t>11/3/2020</a:t>
            </a:fld>
            <a:endParaRPr lang="en-US"/>
          </a:p>
        </p:txBody>
      </p:sp>
      <p:sp>
        <p:nvSpPr>
          <p:cNvPr id="4" name="Footer Placeholder 3"/>
          <p:cNvSpPr>
            <a:spLocks noGrp="1"/>
          </p:cNvSpPr>
          <p:nvPr>
            <p:ph type="ftr" sz="quarter" idx="2"/>
          </p:nvPr>
        </p:nvSpPr>
        <p:spPr>
          <a:xfrm>
            <a:off x="0" y="9409113"/>
            <a:ext cx="29337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33813" y="9409113"/>
            <a:ext cx="2933700" cy="495300"/>
          </a:xfrm>
          <a:prstGeom prst="rect">
            <a:avLst/>
          </a:prstGeom>
        </p:spPr>
        <p:txBody>
          <a:bodyPr vert="horz" lIns="91440" tIns="45720" rIns="91440" bIns="45720" rtlCol="0" anchor="b"/>
          <a:lstStyle>
            <a:lvl1pPr algn="r">
              <a:defRPr sz="1200"/>
            </a:lvl1pPr>
          </a:lstStyle>
          <a:p>
            <a:fld id="{D3A4792F-7EFF-480A-8745-60965502E75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70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34257" y="0"/>
            <a:ext cx="2933277" cy="497020"/>
          </a:xfrm>
          <a:prstGeom prst="rect">
            <a:avLst/>
          </a:prstGeom>
        </p:spPr>
        <p:txBody>
          <a:bodyPr vert="horz" lIns="91440" tIns="45720" rIns="91440" bIns="45720" rtlCol="0"/>
          <a:lstStyle>
            <a:lvl1pPr algn="r">
              <a:defRPr sz="1200"/>
            </a:lvl1pPr>
          </a:lstStyle>
          <a:p>
            <a:fld id="{055AA91F-5C3B-4DB5-8387-C091B248C10D}" type="datetimeFigureOut">
              <a:rPr lang="en-US" smtClean="0"/>
              <a:pPr/>
              <a:t>11/3/2020</a:t>
            </a:fld>
            <a:endParaRPr lang="en-US"/>
          </a:p>
        </p:txBody>
      </p:sp>
      <p:sp>
        <p:nvSpPr>
          <p:cNvPr id="4" name="Slide Image Placeholder 3"/>
          <p:cNvSpPr>
            <a:spLocks noGrp="1" noRot="1" noChangeAspect="1"/>
          </p:cNvSpPr>
          <p:nvPr>
            <p:ph type="sldImg" idx="2"/>
          </p:nvPr>
        </p:nvSpPr>
        <p:spPr>
          <a:xfrm>
            <a:off x="412750" y="1238250"/>
            <a:ext cx="5943600" cy="3343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910" y="4767262"/>
            <a:ext cx="5415280" cy="39004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08981"/>
            <a:ext cx="2933277" cy="49701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34257" y="9408981"/>
            <a:ext cx="2933277" cy="497019"/>
          </a:xfrm>
          <a:prstGeom prst="rect">
            <a:avLst/>
          </a:prstGeom>
        </p:spPr>
        <p:txBody>
          <a:bodyPr vert="horz" lIns="91440" tIns="45720" rIns="91440" bIns="45720" rtlCol="0" anchor="b"/>
          <a:lstStyle>
            <a:lvl1pPr algn="r">
              <a:defRPr sz="1200"/>
            </a:lvl1pPr>
          </a:lstStyle>
          <a:p>
            <a:fld id="{225C5BD3-70EF-4C81-AC92-C9BD14DB92A2}" type="slidenum">
              <a:rPr lang="en-US" smtClean="0"/>
              <a:pPr/>
              <a:t>‹#›</a:t>
            </a:fld>
            <a:endParaRPr lang="en-US"/>
          </a:p>
        </p:txBody>
      </p:sp>
    </p:spTree>
    <p:extLst>
      <p:ext uri="{BB962C8B-B14F-4D97-AF65-F5344CB8AC3E}">
        <p14:creationId xmlns="" xmlns:p14="http://schemas.microsoft.com/office/powerpoint/2010/main" val="625640373"/>
      </p:ext>
    </p:extLst>
  </p:cSld>
  <p:clrMap bg1="lt1" tx1="dk1" bg2="lt2" tx2="dk2" accent1="accent1" accent2="accent2" accent3="accent3" accent4="accent4" accent5="accent5" accent6="accent6" hlink="hlink" folHlink="folHlink"/>
  <p:notesStyle>
    <a:lvl1pPr marL="0" algn="l" defTabSz="609539" rtl="0" eaLnBrk="1" latinLnBrk="0" hangingPunct="1">
      <a:defRPr sz="800" kern="1200">
        <a:solidFill>
          <a:schemeClr val="tx1"/>
        </a:solidFill>
        <a:latin typeface="+mn-lt"/>
        <a:ea typeface="+mn-ea"/>
        <a:cs typeface="+mn-cs"/>
      </a:defRPr>
    </a:lvl1pPr>
    <a:lvl2pPr marL="304770" algn="l" defTabSz="609539" rtl="0" eaLnBrk="1" latinLnBrk="0" hangingPunct="1">
      <a:defRPr sz="800" kern="1200">
        <a:solidFill>
          <a:schemeClr val="tx1"/>
        </a:solidFill>
        <a:latin typeface="+mn-lt"/>
        <a:ea typeface="+mn-ea"/>
        <a:cs typeface="+mn-cs"/>
      </a:defRPr>
    </a:lvl2pPr>
    <a:lvl3pPr marL="609539" algn="l" defTabSz="609539" rtl="0" eaLnBrk="1" latinLnBrk="0" hangingPunct="1">
      <a:defRPr sz="800" kern="1200">
        <a:solidFill>
          <a:schemeClr val="tx1"/>
        </a:solidFill>
        <a:latin typeface="+mn-lt"/>
        <a:ea typeface="+mn-ea"/>
        <a:cs typeface="+mn-cs"/>
      </a:defRPr>
    </a:lvl3pPr>
    <a:lvl4pPr marL="914309" algn="l" defTabSz="609539" rtl="0" eaLnBrk="1" latinLnBrk="0" hangingPunct="1">
      <a:defRPr sz="800" kern="1200">
        <a:solidFill>
          <a:schemeClr val="tx1"/>
        </a:solidFill>
        <a:latin typeface="+mn-lt"/>
        <a:ea typeface="+mn-ea"/>
        <a:cs typeface="+mn-cs"/>
      </a:defRPr>
    </a:lvl4pPr>
    <a:lvl5pPr marL="1219078" algn="l" defTabSz="609539" rtl="0" eaLnBrk="1" latinLnBrk="0" hangingPunct="1">
      <a:defRPr sz="800" kern="1200">
        <a:solidFill>
          <a:schemeClr val="tx1"/>
        </a:solidFill>
        <a:latin typeface="+mn-lt"/>
        <a:ea typeface="+mn-ea"/>
        <a:cs typeface="+mn-cs"/>
      </a:defRPr>
    </a:lvl5pPr>
    <a:lvl6pPr marL="1523848" algn="l" defTabSz="609539" rtl="0" eaLnBrk="1" latinLnBrk="0" hangingPunct="1">
      <a:defRPr sz="800" kern="1200">
        <a:solidFill>
          <a:schemeClr val="tx1"/>
        </a:solidFill>
        <a:latin typeface="+mn-lt"/>
        <a:ea typeface="+mn-ea"/>
        <a:cs typeface="+mn-cs"/>
      </a:defRPr>
    </a:lvl6pPr>
    <a:lvl7pPr marL="1828617" algn="l" defTabSz="609539" rtl="0" eaLnBrk="1" latinLnBrk="0" hangingPunct="1">
      <a:defRPr sz="800" kern="1200">
        <a:solidFill>
          <a:schemeClr val="tx1"/>
        </a:solidFill>
        <a:latin typeface="+mn-lt"/>
        <a:ea typeface="+mn-ea"/>
        <a:cs typeface="+mn-cs"/>
      </a:defRPr>
    </a:lvl7pPr>
    <a:lvl8pPr marL="2133387" algn="l" defTabSz="609539" rtl="0" eaLnBrk="1" latinLnBrk="0" hangingPunct="1">
      <a:defRPr sz="800" kern="1200">
        <a:solidFill>
          <a:schemeClr val="tx1"/>
        </a:solidFill>
        <a:latin typeface="+mn-lt"/>
        <a:ea typeface="+mn-ea"/>
        <a:cs typeface="+mn-cs"/>
      </a:defRPr>
    </a:lvl8pPr>
    <a:lvl9pPr marL="2438156" algn="l" defTabSz="609539"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B820E160-F603-41F3-A192-DC95957721C3}" type="slidenum">
              <a:rPr lang="ko-KR" altLang="en-US" smtClean="0"/>
              <a:pPr/>
              <a:t>1</a:t>
            </a:fld>
            <a:endParaRPr lang="ko-KR" altLang="en-US"/>
          </a:p>
        </p:txBody>
      </p:sp>
    </p:spTree>
    <p:extLst>
      <p:ext uri="{BB962C8B-B14F-4D97-AF65-F5344CB8AC3E}">
        <p14:creationId xmlns="" xmlns:p14="http://schemas.microsoft.com/office/powerpoint/2010/main" val="2316819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231904" y="3525012"/>
            <a:ext cx="6960096" cy="1440160"/>
          </a:xfrm>
          <a:prstGeom prst="rect">
            <a:avLst/>
          </a:prstGeom>
        </p:spPr>
        <p:txBody>
          <a:bodyPr lIns="121917" tIns="60958" rIns="121917" bIns="60958" anchor="ctr"/>
          <a:lstStyle>
            <a:lvl1pPr marL="0" indent="0" algn="l">
              <a:lnSpc>
                <a:spcPct val="100000"/>
              </a:lnSpc>
              <a:buNone/>
              <a:defRPr sz="4800" b="1" baseline="0">
                <a:solidFill>
                  <a:schemeClr val="tx1">
                    <a:lumMod val="75000"/>
                    <a:lumOff val="25000"/>
                  </a:schemeClr>
                </a:solidFill>
                <a:latin typeface="+mj-lt"/>
                <a:cs typeface="Arial" pitchFamily="34" charset="0"/>
              </a:defRPr>
            </a:lvl1pPr>
          </a:lstStyle>
          <a:p>
            <a:pPr lvl="0"/>
            <a:r>
              <a:rPr lang="en-US" altLang="ko-KR" sz="4800"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5231904" y="4965171"/>
            <a:ext cx="6959899" cy="672075"/>
          </a:xfrm>
          <a:prstGeom prst="rect">
            <a:avLst/>
          </a:prstGeom>
        </p:spPr>
        <p:txBody>
          <a:bodyPr lIns="121917" tIns="60958" rIns="121917" bIns="60958" anchor="ctr"/>
          <a:lstStyle>
            <a:lvl1pPr marL="0" indent="0" algn="l">
              <a:lnSpc>
                <a:spcPct val="100000"/>
              </a:lnSpc>
              <a:buNone/>
              <a:defRPr sz="1900"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spTree>
    <p:extLst>
      <p:ext uri="{BB962C8B-B14F-4D97-AF65-F5344CB8AC3E}">
        <p14:creationId xmlns="" xmlns:p14="http://schemas.microsoft.com/office/powerpoint/2010/main" val="416273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pic>
        <p:nvPicPr>
          <p:cNvPr id="18"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11707971">
            <a:off x="3831910" y="208364"/>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17"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4527839">
            <a:off x="4007280" y="4591521"/>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7414606">
            <a:off x="2623864" y="2922816"/>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4162721" flipH="1">
            <a:off x="2814344" y="1073461"/>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7864253" flipH="1">
            <a:off x="5246112" y="190231"/>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20164798">
            <a:off x="7490941" y="3179621"/>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17274931">
            <a:off x="7284210" y="981533"/>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rot="729549">
            <a:off x="6384033" y="4494287"/>
            <a:ext cx="2116161" cy="201932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2" name="Group 3"/>
          <p:cNvGrpSpPr/>
          <p:nvPr userDrawn="1"/>
        </p:nvGrpSpPr>
        <p:grpSpPr>
          <a:xfrm>
            <a:off x="3006107" y="331184"/>
            <a:ext cx="6179787" cy="6195632"/>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Oval 5"/>
            <p:cNvSpPr/>
            <p:nvPr userDrawn="1"/>
          </p:nvSpPr>
          <p:spPr>
            <a:xfrm>
              <a:off x="1595313" y="1758619"/>
              <a:ext cx="1626263" cy="1626264"/>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lt"/>
              </a:endParaRPr>
            </a:p>
          </p:txBody>
        </p:sp>
      </p:grpSp>
      <p:sp>
        <p:nvSpPr>
          <p:cNvPr id="10" name="Text Placeholder 9"/>
          <p:cNvSpPr>
            <a:spLocks noGrp="1"/>
          </p:cNvSpPr>
          <p:nvPr>
            <p:ph type="body" sz="quarter" idx="10" hasCustomPrompt="1"/>
          </p:nvPr>
        </p:nvSpPr>
        <p:spPr>
          <a:xfrm>
            <a:off x="4271798" y="2802137"/>
            <a:ext cx="3648404" cy="768084"/>
          </a:xfrm>
          <a:prstGeom prst="rect">
            <a:avLst/>
          </a:prstGeom>
        </p:spPr>
        <p:txBody>
          <a:bodyPr lIns="121917" tIns="60958" rIns="121917" bIns="60958" anchor="ctr"/>
          <a:lstStyle>
            <a:lvl1pPr marL="0" indent="0" algn="ctr">
              <a:buNone/>
              <a:defRPr sz="48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4271601" y="3570221"/>
            <a:ext cx="3648404" cy="576064"/>
          </a:xfrm>
          <a:prstGeom prst="rect">
            <a:avLst/>
          </a:prstGeom>
        </p:spPr>
        <p:txBody>
          <a:bodyPr lIns="121917" tIns="60958" rIns="121917" bIns="60958" anchor="ctr"/>
          <a:lstStyle>
            <a:lvl1pPr marL="0" indent="0" algn="ctr">
              <a:buNone/>
              <a:defRPr sz="1900" b="0" baseline="0">
                <a:solidFill>
                  <a:schemeClr val="tx1">
                    <a:lumMod val="75000"/>
                    <a:lumOff val="25000"/>
                  </a:schemeClr>
                </a:solidFill>
                <a:latin typeface="+mn-lt"/>
                <a:cs typeface="Arial" pitchFamily="34" charset="0"/>
              </a:defRPr>
            </a:lvl1pPr>
          </a:lstStyle>
          <a:p>
            <a:pPr lvl="0"/>
            <a:r>
              <a:rPr lang="en-US" altLang="ko-KR" dirty="0"/>
              <a:t>Insert the title</a:t>
            </a:r>
          </a:p>
          <a:p>
            <a:pPr lvl="0"/>
            <a:r>
              <a:rPr lang="en-US" altLang="ko-KR" dirty="0"/>
              <a:t>of your subtitle Here</a:t>
            </a:r>
          </a:p>
        </p:txBody>
      </p:sp>
      <p:pic>
        <p:nvPicPr>
          <p:cNvPr id="2050"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 y="-30480"/>
            <a:ext cx="2116161" cy="2019320"/>
          </a:xfrm>
          <a:prstGeom prst="rect">
            <a:avLst/>
          </a:prstGeom>
          <a:noFill/>
          <a:extLst>
            <a:ext uri="{909E8E84-426E-40DD-AFC4-6F175D3DCCD1}">
              <a14:hiddenFill xmlns="" xmlns:a14="http://schemas.microsoft.com/office/drawing/2010/main">
                <a:solidFill>
                  <a:srgbClr val="FFFFFF"/>
                </a:solidFill>
              </a14:hiddenFill>
            </a:ext>
          </a:extLst>
        </p:spPr>
      </p:pic>
      <p:pic>
        <p:nvPicPr>
          <p:cNvPr id="2051" name="Picture 3" descr="E:\002-KIMS BUSINESS\007-02-Googleslidesppt\02-GSppt-Contents-Kim\20170215\03-abs\item02-png.png"/>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10320469" y="4833056"/>
            <a:ext cx="1876544" cy="20249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526015566"/>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Break Slide layout">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476630974"/>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Break Slide layout">
    <p:bg>
      <p:bgPr>
        <a:solidFill>
          <a:schemeClr val="accent4"/>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602720750"/>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ection Break Slide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428885743"/>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731046580"/>
      </p:ext>
    </p:extLst>
  </p:cSld>
  <p:clrMap bg1="lt1" tx1="dk1" bg2="lt2" tx2="dk2" accent1="accent1" accent2="accent2" accent3="accent3" accent4="accent4" accent5="accent5" accent6="accent6" hlink="hlink" folHlink="folHlink"/>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670174220"/>
      </p:ext>
    </p:extLst>
  </p:cSld>
  <p:clrMap bg1="lt1" tx1="dk1" bg2="lt2" tx2="dk2" accent1="accent1" accent2="accent2" accent3="accent3" accent4="accent4" accent5="accent5" accent6="accent6" hlink="hlink" folHlink="folHlink"/>
  <p:sldLayoutIdLst>
    <p:sldLayoutId id="2147483765" r:id="rId1"/>
    <p:sldLayoutId id="2147483766" r:id="rId2"/>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75178107"/>
      </p:ext>
    </p:extLst>
  </p:cSld>
  <p:clrMap bg1="lt1" tx1="dk1" bg2="lt2" tx2="dk2" accent1="accent1" accent2="accent2" accent3="accent3" accent4="accent4" accent5="accent5" accent6="accent6" hlink="hlink" folHlink="folHlink"/>
  <p:sldLayoutIdLst>
    <p:sldLayoutId id="2147483685" r:id="rId1"/>
    <p:sldLayoutId id="2147483688" r:id="rId2"/>
    <p:sldLayoutId id="2147483689" r:id="rId3"/>
    <p:sldLayoutId id="2147483690" r:id="rId4"/>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powerpoint-templates-desig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binadarma.ac.i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hyperlink" Target="https://www.binadarma.ac.id/" TargetMode="External"/><Relationship Id="rId4" Type="http://schemas.openxmlformats.org/officeDocument/2006/relationships/hyperlink" Target="http://www.free-powerpoint-templates-desig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3"/>
          </p:cNvPr>
          <p:cNvSpPr txBox="1"/>
          <p:nvPr/>
        </p:nvSpPr>
        <p:spPr>
          <a:xfrm>
            <a:off x="-31532" y="6458757"/>
            <a:ext cx="4099035" cy="307773"/>
          </a:xfrm>
          <a:prstGeom prst="rect">
            <a:avLst/>
          </a:prstGeom>
          <a:noFill/>
        </p:spPr>
        <p:txBody>
          <a:bodyPr wrap="square" lIns="121917" tIns="60958" rIns="121917" bIns="60958" rtlCol="0">
            <a:spAutoFit/>
          </a:bodyPr>
          <a:lstStyle/>
          <a:p>
            <a:pPr algn="ctr"/>
            <a:r>
              <a:rPr lang="en-US" sz="1200" dirty="0" smtClean="0">
                <a:hlinkClick r:id="rId4"/>
              </a:rPr>
              <a:t>https://www.binadarma.ac.id/</a:t>
            </a:r>
            <a:r>
              <a:rPr lang="en-US" sz="1200" dirty="0" smtClean="0"/>
              <a:t>      IG : </a:t>
            </a:r>
            <a:r>
              <a:rPr lang="en-US" sz="1200" dirty="0" err="1" smtClean="0"/>
              <a:t>ubd_palembang</a:t>
            </a:r>
            <a:endParaRPr lang="ko-KR" altLang="en-US" sz="1200" dirty="0">
              <a:solidFill>
                <a:schemeClr val="bg1"/>
              </a:solidFill>
              <a:cs typeface="Arial" pitchFamily="34" charset="0"/>
            </a:endParaRPr>
          </a:p>
        </p:txBody>
      </p:sp>
      <p:sp>
        <p:nvSpPr>
          <p:cNvPr id="3" name="Text Placeholder 2"/>
          <p:cNvSpPr>
            <a:spLocks noGrp="1"/>
          </p:cNvSpPr>
          <p:nvPr>
            <p:ph type="body" sz="quarter" idx="10"/>
          </p:nvPr>
        </p:nvSpPr>
        <p:spPr>
          <a:xfrm>
            <a:off x="2995443" y="3493480"/>
            <a:ext cx="9007366" cy="1440160"/>
          </a:xfrm>
        </p:spPr>
        <p:txBody>
          <a:bodyPr/>
          <a:lstStyle/>
          <a:p>
            <a:pPr lvl="0"/>
            <a:r>
              <a:rPr lang="en-US" altLang="ko-KR" sz="2800" dirty="0" smtClean="0">
                <a:ea typeface="맑은 고딕" pitchFamily="50" charset="-127"/>
              </a:rPr>
              <a:t>TEKNOLOGI </a:t>
            </a:r>
            <a:r>
              <a:rPr lang="en-US" altLang="ko-KR" sz="2800" dirty="0" smtClean="0">
                <a:ea typeface="맑은 고딕" pitchFamily="50" charset="-127"/>
              </a:rPr>
              <a:t>KOMUNIKASI</a:t>
            </a:r>
          </a:p>
          <a:p>
            <a:pPr lvl="0"/>
            <a:endParaRPr lang="en-US" altLang="ko-KR" sz="2800" dirty="0" smtClean="0">
              <a:ea typeface="맑은 고딕" pitchFamily="50" charset="-127"/>
            </a:endParaRPr>
          </a:p>
          <a:p>
            <a:pPr lvl="0"/>
            <a:r>
              <a:rPr lang="en-US" altLang="ko-KR" sz="2800" dirty="0" smtClean="0">
                <a:ea typeface="맑은 고딕" pitchFamily="50" charset="-127"/>
              </a:rPr>
              <a:t>Dr. M. HARIS SATRIA, M. Pd.</a:t>
            </a:r>
            <a:endParaRPr lang="en-US" altLang="ko-KR" sz="2800" dirty="0"/>
          </a:p>
        </p:txBody>
      </p:sp>
      <p:grpSp>
        <p:nvGrpSpPr>
          <p:cNvPr id="6" name="Group 5"/>
          <p:cNvGrpSpPr/>
          <p:nvPr/>
        </p:nvGrpSpPr>
        <p:grpSpPr>
          <a:xfrm>
            <a:off x="2786261" y="3241599"/>
            <a:ext cx="172524" cy="1920213"/>
            <a:chOff x="3424672" y="2643758"/>
            <a:chExt cx="283232" cy="1584176"/>
          </a:xfrm>
        </p:grpSpPr>
        <p:sp>
          <p:nvSpPr>
            <p:cNvPr id="7" name="Rectangle 6"/>
            <p:cNvSpPr/>
            <p:nvPr/>
          </p:nvSpPr>
          <p:spPr>
            <a:xfrm>
              <a:off x="3635896" y="2643758"/>
              <a:ext cx="72008" cy="158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7"/>
            <p:cNvSpPr/>
            <p:nvPr/>
          </p:nvSpPr>
          <p:spPr>
            <a:xfrm>
              <a:off x="3565490" y="2643758"/>
              <a:ext cx="72007" cy="15841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8"/>
            <p:cNvSpPr/>
            <p:nvPr/>
          </p:nvSpPr>
          <p:spPr>
            <a:xfrm>
              <a:off x="3495081" y="2643758"/>
              <a:ext cx="72007" cy="15841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9"/>
            <p:cNvSpPr/>
            <p:nvPr/>
          </p:nvSpPr>
          <p:spPr>
            <a:xfrm>
              <a:off x="3424672" y="2643758"/>
              <a:ext cx="72008" cy="158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1" name="Picture 2" descr="Hasil gambar untuk Unit kegiatan mahasiswa Bina Darma"/>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991802" y="52547"/>
            <a:ext cx="4152900" cy="10953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2971841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noGrp="1"/>
          </p:cNvSpPr>
          <p:nvPr>
            <p:ph type="body" sz="quarter" idx="10"/>
          </p:nvPr>
        </p:nvSpPr>
        <p:spPr>
          <a:xfrm>
            <a:off x="1983546" y="5233183"/>
            <a:ext cx="8060787" cy="1434904"/>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ctr"/>
            <a:r>
              <a:rPr lang="en-US" sz="1400" b="0" dirty="0" smtClean="0"/>
              <a:t>DRAMA RADIO OLEH ORSON WELLES DAN MERCURY THEATER PADA 30 OKTOBER 1938 YANG DISIARKAN OLEH CBS RADIO STUDIO ONE DI NEW YORK</a:t>
            </a:r>
          </a:p>
          <a:p>
            <a:pPr algn="ctr"/>
            <a:endParaRPr lang="en-US" sz="1400" b="0" dirty="0" smtClean="0"/>
          </a:p>
          <a:p>
            <a:pPr algn="ctr"/>
            <a:r>
              <a:rPr lang="en-US" sz="1400" b="0" dirty="0" smtClean="0"/>
              <a:t>MENYADARKAN PARA ILMUWAN BAHWA BETAPA BESAR PENGARUH PENYIARAN TERHADAP PEMBENTUKAN MASYARAKAT.</a:t>
            </a:r>
            <a:endParaRPr lang="en-US" sz="1400" b="0" dirty="0" smtClean="0"/>
          </a:p>
        </p:txBody>
      </p:sp>
      <p:pic>
        <p:nvPicPr>
          <p:cNvPr id="1026" name="Picture 2" descr="E:\HARIS BIDAR\Materi Ajar\Filsafat Komunikasi\alien.jpg"/>
          <p:cNvPicPr>
            <a:picLocks noChangeAspect="1" noChangeArrowheads="1"/>
          </p:cNvPicPr>
          <p:nvPr/>
        </p:nvPicPr>
        <p:blipFill>
          <a:blip r:embed="rId2"/>
          <a:srcRect/>
          <a:stretch>
            <a:fillRect/>
          </a:stretch>
        </p:blipFill>
        <p:spPr bwMode="auto">
          <a:xfrm>
            <a:off x="0" y="1"/>
            <a:ext cx="12192000" cy="51206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HARIS BIDAR\Materi Ajar\Filsafat Komunikasi\BUNG TOMO.jpg"/>
          <p:cNvPicPr>
            <a:picLocks noChangeAspect="1" noChangeArrowheads="1"/>
          </p:cNvPicPr>
          <p:nvPr/>
        </p:nvPicPr>
        <p:blipFill>
          <a:blip r:embed="rId2"/>
          <a:srcRect/>
          <a:stretch>
            <a:fillRect/>
          </a:stretch>
        </p:blipFill>
        <p:spPr bwMode="auto">
          <a:xfrm>
            <a:off x="53041" y="42204"/>
            <a:ext cx="3748456" cy="2954214"/>
          </a:xfrm>
          <a:prstGeom prst="rect">
            <a:avLst/>
          </a:prstGeom>
          <a:noFill/>
        </p:spPr>
      </p:pic>
      <p:pic>
        <p:nvPicPr>
          <p:cNvPr id="2051" name="Picture 3" descr="E:\HARIS BIDAR\Materi Ajar\Filsafat Komunikasi\proklamasi-kemerdekaan-indonesia.jpg"/>
          <p:cNvPicPr>
            <a:picLocks noChangeAspect="1" noChangeArrowheads="1"/>
          </p:cNvPicPr>
          <p:nvPr/>
        </p:nvPicPr>
        <p:blipFill>
          <a:blip r:embed="rId3"/>
          <a:srcRect/>
          <a:stretch>
            <a:fillRect/>
          </a:stretch>
        </p:blipFill>
        <p:spPr bwMode="auto">
          <a:xfrm>
            <a:off x="3990531" y="56272"/>
            <a:ext cx="3802966" cy="2926080"/>
          </a:xfrm>
          <a:prstGeom prst="rect">
            <a:avLst/>
          </a:prstGeom>
          <a:noFill/>
        </p:spPr>
      </p:pic>
      <p:pic>
        <p:nvPicPr>
          <p:cNvPr id="2052" name="Picture 4" descr="E:\HARIS BIDAR\Materi Ajar\Filsafat Komunikasi\Indonesia_declaration_of_independence_17_August_1945.jpg"/>
          <p:cNvPicPr>
            <a:picLocks noChangeAspect="1" noChangeArrowheads="1"/>
          </p:cNvPicPr>
          <p:nvPr/>
        </p:nvPicPr>
        <p:blipFill>
          <a:blip r:embed="rId4"/>
          <a:srcRect/>
          <a:stretch>
            <a:fillRect/>
          </a:stretch>
        </p:blipFill>
        <p:spPr bwMode="auto">
          <a:xfrm>
            <a:off x="8097169" y="112541"/>
            <a:ext cx="3930710" cy="2757268"/>
          </a:xfrm>
          <a:prstGeom prst="rect">
            <a:avLst/>
          </a:prstGeom>
          <a:noFill/>
        </p:spPr>
      </p:pic>
      <p:sp>
        <p:nvSpPr>
          <p:cNvPr id="7" name="Text Placeholder 2"/>
          <p:cNvSpPr>
            <a:spLocks noGrp="1"/>
          </p:cNvSpPr>
          <p:nvPr>
            <p:ph type="body" sz="quarter" idx="10"/>
          </p:nvPr>
        </p:nvSpPr>
        <p:spPr>
          <a:xfrm>
            <a:off x="1786594" y="4670466"/>
            <a:ext cx="9087728" cy="1659989"/>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ctr"/>
            <a:r>
              <a:rPr lang="en-US" sz="1400" b="0" dirty="0" smtClean="0"/>
              <a:t>TEKNOLOGI MEDIA MASSA MEMILIKI KEKUATAN UNTUK MEMPENGARUHI POLA PIKIR RATA-RATA AUDIENSINYA. JADI, APABILA SESEORANG SUDAH TERPENGARUH MAKA AKAN LAMA DAN BESAR PENGARUHNYA TERSEBUT.</a:t>
            </a:r>
          </a:p>
          <a:p>
            <a:pPr algn="ctr"/>
            <a:endParaRPr lang="en-US" sz="1400" b="0" dirty="0" smtClean="0"/>
          </a:p>
          <a:p>
            <a:pPr algn="ctr"/>
            <a:r>
              <a:rPr lang="en-US" sz="1400" b="0" dirty="0" smtClean="0"/>
              <a:t>MENURUT JOHN DEWEY, EFEK NEGATIF TEKNOLOGI MEDIA DAPAT DISARING MELALUI PENDIDIKAN.</a:t>
            </a:r>
            <a:endParaRPr lang="en-US" sz="1400" b="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71798" y="2802137"/>
            <a:ext cx="3648404" cy="1347832"/>
          </a:xfrm>
        </p:spPr>
        <p:txBody>
          <a:bodyPr/>
          <a:lstStyle/>
          <a:p>
            <a:r>
              <a:rPr lang="en-US" sz="3200" dirty="0" smtClean="0"/>
              <a:t>APAKAH TEKNOLOGI ITU NETRAL ?</a:t>
            </a:r>
            <a:endParaRPr lang="en-US" sz="3200" dirty="0"/>
          </a:p>
        </p:txBody>
      </p:sp>
      <p:sp>
        <p:nvSpPr>
          <p:cNvPr id="4" name="Text Placeholder 2"/>
          <p:cNvSpPr>
            <a:spLocks noGrp="1"/>
          </p:cNvSpPr>
          <p:nvPr>
            <p:ph type="body" sz="quarter" idx="10"/>
          </p:nvPr>
        </p:nvSpPr>
        <p:spPr>
          <a:xfrm>
            <a:off x="192393" y="164107"/>
            <a:ext cx="3408927" cy="665880"/>
          </a:xfrm>
          <a:ln/>
        </p:spPr>
        <p:style>
          <a:lnRef idx="1">
            <a:schemeClr val="accent2"/>
          </a:lnRef>
          <a:fillRef idx="2">
            <a:schemeClr val="accent2"/>
          </a:fillRef>
          <a:effectRef idx="1">
            <a:schemeClr val="accent2"/>
          </a:effectRef>
          <a:fontRef idx="minor">
            <a:schemeClr val="dk1"/>
          </a:fontRef>
        </p:style>
        <p:txBody>
          <a:bodyPr/>
          <a:lstStyle/>
          <a:p>
            <a:pPr algn="just"/>
            <a:r>
              <a:rPr lang="en-US" sz="2000" dirty="0" smtClean="0"/>
              <a:t>PERTANYAAN FILOSOFIS</a:t>
            </a: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noGrp="1"/>
          </p:cNvSpPr>
          <p:nvPr>
            <p:ph type="body" sz="quarter" idx="10"/>
          </p:nvPr>
        </p:nvSpPr>
        <p:spPr>
          <a:xfrm>
            <a:off x="4121841" y="1533382"/>
            <a:ext cx="7383200" cy="1561513"/>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TEKNOLOGI KOMUNIKASI MENCIPTAKAN MANFAAT POSITIF DENGAN MENGATASI HAMBATAN JARAK DAN WAKTU, SEHINGGA DUNIA HANYALAH SEBUAH DESA. MANUSIA DAPAT BERINTERAKSI DIMANAPUN DAN KAPANPUN.</a:t>
            </a:r>
            <a:endParaRPr lang="en-US" sz="2000" b="0" dirty="0"/>
          </a:p>
        </p:txBody>
      </p:sp>
      <p:sp>
        <p:nvSpPr>
          <p:cNvPr id="10" name="Text Placeholder 2"/>
          <p:cNvSpPr>
            <a:spLocks noGrp="1"/>
          </p:cNvSpPr>
          <p:nvPr>
            <p:ph type="body" sz="quarter" idx="10"/>
          </p:nvPr>
        </p:nvSpPr>
        <p:spPr>
          <a:xfrm>
            <a:off x="4119493" y="3247330"/>
            <a:ext cx="7383200" cy="2210935"/>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TEKNOLOGI MENCIPTAKAN MANFAAT NEGATIF DENGAN CARA MENCIPTAKAN KETERGANTUNGAN. KETERGANTUNGAN MENYEBABKAN PENGALIHAN NILAI FILOSOFI DENGAN MENEMPATKAN TEKNOLOGI SEBAGAI TUJUAN, BUKAN ALAT. PADAHAL PADA HAKIKATNYA APABILA SESEORANG MENGUASAI TEKNOLOGI MAKA IA TELAH MEGUASAI DUNIA.</a:t>
            </a:r>
            <a:endParaRPr lang="en-US" sz="2000" b="0" dirty="0"/>
          </a:p>
        </p:txBody>
      </p:sp>
      <p:sp>
        <p:nvSpPr>
          <p:cNvPr id="9" name="Text Placeholder 2"/>
          <p:cNvSpPr>
            <a:spLocks noGrp="1"/>
          </p:cNvSpPr>
          <p:nvPr>
            <p:ph type="body" sz="quarter" idx="10"/>
          </p:nvPr>
        </p:nvSpPr>
        <p:spPr>
          <a:xfrm>
            <a:off x="234596" y="1950705"/>
            <a:ext cx="3408927" cy="665880"/>
          </a:xfrm>
          <a:ln/>
        </p:spPr>
        <p:style>
          <a:lnRef idx="1">
            <a:schemeClr val="accent2"/>
          </a:lnRef>
          <a:fillRef idx="2">
            <a:schemeClr val="accent2"/>
          </a:fillRef>
          <a:effectRef idx="1">
            <a:schemeClr val="accent2"/>
          </a:effectRef>
          <a:fontRef idx="minor">
            <a:schemeClr val="dk1"/>
          </a:fontRef>
        </p:style>
        <p:txBody>
          <a:bodyPr/>
          <a:lstStyle/>
          <a:p>
            <a:pPr algn="ctr"/>
            <a:r>
              <a:rPr lang="en-US" sz="2000" dirty="0" smtClean="0"/>
              <a:t>GLOBAL VILLAGE</a:t>
            </a:r>
            <a:endParaRPr lang="en-US" sz="2000" dirty="0" smtClean="0"/>
          </a:p>
        </p:txBody>
      </p:sp>
      <p:sp>
        <p:nvSpPr>
          <p:cNvPr id="11" name="Text Placeholder 2"/>
          <p:cNvSpPr>
            <a:spLocks noGrp="1"/>
          </p:cNvSpPr>
          <p:nvPr>
            <p:ph type="body" sz="quarter" idx="10"/>
          </p:nvPr>
        </p:nvSpPr>
        <p:spPr>
          <a:xfrm>
            <a:off x="274454" y="3974113"/>
            <a:ext cx="3408927" cy="665880"/>
          </a:xfrm>
          <a:ln/>
        </p:spPr>
        <p:style>
          <a:lnRef idx="1">
            <a:schemeClr val="accent2"/>
          </a:lnRef>
          <a:fillRef idx="2">
            <a:schemeClr val="accent2"/>
          </a:fillRef>
          <a:effectRef idx="1">
            <a:schemeClr val="accent2"/>
          </a:effectRef>
          <a:fontRef idx="minor">
            <a:schemeClr val="dk1"/>
          </a:fontRef>
        </p:style>
        <p:txBody>
          <a:bodyPr/>
          <a:lstStyle/>
          <a:p>
            <a:pPr algn="ctr"/>
            <a:r>
              <a:rPr lang="en-US" sz="2000" dirty="0" smtClean="0"/>
              <a:t>GLOBAL </a:t>
            </a:r>
            <a:r>
              <a:rPr lang="en-US" sz="2000" dirty="0" smtClean="0"/>
              <a:t>P</a:t>
            </a:r>
            <a:r>
              <a:rPr lang="en-US" sz="2000" dirty="0" smtClean="0"/>
              <a:t>ILLAGE</a:t>
            </a:r>
            <a:endParaRPr lang="en-US" sz="2000" dirty="0" smtClean="0"/>
          </a:p>
        </p:txBody>
      </p:sp>
      <p:sp>
        <p:nvSpPr>
          <p:cNvPr id="14" name="Text Placeholder 2"/>
          <p:cNvSpPr>
            <a:spLocks noGrp="1"/>
          </p:cNvSpPr>
          <p:nvPr>
            <p:ph type="body" sz="quarter" idx="10"/>
          </p:nvPr>
        </p:nvSpPr>
        <p:spPr>
          <a:xfrm>
            <a:off x="490025" y="194603"/>
            <a:ext cx="11057206" cy="1193416"/>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TERKAIT DENGAN </a:t>
            </a:r>
            <a:r>
              <a:rPr lang="en-US" sz="2000" dirty="0" smtClean="0"/>
              <a:t>AMBIVALENSI TEKNOLOGI KOMUNIKASI</a:t>
            </a:r>
            <a:r>
              <a:rPr lang="en-US" sz="2000" b="0" dirty="0" smtClean="0"/>
              <a:t> MARSHAL MCLAREN SEORANG PAKAR KOMUNIKASI DARI KANADA MENYEBUT DUA KEMUNGKINAN PENGARUH PERKEMBANGAN TEKNOLOGI KOMUNIKASI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10"/>
          </p:nvPr>
        </p:nvSpPr>
        <p:spPr>
          <a:xfrm>
            <a:off x="872193" y="1181686"/>
            <a:ext cx="10461684" cy="4276579"/>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KITA TIDAK BISA HIDUP TANPA TEKNOLOGI, TAPI PADA SAAT YANG SAMA KITA JUGA HARUS MENGHADAPI RESIKO DAN KONSEKUENSI YANG DIBAWA OLEH TELNOLOGI. </a:t>
            </a:r>
          </a:p>
          <a:p>
            <a:pPr algn="just"/>
            <a:endParaRPr lang="en-US" sz="2000" b="0" dirty="0" smtClean="0"/>
          </a:p>
          <a:p>
            <a:pPr algn="just"/>
            <a:r>
              <a:rPr lang="en-US" sz="2000" b="0" dirty="0" smtClean="0"/>
              <a:t>TEKNOLOGI KOMUNIKASI TELAH MENYEBABKAN TERJADINYA </a:t>
            </a:r>
            <a:r>
              <a:rPr lang="en-US" sz="2000" dirty="0" smtClean="0"/>
              <a:t>PROPAGANDA</a:t>
            </a:r>
            <a:r>
              <a:rPr lang="en-US" sz="2000" b="0" dirty="0" smtClean="0"/>
              <a:t>, YAITU POLA KOMUNIKASI YANG BERSIFAT POLITIS DAN KOMERSIAL YANG HAMPIR TAK TERASA GEJALANYA.</a:t>
            </a:r>
            <a:endParaRPr lang="en-US" sz="20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noGrp="1"/>
          </p:cNvSpPr>
          <p:nvPr>
            <p:ph type="body" sz="quarter" idx="10"/>
          </p:nvPr>
        </p:nvSpPr>
        <p:spPr>
          <a:xfrm>
            <a:off x="309495" y="942536"/>
            <a:ext cx="11549569" cy="5887328"/>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1800" dirty="0" smtClean="0"/>
              <a:t>DETERMINISME TEKNOLOGI	: </a:t>
            </a:r>
            <a:r>
              <a:rPr lang="en-US" sz="1800" b="0" dirty="0" smtClean="0"/>
              <a:t>BERASUMSI BAHWA TEKNOLOGI ADALAH KEKUATAN KUNCI DALAM MENGATUR MASYARAKAT.</a:t>
            </a:r>
          </a:p>
          <a:p>
            <a:pPr algn="just"/>
            <a:endParaRPr lang="en-US" sz="1800" dirty="0" smtClean="0"/>
          </a:p>
          <a:p>
            <a:pPr algn="just"/>
            <a:r>
              <a:rPr lang="en-US" sz="1800" dirty="0" smtClean="0"/>
              <a:t>FENOMENOLOGI TEKNOLOGI : </a:t>
            </a:r>
            <a:r>
              <a:rPr lang="en-US" sz="1800" b="0" dirty="0" smtClean="0"/>
              <a:t>MEMAHAMI TEKNOLOGI DALAM KAITANNYA DENGAN FENOMENA SOSIAL YANG MELINGKUPI TEKNOLOGI.</a:t>
            </a:r>
          </a:p>
          <a:p>
            <a:pPr algn="just"/>
            <a:endParaRPr lang="en-US" sz="1800" dirty="0" smtClean="0"/>
          </a:p>
          <a:p>
            <a:pPr algn="just"/>
            <a:r>
              <a:rPr lang="en-US" sz="1800" dirty="0" smtClean="0"/>
              <a:t>OTORITERIANISME : </a:t>
            </a:r>
            <a:r>
              <a:rPr lang="en-US" sz="1800" b="0" dirty="0" smtClean="0"/>
              <a:t>MENEMPATKAN MEDIA SEBAGAI ALAT PROPAGANDA PEMERINTAH.</a:t>
            </a:r>
          </a:p>
          <a:p>
            <a:pPr algn="just"/>
            <a:endParaRPr lang="en-US" sz="1800" dirty="0" smtClean="0"/>
          </a:p>
          <a:p>
            <a:pPr algn="just"/>
            <a:r>
              <a:rPr lang="en-US" sz="1800" dirty="0" smtClean="0"/>
              <a:t>LIBERALISME : </a:t>
            </a:r>
            <a:r>
              <a:rPr lang="en-US" sz="1800" b="0" dirty="0" smtClean="0"/>
              <a:t>MEDIA TIDAK BISA LAGI JADI ALAT PEMERINTAH DAN DIMILIKI SECARA PRIBADI, NAMUN HUKUM INDUSTRIAL MEMBUAT KEPEMILIKAN MEDIA HANYA MENJADI OTORITAS PARA PEMODAL BESAR. DUNIA TEKNOLOGI MEDIA INDONESIA DAN TEKNOLOGI MEDIA DUNIA SEKARANG INI SECARA KESELURUHAN TERPENGARUH OLEH IKLIM LIBERALISME MEDIA TEKNOLOGI MEDIA</a:t>
            </a:r>
            <a:r>
              <a:rPr lang="en-US" sz="1800" dirty="0" smtClean="0"/>
              <a:t>.</a:t>
            </a:r>
          </a:p>
          <a:p>
            <a:pPr algn="just"/>
            <a:endParaRPr lang="en-US" sz="1800" dirty="0" smtClean="0"/>
          </a:p>
          <a:p>
            <a:pPr algn="just"/>
            <a:r>
              <a:rPr lang="en-US" sz="1800" dirty="0" smtClean="0"/>
              <a:t>TANGGUNG JAWAB SOSIAL : </a:t>
            </a:r>
            <a:r>
              <a:rPr lang="en-US" sz="1800" b="0" dirty="0" smtClean="0"/>
              <a:t>KRITIK TERHADAP PARADIGMA LIBERAL KARENA KEPEMILIKAN MEDIA YANG MONOPOLISTIK DAN DAMPAKNYA TERHADAP POTENSI MANIPULASI INFORMASI OLEH KEKUATAN MODAL. DARI SINILAH FILOSOFI DIVERSITY OF OWNERSHIP (KEBERAGAMAN KEPEMILIKAN) DAN DIVERSITY OF CONTENT (KEBERAGAMAN ISI) BERAKAR.</a:t>
            </a:r>
          </a:p>
        </p:txBody>
      </p:sp>
      <p:sp>
        <p:nvSpPr>
          <p:cNvPr id="9" name="Text Placeholder 2"/>
          <p:cNvSpPr>
            <a:spLocks noGrp="1"/>
          </p:cNvSpPr>
          <p:nvPr>
            <p:ph type="body" sz="quarter" idx="10"/>
          </p:nvPr>
        </p:nvSpPr>
        <p:spPr>
          <a:xfrm>
            <a:off x="192393" y="164107"/>
            <a:ext cx="7488567" cy="665880"/>
          </a:xfrm>
          <a:ln/>
        </p:spPr>
        <p:style>
          <a:lnRef idx="1">
            <a:schemeClr val="accent2"/>
          </a:lnRef>
          <a:fillRef idx="2">
            <a:schemeClr val="accent2"/>
          </a:fillRef>
          <a:effectRef idx="1">
            <a:schemeClr val="accent2"/>
          </a:effectRef>
          <a:fontRef idx="minor">
            <a:schemeClr val="dk1"/>
          </a:fontRef>
        </p:style>
        <p:txBody>
          <a:bodyPr/>
          <a:lstStyle/>
          <a:p>
            <a:pPr algn="just"/>
            <a:r>
              <a:rPr lang="en-US" sz="2000" dirty="0" smtClean="0"/>
              <a:t>BERBAGAI PARADIGMA DALAM TEKNOLOGI KOMUNIKASI</a:t>
            </a: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noGrp="1"/>
          </p:cNvSpPr>
          <p:nvPr>
            <p:ph type="body" sz="quarter" idx="10"/>
          </p:nvPr>
        </p:nvSpPr>
        <p:spPr>
          <a:xfrm>
            <a:off x="351698" y="1223890"/>
            <a:ext cx="11099403" cy="3826412"/>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marL="342900" indent="-342900" algn="just">
              <a:buAutoNum type="arabicPeriod"/>
            </a:pPr>
            <a:r>
              <a:rPr lang="en-US" sz="2400" dirty="0" smtClean="0"/>
              <a:t>PERUBAHAN GAYA HIDUP</a:t>
            </a:r>
          </a:p>
          <a:p>
            <a:pPr marL="342900" indent="-342900" algn="just">
              <a:buAutoNum type="arabicPeriod"/>
            </a:pPr>
            <a:r>
              <a:rPr lang="en-US" sz="2400" dirty="0" smtClean="0"/>
              <a:t>TANTANGAN KARIR</a:t>
            </a:r>
          </a:p>
          <a:p>
            <a:pPr marL="342900" indent="-342900" algn="just">
              <a:buAutoNum type="arabicPeriod"/>
            </a:pPr>
            <a:r>
              <a:rPr lang="en-US" sz="2400" dirty="0" smtClean="0"/>
              <a:t>PERUBAHAN REGULASI</a:t>
            </a:r>
          </a:p>
          <a:p>
            <a:pPr marL="342900" indent="-342900" algn="just">
              <a:buAutoNum type="arabicPeriod"/>
            </a:pPr>
            <a:r>
              <a:rPr lang="en-US" sz="2400" dirty="0" smtClean="0"/>
              <a:t>PERGESERAN KEKUATAN</a:t>
            </a:r>
          </a:p>
        </p:txBody>
      </p:sp>
      <p:sp>
        <p:nvSpPr>
          <p:cNvPr id="9" name="Text Placeholder 2"/>
          <p:cNvSpPr>
            <a:spLocks noGrp="1"/>
          </p:cNvSpPr>
          <p:nvPr>
            <p:ph type="body" sz="quarter" idx="10"/>
          </p:nvPr>
        </p:nvSpPr>
        <p:spPr>
          <a:xfrm>
            <a:off x="1725772" y="332919"/>
            <a:ext cx="7488567" cy="665880"/>
          </a:xfrm>
          <a:ln/>
        </p:spPr>
        <p:style>
          <a:lnRef idx="1">
            <a:schemeClr val="accent2"/>
          </a:lnRef>
          <a:fillRef idx="2">
            <a:schemeClr val="accent2"/>
          </a:fillRef>
          <a:effectRef idx="1">
            <a:schemeClr val="accent2"/>
          </a:effectRef>
          <a:fontRef idx="minor">
            <a:schemeClr val="dk1"/>
          </a:fontRef>
        </p:style>
        <p:txBody>
          <a:bodyPr/>
          <a:lstStyle/>
          <a:p>
            <a:pPr algn="just"/>
            <a:r>
              <a:rPr lang="en-US" sz="2000" dirty="0" smtClean="0"/>
              <a:t>EKSES TEKNOLOGI KOMUNIKASI</a:t>
            </a: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71798" y="3070159"/>
            <a:ext cx="3648404" cy="768084"/>
          </a:xfrm>
        </p:spPr>
        <p:txBody>
          <a:bodyPr/>
          <a:lstStyle/>
          <a:p>
            <a:r>
              <a:rPr lang="en-US" altLang="ko-KR" sz="4000" dirty="0" err="1" smtClean="0"/>
              <a:t>Terima</a:t>
            </a:r>
            <a:r>
              <a:rPr lang="en-US" altLang="ko-KR" sz="4000" dirty="0" smtClean="0"/>
              <a:t> </a:t>
            </a:r>
            <a:r>
              <a:rPr lang="en-US" altLang="ko-KR" sz="4000" dirty="0" err="1" smtClean="0"/>
              <a:t>Kasih</a:t>
            </a:r>
            <a:endParaRPr lang="ko-KR" altLang="en-US" sz="4000" dirty="0"/>
          </a:p>
        </p:txBody>
      </p:sp>
      <p:sp>
        <p:nvSpPr>
          <p:cNvPr id="4" name="Oval 3">
            <a:hlinkClick r:id="rId2" action="ppaction://hlinksldjump"/>
          </p:cNvPr>
          <p:cNvSpPr/>
          <p:nvPr/>
        </p:nvSpPr>
        <p:spPr>
          <a:xfrm>
            <a:off x="11950262" y="6558455"/>
            <a:ext cx="241738" cy="2995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Hasil gambar untuk Unit kegiatan mahasiswa Bina Darma"/>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991802" y="52547"/>
            <a:ext cx="4152900" cy="1095376"/>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a:hlinkClick r:id="rId4"/>
          </p:cNvPr>
          <p:cNvSpPr txBox="1"/>
          <p:nvPr/>
        </p:nvSpPr>
        <p:spPr>
          <a:xfrm>
            <a:off x="-31532" y="6458757"/>
            <a:ext cx="4099035" cy="307773"/>
          </a:xfrm>
          <a:prstGeom prst="rect">
            <a:avLst/>
          </a:prstGeom>
          <a:noFill/>
        </p:spPr>
        <p:txBody>
          <a:bodyPr wrap="square" lIns="121917" tIns="60958" rIns="121917" bIns="60958" rtlCol="0">
            <a:spAutoFit/>
          </a:bodyPr>
          <a:lstStyle/>
          <a:p>
            <a:pPr algn="ctr"/>
            <a:r>
              <a:rPr lang="en-US" sz="1200" dirty="0" smtClean="0">
                <a:hlinkClick r:id="rId5"/>
              </a:rPr>
              <a:t>https://www.binadarma.ac.id/</a:t>
            </a:r>
            <a:r>
              <a:rPr lang="en-US" sz="1200" dirty="0" smtClean="0"/>
              <a:t>      IG : </a:t>
            </a:r>
            <a:r>
              <a:rPr lang="en-US" sz="1200" dirty="0" err="1" smtClean="0"/>
              <a:t>ubd_palembang</a:t>
            </a:r>
            <a:endParaRPr lang="ko-KR" altLang="en-US" sz="1200" dirty="0">
              <a:solidFill>
                <a:schemeClr val="bg1"/>
              </a:solidFill>
              <a:cs typeface="Arial" pitchFamily="34" charset="0"/>
            </a:endParaRPr>
          </a:p>
        </p:txBody>
      </p:sp>
    </p:spTree>
    <p:extLst>
      <p:ext uri="{BB962C8B-B14F-4D97-AF65-F5344CB8AC3E}">
        <p14:creationId xmlns="" xmlns:p14="http://schemas.microsoft.com/office/powerpoint/2010/main" val="61455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Custom 2">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FFFFFF"/>
      </a:hlink>
      <a:folHlink>
        <a:srgbClr val="FFFFFF"/>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OPENED BOOK">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Golden-Egg">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4521</TotalTime>
  <Words>259</Words>
  <Application>Microsoft Office PowerPoint</Application>
  <PresentationFormat>Custom</PresentationFormat>
  <Paragraphs>38</Paragraphs>
  <Slides>9</Slides>
  <Notes>1</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Cover and End Slide Master</vt:lpstr>
      <vt:lpstr>Contents Slide Master</vt:lpstr>
      <vt:lpstr>Section Break Slide Master</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Allppt.com;Googleslidesppt.com</dc:creator>
  <cp:lastModifiedBy>Abercio</cp:lastModifiedBy>
  <cp:revision>193</cp:revision>
  <dcterms:created xsi:type="dcterms:W3CDTF">2018-04-24T17:14:44Z</dcterms:created>
  <dcterms:modified xsi:type="dcterms:W3CDTF">2020-11-04T04:49:00Z</dcterms:modified>
</cp:coreProperties>
</file>