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47D5F0-BB62-40D6-B3B5-203510095B6F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1A4DB0-0995-4685-BBCD-1BD421A2F05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ETIKA PROFESI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smtClean="0"/>
              <a:t>KUL </a:t>
            </a:r>
            <a:r>
              <a:rPr lang="id-ID" smtClean="0"/>
              <a:t>AHIR K15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Narrow" pitchFamily="34" charset="0"/>
              </a:rPr>
              <a:t>1. </a:t>
            </a:r>
            <a:r>
              <a:rPr lang="en-US" dirty="0" err="1" smtClean="0">
                <a:latin typeface="Arial Narrow" pitchFamily="34" charset="0"/>
              </a:rPr>
              <a:t>Menjelaskan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menetapkan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tanggung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jawab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kepada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profesional</a:t>
            </a:r>
            <a:r>
              <a:rPr lang="en-US" dirty="0" smtClean="0">
                <a:latin typeface="Arial Narrow" pitchFamily="34" charset="0"/>
              </a:rPr>
              <a:t>, </a:t>
            </a:r>
            <a:r>
              <a:rPr lang="en-US" dirty="0" err="1" smtClean="0">
                <a:latin typeface="Arial Narrow" pitchFamily="34" charset="0"/>
              </a:rPr>
              <a:t>lembaga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organisasi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industri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negara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masyarakat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umum</a:t>
            </a:r>
            <a:r>
              <a:rPr lang="en-US" dirty="0" smtClean="0">
                <a:latin typeface="Arial Narrow" pitchFamily="34" charset="0"/>
              </a:rPr>
              <a:t>.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2. </a:t>
            </a:r>
            <a:r>
              <a:rPr lang="en-US" dirty="0" err="1" smtClean="0">
                <a:latin typeface="Arial Narrow" pitchFamily="34" charset="0"/>
              </a:rPr>
              <a:t>Membantu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profesional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menentukan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apa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harus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mereka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perbuat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mengahadapi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dilema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pekerjaan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mereka</a:t>
            </a:r>
            <a:r>
              <a:rPr lang="en-US" dirty="0" smtClean="0">
                <a:latin typeface="Arial Narrow" pitchFamily="34" charset="0"/>
              </a:rPr>
              <a:t>.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3. </a:t>
            </a:r>
            <a:r>
              <a:rPr lang="en-US" dirty="0" err="1" smtClean="0">
                <a:latin typeface="Arial Narrow" pitchFamily="34" charset="0"/>
              </a:rPr>
              <a:t>Menjaga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reputasi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nama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baik</a:t>
            </a:r>
            <a:r>
              <a:rPr lang="en-US" dirty="0" smtClean="0">
                <a:latin typeface="Arial Narrow" pitchFamily="34" charset="0"/>
              </a:rPr>
              <a:t>.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menjaga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kelakuan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integritas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tenaga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profesi</a:t>
            </a:r>
            <a:r>
              <a:rPr lang="en-US" dirty="0" smtClean="0">
                <a:latin typeface="Arial Narrow" pitchFamily="34" charset="0"/>
              </a:rPr>
              <a:t>.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4. </a:t>
            </a:r>
            <a:r>
              <a:rPr lang="en-US" dirty="0" err="1" smtClean="0">
                <a:latin typeface="Arial Narrow" pitchFamily="34" charset="0"/>
              </a:rPr>
              <a:t>Pencerminan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pengharapan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komunitasnya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yangmenjamin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pelaksanaan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tersebut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pelayanannya</a:t>
            </a:r>
            <a:r>
              <a:rPr lang="en-US" dirty="0" smtClean="0">
                <a:latin typeface="Arial Narrow" pitchFamily="34" charset="0"/>
              </a:rPr>
              <a:t>.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5. </a:t>
            </a:r>
            <a:r>
              <a:rPr lang="en-US" dirty="0" err="1" smtClean="0">
                <a:latin typeface="Arial Narrow" pitchFamily="34" charset="0"/>
              </a:rPr>
              <a:t>Mencerminkan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pengharapan</a:t>
            </a:r>
            <a:r>
              <a:rPr lang="en-US" dirty="0" smtClean="0">
                <a:latin typeface="Arial Narrow" pitchFamily="34" charset="0"/>
              </a:rPr>
              <a:t> moral-moral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komunitas</a:t>
            </a:r>
            <a:r>
              <a:rPr lang="en-US" dirty="0" smtClean="0">
                <a:latin typeface="Arial Narrow" pitchFamily="34" charset="0"/>
              </a:rPr>
              <a:t>.</a:t>
            </a:r>
            <a:br>
              <a:rPr lang="en-US" dirty="0" smtClean="0">
                <a:latin typeface="Arial Narrow" pitchFamily="34" charset="0"/>
              </a:rPr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ETIKA PROFESI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Arial Narrow" pitchFamily="34" charset="0"/>
              </a:rPr>
              <a:t>1. </a:t>
            </a:r>
            <a:r>
              <a:rPr lang="en-US" dirty="0" err="1" smtClean="0">
                <a:latin typeface="Arial Narrow" pitchFamily="34" charset="0"/>
              </a:rPr>
              <a:t>Dijadikan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tempat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memperoleh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orientasi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kritis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berkaitan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berbagai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macam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moralitas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2. </a:t>
            </a:r>
            <a:r>
              <a:rPr lang="en-US" dirty="0" err="1" smtClean="0">
                <a:latin typeface="Arial Narrow" pitchFamily="34" charset="0"/>
              </a:rPr>
              <a:t>Menunjukkan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adanya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keterampilan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intelektual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berupa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kemampuan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berargumentasi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secara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kritis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rasional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3. </a:t>
            </a:r>
            <a:r>
              <a:rPr lang="en-US" dirty="0" err="1" smtClean="0">
                <a:latin typeface="Arial Narrow" pitchFamily="34" charset="0"/>
              </a:rPr>
              <a:t>Digunakan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pengambilan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keputusan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sikap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wajar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keadaan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pluralitas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tinggi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4.Digunakan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menolong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sebuah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pendirian</a:t>
            </a:r>
            <a:r>
              <a:rPr lang="en-US" dirty="0" smtClean="0">
                <a:latin typeface="Arial Narrow" pitchFamily="34" charset="0"/>
              </a:rPr>
              <a:t>.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err="1" smtClean="0">
                <a:latin typeface="Arial Narrow" pitchFamily="34" charset="0"/>
              </a:rPr>
              <a:t>Digunakan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membedakan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mana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dirubah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mana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tidak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dirubah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5. </a:t>
            </a:r>
            <a:r>
              <a:rPr lang="en-US" dirty="0" err="1" smtClean="0">
                <a:latin typeface="Arial Narrow" pitchFamily="34" charset="0"/>
              </a:rPr>
              <a:t>Digunakan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menyelesaikan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moralitas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maupun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sosial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lainnya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pemikiran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kritis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sistematis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6.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nalar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dijadikan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pijakan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bukan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perasaan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dapat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merugikan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banyak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orang</a:t>
            </a:r>
            <a:r>
              <a:rPr lang="en-US" dirty="0" smtClean="0">
                <a:latin typeface="Arial Narrow" pitchFamily="34" charset="0"/>
              </a:rPr>
              <a:t>.</a:t>
            </a:r>
            <a:r>
              <a:rPr lang="id-ID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Menyelidiki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permasalahan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sampai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akarnya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ETIKA PEKERJAAN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 pitchFamily="34" charset="0"/>
              </a:rPr>
              <a:t>1. </a:t>
            </a:r>
            <a:r>
              <a:rPr lang="en-US" dirty="0" err="1" smtClean="0">
                <a:latin typeface="Arial Narrow" pitchFamily="34" charset="0"/>
              </a:rPr>
              <a:t>Memberikan</a:t>
            </a:r>
            <a:r>
              <a:rPr lang="en-US" dirty="0" smtClean="0">
                <a:latin typeface="Arial Narrow" pitchFamily="34" charset="0"/>
              </a:rPr>
              <a:t> Rasa </a:t>
            </a:r>
            <a:r>
              <a:rPr lang="en-US" dirty="0" err="1" smtClean="0">
                <a:latin typeface="Arial Narrow" pitchFamily="34" charset="0"/>
              </a:rPr>
              <a:t>Tanggung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Jawab</a:t>
            </a:r>
            <a:endParaRPr lang="id-ID" dirty="0" smtClean="0">
              <a:latin typeface="Arial Narrow" pitchFamily="34" charset="0"/>
            </a:endParaRPr>
          </a:p>
          <a:p>
            <a:r>
              <a:rPr lang="en-US" b="1" dirty="0" smtClean="0"/>
              <a:t>2.Sebagai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Profesionalitas</a:t>
            </a:r>
            <a:r>
              <a:rPr lang="en-US" dirty="0" smtClean="0"/>
              <a:t> </a:t>
            </a:r>
            <a:r>
              <a:rPr lang="en-US" b="1" dirty="0" smtClean="0"/>
              <a:t> </a:t>
            </a:r>
            <a:endParaRPr lang="id-ID" b="1" dirty="0" smtClean="0"/>
          </a:p>
          <a:p>
            <a:r>
              <a:rPr lang="en-US" b="1" dirty="0" smtClean="0"/>
              <a:t>3.Meningkatkan </a:t>
            </a:r>
            <a:r>
              <a:rPr lang="en-US" b="1" dirty="0" err="1" smtClean="0"/>
              <a:t>Kredibilitas</a:t>
            </a:r>
            <a:endParaRPr lang="id-ID" b="1" dirty="0" smtClean="0"/>
          </a:p>
          <a:p>
            <a:r>
              <a:rPr lang="en-US" b="1" dirty="0" smtClean="0"/>
              <a:t> 4.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Ketertiban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Keteraturan</a:t>
            </a:r>
            <a:r>
              <a:rPr lang="en-US" b="1" dirty="0" smtClean="0"/>
              <a:t> 5.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endParaRPr lang="id-ID" b="1" dirty="0" smtClean="0"/>
          </a:p>
          <a:p>
            <a:r>
              <a:rPr lang="en-US" b="1" dirty="0" smtClean="0"/>
              <a:t>6.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endParaRPr lang="id-ID" b="1" dirty="0" smtClean="0"/>
          </a:p>
          <a:p>
            <a:r>
              <a:rPr lang="en-US" b="1" dirty="0" smtClean="0"/>
              <a:t>7. </a:t>
            </a:r>
            <a:r>
              <a:rPr lang="en-US" b="1" dirty="0" err="1" smtClean="0"/>
              <a:t>Mencegah</a:t>
            </a:r>
            <a:r>
              <a:rPr lang="en-US" b="1" dirty="0" smtClean="0"/>
              <a:t> </a:t>
            </a:r>
            <a:r>
              <a:rPr lang="en-US" b="1" dirty="0" err="1" smtClean="0"/>
              <a:t>Campur</a:t>
            </a:r>
            <a:r>
              <a:rPr lang="en-US" b="1" dirty="0" smtClean="0"/>
              <a:t> </a:t>
            </a:r>
            <a:r>
              <a:rPr lang="en-US" b="1" dirty="0" err="1" smtClean="0"/>
              <a:t>Tangan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dirty="0" smtClean="0"/>
              <a:t> </a:t>
            </a:r>
            <a:endParaRPr lang="id-ID" dirty="0" smtClean="0"/>
          </a:p>
          <a:p>
            <a:r>
              <a:rPr lang="id-ID" b="1" dirty="0" smtClean="0"/>
              <a:t>8.</a:t>
            </a:r>
            <a:r>
              <a:rPr lang="en-US" b="1" dirty="0" smtClean="0"/>
              <a:t> </a:t>
            </a:r>
            <a:r>
              <a:rPr lang="en-US" b="1" dirty="0" err="1" smtClean="0"/>
              <a:t>Melindungi</a:t>
            </a:r>
            <a:r>
              <a:rPr lang="en-US" b="1" dirty="0" smtClean="0"/>
              <a:t> </a:t>
            </a:r>
            <a:r>
              <a:rPr lang="en-US" b="1" dirty="0" err="1" smtClean="0"/>
              <a:t>Hak-hak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/</a:t>
            </a:r>
            <a:r>
              <a:rPr lang="en-US" b="1" dirty="0" err="1" smtClean="0"/>
              <a:t>Pekerja</a:t>
            </a:r>
            <a:r>
              <a:rPr lang="en-US" b="1" dirty="0" smtClean="0"/>
              <a:t> </a:t>
            </a:r>
            <a:endParaRPr lang="id-ID" b="1" dirty="0" smtClean="0"/>
          </a:p>
          <a:p>
            <a:r>
              <a:rPr lang="en-US" b="1" dirty="0" smtClean="0"/>
              <a:t>9.Sebagai </a:t>
            </a:r>
            <a:r>
              <a:rPr lang="en-US" b="1" dirty="0" err="1" smtClean="0"/>
              <a:t>Rujukan</a:t>
            </a:r>
            <a:r>
              <a:rPr lang="en-US" b="1" dirty="0" smtClean="0"/>
              <a:t> </a:t>
            </a:r>
            <a:r>
              <a:rPr lang="en-US" b="1" dirty="0" err="1" smtClean="0"/>
              <a:t>Penyelesaian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Permasalahan</a:t>
            </a:r>
            <a:endParaRPr lang="id-ID" dirty="0" smtClean="0"/>
          </a:p>
          <a:p>
            <a:endParaRPr lang="id-ID" b="1" dirty="0" smtClean="0"/>
          </a:p>
          <a:p>
            <a:endParaRPr lang="id-ID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ETIKA PROFESI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BERPAKAIAN RAPIH SESUAI DENGAN LINGKUNGN KERJA DI KANTOR</a:t>
            </a:r>
          </a:p>
          <a:p>
            <a:pPr algn="just"/>
            <a:r>
              <a:rPr lang="en-US" dirty="0" smtClean="0"/>
              <a:t>USAHAKAN JANGAN SAMPAI DATANG TERLAMBAT</a:t>
            </a:r>
          </a:p>
          <a:p>
            <a:pPr algn="just"/>
            <a:r>
              <a:rPr lang="sv-SE" dirty="0" smtClean="0"/>
              <a:t>HARUS BEKERJA KERAS DAN TIDAK MALAS MALASAN</a:t>
            </a:r>
          </a:p>
          <a:p>
            <a:pPr algn="just"/>
            <a:r>
              <a:rPr lang="en-US" dirty="0" smtClean="0"/>
              <a:t>BERSIKAP LOYAL KEPADA PERUSAHAAN</a:t>
            </a:r>
          </a:p>
          <a:p>
            <a:pPr algn="just"/>
            <a:r>
              <a:rPr lang="en-US" dirty="0" smtClean="0"/>
              <a:t>DISIPLIN DAN BERTANGGUNG JAWAB DALAM PEKERJAAN</a:t>
            </a:r>
          </a:p>
          <a:p>
            <a:pPr algn="just"/>
            <a:r>
              <a:rPr lang="en-US" dirty="0" smtClean="0"/>
              <a:t>BERTUTUR KATA YANG BAIK KEPADA SESAMA REKAN,KOLEGA DAN ATASAN</a:t>
            </a: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BEKERJA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Profesi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tatanan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telah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disepakati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kelompok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masyarakat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tertentu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endParaRPr lang="id-ID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umumnya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norma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sosial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namun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bila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ada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memiliki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sanksi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berat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maka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norma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hukum</a:t>
            </a:r>
            <a:r>
              <a:rPr lang="en-US" dirty="0" smtClean="0">
                <a:latin typeface="Arial Narrow" pitchFamily="34" charset="0"/>
              </a:rPr>
              <a:t>.                                  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err="1" smtClean="0">
                <a:latin typeface="Arial Narrow" pitchFamily="34" charset="0"/>
              </a:rPr>
              <a:t>Kode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diartikan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sebagai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pola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aturan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tata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cara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tanda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pedoman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melakukan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kegiatan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pekerjaan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endParaRPr lang="id-ID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pola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aturan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tata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sebagai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pedoman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berperilaku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 </a:t>
            </a:r>
            <a:endParaRPr lang="id-ID" dirty="0" smtClean="0">
              <a:latin typeface="Arial Narrow" pitchFamily="34" charset="0"/>
            </a:endParaRPr>
          </a:p>
          <a:p>
            <a:r>
              <a:rPr lang="en-US" dirty="0" err="1" smtClean="0">
                <a:latin typeface="Arial Narrow" pitchFamily="34" charset="0"/>
              </a:rPr>
              <a:t>Tujuan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melindungi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perbuatan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tidak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profesional</a:t>
            </a:r>
            <a:r>
              <a:rPr lang="en-US" dirty="0" smtClean="0">
                <a:latin typeface="Arial Narrow" pitchFamily="34" charset="0"/>
              </a:rPr>
              <a:t>. 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meningkatkan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kualitas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anggota-anggotanya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mencapai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tujuan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cara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baik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benar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KODE ETIK PROFESI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algn="ctr"/>
            <a:r>
              <a:rPr lang="id-ID" smtClean="0"/>
              <a:t>JUMPA  MINGGU SELANJUTNYA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Pertama berasal dari kata </a:t>
            </a:r>
            <a:r>
              <a:rPr lang="id-ID" b="1" dirty="0"/>
              <a:t>ethos</a:t>
            </a:r>
          </a:p>
          <a:p>
            <a:r>
              <a:rPr lang="id-ID" b="1" dirty="0"/>
              <a:t>yang berarti kebiasaan atau adat, sedangkan yang kedua dari</a:t>
            </a:r>
          </a:p>
          <a:p>
            <a:r>
              <a:rPr lang="id-ID" dirty="0"/>
              <a:t>kata ethos, </a:t>
            </a:r>
            <a:r>
              <a:rPr lang="id-ID" b="1" dirty="0"/>
              <a:t>yang artinya perasaan batin atau kencenderungan</a:t>
            </a:r>
          </a:p>
          <a:p>
            <a:r>
              <a:rPr lang="id-ID" b="1" dirty="0"/>
              <a:t>batin yang mendorong manusia dalam perilakunya.</a:t>
            </a:r>
          </a:p>
          <a:p>
            <a:r>
              <a:rPr lang="id-ID" dirty="0"/>
              <a:t>Menurut Kamus Besar Bahasa Indonesia (Departemen P dan</a:t>
            </a:r>
          </a:p>
          <a:p>
            <a:r>
              <a:rPr lang="sv-SE" dirty="0"/>
              <a:t>K, 1988), etika dijelaskan dengan membedakan tiga arti sebagai</a:t>
            </a:r>
          </a:p>
          <a:p>
            <a:r>
              <a:rPr lang="id-ID" dirty="0"/>
              <a:t>berikut.</a:t>
            </a:r>
          </a:p>
          <a:p>
            <a:r>
              <a:rPr lang="id-ID" dirty="0"/>
              <a:t>1.Ilmu tentang apa yang baik dan apa yang buruk dan tentang hak</a:t>
            </a:r>
          </a:p>
          <a:p>
            <a:r>
              <a:rPr lang="id-ID" dirty="0"/>
              <a:t>dan kewajiban moral (akhlak);</a:t>
            </a:r>
          </a:p>
          <a:p>
            <a:r>
              <a:rPr lang="sv-SE" dirty="0"/>
              <a:t>2.Kumpulan asas atau nilai yang berkenaan dengan akhlak.</a:t>
            </a:r>
          </a:p>
          <a:p>
            <a:r>
              <a:rPr lang="id-ID" dirty="0"/>
              <a:t>3.Nilai mengenai benar dan salah yang dianut suatu golongan/</a:t>
            </a:r>
          </a:p>
          <a:p>
            <a:r>
              <a:rPr lang="id-ID" dirty="0"/>
              <a:t>masyarakat.</a:t>
            </a:r>
          </a:p>
          <a:p>
            <a:r>
              <a:rPr lang="id-ID" dirty="0"/>
              <a:t>Nilai-nilai etika harus diletakkan sebagai landasan atau dasar</a:t>
            </a:r>
          </a:p>
          <a:p>
            <a:r>
              <a:rPr lang="id-ID" dirty="0"/>
              <a:t>pertimbangan dalam setiap tingkah laku manusia termasuk kegiatan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PENGERTIAN DAN NILAI</a:t>
            </a:r>
            <a:br>
              <a:rPr lang="id-ID" b="1" dirty="0"/>
            </a:br>
            <a:r>
              <a:rPr lang="sv-SE" b="1" dirty="0" smtClean="0"/>
              <a:t>ET</a:t>
            </a:r>
            <a:r>
              <a:rPr lang="id-ID" b="1" dirty="0" smtClean="0"/>
              <a:t>I</a:t>
            </a:r>
            <a:r>
              <a:rPr lang="sv-SE" b="1" dirty="0" smtClean="0"/>
              <a:t>KA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/>
              <a:t>Nilai" dimaksudkan kondisi atau kualitas suatu benda atau</a:t>
            </a:r>
          </a:p>
          <a:p>
            <a:r>
              <a:rPr lang="id-ID" dirty="0"/>
              <a:t>suatu kegiatan yang membuat eksistensinya, pemilikannya, atau</a:t>
            </a:r>
          </a:p>
          <a:p>
            <a:r>
              <a:rPr lang="id-ID" dirty="0"/>
              <a:t>upaya mengejarnya menjadi sesuatu yang diinginkan oleh </a:t>
            </a:r>
            <a:r>
              <a:rPr lang="id-ID" dirty="0" smtClean="0"/>
              <a:t>individu individu masyarakat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Nilai </a:t>
            </a:r>
            <a:r>
              <a:rPr lang="id-ID" dirty="0"/>
              <a:t>tidak selalu bersifat subjektif, karena ia</a:t>
            </a:r>
          </a:p>
          <a:p>
            <a:r>
              <a:rPr lang="id-ID" dirty="0"/>
              <a:t>tetap mengacu pada konteks sosial yang membentuk individu dan</a:t>
            </a:r>
          </a:p>
          <a:p>
            <a:r>
              <a:rPr lang="sv-SE" dirty="0"/>
              <a:t>yang pada gilirannya dipengaruhi olehnya</a:t>
            </a:r>
            <a:r>
              <a:rPr lang="sv-SE" dirty="0" smtClean="0"/>
              <a:t>.</a:t>
            </a:r>
            <a:endParaRPr lang="id-ID" dirty="0" smtClean="0"/>
          </a:p>
          <a:p>
            <a:r>
              <a:rPr lang="sv-SE" dirty="0" smtClean="0"/>
              <a:t> </a:t>
            </a:r>
            <a:r>
              <a:rPr lang="sv-SE" dirty="0"/>
              <a:t>Aspek nilai inilah </a:t>
            </a:r>
            <a:r>
              <a:rPr lang="sv-SE" dirty="0" smtClean="0"/>
              <a:t>yang</a:t>
            </a:r>
            <a:r>
              <a:rPr lang="id-ID" dirty="0" smtClean="0"/>
              <a:t> menjadikan </a:t>
            </a:r>
            <a:r>
              <a:rPr lang="id-ID" dirty="0"/>
              <a:t>etika sebagai suatu teori mengenai hubungan </a:t>
            </a:r>
            <a:r>
              <a:rPr lang="id-ID" dirty="0" smtClean="0"/>
              <a:t>antar pribadi </a:t>
            </a:r>
            <a:r>
              <a:rPr lang="id-ID" dirty="0"/>
              <a:t>dan membedakannya dari nilai-nilai intelektual atau </a:t>
            </a:r>
            <a:r>
              <a:rPr lang="id-ID" dirty="0" smtClean="0"/>
              <a:t>estetis semata-mata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Nilai </a:t>
            </a:r>
            <a:r>
              <a:rPr lang="id-ID" dirty="0"/>
              <a:t>etis secara logis dapat diwujudkan dalam</a:t>
            </a:r>
          </a:p>
          <a:p>
            <a:r>
              <a:rPr lang="id-ID" dirty="0"/>
              <a:t>hubungannya antara manusia dengan sesama manusia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John J. </a:t>
            </a:r>
            <a:r>
              <a:rPr lang="en-US" b="1" dirty="0" err="1" smtClean="0"/>
              <a:t>Macionis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menurutnya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en-US" b="1" dirty="0" smtClean="0"/>
              <a:t>. Robert </a:t>
            </a:r>
            <a:r>
              <a:rPr lang="en-US" b="1" dirty="0" err="1" smtClean="0"/>
              <a:t>Mz</a:t>
            </a:r>
            <a:r>
              <a:rPr lang="en-US" b="1" dirty="0" smtClean="0"/>
              <a:t>. </a:t>
            </a:r>
            <a:r>
              <a:rPr lang="en-US" b="1" dirty="0" err="1" smtClean="0"/>
              <a:t>Lawang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Menurut</a:t>
            </a:r>
            <a:r>
              <a:rPr lang="en-US" dirty="0" smtClean="0"/>
              <a:t> Robert, 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3. Hans </a:t>
            </a:r>
            <a:r>
              <a:rPr lang="en-US" b="1" dirty="0" err="1" smtClean="0"/>
              <a:t>Kelsen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Hans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anonim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personal.</a:t>
            </a:r>
            <a:endParaRPr lang="id-ID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r>
              <a:rPr lang="en-US" dirty="0" smtClean="0">
                <a:latin typeface="Arial Narrow" pitchFamily="34" charset="0"/>
              </a:rPr>
              <a:t>1-Norma </a:t>
            </a:r>
            <a:r>
              <a:rPr lang="en-US" dirty="0" err="1" smtClean="0">
                <a:latin typeface="Arial Narrow" pitchFamily="34" charset="0"/>
              </a:rPr>
              <a:t>sosial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tertulis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artinya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diingat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diserap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masyarakat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sebelum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dipraktekkan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interaksi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sosial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Arial Narrow" pitchFamily="34" charset="0"/>
              </a:rPr>
              <a:t>2-Merupakan </a:t>
            </a:r>
            <a:r>
              <a:rPr lang="en-US" dirty="0" err="1" smtClean="0">
                <a:latin typeface="Arial Narrow" pitchFamily="34" charset="0"/>
              </a:rPr>
              <a:t>hasil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kesepakatan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bersama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wajib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ditaati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sebab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berfungsi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mengarahkan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perilaku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manusia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kehidupan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bermasyarakat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Arial Narrow" pitchFamily="34" charset="0"/>
              </a:rPr>
              <a:t>3-Mengalami </a:t>
            </a:r>
            <a:r>
              <a:rPr lang="en-US" dirty="0" err="1" smtClean="0">
                <a:latin typeface="Arial Narrow" pitchFamily="34" charset="0"/>
              </a:rPr>
              <a:t>perubahan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sepanjang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waktu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sebab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norma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dibuat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sesuai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interaksi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sosial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terus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berkembang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dimasyarakat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tersebut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Arial Narrow" pitchFamily="34" charset="0"/>
              </a:rPr>
              <a:t>4-Wajib </a:t>
            </a:r>
            <a:r>
              <a:rPr lang="en-US" dirty="0" err="1" smtClean="0">
                <a:latin typeface="Arial Narrow" pitchFamily="34" charset="0"/>
              </a:rPr>
              <a:t>ditaati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bersama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karena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lahir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keinginan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orang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kelompok</a:t>
            </a:r>
            <a:r>
              <a:rPr lang="id-ID" dirty="0" smtClean="0">
                <a:latin typeface="Arial Narrow" pitchFamily="34" charset="0"/>
              </a:rPr>
              <a:t>  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masyarakat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endParaRPr lang="id-ID" dirty="0" smtClean="0">
              <a:latin typeface="Arial Narrow" pitchFamily="34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Arial Narrow" pitchFamily="34" charset="0"/>
              </a:rPr>
              <a:t>5-Memberikan </a:t>
            </a:r>
            <a:r>
              <a:rPr lang="en-US" dirty="0" err="1" smtClean="0">
                <a:latin typeface="Arial Narrow" pitchFamily="34" charset="0"/>
              </a:rPr>
              <a:t>sanksi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pelanggaran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kepada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pelaku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melanggar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peraturan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tersebut</a:t>
            </a:r>
            <a:r>
              <a:rPr lang="en-US" dirty="0" smtClean="0">
                <a:latin typeface="Arial Narrow" pitchFamily="34" charset="0"/>
              </a:rPr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NORMA SOSIAL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integral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id-ID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moral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profesi</a:t>
            </a:r>
            <a:r>
              <a:rPr lang="en-US" dirty="0" smtClean="0"/>
              <a:t>)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PENGERTIAN ETIKA PROFESI</a:t>
            </a:r>
            <a:br>
              <a:rPr lang="en-US" b="1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(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membutuhkannya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yang </a:t>
            </a:r>
            <a:r>
              <a:rPr lang="en-US" dirty="0" err="1" smtClean="0"/>
              <a:t>seksama</a:t>
            </a:r>
            <a:r>
              <a:rPr lang="en-US" dirty="0" smtClean="0"/>
              <a:t>,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575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ETIKA PROFESI</vt:lpstr>
      <vt:lpstr>PENGERTIAN DAN NILAI ETIKA</vt:lpstr>
      <vt:lpstr>Slide 3</vt:lpstr>
      <vt:lpstr>Slide 4</vt:lpstr>
      <vt:lpstr>Slide 5</vt:lpstr>
      <vt:lpstr>CIRI NORMA SOSIAL</vt:lpstr>
      <vt:lpstr> PENGERTIAN ETIKA PROFESI </vt:lpstr>
      <vt:lpstr>Slide 8</vt:lpstr>
      <vt:lpstr>Slide 9</vt:lpstr>
      <vt:lpstr>FUNGSI ETIKA PROFESI</vt:lpstr>
      <vt:lpstr>FUNGSI ETIKA PEKERJAAN</vt:lpstr>
      <vt:lpstr>PENTINGNYA ETIKA PROFESI</vt:lpstr>
      <vt:lpstr>ETIKA BEKERJA</vt:lpstr>
      <vt:lpstr>KODE ETIK PROFESI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PROFESI</dc:title>
  <dc:creator>BUNDA RATU</dc:creator>
  <cp:lastModifiedBy>BUNDA RATU</cp:lastModifiedBy>
  <cp:revision>7</cp:revision>
  <dcterms:created xsi:type="dcterms:W3CDTF">2019-11-11T05:18:03Z</dcterms:created>
  <dcterms:modified xsi:type="dcterms:W3CDTF">2020-08-31T08:57:50Z</dcterms:modified>
</cp:coreProperties>
</file>