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519B-1E6A-47F1-A1AF-E8BCE0DE4B94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4B91-AEC3-4242-AAA1-26ACDD1B49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519B-1E6A-47F1-A1AF-E8BCE0DE4B94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4B91-AEC3-4242-AAA1-26ACDD1B49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519B-1E6A-47F1-A1AF-E8BCE0DE4B94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4B91-AEC3-4242-AAA1-26ACDD1B49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519B-1E6A-47F1-A1AF-E8BCE0DE4B94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4B91-AEC3-4242-AAA1-26ACDD1B49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519B-1E6A-47F1-A1AF-E8BCE0DE4B94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4B91-AEC3-4242-AAA1-26ACDD1B49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519B-1E6A-47F1-A1AF-E8BCE0DE4B94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4B91-AEC3-4242-AAA1-26ACDD1B49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519B-1E6A-47F1-A1AF-E8BCE0DE4B94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4B91-AEC3-4242-AAA1-26ACDD1B49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519B-1E6A-47F1-A1AF-E8BCE0DE4B94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4B91-AEC3-4242-AAA1-26ACDD1B49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519B-1E6A-47F1-A1AF-E8BCE0DE4B94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4B91-AEC3-4242-AAA1-26ACDD1B49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519B-1E6A-47F1-A1AF-E8BCE0DE4B94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4B91-AEC3-4242-AAA1-26ACDD1B49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519B-1E6A-47F1-A1AF-E8BCE0DE4B94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4B91-AEC3-4242-AAA1-26ACDD1B495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8519B-1E6A-47F1-A1AF-E8BCE0DE4B94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B4B91-AEC3-4242-AAA1-26ACDD1B495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 Profesional Image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smtClean="0"/>
              <a:t>K2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Perilaku (BEHAVIOR)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PRILAKU SESEORANG MERUPAKAN REAKSI, RESPON,TERHADAP SUATU RANGSANGAN, YANG DITUNJUKAN DENGAN TINGKAH LAKU ATAU PERBUATAN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7B9899"/>
                </a:solidFill>
              </a:rPr>
              <a:t> </a:t>
            </a:r>
            <a:endParaRPr lang="id-ID" dirty="0" smtClean="0">
              <a:solidFill>
                <a:srgbClr val="7B9899"/>
              </a:solidFill>
            </a:endParaRPr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7B9899"/>
                </a:solidFill>
              </a:rPr>
              <a:t>PERUBAHAN SIKAP</a:t>
            </a:r>
            <a:r>
              <a:rPr lang="id-ID" b="1" dirty="0" smtClean="0">
                <a:solidFill>
                  <a:srgbClr val="7B9899"/>
                </a:solidFill>
              </a:rPr>
              <a:t> </a:t>
            </a:r>
            <a:r>
              <a:rPr lang="en-US" sz="2800" dirty="0" smtClean="0"/>
              <a:t>TERJADI KARENA PENGARUH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dirty="0" smtClean="0"/>
              <a:t>	PENDIDIKAN DAN LINGKUNGAN 	SOSIAL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n-US" sz="2800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dirty="0" smtClean="0"/>
              <a:t>	</a:t>
            </a:r>
            <a:r>
              <a:rPr lang="en-US" dirty="0" smtClean="0"/>
              <a:t>KEGAGALAN DAN KEBERHASILAN DIRI 	SENDIRI ATAU</a:t>
            </a:r>
            <a:r>
              <a:rPr lang="en-US" sz="2400" dirty="0" smtClean="0"/>
              <a:t> </a:t>
            </a:r>
            <a:r>
              <a:rPr lang="en-US" dirty="0" smtClean="0"/>
              <a:t>ORANG LAIN</a:t>
            </a:r>
          </a:p>
          <a:p>
            <a:pPr lvl="1">
              <a:lnSpc>
                <a:spcPct val="80000"/>
              </a:lnSpc>
              <a:buNone/>
            </a:pPr>
            <a:endParaRPr lang="en-US" dirty="0" smtClean="0"/>
          </a:p>
          <a:p>
            <a:pPr lvl="2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dirty="0" smtClean="0"/>
              <a:t>KEMAJUAN TEKNOLOGI DAN  	KEBUDAYAAN MENYEBABKAN 	TERJADI PERUBAHAN SOSIAL</a:t>
            </a:r>
          </a:p>
          <a:p>
            <a:endParaRPr lang="id-ID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ADAPTASI/PENYESUAIAN TERHADAP INOVASI.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PENGARUH INFORMASI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PENGARUH NASIHAT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B9899"/>
                </a:solidFill>
              </a:rPr>
              <a:t>PROSES MENDENGAR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Salah satu yang memegang peranan dalam menjaga profesional seseorang adalah dalam menjaga citra  adalah:p</a:t>
            </a:r>
            <a:r>
              <a:rPr lang="id-ID" dirty="0" smtClean="0"/>
              <a:t>ergaulan yaitu  : </a:t>
            </a:r>
            <a:r>
              <a:rPr lang="en-US" dirty="0" smtClean="0">
                <a:solidFill>
                  <a:srgbClr val="7B9899"/>
                </a:solidFill>
              </a:rPr>
              <a:t>PROSES MENDENGAR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MENDENGAR AWAL</a:t>
            </a:r>
            <a:r>
              <a:rPr lang="id-ID" smtClean="0"/>
              <a:t>			</a:t>
            </a:r>
            <a:r>
              <a:rPr lang="en-US" smtClean="0"/>
              <a:t> </a:t>
            </a:r>
            <a:r>
              <a:rPr lang="en-US" dirty="0" smtClean="0"/>
              <a:t>( HEARING)</a:t>
            </a:r>
          </a:p>
          <a:p>
            <a:r>
              <a:rPr lang="en-US" dirty="0" smtClean="0"/>
              <a:t>MEMAHAMI		</a:t>
            </a:r>
            <a:r>
              <a:rPr lang="id-ID" dirty="0" smtClean="0"/>
              <a:t>		</a:t>
            </a:r>
            <a:r>
              <a:rPr lang="en-US" dirty="0" smtClean="0"/>
              <a:t>( </a:t>
            </a:r>
            <a:r>
              <a:rPr lang="en-US" dirty="0" smtClean="0"/>
              <a:t>UNDERSTANDING)</a:t>
            </a:r>
          </a:p>
          <a:p>
            <a:r>
              <a:rPr lang="en-US" dirty="0" smtClean="0"/>
              <a:t>MENAFSIRKAN	</a:t>
            </a:r>
            <a:r>
              <a:rPr lang="id-ID" dirty="0" smtClean="0"/>
              <a:t>			</a:t>
            </a:r>
            <a:r>
              <a:rPr lang="en-US" dirty="0" smtClean="0"/>
              <a:t>( </a:t>
            </a:r>
            <a:r>
              <a:rPr lang="en-US" dirty="0" smtClean="0"/>
              <a:t>INTERPRETING)</a:t>
            </a:r>
          </a:p>
          <a:p>
            <a:r>
              <a:rPr lang="en-US" dirty="0" smtClean="0"/>
              <a:t>MENILAI APAKAH AKAN DITERIMA ATAU DITOLAK	</a:t>
            </a:r>
            <a:r>
              <a:rPr lang="id-ID" dirty="0" smtClean="0"/>
              <a:t>						</a:t>
            </a:r>
            <a:r>
              <a:rPr lang="en-US" dirty="0" smtClean="0"/>
              <a:t>(</a:t>
            </a:r>
            <a:r>
              <a:rPr lang="en-US" dirty="0" smtClean="0"/>
              <a:t>EVALUATING )</a:t>
            </a:r>
          </a:p>
          <a:p>
            <a:r>
              <a:rPr lang="en-US" dirty="0" smtClean="0"/>
              <a:t>MENERIMA/TINDAK BALAS						</a:t>
            </a:r>
            <a:r>
              <a:rPr lang="id-ID" dirty="0" smtClean="0"/>
              <a:t>				</a:t>
            </a:r>
            <a:r>
              <a:rPr lang="en-US" dirty="0" smtClean="0"/>
              <a:t>(</a:t>
            </a:r>
            <a:r>
              <a:rPr lang="en-US" dirty="0" smtClean="0"/>
              <a:t>RESPONDING 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TEKANAN YANG DIHADAPI PROFESIONAL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LINGKUNGAN                                                         KELUARGA</a:t>
            </a:r>
            <a:endParaRPr lang="id-ID" sz="2400" dirty="0"/>
          </a:p>
        </p:txBody>
      </p:sp>
      <p:sp>
        <p:nvSpPr>
          <p:cNvPr id="4" name="Rectangle 3"/>
          <p:cNvSpPr/>
          <p:nvPr/>
        </p:nvSpPr>
        <p:spPr>
          <a:xfrm>
            <a:off x="3419872" y="1916832"/>
            <a:ext cx="23042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PROFESIONAL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611560" y="3140968"/>
            <a:ext cx="1850504" cy="141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INDUSTRI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6948264" y="3284984"/>
            <a:ext cx="170648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PELANGGAN</a:t>
            </a:r>
          </a:p>
          <a:p>
            <a:pPr algn="ctr"/>
            <a:r>
              <a:rPr lang="id-ID" dirty="0" smtClean="0"/>
              <a:t>(KLIEN)</a:t>
            </a:r>
            <a:endParaRPr lang="id-ID" dirty="0"/>
          </a:p>
        </p:txBody>
      </p:sp>
      <p:sp>
        <p:nvSpPr>
          <p:cNvPr id="7" name="Oval 6"/>
          <p:cNvSpPr/>
          <p:nvPr/>
        </p:nvSpPr>
        <p:spPr>
          <a:xfrm rot="10800000" flipV="1">
            <a:off x="3258972" y="3358571"/>
            <a:ext cx="3215366" cy="1080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BADAN PROFESONAL</a:t>
            </a:r>
          </a:p>
          <a:p>
            <a:pPr algn="ctr"/>
            <a:r>
              <a:rPr lang="id-ID" dirty="0" smtClean="0"/>
              <a:t>(LEMBAGA)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3491880" y="5373216"/>
            <a:ext cx="206652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UNDANG2/</a:t>
            </a:r>
          </a:p>
          <a:p>
            <a:pPr algn="ctr"/>
            <a:r>
              <a:rPr lang="id-ID" dirty="0" smtClean="0"/>
              <a:t>PERATURAN</a:t>
            </a:r>
            <a:endParaRPr lang="id-ID" dirty="0"/>
          </a:p>
        </p:txBody>
      </p:sp>
      <p:sp>
        <p:nvSpPr>
          <p:cNvPr id="12" name="Left-Right Arrow 11"/>
          <p:cNvSpPr/>
          <p:nvPr/>
        </p:nvSpPr>
        <p:spPr>
          <a:xfrm>
            <a:off x="2483768" y="3789040"/>
            <a:ext cx="864096" cy="5566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Left-Right Arrow 12"/>
          <p:cNvSpPr/>
          <p:nvPr/>
        </p:nvSpPr>
        <p:spPr>
          <a:xfrm>
            <a:off x="6228184" y="3645024"/>
            <a:ext cx="864096" cy="5566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Up-Down Arrow 13"/>
          <p:cNvSpPr/>
          <p:nvPr/>
        </p:nvSpPr>
        <p:spPr>
          <a:xfrm>
            <a:off x="4355976" y="2708920"/>
            <a:ext cx="432048" cy="640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Up-Down Arrow 14"/>
          <p:cNvSpPr/>
          <p:nvPr/>
        </p:nvSpPr>
        <p:spPr>
          <a:xfrm>
            <a:off x="4499992" y="2564904"/>
            <a:ext cx="135632" cy="640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699792" y="1916832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868144" y="1916832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Up-Down Arrow 20"/>
          <p:cNvSpPr/>
          <p:nvPr/>
        </p:nvSpPr>
        <p:spPr>
          <a:xfrm>
            <a:off x="4499992" y="4581128"/>
            <a:ext cx="432048" cy="640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Etika Profesional  adalah peranan profesional dan tingkah laku yang patut diamalkan , dilakukan oleh golongan profesional </a:t>
            </a:r>
          </a:p>
          <a:p>
            <a:r>
              <a:rPr lang="id-ID" dirty="0" smtClean="0"/>
              <a:t>Profesi : mempunyai ciri khusus:</a:t>
            </a:r>
          </a:p>
          <a:p>
            <a:r>
              <a:rPr lang="id-ID" dirty="0" smtClean="0"/>
              <a:t>mempunyai ilmu pengetahuan</a:t>
            </a:r>
          </a:p>
          <a:p>
            <a:r>
              <a:rPr lang="id-ID" dirty="0" smtClean="0"/>
              <a:t> Intelektual</a:t>
            </a:r>
          </a:p>
          <a:p>
            <a:r>
              <a:rPr lang="id-ID" dirty="0" smtClean="0"/>
              <a:t>Mempunyai keahlian</a:t>
            </a:r>
          </a:p>
          <a:p>
            <a:r>
              <a:rPr lang="id-ID" dirty="0" smtClean="0"/>
              <a:t>Bersifat otonomi</a:t>
            </a:r>
          </a:p>
          <a:p>
            <a:r>
              <a:rPr lang="id-ID" dirty="0" smtClean="0"/>
              <a:t>Beretika</a:t>
            </a:r>
          </a:p>
          <a:p>
            <a:r>
              <a:rPr lang="id-ID" dirty="0" smtClean="0"/>
              <a:t>bermoral 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Perbedaan antara PROFESI DAN PROFESIONAL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PROFESI BERKAITAN DENGAN PEKERJAAN  BERANGGAPAN SINONIM DENGAN PEKERJAAN </a:t>
            </a:r>
          </a:p>
          <a:p>
            <a:r>
              <a:rPr lang="id-ID" dirty="0" smtClean="0"/>
              <a:t>PROFESIONAL  BERKAITAN DENGAN KEPAKARAN/KEAHLIAN </a:t>
            </a:r>
            <a:endParaRPr lang="id-ID" dirty="0"/>
          </a:p>
          <a:p>
            <a:r>
              <a:rPr lang="id-ID" dirty="0" smtClean="0"/>
              <a:t>PROFESI				PROFESIONAL</a:t>
            </a:r>
          </a:p>
          <a:p>
            <a:r>
              <a:rPr lang="id-ID" sz="2400" dirty="0" smtClean="0"/>
              <a:t>Dokter				ahli dalam kesehatan</a:t>
            </a:r>
          </a:p>
          <a:p>
            <a:r>
              <a:rPr lang="id-ID" sz="2400" dirty="0" smtClean="0"/>
              <a:t>Pengacara				ahli hukum</a:t>
            </a:r>
          </a:p>
          <a:p>
            <a:r>
              <a:rPr lang="id-ID" sz="2400" dirty="0" smtClean="0"/>
              <a:t>Arsitek				ahli rekayasa bangunan</a:t>
            </a:r>
          </a:p>
          <a:p>
            <a:r>
              <a:rPr lang="id-ID" sz="2400" dirty="0" smtClean="0"/>
              <a:t>Psikiater				ahli ilmu kejiwaan/konselor</a:t>
            </a:r>
            <a:endParaRPr lang="id-ID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Etika Profesional dikatakan juga sebagai suatu kawalan terhadap golongan profesional, yaitu mengawasi prilaku seorang profesi dalam menjalankan tugasnya, tanggung jawab dalam mencapai komitmen, minat, kejujuran  sehingga mendatangkan kepuasan terhadap pelanggan 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Tiga isu utama dalam etika profesional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memberikan layanan yangprofesional tanpa membedakan bangsa, agama, budaya, jantina, maupun kefahaman politik serta kedudukan sosio ekonomi.</a:t>
            </a:r>
          </a:p>
          <a:p>
            <a:r>
              <a:rPr lang="id-ID" dirty="0" smtClean="0"/>
              <a:t>2.Menjaga kerahasiaan pelanggan</a:t>
            </a:r>
          </a:p>
          <a:p>
            <a:r>
              <a:rPr lang="id-ID" dirty="0" smtClean="0"/>
              <a:t>3.Menjaga tingkah laku  terhadap pelanggan 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Etika profesional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Menjaga kepentingan individu,masyarakat dan lingkungan</a:t>
            </a:r>
          </a:p>
          <a:p>
            <a:r>
              <a:rPr lang="id-ID" dirty="0" smtClean="0"/>
              <a:t>2. Menghindari terjadinya konflik antara kepentingan diri sendiri  dengan kepentingan umum/masyarakat</a:t>
            </a:r>
          </a:p>
          <a:p>
            <a:r>
              <a:rPr lang="id-ID" dirty="0" smtClean="0"/>
              <a:t>3.Menghindari penyalahgunaan kekuasaan, pangkat, jabatan, kedudukan dsb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 –langkah mengatasi keadaan 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1.Menjalankan etika yang relevan</a:t>
            </a:r>
          </a:p>
          <a:p>
            <a:r>
              <a:rPr lang="id-ID" dirty="0" smtClean="0"/>
              <a:t>2.Mengumpulkan fakta yang berhubungan dan faktor etika yang berkaitan </a:t>
            </a:r>
          </a:p>
          <a:p>
            <a:r>
              <a:rPr lang="id-ID" dirty="0" smtClean="0"/>
              <a:t>3.Menyusun pertimbangan etika  berdasarkan kepentingan untuk diaplikasikan pada situasi tertentu</a:t>
            </a:r>
          </a:p>
          <a:p>
            <a:r>
              <a:rPr lang="id-ID" dirty="0" smtClean="0"/>
              <a:t>4. Menyediakan tindakan alternatif dalam menyelesaikan masalah</a:t>
            </a:r>
          </a:p>
          <a:p>
            <a:r>
              <a:rPr lang="id-ID" dirty="0" smtClean="0"/>
              <a:t>5. Musyawaran untuk mendapatkan solusi dan atau alternatif tertentu.</a:t>
            </a:r>
          </a:p>
          <a:p>
            <a:r>
              <a:rPr lang="id-ID" dirty="0" smtClean="0"/>
              <a:t>6. Mengambil keputusan yang objektif dengan mempertimbangkan segi etika yang relevan 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SIKAP IALAH : </a:t>
            </a:r>
          </a:p>
          <a:p>
            <a:endParaRPr lang="en-US" dirty="0" smtClean="0"/>
          </a:p>
          <a:p>
            <a:r>
              <a:rPr lang="en-US" dirty="0" smtClean="0"/>
              <a:t>GAMBARAN SESEORANG YANG MENUNJUKKAN KESAN,CORAK,WATAK,</a:t>
            </a:r>
            <a:r>
              <a:rPr lang="id-ID" dirty="0" smtClean="0"/>
              <a:t>KARAKTER </a:t>
            </a:r>
            <a:r>
              <a:rPr lang="en-US" dirty="0" smtClean="0"/>
              <a:t>TERTENTU</a:t>
            </a:r>
            <a:r>
              <a:rPr lang="id-ID" dirty="0" smtClean="0"/>
              <a:t> SESEORANG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304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Profesional Image </vt:lpstr>
      <vt:lpstr>TEKANAN YANG DIHADAPI PROFESIONAL</vt:lpstr>
      <vt:lpstr>Slide 3</vt:lpstr>
      <vt:lpstr>Perbedaan antara PROFESI DAN PROFESIONAL</vt:lpstr>
      <vt:lpstr>Slide 5</vt:lpstr>
      <vt:lpstr>Tiga isu utama dalam etika profesional </vt:lpstr>
      <vt:lpstr>Etika profesional</vt:lpstr>
      <vt:lpstr>Langkah –langkah mengatasi keadaan  </vt:lpstr>
      <vt:lpstr>Slide 9</vt:lpstr>
      <vt:lpstr>Perilaku (BEHAVIOR)</vt:lpstr>
      <vt:lpstr>Slide 11</vt:lpstr>
      <vt:lpstr>PROSES MENDENGAR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 Profesional</dc:title>
  <dc:creator>BUNDA RATU</dc:creator>
  <cp:lastModifiedBy>BUNDA RATU</cp:lastModifiedBy>
  <cp:revision>5</cp:revision>
  <dcterms:created xsi:type="dcterms:W3CDTF">2017-10-03T01:51:17Z</dcterms:created>
  <dcterms:modified xsi:type="dcterms:W3CDTF">2020-07-28T01:50:21Z</dcterms:modified>
</cp:coreProperties>
</file>