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7" d="100"/>
          <a:sy n="57" d="100"/>
        </p:scale>
        <p:origin x="-87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83FCD4B6-F5F9-4B09-AE24-9610883FF343}" type="datetimeFigureOut">
              <a:rPr lang="id-ID" smtClean="0"/>
              <a:pPr/>
              <a:t>28/04/2020</a:t>
            </a:fld>
            <a:endParaRPr lang="id-ID"/>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id-ID"/>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4614E205-4D0E-4117-9A4B-7884B893FC69}" type="slidenum">
              <a:rPr lang="id-ID" smtClean="0"/>
              <a:pPr/>
              <a:t>‹#›</a:t>
            </a:fld>
            <a:endParaRPr lang="id-I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3FCD4B6-F5F9-4B09-AE24-9610883FF343}" type="datetimeFigureOut">
              <a:rPr lang="id-ID" smtClean="0"/>
              <a:pPr/>
              <a:t>28/04/2020</a:t>
            </a:fld>
            <a:endParaRPr lang="id-ID"/>
          </a:p>
        </p:txBody>
      </p:sp>
      <p:sp>
        <p:nvSpPr>
          <p:cNvPr id="5" name="Footer Placeholder 4"/>
          <p:cNvSpPr>
            <a:spLocks noGrp="1"/>
          </p:cNvSpPr>
          <p:nvPr>
            <p:ph type="ftr" sz="quarter" idx="11"/>
          </p:nvPr>
        </p:nvSpPr>
        <p:spPr/>
        <p:txBody>
          <a:bodyPr/>
          <a:lstStyle>
            <a:extLst/>
          </a:lstStyle>
          <a:p>
            <a:endParaRPr lang="id-ID"/>
          </a:p>
        </p:txBody>
      </p:sp>
      <p:sp>
        <p:nvSpPr>
          <p:cNvPr id="6" name="Slide Number Placeholder 5"/>
          <p:cNvSpPr>
            <a:spLocks noGrp="1"/>
          </p:cNvSpPr>
          <p:nvPr>
            <p:ph type="sldNum" sz="quarter" idx="12"/>
          </p:nvPr>
        </p:nvSpPr>
        <p:spPr/>
        <p:txBody>
          <a:bodyPr/>
          <a:lstStyle>
            <a:extLst/>
          </a:lstStyle>
          <a:p>
            <a:fld id="{4614E205-4D0E-4117-9A4B-7884B893FC69}" type="slidenum">
              <a:rPr lang="id-ID" smtClean="0"/>
              <a:pPr/>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3FCD4B6-F5F9-4B09-AE24-9610883FF343}" type="datetimeFigureOut">
              <a:rPr lang="id-ID" smtClean="0"/>
              <a:pPr/>
              <a:t>28/04/2020</a:t>
            </a:fld>
            <a:endParaRPr lang="id-ID"/>
          </a:p>
        </p:txBody>
      </p:sp>
      <p:sp>
        <p:nvSpPr>
          <p:cNvPr id="5" name="Footer Placeholder 4"/>
          <p:cNvSpPr>
            <a:spLocks noGrp="1"/>
          </p:cNvSpPr>
          <p:nvPr>
            <p:ph type="ftr" sz="quarter" idx="11"/>
          </p:nvPr>
        </p:nvSpPr>
        <p:spPr/>
        <p:txBody>
          <a:bodyPr/>
          <a:lstStyle>
            <a:extLst/>
          </a:lstStyle>
          <a:p>
            <a:endParaRPr lang="id-ID"/>
          </a:p>
        </p:txBody>
      </p:sp>
      <p:sp>
        <p:nvSpPr>
          <p:cNvPr id="6" name="Slide Number Placeholder 5"/>
          <p:cNvSpPr>
            <a:spLocks noGrp="1"/>
          </p:cNvSpPr>
          <p:nvPr>
            <p:ph type="sldNum" sz="quarter" idx="12"/>
          </p:nvPr>
        </p:nvSpPr>
        <p:spPr/>
        <p:txBody>
          <a:bodyPr/>
          <a:lstStyle>
            <a:extLst/>
          </a:lstStyle>
          <a:p>
            <a:fld id="{4614E205-4D0E-4117-9A4B-7884B893FC69}" type="slidenum">
              <a:rPr lang="id-ID" smtClean="0"/>
              <a:pPr/>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3FCD4B6-F5F9-4B09-AE24-9610883FF343}" type="datetimeFigureOut">
              <a:rPr lang="id-ID" smtClean="0"/>
              <a:pPr/>
              <a:t>28/04/2020</a:t>
            </a:fld>
            <a:endParaRPr lang="id-ID"/>
          </a:p>
        </p:txBody>
      </p:sp>
      <p:sp>
        <p:nvSpPr>
          <p:cNvPr id="5" name="Footer Placeholder 4"/>
          <p:cNvSpPr>
            <a:spLocks noGrp="1"/>
          </p:cNvSpPr>
          <p:nvPr>
            <p:ph type="ftr" sz="quarter" idx="11"/>
          </p:nvPr>
        </p:nvSpPr>
        <p:spPr/>
        <p:txBody>
          <a:bodyPr/>
          <a:lstStyle>
            <a:extLst/>
          </a:lstStyle>
          <a:p>
            <a:endParaRPr lang="id-ID"/>
          </a:p>
        </p:txBody>
      </p:sp>
      <p:sp>
        <p:nvSpPr>
          <p:cNvPr id="6" name="Slide Number Placeholder 5"/>
          <p:cNvSpPr>
            <a:spLocks noGrp="1"/>
          </p:cNvSpPr>
          <p:nvPr>
            <p:ph type="sldNum" sz="quarter" idx="12"/>
          </p:nvPr>
        </p:nvSpPr>
        <p:spPr/>
        <p:txBody>
          <a:bodyPr/>
          <a:lstStyle>
            <a:extLst/>
          </a:lstStyle>
          <a:p>
            <a:fld id="{4614E205-4D0E-4117-9A4B-7884B893FC69}" type="slidenum">
              <a:rPr lang="id-ID" smtClean="0"/>
              <a:pPr/>
              <a:t>‹#›</a:t>
            </a:fld>
            <a:endParaRPr lang="id-ID"/>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83FCD4B6-F5F9-4B09-AE24-9610883FF343}" type="datetimeFigureOut">
              <a:rPr lang="id-ID" smtClean="0"/>
              <a:pPr/>
              <a:t>28/04/2020</a:t>
            </a:fld>
            <a:endParaRPr lang="id-ID"/>
          </a:p>
        </p:txBody>
      </p:sp>
      <p:sp>
        <p:nvSpPr>
          <p:cNvPr id="5" name="Footer Placeholder 4"/>
          <p:cNvSpPr>
            <a:spLocks noGrp="1"/>
          </p:cNvSpPr>
          <p:nvPr>
            <p:ph type="ftr" sz="quarter" idx="11"/>
          </p:nvPr>
        </p:nvSpPr>
        <p:spPr/>
        <p:txBody>
          <a:bodyPr/>
          <a:lstStyle>
            <a:extLst/>
          </a:lstStyle>
          <a:p>
            <a:endParaRPr lang="id-ID"/>
          </a:p>
        </p:txBody>
      </p:sp>
      <p:sp>
        <p:nvSpPr>
          <p:cNvPr id="6" name="Slide Number Placeholder 5"/>
          <p:cNvSpPr>
            <a:spLocks noGrp="1"/>
          </p:cNvSpPr>
          <p:nvPr>
            <p:ph type="sldNum" sz="quarter" idx="12"/>
          </p:nvPr>
        </p:nvSpPr>
        <p:spPr/>
        <p:txBody>
          <a:bodyPr/>
          <a:lstStyle>
            <a:extLst/>
          </a:lstStyle>
          <a:p>
            <a:fld id="{4614E205-4D0E-4117-9A4B-7884B893FC69}" type="slidenum">
              <a:rPr lang="id-ID" smtClean="0"/>
              <a:pPr/>
              <a:t>‹#›</a:t>
            </a:fld>
            <a:endParaRPr lang="id-ID"/>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83FCD4B6-F5F9-4B09-AE24-9610883FF343}" type="datetimeFigureOut">
              <a:rPr lang="id-ID" smtClean="0"/>
              <a:pPr/>
              <a:t>28/04/2020</a:t>
            </a:fld>
            <a:endParaRPr lang="id-ID"/>
          </a:p>
        </p:txBody>
      </p:sp>
      <p:sp>
        <p:nvSpPr>
          <p:cNvPr id="6" name="Footer Placeholder 5"/>
          <p:cNvSpPr>
            <a:spLocks noGrp="1"/>
          </p:cNvSpPr>
          <p:nvPr>
            <p:ph type="ftr" sz="quarter" idx="11"/>
          </p:nvPr>
        </p:nvSpPr>
        <p:spPr/>
        <p:txBody>
          <a:bodyPr/>
          <a:lstStyle>
            <a:extLst/>
          </a:lstStyle>
          <a:p>
            <a:endParaRPr lang="id-ID"/>
          </a:p>
        </p:txBody>
      </p:sp>
      <p:sp>
        <p:nvSpPr>
          <p:cNvPr id="7" name="Slide Number Placeholder 6"/>
          <p:cNvSpPr>
            <a:spLocks noGrp="1"/>
          </p:cNvSpPr>
          <p:nvPr>
            <p:ph type="sldNum" sz="quarter" idx="12"/>
          </p:nvPr>
        </p:nvSpPr>
        <p:spPr/>
        <p:txBody>
          <a:bodyPr/>
          <a:lstStyle>
            <a:extLst/>
          </a:lstStyle>
          <a:p>
            <a:fld id="{4614E205-4D0E-4117-9A4B-7884B893FC69}" type="slidenum">
              <a:rPr lang="id-ID" smtClean="0"/>
              <a:pPr/>
              <a:t>‹#›</a:t>
            </a:fld>
            <a:endParaRPr lang="id-ID"/>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83FCD4B6-F5F9-4B09-AE24-9610883FF343}" type="datetimeFigureOut">
              <a:rPr lang="id-ID" smtClean="0"/>
              <a:pPr/>
              <a:t>28/04/2020</a:t>
            </a:fld>
            <a:endParaRPr lang="id-ID"/>
          </a:p>
        </p:txBody>
      </p:sp>
      <p:sp>
        <p:nvSpPr>
          <p:cNvPr id="8" name="Footer Placeholder 7"/>
          <p:cNvSpPr>
            <a:spLocks noGrp="1"/>
          </p:cNvSpPr>
          <p:nvPr>
            <p:ph type="ftr" sz="quarter" idx="11"/>
          </p:nvPr>
        </p:nvSpPr>
        <p:spPr/>
        <p:txBody>
          <a:bodyPr/>
          <a:lstStyle>
            <a:extLst/>
          </a:lstStyle>
          <a:p>
            <a:endParaRPr lang="id-ID"/>
          </a:p>
        </p:txBody>
      </p:sp>
      <p:sp>
        <p:nvSpPr>
          <p:cNvPr id="9" name="Slide Number Placeholder 8"/>
          <p:cNvSpPr>
            <a:spLocks noGrp="1"/>
          </p:cNvSpPr>
          <p:nvPr>
            <p:ph type="sldNum" sz="quarter" idx="12"/>
          </p:nvPr>
        </p:nvSpPr>
        <p:spPr/>
        <p:txBody>
          <a:bodyPr/>
          <a:lstStyle>
            <a:extLst/>
          </a:lstStyle>
          <a:p>
            <a:fld id="{4614E205-4D0E-4117-9A4B-7884B893FC69}" type="slidenum">
              <a:rPr lang="id-ID" smtClean="0"/>
              <a:pPr/>
              <a:t>‹#›</a:t>
            </a:fld>
            <a:endParaRPr lang="id-ID"/>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83FCD4B6-F5F9-4B09-AE24-9610883FF343}" type="datetimeFigureOut">
              <a:rPr lang="id-ID" smtClean="0"/>
              <a:pPr/>
              <a:t>28/04/2020</a:t>
            </a:fld>
            <a:endParaRPr lang="id-ID"/>
          </a:p>
        </p:txBody>
      </p:sp>
      <p:sp>
        <p:nvSpPr>
          <p:cNvPr id="4" name="Footer Placeholder 3"/>
          <p:cNvSpPr>
            <a:spLocks noGrp="1"/>
          </p:cNvSpPr>
          <p:nvPr>
            <p:ph type="ftr" sz="quarter" idx="11"/>
          </p:nvPr>
        </p:nvSpPr>
        <p:spPr/>
        <p:txBody>
          <a:bodyPr/>
          <a:lstStyle>
            <a:extLst/>
          </a:lstStyle>
          <a:p>
            <a:endParaRPr lang="id-ID"/>
          </a:p>
        </p:txBody>
      </p:sp>
      <p:sp>
        <p:nvSpPr>
          <p:cNvPr id="5" name="Slide Number Placeholder 4"/>
          <p:cNvSpPr>
            <a:spLocks noGrp="1"/>
          </p:cNvSpPr>
          <p:nvPr>
            <p:ph type="sldNum" sz="quarter" idx="12"/>
          </p:nvPr>
        </p:nvSpPr>
        <p:spPr/>
        <p:txBody>
          <a:bodyPr/>
          <a:lstStyle>
            <a:extLst/>
          </a:lstStyle>
          <a:p>
            <a:fld id="{4614E205-4D0E-4117-9A4B-7884B893FC69}" type="slidenum">
              <a:rPr lang="id-ID" smtClean="0"/>
              <a:pPr/>
              <a:t>‹#›</a:t>
            </a:fld>
            <a:endParaRPr lang="id-ID"/>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83FCD4B6-F5F9-4B09-AE24-9610883FF343}" type="datetimeFigureOut">
              <a:rPr lang="id-ID" smtClean="0"/>
              <a:pPr/>
              <a:t>28/04/2020</a:t>
            </a:fld>
            <a:endParaRPr lang="id-ID"/>
          </a:p>
        </p:txBody>
      </p:sp>
      <p:sp>
        <p:nvSpPr>
          <p:cNvPr id="3" name="Footer Placeholder 2"/>
          <p:cNvSpPr>
            <a:spLocks noGrp="1"/>
          </p:cNvSpPr>
          <p:nvPr>
            <p:ph type="ftr" sz="quarter" idx="11"/>
          </p:nvPr>
        </p:nvSpPr>
        <p:spPr/>
        <p:txBody>
          <a:bodyPr/>
          <a:lstStyle>
            <a:extLst/>
          </a:lstStyle>
          <a:p>
            <a:endParaRPr lang="id-ID"/>
          </a:p>
        </p:txBody>
      </p:sp>
      <p:sp>
        <p:nvSpPr>
          <p:cNvPr id="4" name="Slide Number Placeholder 3"/>
          <p:cNvSpPr>
            <a:spLocks noGrp="1"/>
          </p:cNvSpPr>
          <p:nvPr>
            <p:ph type="sldNum" sz="quarter" idx="12"/>
          </p:nvPr>
        </p:nvSpPr>
        <p:spPr/>
        <p:txBody>
          <a:bodyPr/>
          <a:lstStyle>
            <a:extLst/>
          </a:lstStyle>
          <a:p>
            <a:fld id="{4614E205-4D0E-4117-9A4B-7884B893FC69}" type="slidenum">
              <a:rPr lang="id-ID" smtClean="0"/>
              <a:pPr/>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83FCD4B6-F5F9-4B09-AE24-9610883FF343}" type="datetimeFigureOut">
              <a:rPr lang="id-ID" smtClean="0"/>
              <a:pPr/>
              <a:t>28/04/2020</a:t>
            </a:fld>
            <a:endParaRPr lang="id-ID"/>
          </a:p>
        </p:txBody>
      </p:sp>
      <p:sp>
        <p:nvSpPr>
          <p:cNvPr id="6" name="Footer Placeholder 5"/>
          <p:cNvSpPr>
            <a:spLocks noGrp="1"/>
          </p:cNvSpPr>
          <p:nvPr>
            <p:ph type="ftr" sz="quarter" idx="11"/>
          </p:nvPr>
        </p:nvSpPr>
        <p:spPr/>
        <p:txBody>
          <a:bodyPr/>
          <a:lstStyle>
            <a:extLst/>
          </a:lstStyle>
          <a:p>
            <a:endParaRPr lang="id-ID"/>
          </a:p>
        </p:txBody>
      </p:sp>
      <p:sp>
        <p:nvSpPr>
          <p:cNvPr id="7" name="Slide Number Placeholder 6"/>
          <p:cNvSpPr>
            <a:spLocks noGrp="1"/>
          </p:cNvSpPr>
          <p:nvPr>
            <p:ph type="sldNum" sz="quarter" idx="12"/>
          </p:nvPr>
        </p:nvSpPr>
        <p:spPr/>
        <p:txBody>
          <a:bodyPr/>
          <a:lstStyle>
            <a:extLst/>
          </a:lstStyle>
          <a:p>
            <a:fld id="{4614E205-4D0E-4117-9A4B-7884B893FC69}" type="slidenum">
              <a:rPr lang="id-ID" smtClean="0"/>
              <a:pPr/>
              <a:t>‹#›</a:t>
            </a:fld>
            <a:endParaRPr lang="id-ID"/>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83FCD4B6-F5F9-4B09-AE24-9610883FF343}" type="datetimeFigureOut">
              <a:rPr lang="id-ID" smtClean="0"/>
              <a:pPr/>
              <a:t>28/04/2020</a:t>
            </a:fld>
            <a:endParaRPr lang="id-ID"/>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id-ID"/>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4614E205-4D0E-4117-9A4B-7884B893FC69}" type="slidenum">
              <a:rPr lang="id-ID" smtClean="0"/>
              <a:pPr/>
              <a:t>‹#›</a:t>
            </a:fld>
            <a:endParaRPr lang="id-ID"/>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83FCD4B6-F5F9-4B09-AE24-9610883FF343}" type="datetimeFigureOut">
              <a:rPr lang="id-ID" smtClean="0"/>
              <a:pPr/>
              <a:t>28/04/2020</a:t>
            </a:fld>
            <a:endParaRPr lang="id-ID"/>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id-ID"/>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4614E205-4D0E-4117-9A4B-7884B893FC69}" type="slidenum">
              <a:rPr lang="id-ID" smtClean="0"/>
              <a:pPr/>
              <a:t>‹#›</a:t>
            </a:fld>
            <a:endParaRPr lang="id-ID"/>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id-ID" sz="2800" dirty="0"/>
              <a:t>THE MEANING OF EFFECTIVE COMM AND NEGOTIATION</a:t>
            </a:r>
          </a:p>
        </p:txBody>
      </p:sp>
      <p:sp>
        <p:nvSpPr>
          <p:cNvPr id="3" name="Subtitle 2"/>
          <p:cNvSpPr>
            <a:spLocks noGrp="1"/>
          </p:cNvSpPr>
          <p:nvPr>
            <p:ph type="subTitle" idx="1"/>
          </p:nvPr>
        </p:nvSpPr>
        <p:spPr/>
        <p:txBody>
          <a:bodyPr>
            <a:normAutofit fontScale="92500" lnSpcReduction="10000"/>
          </a:bodyPr>
          <a:lstStyle/>
          <a:p>
            <a:r>
              <a:rPr lang="id-ID" dirty="0" smtClean="0"/>
              <a:t>MAKNA KOMUNIKASI DAN NEGOSIASI YANG EFEKTIF</a:t>
            </a:r>
          </a:p>
          <a:p>
            <a:r>
              <a:rPr lang="id-ID" smtClean="0"/>
              <a:t>K 10</a:t>
            </a:r>
            <a:endParaRPr lang="id-ID"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id-ID" dirty="0"/>
              <a:t>M</a:t>
            </a:r>
            <a:r>
              <a:rPr lang="id-ID" dirty="0" smtClean="0"/>
              <a:t>endapatkan makna komunikasi yang terjadi dalam proses komunikasi salah satunya perlu mengetahui karakteristik dari teman bicara, yaitu antara lain bagaimana dan siapa dia, latar belakangnya dari tingkat pendidikan, keluarga, suku, agama dan bahkan aliran politik dan partainya, dimana dia bekerja, jabatan dan posisinya, dst</a:t>
            </a:r>
            <a:endParaRPr lang="id-ID" dirty="0"/>
          </a:p>
        </p:txBody>
      </p:sp>
      <p:sp>
        <p:nvSpPr>
          <p:cNvPr id="2" name="Title 1"/>
          <p:cNvSpPr>
            <a:spLocks noGrp="1"/>
          </p:cNvSpPr>
          <p:nvPr>
            <p:ph type="title"/>
          </p:nvPr>
        </p:nvSpPr>
        <p:spPr/>
        <p:txBody>
          <a:bodyPr/>
          <a:lstStyle/>
          <a:p>
            <a:endParaRPr lang="id-ID"/>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id-ID" dirty="0" smtClean="0"/>
              <a:t>Negosiasi atau yang biasa disebut sebagai proses tawar-menawar adalah hal yang umum terjadi dalam kehidupan sehari-hari. </a:t>
            </a:r>
          </a:p>
          <a:p>
            <a:r>
              <a:rPr lang="id-ID" dirty="0" smtClean="0"/>
              <a:t>Tidak hanya terjadi pada lingkungan bisnis dan pekerjaan, negosiasi juga kerap terjadi pada organisasi dan komunitas masyarakat pada umumnya. </a:t>
            </a:r>
            <a:endParaRPr lang="id-ID" dirty="0"/>
          </a:p>
        </p:txBody>
      </p:sp>
      <p:sp>
        <p:nvSpPr>
          <p:cNvPr id="2" name="Title 1"/>
          <p:cNvSpPr>
            <a:spLocks noGrp="1"/>
          </p:cNvSpPr>
          <p:nvPr>
            <p:ph type="title"/>
          </p:nvPr>
        </p:nvSpPr>
        <p:spPr/>
        <p:txBody>
          <a:bodyPr/>
          <a:lstStyle/>
          <a:p>
            <a:r>
              <a:rPr lang="id-ID" dirty="0" smtClean="0"/>
              <a:t>NEGOSIASI </a:t>
            </a:r>
            <a:endParaRPr lang="id-ID"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r>
              <a:rPr lang="id-ID" dirty="0" smtClean="0"/>
              <a:t>Negosiasi dilakukan biasanya karena ada satu pihak yang merasa kurang puas atau kurang sesuai terhadap suatu hal, sehingga perlu untuk membuat kesepakatan lagi melalui sebuah metode negosiasi. </a:t>
            </a:r>
          </a:p>
          <a:p>
            <a:r>
              <a:rPr lang="id-ID" dirty="0" smtClean="0"/>
              <a:t>Negosiasi adalah sebuah cara yang dapat ditempuh demi mendapatkan suatu keputusan atau kesepakatan kedua belah pihak melalui sebuah cara komunikasi yang baik, dan diskusi yang terarah, m</a:t>
            </a:r>
            <a:r>
              <a:rPr lang="nl-NL" dirty="0" smtClean="0"/>
              <a:t>enggunakan bahasa lisan, ekspresi wajah, dan gerak tubuh.</a:t>
            </a:r>
            <a:r>
              <a:rPr lang="id-ID" dirty="0" smtClean="0"/>
              <a:t> </a:t>
            </a:r>
          </a:p>
          <a:p>
            <a:endParaRPr lang="id-ID" dirty="0"/>
          </a:p>
        </p:txBody>
      </p:sp>
      <p:sp>
        <p:nvSpPr>
          <p:cNvPr id="2" name="Title 1"/>
          <p:cNvSpPr>
            <a:spLocks noGrp="1"/>
          </p:cNvSpPr>
          <p:nvPr>
            <p:ph type="title"/>
          </p:nvPr>
        </p:nvSpPr>
        <p:spPr/>
        <p:txBody>
          <a:bodyPr/>
          <a:lstStyle/>
          <a:p>
            <a:endParaRPr lang="id-ID"/>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id-ID" dirty="0" smtClean="0"/>
              <a:t>Negosiasi pada akhirnya akan mendapatkan sebuah keputusan bersama antara kedua belah pihak. Walaupun pada prosesnya tidak jarang timbul konflik dan pertentangan antara kedua belah pihak  tersebut.</a:t>
            </a:r>
            <a:endParaRPr lang="id-ID" dirty="0"/>
          </a:p>
        </p:txBody>
      </p:sp>
      <p:sp>
        <p:nvSpPr>
          <p:cNvPr id="2" name="Title 1"/>
          <p:cNvSpPr>
            <a:spLocks noGrp="1"/>
          </p:cNvSpPr>
          <p:nvPr>
            <p:ph type="title"/>
          </p:nvPr>
        </p:nvSpPr>
        <p:spPr/>
        <p:txBody>
          <a:bodyPr/>
          <a:lstStyle/>
          <a:p>
            <a:endParaRPr lang="id-ID"/>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r>
              <a:rPr lang="id-ID" dirty="0" smtClean="0"/>
              <a:t>Untuk menyelesaikan konflik atau perdebatan yang timbul akibat adanya perbedaan pendapat dalam sebuah negosiasi. </a:t>
            </a:r>
          </a:p>
          <a:p>
            <a:r>
              <a:rPr lang="id-ID" dirty="0" smtClean="0"/>
              <a:t>Untuk mendapatkan kesepakatan dan jalan keluar dari hal-hal yang dinegosiasikan.</a:t>
            </a:r>
          </a:p>
          <a:p>
            <a:r>
              <a:rPr lang="id-ID" dirty="0" smtClean="0"/>
              <a:t>Untuk menghindari hal-hal negatif yang dapat timbul dari proses negosiasi seperti perbedaan pendapat dan pertikaian</a:t>
            </a:r>
          </a:p>
          <a:p>
            <a:r>
              <a:rPr lang="id-ID" dirty="0" smtClean="0"/>
              <a:t>Untuk meleburkan dan menyatukan beberapa perbedaan pendapat agar diperoleh suatu negosiasi yang berhasil.</a:t>
            </a:r>
          </a:p>
          <a:p>
            <a:endParaRPr lang="id-ID" dirty="0" smtClean="0"/>
          </a:p>
          <a:p>
            <a:endParaRPr lang="id-ID" dirty="0" smtClean="0"/>
          </a:p>
          <a:p>
            <a:endParaRPr lang="id-ID" dirty="0"/>
          </a:p>
        </p:txBody>
      </p:sp>
      <p:sp>
        <p:nvSpPr>
          <p:cNvPr id="2" name="Title 1"/>
          <p:cNvSpPr>
            <a:spLocks noGrp="1"/>
          </p:cNvSpPr>
          <p:nvPr>
            <p:ph type="title"/>
          </p:nvPr>
        </p:nvSpPr>
        <p:spPr/>
        <p:txBody>
          <a:bodyPr>
            <a:normAutofit fontScale="90000"/>
          </a:bodyPr>
          <a:lstStyle/>
          <a:p>
            <a:r>
              <a:rPr lang="id-ID" b="1" dirty="0" smtClean="0"/>
              <a:t/>
            </a:r>
            <a:br>
              <a:rPr lang="id-ID" b="1" dirty="0" smtClean="0"/>
            </a:br>
            <a:r>
              <a:rPr lang="id-ID" b="1" dirty="0" smtClean="0"/>
              <a:t>Tujuan Negosiasi</a:t>
            </a:r>
            <a:br>
              <a:rPr lang="id-ID" b="1" dirty="0" smtClean="0"/>
            </a:br>
            <a:endParaRPr lang="id-ID"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r>
              <a:rPr lang="id-ID" dirty="0" smtClean="0"/>
              <a:t>1.Diskusi.</a:t>
            </a:r>
          </a:p>
          <a:p>
            <a:r>
              <a:rPr lang="id-ID" dirty="0" smtClean="0"/>
              <a:t>Negosiasi yang baik dilakukan oleh seseorang yang tahu dan mengerti kapan harus negosiasi dan kapan harus berhenti berbicara untuk mendengarkan pendapat yang disampaikan pihak kedua. berdiskusi.  </a:t>
            </a:r>
          </a:p>
          <a:p>
            <a:r>
              <a:rPr lang="id-ID" dirty="0" smtClean="0"/>
              <a:t>Negosiasi yang baik dilakukan oleh seseorang yang tahu dan mengerti kapan harus negosiasi dan kapan harus berhenti berbicara untuk mendengarkan pendapat yang disampaikan pihak kedua.</a:t>
            </a:r>
          </a:p>
          <a:p>
            <a:endParaRPr lang="id-ID" dirty="0"/>
          </a:p>
        </p:txBody>
      </p:sp>
      <p:sp>
        <p:nvSpPr>
          <p:cNvPr id="2" name="Title 1"/>
          <p:cNvSpPr>
            <a:spLocks noGrp="1"/>
          </p:cNvSpPr>
          <p:nvPr>
            <p:ph type="title"/>
          </p:nvPr>
        </p:nvSpPr>
        <p:spPr/>
        <p:txBody>
          <a:bodyPr>
            <a:normAutofit fontScale="90000"/>
          </a:bodyPr>
          <a:lstStyle/>
          <a:p>
            <a:r>
              <a:rPr lang="id-ID" b="1" dirty="0" smtClean="0"/>
              <a:t/>
            </a:r>
            <a:br>
              <a:rPr lang="id-ID" b="1" dirty="0" smtClean="0"/>
            </a:br>
            <a:r>
              <a:rPr lang="id-ID" b="1" dirty="0" smtClean="0"/>
              <a:t>Teknik Negosiasi</a:t>
            </a:r>
            <a:br>
              <a:rPr lang="id-ID" b="1" dirty="0" smtClean="0"/>
            </a:br>
            <a:endParaRPr lang="id-ID"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10000"/>
          </a:bodyPr>
          <a:lstStyle/>
          <a:p>
            <a:r>
              <a:rPr lang="id-ID" b="1" dirty="0" smtClean="0"/>
              <a:t>Membuat target pencapaian negosiasi</a:t>
            </a:r>
            <a:r>
              <a:rPr lang="id-ID" dirty="0" smtClean="0"/>
              <a:t>. Tentu seseorang yang melakukan negosiasi memiliki target dan goal yang ingin dicapai dalam negosiasi tersebut. </a:t>
            </a:r>
          </a:p>
          <a:p>
            <a:r>
              <a:rPr lang="id-ID" b="1" dirty="0" smtClean="0"/>
              <a:t>Melakukan riset yang komprehensif. </a:t>
            </a:r>
            <a:r>
              <a:rPr lang="id-ID" dirty="0" smtClean="0"/>
              <a:t>Pengetahuan yang luas dapat digunakan sebagai landasan pendapat dalam sebuah diskusi negosiasi.</a:t>
            </a:r>
          </a:p>
          <a:p>
            <a:r>
              <a:rPr lang="id-ID" b="1" dirty="0" smtClean="0"/>
              <a:t>Fokus tujuan utama negosiasi</a:t>
            </a:r>
            <a:r>
              <a:rPr lang="id-ID" dirty="0" smtClean="0"/>
              <a:t>. Harus ada batasan dalam bahasan topik yang ingin dibahas. Jangan sampai hal yang dibahas menjadi tidak menentu dan berkembang hingga keluar dari topik utama yang ingin dibahas.</a:t>
            </a:r>
          </a:p>
          <a:p>
            <a:endParaRPr lang="id-ID" dirty="0"/>
          </a:p>
        </p:txBody>
      </p:sp>
      <p:sp>
        <p:nvSpPr>
          <p:cNvPr id="2" name="Title 1"/>
          <p:cNvSpPr>
            <a:spLocks noGrp="1"/>
          </p:cNvSpPr>
          <p:nvPr>
            <p:ph type="title"/>
          </p:nvPr>
        </p:nvSpPr>
        <p:spPr/>
        <p:txBody>
          <a:bodyPr>
            <a:normAutofit fontScale="90000"/>
          </a:bodyPr>
          <a:lstStyle/>
          <a:p>
            <a:r>
              <a:rPr lang="id-ID" b="1" dirty="0" smtClean="0"/>
              <a:t>Teknik Negosiasi</a:t>
            </a:r>
            <a:br>
              <a:rPr lang="id-ID" b="1" dirty="0" smtClean="0"/>
            </a:br>
            <a:endParaRPr lang="id-ID"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r>
              <a:rPr lang="id-ID" b="1" dirty="0" smtClean="0"/>
              <a:t>Bersikap adil dengan pendapat pihak lain</a:t>
            </a:r>
            <a:r>
              <a:rPr lang="id-ID" dirty="0" smtClean="0"/>
              <a:t>. Bersikap sangat kaku dan mengunggulkan pendapat pribadi dapat membuat lawan bicara menjadi tidak nyaman. Dan hal ini dapat berakibat negosiasi berjalan tidak lancar.</a:t>
            </a:r>
          </a:p>
          <a:p>
            <a:r>
              <a:rPr lang="id-ID" b="1" dirty="0" smtClean="0"/>
              <a:t>Menyiapkan alternatif win-win solutions</a:t>
            </a:r>
            <a:r>
              <a:rPr lang="id-ID" dirty="0" smtClean="0"/>
              <a:t>. Apabila negosiasi sudah berjalan cukup lama namun belum menemukan kesepakatan, maka Anda dapat menawarkan kesepakatan lain yang juga dapat menguntungkan kedua belah pihak. </a:t>
            </a:r>
          </a:p>
          <a:p>
            <a:endParaRPr lang="id-ID" dirty="0"/>
          </a:p>
        </p:txBody>
      </p:sp>
      <p:sp>
        <p:nvSpPr>
          <p:cNvPr id="2" name="Title 1"/>
          <p:cNvSpPr>
            <a:spLocks noGrp="1"/>
          </p:cNvSpPr>
          <p:nvPr>
            <p:ph type="title"/>
          </p:nvPr>
        </p:nvSpPr>
        <p:spPr/>
        <p:txBody>
          <a:bodyPr/>
          <a:lstStyle/>
          <a:p>
            <a:endParaRPr lang="id-ID"/>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r>
              <a:rPr lang="id-ID" dirty="0" smtClean="0"/>
              <a:t>1.Selalu berusaha untuk memenangkan pendapat di setiap situasi</a:t>
            </a:r>
          </a:p>
          <a:p>
            <a:r>
              <a:rPr lang="id-ID" dirty="0" smtClean="0"/>
              <a:t>2.Tidak mau mengerti dan menghormati pendapat orang lain</a:t>
            </a:r>
          </a:p>
          <a:p>
            <a:r>
              <a:rPr lang="id-ID" dirty="0" smtClean="0"/>
              <a:t>3.Fokus pada diri sendiri, bukan pada pokok persoalan</a:t>
            </a:r>
          </a:p>
          <a:p>
            <a:r>
              <a:rPr lang="id-ID" dirty="0" smtClean="0"/>
              <a:t>4.Menilai sebuah negosiasi sebagai sebuah konfrontasi</a:t>
            </a:r>
          </a:p>
          <a:p>
            <a:r>
              <a:rPr lang="id-ID" dirty="0" smtClean="0"/>
              <a:t>5.Mudah menyalahkan orang lain</a:t>
            </a:r>
          </a:p>
          <a:p>
            <a:r>
              <a:rPr lang="id-ID" dirty="0" smtClean="0"/>
              <a:t>6.Emosional dan mudah marah</a:t>
            </a:r>
          </a:p>
          <a:p>
            <a:endParaRPr lang="id-ID" dirty="0"/>
          </a:p>
        </p:txBody>
      </p:sp>
      <p:sp>
        <p:nvSpPr>
          <p:cNvPr id="2" name="Title 1"/>
          <p:cNvSpPr>
            <a:spLocks noGrp="1"/>
          </p:cNvSpPr>
          <p:nvPr>
            <p:ph type="title"/>
          </p:nvPr>
        </p:nvSpPr>
        <p:spPr/>
        <p:txBody>
          <a:bodyPr>
            <a:normAutofit fontScale="90000"/>
          </a:bodyPr>
          <a:lstStyle/>
          <a:p>
            <a:r>
              <a:rPr lang="id-ID" b="1" dirty="0" smtClean="0"/>
              <a:t/>
            </a:r>
            <a:br>
              <a:rPr lang="id-ID" b="1" dirty="0" smtClean="0"/>
            </a:br>
            <a:r>
              <a:rPr lang="id-ID" b="1" dirty="0" smtClean="0"/>
              <a:t>Yang  Dihindari dalam Negosiasi</a:t>
            </a:r>
            <a:br>
              <a:rPr lang="id-ID" b="1" dirty="0" smtClean="0"/>
            </a:br>
            <a:endParaRPr lang="id-ID"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id-ID" dirty="0" smtClean="0"/>
          </a:p>
          <a:p>
            <a:endParaRPr lang="id-ID" dirty="0" smtClean="0"/>
          </a:p>
          <a:p>
            <a:endParaRPr lang="id-ID" dirty="0" smtClean="0"/>
          </a:p>
          <a:p>
            <a:pPr algn="ctr"/>
            <a:r>
              <a:rPr lang="id-ID" sz="4800" dirty="0" smtClean="0"/>
              <a:t>terimakasih</a:t>
            </a:r>
            <a:endParaRPr lang="id-ID" sz="4800" dirty="0"/>
          </a:p>
        </p:txBody>
      </p:sp>
      <p:sp>
        <p:nvSpPr>
          <p:cNvPr id="2" name="Title 1"/>
          <p:cNvSpPr>
            <a:spLocks noGrp="1"/>
          </p:cNvSpPr>
          <p:nvPr>
            <p:ph type="title"/>
          </p:nvPr>
        </p:nvSpPr>
        <p:spPr/>
        <p:txBody>
          <a:bodyPr/>
          <a:lstStyle/>
          <a:p>
            <a:endParaRPr lang="id-ID"/>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id-ID" dirty="0" smtClean="0"/>
              <a:t>Pendekatan strategis merupakan salah atu elemen penting dalam sebuah strategi komunikasi. </a:t>
            </a:r>
          </a:p>
          <a:p>
            <a:r>
              <a:rPr lang="id-ID" dirty="0" smtClean="0"/>
              <a:t>Pendekatan ini menjadi pendorong bagi program-program lainnya.</a:t>
            </a:r>
          </a:p>
          <a:p>
            <a:r>
              <a:rPr lang="id-ID" dirty="0" smtClean="0"/>
              <a:t> Pendekatan strategis dapat menjamin sinergi, konsistensi, dan koordinasi diantara stakeholder dan para mitra. Serta menggambarkan bagaimana setiap elemen akan diposisikan </a:t>
            </a:r>
            <a:endParaRPr lang="id-ID" dirty="0"/>
          </a:p>
        </p:txBody>
      </p:sp>
      <p:sp>
        <p:nvSpPr>
          <p:cNvPr id="2" name="Title 1"/>
          <p:cNvSpPr>
            <a:spLocks noGrp="1"/>
          </p:cNvSpPr>
          <p:nvPr>
            <p:ph type="title"/>
          </p:nvPr>
        </p:nvSpPr>
        <p:spPr/>
        <p:txBody>
          <a:bodyPr/>
          <a:lstStyle/>
          <a:p>
            <a:r>
              <a:rPr lang="id-ID" dirty="0" smtClean="0"/>
              <a:t>PENDEKATAN STRATEGIS </a:t>
            </a:r>
            <a:endParaRPr lang="id-ID"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r>
              <a:rPr lang="id-ID" dirty="0" smtClean="0"/>
              <a:t>Pendekatan strategis bersifat deskriptif dan menyatakan bagaimana tujuan akan dicapai. </a:t>
            </a:r>
          </a:p>
          <a:p>
            <a:r>
              <a:rPr lang="id-ID" dirty="0" smtClean="0"/>
              <a:t>Langkah –langkah melakukan pendekatan strategis </a:t>
            </a:r>
          </a:p>
          <a:p>
            <a:r>
              <a:rPr lang="id-ID" dirty="0" smtClean="0"/>
              <a:t>1.Mengkaji Hal atau Masalah Utama, serta Segmen Khalayak dan Tujuan </a:t>
            </a:r>
          </a:p>
          <a:p>
            <a:r>
              <a:rPr lang="id-ID" dirty="0" smtClean="0"/>
              <a:t>2. Mementukan Identitas Jangka Panjang dan Positioning Strategi Perilaku</a:t>
            </a:r>
          </a:p>
          <a:p>
            <a:r>
              <a:rPr lang="id-ID" dirty="0" smtClean="0"/>
              <a:t>3. Mengeksplorasi Alternatif-Alternatif Strategis </a:t>
            </a:r>
          </a:p>
          <a:p>
            <a:r>
              <a:rPr lang="id-ID" dirty="0" smtClean="0"/>
              <a:t>4. Menentukan Pendekatan Strategis dan Dasar Pemikiran/ Alasan  </a:t>
            </a:r>
            <a:endParaRPr lang="id-ID" dirty="0"/>
          </a:p>
        </p:txBody>
      </p:sp>
      <p:sp>
        <p:nvSpPr>
          <p:cNvPr id="2" name="Title 1"/>
          <p:cNvSpPr>
            <a:spLocks noGrp="1"/>
          </p:cNvSpPr>
          <p:nvPr>
            <p:ph type="title"/>
          </p:nvPr>
        </p:nvSpPr>
        <p:spPr/>
        <p:txBody>
          <a:bodyPr/>
          <a:lstStyle/>
          <a:p>
            <a:endParaRPr lang="id-ID"/>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id-ID" b="1" dirty="0" smtClean="0"/>
              <a:t>Komunikasi</a:t>
            </a:r>
            <a:r>
              <a:rPr lang="id-ID" dirty="0" smtClean="0"/>
              <a:t> adalah "suatu proses di mana seseorang atau beberapa orang, kelompok, organisasi, dan masyarakat menciptakan, dan menggunakan informasi agar terhubung dengan lingkungan dan orang lain"..</a:t>
            </a:r>
            <a:endParaRPr lang="id-ID" dirty="0"/>
          </a:p>
        </p:txBody>
      </p:sp>
      <p:sp>
        <p:nvSpPr>
          <p:cNvPr id="2" name="Title 1"/>
          <p:cNvSpPr>
            <a:spLocks noGrp="1"/>
          </p:cNvSpPr>
          <p:nvPr>
            <p:ph type="title"/>
          </p:nvPr>
        </p:nvSpPr>
        <p:spPr/>
        <p:txBody>
          <a:bodyPr/>
          <a:lstStyle/>
          <a:p>
            <a:endParaRPr lang="id-ID"/>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id-ID" dirty="0" smtClean="0"/>
              <a:t>Kemampuan berkomunikasi adalah proses penyampaian pesan dari Komunikator ke Komunikan melalui saluran atau media dengan harapan mendapatkan umpan balik.</a:t>
            </a:r>
          </a:p>
          <a:p>
            <a:r>
              <a:rPr lang="id-ID" dirty="0" smtClean="0"/>
              <a:t> Kemampuan komunikasi ini adalah salah satu bentuk dari kecerdasan emosi (EQ, Emotional Quotient), banyak para psikolog percaya bahwa EQ memiliki kontribusi yang lebih besar untuk meraih sukses dalam kehidupan kita dibandingkan dengan kecerdasan otak (IQ, Intelligent Quotient).</a:t>
            </a:r>
            <a:endParaRPr lang="id-ID" dirty="0"/>
          </a:p>
        </p:txBody>
      </p:sp>
      <p:sp>
        <p:nvSpPr>
          <p:cNvPr id="2" name="Title 1"/>
          <p:cNvSpPr>
            <a:spLocks noGrp="1"/>
          </p:cNvSpPr>
          <p:nvPr>
            <p:ph type="title"/>
          </p:nvPr>
        </p:nvSpPr>
        <p:spPr/>
        <p:txBody>
          <a:bodyPr/>
          <a:lstStyle/>
          <a:p>
            <a:endParaRPr lang="id-ID"/>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id-ID" dirty="0" smtClean="0"/>
          </a:p>
          <a:p>
            <a:r>
              <a:rPr lang="id-ID" dirty="0" smtClean="0"/>
              <a:t>Daniel Goleman dalam bukunya Emotional Intelligence menyatakan bahwa Intelligent Quotient (IQ) hanya menyumbangkan sekitar 20% sementara Emotional Intelligence (EQ) memberi kontribusi sebesar 80% bagi kesuksesan kita.</a:t>
            </a:r>
            <a:endParaRPr lang="id-ID" dirty="0"/>
          </a:p>
        </p:txBody>
      </p:sp>
      <p:sp>
        <p:nvSpPr>
          <p:cNvPr id="2" name="Title 1"/>
          <p:cNvSpPr>
            <a:spLocks noGrp="1"/>
          </p:cNvSpPr>
          <p:nvPr>
            <p:ph type="title"/>
          </p:nvPr>
        </p:nvSpPr>
        <p:spPr/>
        <p:txBody>
          <a:bodyPr/>
          <a:lstStyle/>
          <a:p>
            <a:endParaRPr lang="id-ID"/>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id-ID" dirty="0" smtClean="0"/>
              <a:t>Makna dari sebuah komunikasi adalah respon yang didapat, jika respon yang diterima positif maka itu adalah keberhasilan melakukan komunikasi sesuai tujuan, </a:t>
            </a:r>
          </a:p>
          <a:p>
            <a:r>
              <a:rPr lang="id-ID" dirty="0" smtClean="0"/>
              <a:t>Tapi jika respon yang diterima negatif berarti ada kesalahan dalam penyampaian informasi yang bisa berupa keinginan, ide, perasaan, fikiran atau pendapat kepada seseorang,</a:t>
            </a:r>
          </a:p>
          <a:p>
            <a:r>
              <a:rPr lang="id-ID" dirty="0" smtClean="0"/>
              <a:t>Jika gagal maka  harus menggunakan cara yang lain dalam mengkomunikasikannya.</a:t>
            </a:r>
            <a:endParaRPr lang="id-ID" dirty="0"/>
          </a:p>
        </p:txBody>
      </p:sp>
      <p:sp>
        <p:nvSpPr>
          <p:cNvPr id="2" name="Title 1"/>
          <p:cNvSpPr>
            <a:spLocks noGrp="1"/>
          </p:cNvSpPr>
          <p:nvPr>
            <p:ph type="title"/>
          </p:nvPr>
        </p:nvSpPr>
        <p:spPr/>
        <p:txBody>
          <a:bodyPr/>
          <a:lstStyle/>
          <a:p>
            <a:endParaRPr lang="id-ID"/>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id-ID" dirty="0" smtClean="0"/>
          </a:p>
          <a:p>
            <a:r>
              <a:rPr lang="id-ID" dirty="0" smtClean="0"/>
              <a:t>Empati dan fleksibilitas amat menentukan kesuksesan komunikasi. </a:t>
            </a:r>
          </a:p>
          <a:p>
            <a:r>
              <a:rPr lang="id-ID" dirty="0" smtClean="0"/>
              <a:t>Semakin memahami intensi dari tiap orang, semakin mudah  mengenali cara yang paling tepat untuk mengkomunikasikan pesan atau informasi tersebut kepadanya.</a:t>
            </a:r>
            <a:endParaRPr lang="id-ID" dirty="0"/>
          </a:p>
        </p:txBody>
      </p:sp>
      <p:sp>
        <p:nvSpPr>
          <p:cNvPr id="2" name="Title 1"/>
          <p:cNvSpPr>
            <a:spLocks noGrp="1"/>
          </p:cNvSpPr>
          <p:nvPr>
            <p:ph type="title"/>
          </p:nvPr>
        </p:nvSpPr>
        <p:spPr/>
        <p:txBody>
          <a:bodyPr/>
          <a:lstStyle/>
          <a:p>
            <a:endParaRPr lang="id-ID"/>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a:bodyPr>
          <a:lstStyle/>
          <a:p>
            <a:r>
              <a:rPr lang="id-ID" dirty="0"/>
              <a:t>L</a:t>
            </a:r>
            <a:r>
              <a:rPr lang="id-ID" dirty="0" smtClean="0"/>
              <a:t>ima elemen dasar yang dikemukakan oleh Harold Lasswell dalam proses komunikasi, elemen tersebut diistilahkan dengan</a:t>
            </a:r>
          </a:p>
          <a:p>
            <a:r>
              <a:rPr lang="id-ID" dirty="0" smtClean="0"/>
              <a:t> “Who Says What in Which Channel to Whom with What Effect”.</a:t>
            </a:r>
          </a:p>
          <a:p>
            <a:r>
              <a:rPr lang="id-ID" dirty="0" smtClean="0"/>
              <a:t>Kelima elemen dasar tersebut adalah Who (sumber atau komunikator), Says What (pesan), in Which Channel (Saluran), to Whom (Penerima), with What Effect (Efek atau dampak).</a:t>
            </a:r>
            <a:endParaRPr lang="id-ID" dirty="0"/>
          </a:p>
        </p:txBody>
      </p:sp>
      <p:sp>
        <p:nvSpPr>
          <p:cNvPr id="2" name="Title 1"/>
          <p:cNvSpPr>
            <a:spLocks noGrp="1"/>
          </p:cNvSpPr>
          <p:nvPr>
            <p:ph type="title"/>
          </p:nvPr>
        </p:nvSpPr>
        <p:spPr/>
        <p:txBody>
          <a:bodyPr/>
          <a:lstStyle/>
          <a:p>
            <a:endParaRPr lang="id-ID"/>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73</TotalTime>
  <Words>848</Words>
  <Application>Microsoft Office PowerPoint</Application>
  <PresentationFormat>On-screen Show (4:3)</PresentationFormat>
  <Paragraphs>61</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Concourse</vt:lpstr>
      <vt:lpstr>THE MEANING OF EFFECTIVE COMM AND NEGOTIATION</vt:lpstr>
      <vt:lpstr>PENDEKATAN STRATEGIS </vt:lpstr>
      <vt:lpstr>Slide 3</vt:lpstr>
      <vt:lpstr>Slide 4</vt:lpstr>
      <vt:lpstr>Slide 5</vt:lpstr>
      <vt:lpstr>Slide 6</vt:lpstr>
      <vt:lpstr>Slide 7</vt:lpstr>
      <vt:lpstr>Slide 8</vt:lpstr>
      <vt:lpstr>Slide 9</vt:lpstr>
      <vt:lpstr>Slide 10</vt:lpstr>
      <vt:lpstr>NEGOSIASI </vt:lpstr>
      <vt:lpstr>Slide 12</vt:lpstr>
      <vt:lpstr>Slide 13</vt:lpstr>
      <vt:lpstr> Tujuan Negosiasi </vt:lpstr>
      <vt:lpstr> Teknik Negosiasi </vt:lpstr>
      <vt:lpstr>Teknik Negosiasi </vt:lpstr>
      <vt:lpstr>Slide 17</vt:lpstr>
      <vt:lpstr> Yang  Dihindari dalam Negosiasi </vt:lpstr>
      <vt:lpstr>Slide 19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MEANING OF EFFECTIVE COMM AND NEGOTIATION</dc:title>
  <dc:creator>BUNDA RATU</dc:creator>
  <cp:lastModifiedBy>BUNDA RATU</cp:lastModifiedBy>
  <cp:revision>8</cp:revision>
  <dcterms:created xsi:type="dcterms:W3CDTF">2018-11-03T03:56:58Z</dcterms:created>
  <dcterms:modified xsi:type="dcterms:W3CDTF">2020-04-28T02:44:53Z</dcterms:modified>
</cp:coreProperties>
</file>