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721561-8DA8-42F1-A0A5-5133D5ED91E4}" type="datetimeFigureOut">
              <a:rPr lang="id-ID" smtClean="0"/>
              <a:pPr/>
              <a:t>31/08/2020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5D4602-1C7A-47DC-950F-7020F48AF79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721561-8DA8-42F1-A0A5-5133D5ED91E4}" type="datetimeFigureOut">
              <a:rPr lang="id-ID" smtClean="0"/>
              <a:pPr/>
              <a:t>31/08/2020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65D4602-1C7A-47DC-950F-7020F48AF79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721561-8DA8-42F1-A0A5-5133D5ED91E4}" type="datetimeFigureOut">
              <a:rPr lang="id-ID" smtClean="0"/>
              <a:pPr/>
              <a:t>31/08/2020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65D4602-1C7A-47DC-950F-7020F48AF79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721561-8DA8-42F1-A0A5-5133D5ED91E4}" type="datetimeFigureOut">
              <a:rPr lang="id-ID" smtClean="0"/>
              <a:pPr/>
              <a:t>31/08/2020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65D4602-1C7A-47DC-950F-7020F48AF79C}"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721561-8DA8-42F1-A0A5-5133D5ED91E4}" type="datetimeFigureOut">
              <a:rPr lang="id-ID" smtClean="0"/>
              <a:pPr/>
              <a:t>31/08/2020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65D4602-1C7A-47DC-950F-7020F48AF79C}"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721561-8DA8-42F1-A0A5-5133D5ED91E4}" type="datetimeFigureOut">
              <a:rPr lang="id-ID" smtClean="0"/>
              <a:pPr/>
              <a:t>31/08/2020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65D4602-1C7A-47DC-950F-7020F48AF79C}"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721561-8DA8-42F1-A0A5-5133D5ED91E4}" type="datetimeFigureOut">
              <a:rPr lang="id-ID" smtClean="0"/>
              <a:pPr/>
              <a:t>31/08/2020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B65D4602-1C7A-47DC-950F-7020F48AF79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A721561-8DA8-42F1-A0A5-5133D5ED91E4}" type="datetimeFigureOut">
              <a:rPr lang="id-ID" smtClean="0"/>
              <a:pPr/>
              <a:t>31/08/2020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B65D4602-1C7A-47DC-950F-7020F48AF79C}"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721561-8DA8-42F1-A0A5-5133D5ED91E4}" type="datetimeFigureOut">
              <a:rPr lang="id-ID" smtClean="0"/>
              <a:pPr/>
              <a:t>31/08/2020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B65D4602-1C7A-47DC-950F-7020F48AF79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A721561-8DA8-42F1-A0A5-5133D5ED91E4}" type="datetimeFigureOut">
              <a:rPr lang="id-ID" smtClean="0"/>
              <a:pPr/>
              <a:t>31/08/2020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65D4602-1C7A-47DC-950F-7020F48AF79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A721561-8DA8-42F1-A0A5-5133D5ED91E4}" type="datetimeFigureOut">
              <a:rPr lang="id-ID" smtClean="0"/>
              <a:pPr/>
              <a:t>31/08/2020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5D4602-1C7A-47DC-950F-7020F48AF79C}"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721561-8DA8-42F1-A0A5-5133D5ED91E4}" type="datetimeFigureOut">
              <a:rPr lang="id-ID" smtClean="0"/>
              <a:pPr/>
              <a:t>31/08/2020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5D4602-1C7A-47DC-950F-7020F48AF79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dirty="0" smtClean="0"/>
              <a:t>PSIKOLOGI SOSIAL KOMUNIKASI</a:t>
            </a:r>
            <a:br>
              <a:rPr lang="id-ID" sz="3600" dirty="0" smtClean="0"/>
            </a:br>
            <a:r>
              <a:rPr lang="id-ID" sz="3600" smtClean="0"/>
              <a:t> K9  </a:t>
            </a:r>
            <a:r>
              <a:rPr lang="id-ID" sz="3600" dirty="0" smtClean="0"/>
              <a:t>-S2</a:t>
            </a:r>
            <a:br>
              <a:rPr lang="id-ID" sz="3600" dirty="0" smtClean="0"/>
            </a:br>
            <a:r>
              <a:rPr lang="id-ID" sz="3600" dirty="0" smtClean="0"/>
              <a:t>2020</a:t>
            </a:r>
            <a:endParaRPr lang="id-ID" sz="3600" dirty="0"/>
          </a:p>
        </p:txBody>
      </p:sp>
      <p:sp>
        <p:nvSpPr>
          <p:cNvPr id="3" name="Subtitle 2"/>
          <p:cNvSpPr>
            <a:spLocks noGrp="1"/>
          </p:cNvSpPr>
          <p:nvPr>
            <p:ph type="subTitle" idx="1"/>
          </p:nvPr>
        </p:nvSpPr>
        <p:spPr/>
        <p:txBody>
          <a:bodyPr/>
          <a:lstStyle/>
          <a:p>
            <a:endParaRPr lang="id-ID" dirty="0" smtClean="0"/>
          </a:p>
          <a:p>
            <a:r>
              <a:rPr lang="id-ID" smtClean="0"/>
              <a:t>DR.IR RATU MUTIALELA CAROPEBOKA.,M.Si</a:t>
            </a:r>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b="1" i="1" dirty="0" smtClean="0"/>
          </a:p>
          <a:p>
            <a:r>
              <a:rPr lang="id-ID" b="1" i="1" dirty="0" smtClean="0"/>
              <a:t>Joseph E. Mc. Grath</a:t>
            </a:r>
            <a:r>
              <a:rPr lang="id-ID" dirty="0" smtClean="0"/>
              <a:t> menyatakan bahwa psikologi sosial adalah ilmu yang menyelidiki perilaku manusia yang dipengaruhi oleh kehadiran, keyakinan, tindakan, dan lambang dari orang lain.</a:t>
            </a:r>
          </a:p>
          <a:p>
            <a:endParaRPr lang="id-ID" dirty="0"/>
          </a:p>
        </p:txBody>
      </p:sp>
      <p:sp>
        <p:nvSpPr>
          <p:cNvPr id="2" name="Title 1"/>
          <p:cNvSpPr>
            <a:spLocks noGrp="1"/>
          </p:cNvSpPr>
          <p:nvPr>
            <p:ph type="title"/>
          </p:nvPr>
        </p:nvSpPr>
        <p:spPr/>
        <p:txBody>
          <a:bodyPr/>
          <a:lstStyle/>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b="1" i="1" dirty="0" smtClean="0"/>
          </a:p>
          <a:p>
            <a:r>
              <a:rPr lang="id-ID" sz="4000" b="1" i="1" dirty="0" smtClean="0"/>
              <a:t>Secord</a:t>
            </a:r>
            <a:r>
              <a:rPr lang="id-ID" sz="4000" dirty="0" smtClean="0"/>
              <a:t> dan </a:t>
            </a:r>
            <a:r>
              <a:rPr lang="id-ID" sz="4000" b="1" i="1" dirty="0" smtClean="0"/>
              <a:t>Backman</a:t>
            </a:r>
            <a:r>
              <a:rPr lang="id-ID" sz="4000" dirty="0" smtClean="0"/>
              <a:t> menyatakan bahwa psikologi sosial meruppakan ilmu yang mempelajari individu dan konteks sosial.</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Interaksi sosial manusia di masyarakat baik itu antar individu, individu dan kelompok ataupun antar kelompok memiliki respon kejiwaan. Reaksi kejiwaan seperti sikap, emosional, perhatian, kemauan. Kemudian juga motivasi, harga diri dan lain sebagainya tercakup dalam psikologi sosial. </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Konsep Dasar Psikologi Sosial</a:t>
            </a:r>
            <a:br>
              <a:rPr lang="id-ID" b="1" dirty="0" smtClean="0"/>
            </a:b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Faktor lingkungan berlaku seperti norma, nilai, aturan sosial, budaya, cuaca, dan lainnya. Lingkungan tersebut mempengaruhi harga diri, etos kerja, kebanggan, semangat hidup, ataupun kesadaran orang dalam kehidupan sehari – hari.</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Peranan keluarga, teman sejawat, dan orang orang dalam lingkungan juga mendorong semangat, prestasi, seseorang dalam mencapai keberhasilan. Konsep – konsep dasar psikologi sosial menjadi salah satu bagian dari kajian ilmu sosial sebagai beriku</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r>
              <a:rPr lang="id-ID" dirty="0" smtClean="0"/>
              <a:t>Emosi dan reaksi emosional dapat dipengaruhi oleh lingkungan. Ketajaman emosi dan reaksi emosional dipengaruhi oleh faktor internal dan eksternal. Pengendalian respon emosi sangat penting dalam kehidupan bersosial. Emosi merupakan kajian dari psikologi sosial yang memiliki peranan penting dalam pembentukan perilaku seseorang teradap respon dari stimulus dalam lingkungan sosial. Bahkan, emosi juga sebagai potensi kepribadian yang perlu dilakukan pembinaan psikologis misal bisa melalui pendidikan keagamaan.</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Emosi terhadap objek sosial</a:t>
            </a:r>
            <a:r>
              <a:rPr lang="id-ID" dirty="0" smtClean="0"/>
              <a:t/>
            </a:r>
            <a:br>
              <a:rPr lang="id-ID" dirty="0" smtClean="0"/>
            </a:b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Perhatian atau rasa peka terhadap apa yang terjadi dalam lingkungan sosial seseorang juga mempengaruhi cara seorang individu bersikap terhadap hubungan sosialnya.</a:t>
            </a:r>
            <a:endParaRPr lang="id-ID" dirty="0"/>
          </a:p>
        </p:txBody>
      </p:sp>
      <p:sp>
        <p:nvSpPr>
          <p:cNvPr id="2" name="Title 1"/>
          <p:cNvSpPr>
            <a:spLocks noGrp="1"/>
          </p:cNvSpPr>
          <p:nvPr>
            <p:ph type="title"/>
          </p:nvPr>
        </p:nvSpPr>
        <p:spPr/>
        <p:txBody>
          <a:bodyPr/>
          <a:lstStyle/>
          <a:p>
            <a:r>
              <a:rPr lang="id-ID" b="1" dirty="0" smtClean="0"/>
              <a:t>Perhatian </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id-ID" dirty="0" smtClean="0"/>
          </a:p>
          <a:p>
            <a:r>
              <a:rPr lang="id-ID" dirty="0" smtClean="0"/>
              <a:t>Minat atau daya tarik individu terhadap hubungan sosialnya juga berpengaruh terhadap hubungan antar individu dan kelompok berkaitan dengan proses interaksi dan pemberian respon. Minat muncul dari dalam diri individu dan mungkin bisa dipengaruhi oleh subjek subjek dari luar seperti keluarga, budaya, lingkungan.</a:t>
            </a:r>
            <a:endParaRPr lang="id-ID" dirty="0"/>
          </a:p>
        </p:txBody>
      </p:sp>
      <p:sp>
        <p:nvSpPr>
          <p:cNvPr id="2" name="Title 1"/>
          <p:cNvSpPr>
            <a:spLocks noGrp="1"/>
          </p:cNvSpPr>
          <p:nvPr>
            <p:ph type="title"/>
          </p:nvPr>
        </p:nvSpPr>
        <p:spPr/>
        <p:txBody>
          <a:bodyPr/>
          <a:lstStyle/>
          <a:p>
            <a:r>
              <a:rPr lang="id-ID" b="1" dirty="0" smtClean="0"/>
              <a:t>Minat</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Kemauan merupakan suatu potensi yang mendorong dalam diri individu untuk memperoleh dan mencapai suatu yang diinginkan. Keinginan yang kuat merupakan modal dasar dari suatu pencapaian. Kemauan menjadi landasan yang kuat untuk melakukan sesuatu untuk berprestasi.</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Kemauan mengandung arti         </a:t>
            </a:r>
            <a:br>
              <a:rPr lang="id-ID" b="1" dirty="0" smtClean="0"/>
            </a:br>
            <a:r>
              <a:rPr lang="id-ID" b="1" dirty="0" smtClean="0"/>
              <a:t>SEMANGAT</a:t>
            </a:r>
            <a:r>
              <a:rPr lang="id-ID" dirty="0" smtClean="0"/>
              <a:t/>
            </a:r>
            <a:br>
              <a:rPr lang="id-ID" dirty="0" smtClean="0"/>
            </a:b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Motivasi sebagai konsep dasar yang timbul dari dalam diri sendiri dan juga bisa didapatkan dari lingkungan atau orang terdekat. Motivasi merupakan kekuatan yang mampu mendorong kemauan untuk mencapai sesuatu. Kemudian motivasi yang keras akan memperkuat perjuangan seorang individu untuk mencapai apa yang diinginkan.</a:t>
            </a:r>
          </a:p>
          <a:p>
            <a:endParaRPr lang="id-ID" dirty="0"/>
          </a:p>
        </p:txBody>
      </p:sp>
      <p:sp>
        <p:nvSpPr>
          <p:cNvPr id="2" name="Title 1"/>
          <p:cNvSpPr>
            <a:spLocks noGrp="1"/>
          </p:cNvSpPr>
          <p:nvPr>
            <p:ph type="title"/>
          </p:nvPr>
        </p:nvSpPr>
        <p:spPr/>
        <p:txBody>
          <a:bodyPr/>
          <a:lstStyle/>
          <a:p>
            <a:r>
              <a:rPr lang="id-ID" dirty="0" smtClean="0"/>
              <a:t>MOTIVASI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t>Psikologi sosial</a:t>
            </a:r>
            <a:r>
              <a:rPr lang="id-ID" dirty="0" smtClean="0"/>
              <a:t> adalah suatu studi tentang hubungan antara manusia dan kelompok. Para ahli dalam bidang interdisipliner ini pada umumnya adalah para ahli </a:t>
            </a:r>
            <a:r>
              <a:rPr lang="id-ID" b="1" dirty="0" smtClean="0"/>
              <a:t>psikologi</a:t>
            </a:r>
            <a:r>
              <a:rPr lang="id-ID" dirty="0" smtClean="0"/>
              <a:t> atau sosiologi, walaupun semua ahli </a:t>
            </a:r>
            <a:r>
              <a:rPr lang="id-ID" b="1" dirty="0" smtClean="0"/>
              <a:t>psikologi sosial</a:t>
            </a:r>
            <a:r>
              <a:rPr lang="id-ID" dirty="0" smtClean="0"/>
              <a:t> menggunakan baik individu maupun kelompok sebagai unit analisis mereka</a:t>
            </a:r>
            <a:endParaRPr lang="id-ID" dirty="0"/>
          </a:p>
        </p:txBody>
      </p:sp>
      <p:sp>
        <p:nvSpPr>
          <p:cNvPr id="2" name="Title 1"/>
          <p:cNvSpPr>
            <a:spLocks noGrp="1"/>
          </p:cNvSpPr>
          <p:nvPr>
            <p:ph type="title"/>
          </p:nvPr>
        </p:nvSpPr>
        <p:spPr/>
        <p:txBody>
          <a:bodyPr/>
          <a:lstStyle/>
          <a:p>
            <a:r>
              <a:rPr lang="id-ID" dirty="0" smtClean="0"/>
              <a:t>k2</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b="1" dirty="0" smtClean="0"/>
              <a:t>Kecerdasan dalam menanggapi persoalan sosial</a:t>
            </a:r>
            <a:endParaRPr lang="id-ID" dirty="0" smtClean="0"/>
          </a:p>
          <a:p>
            <a:r>
              <a:rPr lang="id-ID" dirty="0" smtClean="0"/>
              <a:t>Kecerdasan merupakan modal dasar yang ada dalam diri individu masing masing dan berbeda pada setiap individu. Kemudian juga merupakan modal dasar untuk memecahkan permasalahan sosial yang muncul. Potensi kecerdasan yang karakternya bersifat kognitif akan lebih mudah diukur. Sedangkan kecerdasan yang sifatnya afektif lebih sulit diukur dan dievaluasi dengan aspek kecerdasan. Kecerdasan juga sangatlah penting bagi individu untuk menjalani kehidupan dan masalah masalah hidup yang terus terjadi.</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Kecerdasan dalam menanggapi persoalan sosial</a:t>
            </a:r>
            <a:r>
              <a:rPr lang="id-ID" dirty="0" smtClean="0"/>
              <a:t/>
            </a:r>
            <a:br>
              <a:rPr lang="id-ID" dirty="0" smtClean="0"/>
            </a:b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Penghayatan adalah proses kejiwaan yang sifatnya menuntut suasana yang tenang. Proses ini tidak hanya melibatkan sikap merasakan, memperhatikan, menikmati atau lainnya, namun lebih dari itu. Hal -hal yang terjadi dalam proses interaksi sosial, dirasakan serta diikuti dengan tenang sehingga menimbulkan kesan yang mendalam pada diri masing masing individu. Proses penghayatan ini dilakukan dalam kondisi penuh kesadaran. Penghayatan penuh akan lebih sulit dilakukan.</a:t>
            </a:r>
            <a:endParaRPr lang="id-ID" dirty="0"/>
          </a:p>
        </p:txBody>
      </p:sp>
      <p:sp>
        <p:nvSpPr>
          <p:cNvPr id="2" name="Title 1"/>
          <p:cNvSpPr>
            <a:spLocks noGrp="1"/>
          </p:cNvSpPr>
          <p:nvPr>
            <p:ph type="title"/>
          </p:nvPr>
        </p:nvSpPr>
        <p:spPr/>
        <p:txBody>
          <a:bodyPr/>
          <a:lstStyle/>
          <a:p>
            <a:r>
              <a:rPr lang="id-ID" dirty="0" smtClean="0"/>
              <a:t>PENGHAYATAN</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Kesadaran perlu ada dalam melakukan suatu tindakan, mengambil keputusan dalam interaksi dengan kehidupan sosial. Kesadaran pada individu ditentukan oleh individu itu sendiri setelah melihat apa yang terjadi pada lingkungan sosialnya sebagai respon psikologis yang positif.</a:t>
            </a:r>
          </a:p>
          <a:p>
            <a:endParaRPr lang="id-ID" dirty="0"/>
          </a:p>
        </p:txBody>
      </p:sp>
      <p:sp>
        <p:nvSpPr>
          <p:cNvPr id="2" name="Title 1"/>
          <p:cNvSpPr>
            <a:spLocks noGrp="1"/>
          </p:cNvSpPr>
          <p:nvPr>
            <p:ph type="title"/>
          </p:nvPr>
        </p:nvSpPr>
        <p:spPr/>
        <p:txBody>
          <a:bodyPr/>
          <a:lstStyle/>
          <a:p>
            <a:r>
              <a:rPr lang="id-ID" dirty="0" smtClean="0"/>
              <a:t>KESADARAN</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Harga diri merupakan konsep yang menciptakan manusia sebagai makhluk hidup yang bermartabat. Martabat atau harga diri yang terbina dan dipelihara akan menjadi perhitungan bagi pihak individu lain dalam memandang individu. Harga diri yang dijatuhkan akan merusak martabat individu dan dimanfaatkan oleh orang lain untuk hal yang tidak positif.</a:t>
            </a:r>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a:t/>
            </a:r>
            <a:br>
              <a:rPr lang="id-ID" b="1" dirty="0"/>
            </a:br>
            <a:r>
              <a:rPr lang="id-ID" b="1" dirty="0" smtClean="0"/>
              <a:t>Harga diri</a:t>
            </a:r>
            <a:r>
              <a:rPr lang="id-ID" dirty="0" smtClean="0"/>
              <a:t/>
            </a:r>
            <a:br>
              <a:rPr lang="id-ID" dirty="0" smtClean="0"/>
            </a:br>
            <a:r>
              <a:rPr lang="id-ID" dirty="0" smtClean="0"/>
              <a:t>.</a:t>
            </a:r>
            <a:br>
              <a:rPr lang="id-ID" dirty="0" smtClean="0"/>
            </a:b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Sikap mental merupakan reaksi yang timbul dari diri masing-masing individu jika ada rangsangan yang datang. Reaksi mental bisa bersifat positif, negatif, dan juga netral. Hal tersebut tergantung pada kondisi diri masing masing individu serta bergantung pula pada sifat rangsangan yang datang. Rangsangan yang datang akan direspon oleh individu melalui sikap atau reaksi mental yang bisa dikatakan positi, negatif ataupun netral.</a:t>
            </a:r>
          </a:p>
          <a:p>
            <a:endParaRPr lang="id-ID" dirty="0"/>
          </a:p>
        </p:txBody>
      </p:sp>
      <p:sp>
        <p:nvSpPr>
          <p:cNvPr id="2" name="Title 1"/>
          <p:cNvSpPr>
            <a:spLocks noGrp="1"/>
          </p:cNvSpPr>
          <p:nvPr>
            <p:ph type="title"/>
          </p:nvPr>
        </p:nvSpPr>
        <p:spPr/>
        <p:txBody>
          <a:bodyPr/>
          <a:lstStyle/>
          <a:p>
            <a:r>
              <a:rPr lang="id-ID" dirty="0" smtClean="0"/>
              <a:t>SIKAP DAN MENTAL</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Kepribadian merupakan gagasan yang dinamika, sikap, dan kebiasaan yang dibina oleh potensi biologis secara psiko-fisiologikal dan secara sosial ditransmisikan melalui budaya, serta dipadukan dengan kemauan, dan tujuan individu berdasarkan keperluan pada lingkungan sosialnya.</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Kepribadian</a:t>
            </a:r>
            <a:r>
              <a:rPr lang="id-ID" dirty="0" smtClean="0"/>
              <a:t/>
            </a:r>
            <a:br>
              <a:rPr lang="id-ID" dirty="0" smtClean="0"/>
            </a:b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Konsep dasar kepribadian menurut </a:t>
            </a:r>
            <a:r>
              <a:rPr lang="id-ID" b="1" i="1" dirty="0" smtClean="0"/>
              <a:t>Brown bersaudara</a:t>
            </a:r>
            <a:r>
              <a:rPr lang="id-ID" dirty="0" smtClean="0"/>
              <a:t> yaitu sebagai ungkapan denotatif, sedangkan yang dikemukakan oleh Hart dalam pengertian konotatif yang lebih komprehensif.</a:t>
            </a:r>
          </a:p>
          <a:p>
            <a:endParaRPr lang="id-ID" dirty="0"/>
          </a:p>
          <a:p>
            <a:r>
              <a:rPr lang="id-ID" dirty="0" smtClean="0"/>
              <a:t>Kepribadian itu bersifat unik yang memadukan potensi internal dengan faktor eksternal berupa lingkungan terbuka. Faktor eksternal seperti lingkungan itu sangat kuat. Faktor lingkungan mampu berperan aktif dalam memberikan pengaruh positif terhadap pembinaan kepribadian.</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smtClean="0"/>
              <a:t>Kepribadian </a:t>
            </a:r>
            <a:r>
              <a:rPr lang="id-ID" dirty="0" smtClean="0"/>
              <a:t>yang kokoh dan kuat diperlukan untuk pembangunan kehidupan yang baik dan mengatasi tantangan tantangan atau persaingan yang semakin berat di lingkungan sosial.</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endParaRPr lang="id-ID" dirty="0" smtClean="0"/>
          </a:p>
          <a:p>
            <a:r>
              <a:rPr lang="id-ID" b="1" dirty="0" smtClean="0"/>
              <a:t>Ruang Lingkup dan Kajian Sosial</a:t>
            </a:r>
            <a:endParaRPr lang="id-ID" dirty="0" smtClean="0"/>
          </a:p>
          <a:p>
            <a:r>
              <a:rPr lang="id-ID" dirty="0" smtClean="0"/>
              <a:t>Psikologi Sosial yang menjadi objek studi adalah segala tingkah laku yang timbul dalam konteks sosial atau lingkungan sosial. Oleh karena itu masalah pokok yang dipelajari adalah </a:t>
            </a:r>
            <a:r>
              <a:rPr lang="id-ID" b="1" dirty="0" smtClean="0"/>
              <a:t>pengaruh sosial atau perangsang sosial.</a:t>
            </a:r>
            <a:r>
              <a:rPr lang="id-ID" dirty="0" smtClean="0"/>
              <a:t> Hal ini terjadi karena pengaruh sosial inilah yang mempengaruhi tinghkah laku individu. Berdasarkan inilah psikologi sosial membatasi diri dengan mempelajari dan menyelidiki tingkah laku individu dalam hubungannya dengan situasi perangsang sosial.</a:t>
            </a:r>
          </a:p>
          <a:p>
            <a:r>
              <a:rPr lang="id-ID" dirty="0" smtClean="0"/>
              <a:t> MENURUT PENDAPAT SDR APAKAH YANG MEMPENGARUHI  TINGKAH LAKU SOSIAL  JIKA DIAKAITKAN DENGAN KOGNITIF  SESEORANG </a:t>
            </a:r>
          </a:p>
          <a:p>
            <a:endParaRPr lang="id-ID" dirty="0" smtClean="0"/>
          </a:p>
          <a:p>
            <a:endParaRPr lang="id-ID" dirty="0" smtClean="0"/>
          </a:p>
          <a:p>
            <a:endParaRPr lang="id-ID" dirty="0"/>
          </a:p>
        </p:txBody>
      </p:sp>
      <p:sp>
        <p:nvSpPr>
          <p:cNvPr id="3" name="Title 2"/>
          <p:cNvSpPr>
            <a:spLocks noGrp="1"/>
          </p:cNvSpPr>
          <p:nvPr>
            <p:ph type="title"/>
          </p:nvPr>
        </p:nvSpPr>
        <p:spPr/>
        <p:txBody>
          <a:bodyPr>
            <a:normAutofit fontScale="90000"/>
          </a:bodyPr>
          <a:lstStyle/>
          <a:p>
            <a:pPr algn="ctr"/>
            <a:r>
              <a:rPr lang="id-ID" smtClean="0"/>
              <a:t> MATERI  TUGAS</a:t>
            </a:r>
            <a:br>
              <a:rPr lang="id-ID" smtClean="0"/>
            </a:br>
            <a:r>
              <a:rPr lang="id-ID" smtClean="0"/>
              <a:t>DISKUSI</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Psikologi sosial merupakan keilmuan yang mempelajari tentang hubungan antara manusia dan kelompok pada lingkungannya yang dipengaruhi dengan perilaku manusia</a:t>
            </a:r>
          </a:p>
          <a:p>
            <a:endParaRPr lang="id-ID" dirty="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Dalam kehidupan bersosial, terkadang ada kalanya kita mempunyai hubungan yang tidak baik dengan manusia lainnya, terjadi hal -hal yang mencetuskan pertengkaran, pertikaian, atau perselisihan antar kelompok yang bisa terjadi diantara  anggota organisasi,keluarga, teman, tetangga, dan lainnya.</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id-ID" dirty="0" smtClean="0"/>
          </a:p>
          <a:p>
            <a:r>
              <a:rPr lang="id-ID" sz="4000" dirty="0" smtClean="0"/>
              <a:t>Psikologi sosial terdiri dari dua kata yaitu psikologi dan sosial. </a:t>
            </a:r>
          </a:p>
          <a:p>
            <a:r>
              <a:rPr lang="id-ID" sz="4000" dirty="0" smtClean="0"/>
              <a:t>Psikologi diartikan sebuah bidang ilmu pengetahuan yang fokus terhadap perilaku dan fungsi mental manusia secara ilmiah..</a:t>
            </a:r>
            <a:endParaRPr lang="id-ID" sz="4000"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Kemudian, sosial merupakan segala perilaku yang berhubungan dengan hubungan antar individu. Jadi, pengertian psikologi sosial bisa diartikan juga merupakan bidang keilmuan yang mempelajari tentang perilaku dan mental manusia yang berkaitan dengan hubungan antar individu dalam masyarakat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id-ID" b="1" i="1" dirty="0" smtClean="0"/>
              <a:t>Hubber Bonner</a:t>
            </a:r>
            <a:r>
              <a:rPr lang="id-ID" dirty="0" smtClean="0"/>
              <a:t> menyatakan psikologi sosial merupakan ilmu pengetahuan yang mempelajari tentang tingkah laku manusia.</a:t>
            </a:r>
          </a:p>
          <a:p>
            <a:r>
              <a:rPr lang="id-ID" b="1" i="1" dirty="0" smtClean="0"/>
              <a:t>Shaw</a:t>
            </a:r>
            <a:r>
              <a:rPr lang="id-ID" dirty="0" smtClean="0"/>
              <a:t> dan </a:t>
            </a:r>
            <a:r>
              <a:rPr lang="id-ID" b="1" i="1" dirty="0" smtClean="0"/>
              <a:t>Costanzo</a:t>
            </a:r>
            <a:r>
              <a:rPr lang="id-ID" dirty="0" smtClean="0"/>
              <a:t> menyatakan bahwa psikologi sosial merupakan ilmu pengetahuan yang mempelajari tentang tingkah laku individu yang merupakan rangsangan sosial.</a:t>
            </a:r>
          </a:p>
          <a:p>
            <a:endParaRPr lang="id-ID" sz="2000"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tentang proses interaksi individu.</a:t>
            </a:r>
          </a:p>
          <a:p>
            <a:r>
              <a:rPr lang="id-ID" b="1" i="1" dirty="0" smtClean="0"/>
              <a:t>Sherif Bersaudara</a:t>
            </a:r>
            <a:r>
              <a:rPr lang="id-ID" dirty="0" smtClean="0"/>
              <a:t> menyatakan dalam bukunya yang berjudul ‘An Outline of Social Psycology’ yaitu psikologi sosial adalah ilmu pengetahuan yang mepelajari pengalaman dan tingkah laku manusia dalam kaitannya dengan situasi situasi perangsang sosial.</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i="1" dirty="0" smtClean="0"/>
              <a:t>Kimbal Young</a:t>
            </a:r>
            <a:r>
              <a:rPr lang="id-ID" dirty="0" smtClean="0"/>
              <a:t> menyatakan bahwa psikologi sosial merupakan studi </a:t>
            </a:r>
            <a:r>
              <a:rPr lang="id-ID" b="1" i="1" dirty="0" smtClean="0"/>
              <a:t>Gordon W. Allport</a:t>
            </a:r>
            <a:r>
              <a:rPr lang="id-ID" dirty="0" smtClean="0"/>
              <a:t> menyatakan bahwa psikologi sosial merupakan ilmu pengetahuan yang berusaha mengerti bagaimana pikiran, perasaan, dan tingkah laku individu dipengaruhi  oleh kenyataan atau kehadiran orang lain.</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380</TotalTime>
  <Words>1087</Words>
  <Application>Microsoft Office PowerPoint</Application>
  <PresentationFormat>On-screen Show (4:3)</PresentationFormat>
  <Paragraphs>62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PSIKOLOGI SOSIAL KOMUNIKASI  K9  -S2 2020</vt:lpstr>
      <vt:lpstr>k2</vt:lpstr>
      <vt:lpstr>Slide 3</vt:lpstr>
      <vt:lpstr>Slide 4</vt:lpstr>
      <vt:lpstr>Slide 5</vt:lpstr>
      <vt:lpstr>Slide 6</vt:lpstr>
      <vt:lpstr>Slide 7</vt:lpstr>
      <vt:lpstr>Slide 8</vt:lpstr>
      <vt:lpstr>Slide 9</vt:lpstr>
      <vt:lpstr>Slide 10</vt:lpstr>
      <vt:lpstr>Slide 11</vt:lpstr>
      <vt:lpstr> Konsep Dasar Psikologi Sosial </vt:lpstr>
      <vt:lpstr>Slide 13</vt:lpstr>
      <vt:lpstr>Slide 14</vt:lpstr>
      <vt:lpstr> Emosi terhadap objek sosial </vt:lpstr>
      <vt:lpstr>Perhatian </vt:lpstr>
      <vt:lpstr>Minat</vt:lpstr>
      <vt:lpstr> Kemauan mengandung arti          SEMANGAT </vt:lpstr>
      <vt:lpstr>MOTIVASI</vt:lpstr>
      <vt:lpstr> Kecerdasan dalam menanggapi persoalan sosial </vt:lpstr>
      <vt:lpstr>PENGHAYATAN</vt:lpstr>
      <vt:lpstr>KESADARAN</vt:lpstr>
      <vt:lpstr>  Harga diri . </vt:lpstr>
      <vt:lpstr>SIKAP DAN MENTAL</vt:lpstr>
      <vt:lpstr> Kepribadian </vt:lpstr>
      <vt:lpstr>Slide 26</vt:lpstr>
      <vt:lpstr>Slide 27</vt:lpstr>
      <vt:lpstr> MATERI  TUGAS DISKUSI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Psikologi sosial komunikasi</dc:title>
  <dc:creator>BUNDA RATU</dc:creator>
  <cp:lastModifiedBy>BUNDA RATU</cp:lastModifiedBy>
  <cp:revision>10</cp:revision>
  <dcterms:created xsi:type="dcterms:W3CDTF">2018-04-16T02:45:11Z</dcterms:created>
  <dcterms:modified xsi:type="dcterms:W3CDTF">2020-08-31T08:10:41Z</dcterms:modified>
</cp:coreProperties>
</file>