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41EF0B2-2C88-42AC-AF64-5443B54576EB}"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F48798-A17F-46A0-9E4E-A4D6215F731B}"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41EF0B2-2C88-42AC-AF64-5443B54576EB}"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F48798-A17F-46A0-9E4E-A4D6215F731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41EF0B2-2C88-42AC-AF64-5443B54576EB}"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F48798-A17F-46A0-9E4E-A4D6215F731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41EF0B2-2C88-42AC-AF64-5443B54576EB}"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F48798-A17F-46A0-9E4E-A4D6215F731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1EF0B2-2C88-42AC-AF64-5443B54576EB}"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F48798-A17F-46A0-9E4E-A4D6215F731B}"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41EF0B2-2C88-42AC-AF64-5443B54576EB}" type="datetimeFigureOut">
              <a:rPr lang="id-ID" smtClean="0"/>
              <a:pPr/>
              <a:t>31/08/2020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1F48798-A17F-46A0-9E4E-A4D6215F731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41EF0B2-2C88-42AC-AF64-5443B54576EB}" type="datetimeFigureOut">
              <a:rPr lang="id-ID" smtClean="0"/>
              <a:pPr/>
              <a:t>31/08/2020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1F48798-A17F-46A0-9E4E-A4D6215F731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41EF0B2-2C88-42AC-AF64-5443B54576EB}" type="datetimeFigureOut">
              <a:rPr lang="id-ID" smtClean="0"/>
              <a:pPr/>
              <a:t>31/08/2020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1F48798-A17F-46A0-9E4E-A4D6215F731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EF0B2-2C88-42AC-AF64-5443B54576EB}" type="datetimeFigureOut">
              <a:rPr lang="id-ID" smtClean="0"/>
              <a:pPr/>
              <a:t>31/08/2020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1F48798-A17F-46A0-9E4E-A4D6215F731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1EF0B2-2C88-42AC-AF64-5443B54576EB}" type="datetimeFigureOut">
              <a:rPr lang="id-ID" smtClean="0"/>
              <a:pPr/>
              <a:t>31/08/2020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1F48798-A17F-46A0-9E4E-A4D6215F731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1EF0B2-2C88-42AC-AF64-5443B54576EB}" type="datetimeFigureOut">
              <a:rPr lang="id-ID" smtClean="0"/>
              <a:pPr/>
              <a:t>31/08/2020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1F48798-A17F-46A0-9E4E-A4D6215F731B}"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1EF0B2-2C88-42AC-AF64-5443B54576EB}" type="datetimeFigureOut">
              <a:rPr lang="id-ID" smtClean="0"/>
              <a:pPr/>
              <a:t>31/08/2020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F48798-A17F-46A0-9E4E-A4D6215F731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EMOTIONAL INTELEGENCE</a:t>
            </a:r>
            <a:endParaRPr lang="id-ID" dirty="0"/>
          </a:p>
        </p:txBody>
      </p:sp>
      <p:sp>
        <p:nvSpPr>
          <p:cNvPr id="3" name="Subtitle 2"/>
          <p:cNvSpPr>
            <a:spLocks noGrp="1"/>
          </p:cNvSpPr>
          <p:nvPr>
            <p:ph type="subTitle" idx="1"/>
          </p:nvPr>
        </p:nvSpPr>
        <p:spPr/>
        <p:txBody>
          <a:bodyPr/>
          <a:lstStyle/>
          <a:p>
            <a:r>
              <a:rPr lang="id-ID" dirty="0" smtClean="0"/>
              <a:t>Materi e-learning </a:t>
            </a:r>
          </a:p>
          <a:p>
            <a:r>
              <a:rPr lang="id-ID" smtClean="0"/>
              <a:t>k6</a:t>
            </a:r>
            <a:r>
              <a:rPr lang="id-ID" dirty="0" smtClean="0"/>
              <a:t/>
            </a:r>
            <a:br>
              <a:rPr lang="id-ID" dirty="0" smtClean="0"/>
            </a:b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Kecerdasan emosional ini adalah salah satu komponen yang penting untuk bisa menyesuaikan diri dan hidup dengan baik di tengah-tengah masyarakat. Popularitas EQ didorong oleh trend dan orientasi budaya. EQ dapat dilatih dan ditingkatkan dalam berbagai konteks sosial (pendidikan, pekerjaan, dan interpersonal) untuk memberikan keuntungan bagi pribadi dan masyarakat</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EQ berperan penting dalam masyarakat modern dengan memberikan kontribusi lebih dari kecerdasarn intelektual umum. EQ berhubungan secara positif dengan prestasi akademik, keberhasilan dalam pekerjaan dan kepuasan kerja serta kesehatan dan penyesuaian emosional. EQ bahkan diklaim lebih penting daripada kecerdasan intelektual yang membantu seseorang mencapai kesuksesan dalam hidup (Goleman, 1995 dalam Matthews, Zeidner &amp; Roberts, 2002).</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Kecerdasan intelektual yang tinggi jika tidak disertai oleh kecerdasan emosional yang tinggi akan mengakibatkan emosi yang tidak stabil, mudah marah dan mendorong kekeliruan dalam menentukan dan memecahkan persoalan hidup karena menghambat konsentrasi seseorang</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r>
              <a:rPr lang="id-ID" dirty="0" smtClean="0"/>
              <a:t>Orang yang memiliki kecerdasan emosi tinggi berusaha untuk menciptakan keseimbangan diri dan lingkungannya, </a:t>
            </a:r>
          </a:p>
          <a:p>
            <a:r>
              <a:rPr lang="id-ID" dirty="0" smtClean="0"/>
              <a:t>Berusaha mencapai kebahagiaan dan bisa mengubah atau memperbaiki hal yang buruk menjadi lebih baik. </a:t>
            </a:r>
          </a:p>
          <a:p>
            <a:r>
              <a:rPr lang="id-ID" dirty="0" smtClean="0"/>
              <a:t>Orang dengan kecerdasan emosional yang tinggi juga cenderung mampu bekerja sama dalam sebuah tim dengan beragam orang lain yang memiliki latar belakang yang beragam.</a:t>
            </a:r>
          </a:p>
          <a:p>
            <a:r>
              <a:rPr lang="id-ID" dirty="0" smtClean="0"/>
              <a:t> Dengan kata lain, kecerdasaran emosional terlihat dari tingkah laku yang ditunjukkan oleh seseorang dalam melakukan aktifitas sosial atau akfitias bersama orang lain.</a:t>
            </a:r>
          </a:p>
          <a:p>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fi-FI" dirty="0" smtClean="0"/>
              <a:t>Robbins (1998) menjelaskan terdapat</a:t>
            </a:r>
          </a:p>
          <a:p>
            <a:r>
              <a:rPr lang="id-ID" dirty="0" smtClean="0"/>
              <a:t>hubungan antara komitmen organisasi dengan</a:t>
            </a:r>
          </a:p>
          <a:p>
            <a:pPr>
              <a:buNone/>
            </a:pPr>
            <a:r>
              <a:rPr lang="id-ID" dirty="0" smtClean="0"/>
              <a:t>	komunikasi interpersonal. Semakin tinggi komitmen </a:t>
            </a:r>
            <a:r>
              <a:rPr lang="fi-FI" dirty="0" smtClean="0"/>
              <a:t>karyawan terhadap organisasi, maka akan semakin</a:t>
            </a:r>
            <a:r>
              <a:rPr lang="id-ID" dirty="0" smtClean="0"/>
              <a:t> efektif komunikasi interpersonal yang dilakukan.</a:t>
            </a:r>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DISKUSI DAN ANALISA KAN </a:t>
            </a:r>
            <a:endParaRPr lang="id-ID" dirty="0"/>
          </a:p>
        </p:txBody>
      </p:sp>
      <p:sp>
        <p:nvSpPr>
          <p:cNvPr id="3" name="Content Placeholder 2"/>
          <p:cNvSpPr>
            <a:spLocks noGrp="1"/>
          </p:cNvSpPr>
          <p:nvPr>
            <p:ph idx="1"/>
          </p:nvPr>
        </p:nvSpPr>
        <p:spPr/>
        <p:txBody>
          <a:bodyPr/>
          <a:lstStyle/>
          <a:p>
            <a:endParaRPr lang="id-ID" smtClean="0"/>
          </a:p>
          <a:p>
            <a:r>
              <a:rPr lang="id-ID" smtClean="0"/>
              <a:t>PENGARUH KOMUNIKASI INTERPERSONAL TERHADAP IKLIM BUDAYA ORGANISASI DALAM HUBUNGANNYA ANTARA  EQ PEMIMPIN DAN BAWAHAN  DALAM SUATU ORGANISASI KERJA</a:t>
            </a:r>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b="1" i="1" dirty="0" smtClean="0"/>
              <a:t>Transformational Leadership Theories</a:t>
            </a:r>
            <a:r>
              <a:rPr lang="id-ID" dirty="0" smtClean="0"/>
              <a:t> </a:t>
            </a:r>
          </a:p>
          <a:p>
            <a:r>
              <a:rPr lang="id-ID" dirty="0" smtClean="0"/>
              <a:t>Faktor-faktor menyebabkan komunikasi penting dalam teori kepemimpinan transformational yang didasarkan kepada empat aturan yaitu:</a:t>
            </a:r>
          </a:p>
          <a:p>
            <a:r>
              <a:rPr lang="id-ID" b="1" i="1" dirty="0" smtClean="0"/>
              <a:t>1.Inspirational Motivation</a:t>
            </a:r>
            <a:r>
              <a:rPr lang="id-ID" dirty="0" smtClean="0"/>
              <a:t/>
            </a:r>
            <a:br>
              <a:rPr lang="id-ID" dirty="0" smtClean="0"/>
            </a:br>
            <a:r>
              <a:rPr lang="id-ID" dirty="0" smtClean="0"/>
              <a:t>Komunikasi dibutuhkan agar pemimpin mampu memberikan anggota tim rasa dihargai dan dipedulikan. Sehingga dapat memberikan energi dan dorongan agar tim dapat mencapai tujuan.</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i="1" dirty="0" smtClean="0"/>
              <a:t>2.Individualised Attention</a:t>
            </a:r>
            <a:r>
              <a:rPr lang="id-ID" dirty="0" smtClean="0"/>
              <a:t/>
            </a:r>
            <a:br>
              <a:rPr lang="id-ID" dirty="0" smtClean="0"/>
            </a:br>
            <a:r>
              <a:rPr lang="id-ID" dirty="0" smtClean="0"/>
              <a:t>Komunikasi penting agar dalam tim semua anggota dapat menerima perbedaan dan membangun hubungan. Dalam hal ini pemimpin bisa menjadi orang tua bagi anggota timnya.</a:t>
            </a:r>
          </a:p>
          <a:p>
            <a:r>
              <a:rPr lang="id-ID" dirty="0"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3.</a:t>
            </a:r>
            <a:r>
              <a:rPr lang="id-ID" b="1" i="1" dirty="0" smtClean="0"/>
              <a:t> Intellectual Stimulation</a:t>
            </a:r>
            <a:r>
              <a:rPr lang="id-ID" dirty="0" smtClean="0"/>
              <a:t/>
            </a:r>
            <a:br>
              <a:rPr lang="id-ID" dirty="0" smtClean="0"/>
            </a:br>
            <a:r>
              <a:rPr lang="id-ID" dirty="0" smtClean="0"/>
              <a:t>Komunikasi dibutuhkan bagi pemimpin agar dapat membimbing tim belajar untuk mengembangkan kemampuaan. Komunikasi diperlukan agar pemimpin dapat memberikan intelektualitas dan mendorong imaginasi anggota tim. Komunikasi digunakan juga dalam mengembangkan pemikiran masyarakat dan pemikiran srategis sehingga tim dapat melihat dari berbagai sudut pandang</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i="1" dirty="0" smtClean="0"/>
              <a:t>4.Idealised Influence</a:t>
            </a:r>
            <a:r>
              <a:rPr lang="id-ID" dirty="0" smtClean="0"/>
              <a:t/>
            </a:r>
            <a:br>
              <a:rPr lang="id-ID" dirty="0" smtClean="0"/>
            </a:br>
            <a:r>
              <a:rPr lang="id-ID" dirty="0" smtClean="0"/>
              <a:t>Komunikasi penting bagi pemimpin untuk menetapkan dan menampilkan standar etika, melakukan pembicaraan, memberikan sikap jujur, terbuka, adil, dan berprinsip.</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dirty="0" smtClean="0"/>
              <a:t>Robbins (2001:310) menyatakan bahwa komunikasi yang buruk paling sering disebut sebagai sumber konflik yang pada akhirnya akan menimbulkan </a:t>
            </a:r>
            <a:r>
              <a:rPr lang="nl-NL" dirty="0" smtClean="0"/>
              <a:t>stres dan menghambat kinerja kerja</a:t>
            </a:r>
            <a:r>
              <a:rPr lang="id-ID" dirty="0" smtClean="0"/>
              <a:t>.</a:t>
            </a:r>
            <a:r>
              <a:rPr lang="fi-FI" dirty="0" smtClean="0"/>
              <a:t> </a:t>
            </a:r>
            <a:endParaRPr lang="id-ID" dirty="0" smtClean="0"/>
          </a:p>
          <a:p>
            <a:pPr>
              <a:buNone/>
            </a:pPr>
            <a:endParaRPr lang="id-ID" dirty="0" smtClean="0"/>
          </a:p>
          <a:p>
            <a:r>
              <a:rPr lang="fi-FI" dirty="0" smtClean="0"/>
              <a:t>Pendapat yang sama dikemukakan oleh Selye</a:t>
            </a:r>
          </a:p>
          <a:p>
            <a:pPr>
              <a:buNone/>
            </a:pPr>
            <a:r>
              <a:rPr lang="nn-NO" dirty="0" smtClean="0"/>
              <a:t>(Munandar, 2001:396) melalui penelitiannya yang</a:t>
            </a:r>
          </a:p>
          <a:p>
            <a:pPr>
              <a:buNone/>
            </a:pPr>
            <a:r>
              <a:rPr lang="id-ID" dirty="0" smtClean="0"/>
              <a:t>menyatakan bahwa kontribusi yang penting terhadap</a:t>
            </a:r>
          </a:p>
          <a:p>
            <a:pPr>
              <a:buNone/>
            </a:pPr>
            <a:r>
              <a:rPr lang="id-ID" dirty="0" smtClean="0"/>
              <a:t>manajemen stres adalah kualitas hubungan (komunikasi)</a:t>
            </a:r>
          </a:p>
          <a:p>
            <a:pPr>
              <a:buNone/>
            </a:pPr>
            <a:r>
              <a:rPr lang="id-ID" dirty="0" smtClean="0"/>
              <a:t>antar karyawan maupun atasan.</a:t>
            </a:r>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Suatu komunikasi dianggap sebagai efektif jika tujuan-tujuan komunikasi dicapai dengan baik. Komunikasi antar pribadi dilakukan oleh seseorang dalam melakukan sosialisasi atau untuk pergaulan seseorang dengan lingkungan sosialnya baik yang bersifat formal seperti dalam pekerjaan maupun informal</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Komunikasi antar pribadi yang bersifat informal terjadi secara horizontal terwujdu ketika komunikasi terjadi antar orang-orang yang memiliki kesamaan atau kemiripan dalam </a:t>
            </a:r>
            <a:r>
              <a:rPr lang="id-ID" i="1" dirty="0" smtClean="0"/>
              <a:t>frame of reference</a:t>
            </a:r>
            <a:r>
              <a:rPr lang="id-ID" dirty="0" smtClean="0"/>
              <a:t> (kerangka referensi) dan </a:t>
            </a:r>
            <a:r>
              <a:rPr lang="id-ID" i="1" dirty="0" smtClean="0"/>
              <a:t>field of experience</a:t>
            </a:r>
            <a:r>
              <a:rPr lang="id-ID" dirty="0" smtClean="0"/>
              <a:t> (bidang pengalaman) yaitu tingkat pendidikan, jenis profesi atau pekerjaan, agama, bangsa atau bangsa, hobi, ideologi, dan lain sebagainya (Effendy, 2000:61).</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Menurut Howard Gardner kecerdasan emosional terdiri dari lima aspek yaitu:</a:t>
            </a:r>
          </a:p>
          <a:p>
            <a:r>
              <a:rPr lang="id-ID" dirty="0" smtClean="0"/>
              <a:t>Kemampuan menyadari emosi diri sendiri</a:t>
            </a:r>
          </a:p>
          <a:p>
            <a:r>
              <a:rPr lang="id-ID" dirty="0" smtClean="0"/>
              <a:t>Kemampuan mengelola emosi diri sendiri</a:t>
            </a:r>
          </a:p>
          <a:p>
            <a:r>
              <a:rPr lang="id-ID" dirty="0" smtClean="0"/>
              <a:t>Memiliki kepekaan terhadap emosi orang lain</a:t>
            </a:r>
          </a:p>
          <a:p>
            <a:r>
              <a:rPr lang="id-ID" dirty="0" smtClean="0"/>
              <a:t>Mampu merespon dan bernegosiasi dengan orang lain secara emosional</a:t>
            </a:r>
          </a:p>
          <a:p>
            <a:r>
              <a:rPr lang="id-ID" dirty="0" smtClean="0"/>
              <a:t>Kemampuan menggunakan emosi sebagai alat untuk memotivasi diri</a:t>
            </a:r>
          </a:p>
          <a:p>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499</Words>
  <Application>Microsoft Office PowerPoint</Application>
  <PresentationFormat>On-screen Show (4:3)</PresentationFormat>
  <Paragraphs>38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EMOTIONAL INTELEGENCE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DISKUSI DAN ANALISA KAN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INTELEGENCE</dc:title>
  <dc:creator>BUNDA RATU</dc:creator>
  <cp:lastModifiedBy>BUNDA RATU</cp:lastModifiedBy>
  <cp:revision>4</cp:revision>
  <dcterms:created xsi:type="dcterms:W3CDTF">2019-04-05T01:49:37Z</dcterms:created>
  <dcterms:modified xsi:type="dcterms:W3CDTF">2020-08-31T07:57:16Z</dcterms:modified>
</cp:coreProperties>
</file>