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62" r:id="rId2"/>
    <p:sldId id="263" r:id="rId3"/>
    <p:sldId id="264" r:id="rId4"/>
    <p:sldId id="257" r:id="rId5"/>
    <p:sldId id="265" r:id="rId6"/>
    <p:sldId id="266" r:id="rId7"/>
    <p:sldId id="267" r:id="rId8"/>
    <p:sldId id="268" r:id="rId9"/>
    <p:sldId id="269" r:id="rId10"/>
    <p:sldId id="270" r:id="rId11"/>
    <p:sldId id="271" r:id="rId12"/>
    <p:sldId id="272" r:id="rId13"/>
    <p:sldId id="273" r:id="rId14"/>
    <p:sldId id="274"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Untitled Section" id="{5A296B9A-E9BA-42FA-94FF-7A5B736578DA}">
          <p14:sldIdLst>
            <p14:sldId id="262"/>
            <p14:sldId id="263"/>
            <p14:sldId id="264"/>
            <p14:sldId id="257"/>
            <p14:sldId id="267"/>
            <p14:sldId id="265"/>
            <p14:sldId id="266"/>
            <p14:sldId id="268"/>
            <p14:sldId id="269"/>
            <p14:sldId id="270"/>
            <p14:sldId id="2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4D3FDFE-1CD0-4B66-9BA4-C58CF214B562}" type="slidenum">
              <a:rPr lang="en-US" smtClean="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5433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AB217F-1060-4077-89DB-A43570F79034}"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1807097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4793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440412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579183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97441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64511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358355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3344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173516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AB217F-1060-4077-89DB-A43570F79034}" type="datetimeFigureOut">
              <a:rPr lang="en-US" smtClean="0"/>
              <a:pPr/>
              <a:t>2/28/2020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D3FDFE-1CD0-4B66-9BA4-C58CF214B562}" type="slidenum">
              <a:rPr lang="en-US" smtClean="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147370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FAB217F-1060-4077-89DB-A43570F79034}"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779049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FAB217F-1060-4077-89DB-A43570F79034}" type="datetimeFigureOut">
              <a:rPr lang="en-US" smtClean="0"/>
              <a:pPr/>
              <a:t>2/28/2020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D3FDFE-1CD0-4B66-9BA4-C58CF214B562}" type="slidenum">
              <a:rPr lang="en-US" smtClean="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45791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FAB217F-1060-4077-89DB-A43570F79034}" type="datetimeFigureOut">
              <a:rPr lang="en-US" smtClean="0"/>
              <a:pPr/>
              <a:t>2/28/2020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D3FDFE-1CD0-4B66-9BA4-C58CF214B562}" type="slidenum">
              <a:rPr lang="en-US" smtClean="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80309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B217F-1060-4077-89DB-A43570F79034}" type="datetimeFigureOut">
              <a:rPr lang="en-US" smtClean="0"/>
              <a:pPr/>
              <a:t>2/28/2020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3239934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AB217F-1060-4077-89DB-A43570F79034}"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3FDFE-1CD0-4B66-9BA4-C58CF214B562}" type="slidenum">
              <a:rPr lang="en-US" smtClean="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66688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FAB217F-1060-4077-89DB-A43570F79034}" type="datetimeFigureOut">
              <a:rPr lang="en-US" smtClean="0"/>
              <a:pPr/>
              <a:t>2/28/2020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2920936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AB217F-1060-4077-89DB-A43570F79034}" type="datetimeFigureOut">
              <a:rPr lang="en-US" smtClean="0"/>
              <a:pPr/>
              <a:t>2/28/2020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D3FDFE-1CD0-4B66-9BA4-C58CF214B562}" type="slidenum">
              <a:rPr lang="en-US" smtClean="0"/>
              <a:pPr/>
              <a:t>‹#›</a:t>
            </a:fld>
            <a:endParaRPr lang="en-US"/>
          </a:p>
        </p:txBody>
      </p:sp>
    </p:spTree>
    <p:extLst>
      <p:ext uri="{BB962C8B-B14F-4D97-AF65-F5344CB8AC3E}">
        <p14:creationId xmlns:p14="http://schemas.microsoft.com/office/powerpoint/2010/main" xmlns="" val="32832906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9276" y="1504646"/>
            <a:ext cx="9601196" cy="1303867"/>
          </a:xfrm>
        </p:spPr>
        <p:txBody>
          <a:bodyPr>
            <a:normAutofit fontScale="90000"/>
          </a:bodyPr>
          <a:lstStyle/>
          <a:p>
            <a:r>
              <a:rPr lang="en-US" b="1" dirty="0" smtClean="0"/>
              <a:t/>
            </a:r>
            <a:br>
              <a:rPr lang="en-US" b="1" dirty="0" smtClean="0"/>
            </a:br>
            <a:r>
              <a:rPr lang="en-US" b="1" dirty="0" err="1" smtClean="0"/>
              <a:t>Perencanaan</a:t>
            </a:r>
            <a:r>
              <a:rPr lang="en-US" b="1" dirty="0" smtClean="0"/>
              <a:t> </a:t>
            </a:r>
            <a:r>
              <a:rPr lang="en-US" b="1" dirty="0" err="1" smtClean="0"/>
              <a:t>Komunikasi</a:t>
            </a:r>
            <a:r>
              <a:rPr lang="en-US" b="1" dirty="0" smtClean="0"/>
              <a:t> </a:t>
            </a:r>
            <a:r>
              <a:rPr lang="en-US" b="1" dirty="0" smtClean="0"/>
              <a:t/>
            </a:r>
            <a:br>
              <a:rPr lang="en-US" b="1" dirty="0" smtClean="0"/>
            </a:br>
            <a:r>
              <a:rPr lang="en-US" b="1" dirty="0" err="1" smtClean="0"/>
              <a:t>Dalam</a:t>
            </a:r>
            <a:r>
              <a:rPr lang="en-US" b="1" dirty="0" smtClean="0"/>
              <a:t> </a:t>
            </a:r>
            <a:r>
              <a:rPr lang="en-US" b="1" dirty="0" err="1" smtClean="0"/>
              <a:t>Organisasi</a:t>
            </a:r>
            <a:endParaRPr lang="en-US" dirty="0"/>
          </a:p>
        </p:txBody>
      </p:sp>
      <p:sp>
        <p:nvSpPr>
          <p:cNvPr id="3" name="Content Placeholder 2"/>
          <p:cNvSpPr>
            <a:spLocks noGrp="1"/>
          </p:cNvSpPr>
          <p:nvPr>
            <p:ph idx="1"/>
          </p:nvPr>
        </p:nvSpPr>
        <p:spPr>
          <a:xfrm>
            <a:off x="1295401" y="3539064"/>
            <a:ext cx="9601196" cy="1607702"/>
          </a:xfrm>
        </p:spPr>
        <p:txBody>
          <a:bodyPr/>
          <a:lstStyle/>
          <a:p>
            <a:pPr marL="0" indent="0" algn="ctr">
              <a:buNone/>
            </a:pPr>
            <a:r>
              <a:rPr lang="en-US" b="1" dirty="0" err="1" smtClean="0">
                <a:solidFill>
                  <a:schemeClr val="accent1"/>
                </a:solidFill>
              </a:rPr>
              <a:t>Dwi</a:t>
            </a:r>
            <a:r>
              <a:rPr lang="en-US" b="1" dirty="0" smtClean="0">
                <a:solidFill>
                  <a:schemeClr val="accent1"/>
                </a:solidFill>
              </a:rPr>
              <a:t> Maharani, </a:t>
            </a:r>
            <a:r>
              <a:rPr lang="en-US" b="1" dirty="0" err="1" smtClean="0">
                <a:solidFill>
                  <a:schemeClr val="accent1"/>
                </a:solidFill>
              </a:rPr>
              <a:t>M.I.Kom</a:t>
            </a:r>
            <a:endParaRPr lang="en-US" b="1" dirty="0">
              <a:solidFill>
                <a:schemeClr val="accent1"/>
              </a:solidFill>
            </a:endParaRPr>
          </a:p>
        </p:txBody>
      </p:sp>
    </p:spTree>
    <p:extLst>
      <p:ext uri="{BB962C8B-B14F-4D97-AF65-F5344CB8AC3E}">
        <p14:creationId xmlns:p14="http://schemas.microsoft.com/office/powerpoint/2010/main" xmlns="" val="2751057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18222"/>
          </a:xfrm>
        </p:spPr>
        <p:txBody>
          <a:bodyPr>
            <a:normAutofit/>
          </a:bodyPr>
          <a:lstStyle/>
          <a:p>
            <a:r>
              <a:rPr lang="en-US" sz="2400" dirty="0" smtClean="0"/>
              <a:t>  </a:t>
            </a:r>
            <a:r>
              <a:rPr lang="en-US" sz="2400" b="1" dirty="0" err="1" smtClean="0"/>
              <a:t>manfaat</a:t>
            </a:r>
            <a:r>
              <a:rPr lang="en-US" sz="2400" b="1" dirty="0" smtClean="0"/>
              <a:t>  </a:t>
            </a:r>
            <a:r>
              <a:rPr lang="en-US" sz="2400" b="1" dirty="0" err="1" smtClean="0"/>
              <a:t>perencanaan</a:t>
            </a:r>
            <a:r>
              <a:rPr lang="en-US" sz="2400" b="1" dirty="0" smtClean="0"/>
              <a:t>  </a:t>
            </a:r>
            <a:r>
              <a:rPr lang="en-US" sz="2400" b="1" dirty="0" err="1" smtClean="0"/>
              <a:t>komunikasi</a:t>
            </a:r>
            <a:r>
              <a:rPr lang="en-US" sz="2400" b="1" dirty="0" smtClean="0"/>
              <a:t> </a:t>
            </a:r>
            <a:r>
              <a:rPr lang="en-US" sz="2400" b="1" dirty="0" err="1" smtClean="0"/>
              <a:t>strategis</a:t>
            </a:r>
            <a:r>
              <a:rPr lang="en-US" sz="2400" b="1" dirty="0" smtClean="0"/>
              <a:t> </a:t>
            </a:r>
            <a:r>
              <a:rPr lang="en-US" sz="2400" b="1" dirty="0" err="1" smtClean="0"/>
              <a:t>adalah</a:t>
            </a:r>
            <a:r>
              <a:rPr lang="en-US" sz="2400" b="1" dirty="0" smtClean="0"/>
              <a:t> </a:t>
            </a:r>
            <a:r>
              <a:rPr lang="en-US" sz="2400" b="1" dirty="0" err="1" smtClean="0"/>
              <a:t>sebagai</a:t>
            </a:r>
            <a:r>
              <a:rPr lang="en-US" sz="2400" b="1" dirty="0" smtClean="0"/>
              <a:t> </a:t>
            </a:r>
            <a:r>
              <a:rPr lang="en-US" sz="2400" b="1" dirty="0" err="1" smtClean="0"/>
              <a:t>berikut</a:t>
            </a:r>
            <a:r>
              <a:rPr lang="en-US" sz="2400" b="1" dirty="0" smtClean="0"/>
              <a:t/>
            </a:r>
            <a:br>
              <a:rPr lang="en-US" sz="2400" b="1" dirty="0" smtClean="0"/>
            </a:br>
            <a:r>
              <a:rPr lang="en-US" sz="2400" b="1" dirty="0" smtClean="0"/>
              <a:t>(Patterson &amp; </a:t>
            </a:r>
            <a:r>
              <a:rPr lang="en-US" sz="2400" b="1" dirty="0" err="1" smtClean="0"/>
              <a:t>Radtke</a:t>
            </a:r>
            <a:r>
              <a:rPr lang="en-US" sz="2400" b="1" dirty="0" smtClean="0"/>
              <a:t> (2009;  8–9):</a:t>
            </a:r>
            <a:r>
              <a:rPr lang="en-US" sz="2400" dirty="0" smtClean="0"/>
              <a:t/>
            </a:r>
            <a:br>
              <a:rPr lang="en-US" sz="2400" dirty="0" smtClean="0"/>
            </a:br>
            <a:r>
              <a:rPr lang="en-US" sz="2400" dirty="0" smtClean="0"/>
              <a:t/>
            </a:r>
            <a:br>
              <a:rPr lang="en-US" sz="2400" dirty="0" smtClean="0"/>
            </a:br>
            <a:r>
              <a:rPr lang="en-US" sz="3200" dirty="0" smtClean="0"/>
              <a:t>1. </a:t>
            </a:r>
            <a:r>
              <a:rPr lang="en-US" sz="3200" dirty="0" err="1" smtClean="0"/>
              <a:t>Membantu</a:t>
            </a:r>
            <a:r>
              <a:rPr lang="en-US" sz="3200" dirty="0" smtClean="0"/>
              <a:t> </a:t>
            </a:r>
            <a:r>
              <a:rPr lang="en-US" sz="3200" dirty="0" err="1" smtClean="0"/>
              <a:t>dalam</a:t>
            </a:r>
            <a:r>
              <a:rPr lang="en-US" sz="3200" dirty="0" smtClean="0"/>
              <a:t> </a:t>
            </a:r>
            <a:r>
              <a:rPr lang="en-US" sz="3200" dirty="0" err="1" smtClean="0"/>
              <a:t>menentukan</a:t>
            </a:r>
            <a:r>
              <a:rPr lang="en-US" sz="3200" dirty="0" smtClean="0"/>
              <a:t> </a:t>
            </a:r>
            <a:r>
              <a:rPr lang="en-US" sz="3200" dirty="0" err="1" smtClean="0"/>
              <a:t>prioritas</a:t>
            </a:r>
            <a:r>
              <a:rPr lang="en-US" sz="3200" dirty="0" smtClean="0"/>
              <a:t> </a:t>
            </a:r>
            <a:r>
              <a:rPr lang="en-US" sz="3200" dirty="0" err="1" smtClean="0"/>
              <a:t>dan</a:t>
            </a:r>
            <a:r>
              <a:rPr lang="en-US" sz="3200" dirty="0" smtClean="0"/>
              <a:t> </a:t>
            </a:r>
            <a:r>
              <a:rPr lang="en-US" sz="3200" dirty="0" err="1" smtClean="0"/>
              <a:t>memperjelas</a:t>
            </a:r>
            <a:r>
              <a:rPr lang="en-US" sz="3200" dirty="0" smtClean="0"/>
              <a:t> </a:t>
            </a:r>
            <a:r>
              <a:rPr lang="en-US" sz="3200" dirty="0" err="1" smtClean="0"/>
              <a:t>arah</a:t>
            </a:r>
            <a:r>
              <a:rPr lang="en-US" sz="3200" dirty="0" smtClean="0"/>
              <a:t> </a:t>
            </a:r>
            <a:r>
              <a:rPr lang="en-US" sz="3200" dirty="0" err="1" smtClean="0"/>
              <a:t>masa</a:t>
            </a:r>
            <a:r>
              <a:rPr lang="en-US" sz="3200" dirty="0" smtClean="0"/>
              <a:t> </a:t>
            </a:r>
            <a:r>
              <a:rPr lang="en-US" sz="3200" dirty="0" err="1" smtClean="0"/>
              <a:t>depan</a:t>
            </a:r>
            <a:r>
              <a:rPr lang="en-US" sz="3200" dirty="0" smtClean="0"/>
              <a:t/>
            </a:r>
            <a:br>
              <a:rPr lang="en-US" sz="3200" dirty="0" smtClean="0"/>
            </a:br>
            <a:r>
              <a:rPr lang="en-US" sz="3200" dirty="0" smtClean="0"/>
              <a:t>2. </a:t>
            </a:r>
            <a:r>
              <a:rPr lang="en-US" sz="3200" dirty="0" err="1" smtClean="0"/>
              <a:t>Meningkatkan</a:t>
            </a:r>
            <a:r>
              <a:rPr lang="en-US" sz="3200" dirty="0" smtClean="0"/>
              <a:t> </a:t>
            </a:r>
            <a:r>
              <a:rPr lang="en-US" sz="3200" dirty="0" err="1" smtClean="0"/>
              <a:t>kinerja</a:t>
            </a:r>
            <a:r>
              <a:rPr lang="en-US" sz="3200" dirty="0" smtClean="0"/>
              <a:t> </a:t>
            </a:r>
            <a:r>
              <a:rPr lang="en-US" sz="3200" dirty="0" err="1" smtClean="0"/>
              <a:t>dan</a:t>
            </a:r>
            <a:r>
              <a:rPr lang="en-US" sz="3200" dirty="0" smtClean="0"/>
              <a:t> </a:t>
            </a:r>
            <a:r>
              <a:rPr lang="en-US" sz="3200" dirty="0" err="1" smtClean="0"/>
              <a:t>merangsang</a:t>
            </a:r>
            <a:r>
              <a:rPr lang="en-US" sz="3200" dirty="0" smtClean="0"/>
              <a:t> </a:t>
            </a:r>
            <a:r>
              <a:rPr lang="en-US" sz="3200" dirty="0" err="1" smtClean="0"/>
              <a:t>pemikiran</a:t>
            </a:r>
            <a:r>
              <a:rPr lang="en-US" sz="3200" dirty="0" smtClean="0"/>
              <a:t> yang </a:t>
            </a:r>
            <a:r>
              <a:rPr lang="en-US" sz="3200" dirty="0" err="1" smtClean="0"/>
              <a:t>kreatif</a:t>
            </a:r>
            <a:r>
              <a:rPr lang="en-US" sz="3200" dirty="0" smtClean="0"/>
              <a:t/>
            </a:r>
            <a:br>
              <a:rPr lang="en-US" sz="3200" dirty="0" smtClean="0"/>
            </a:br>
            <a:r>
              <a:rPr lang="en-US" sz="3200" dirty="0" smtClean="0"/>
              <a:t>3. </a:t>
            </a:r>
            <a:r>
              <a:rPr lang="en-US" sz="3200" dirty="0" err="1" smtClean="0"/>
              <a:t>Membangun</a:t>
            </a:r>
            <a:r>
              <a:rPr lang="en-US" sz="3200" dirty="0" smtClean="0"/>
              <a:t> teamwork </a:t>
            </a:r>
            <a:r>
              <a:rPr lang="en-US" sz="3200" dirty="0" err="1" smtClean="0"/>
              <a:t>dan</a:t>
            </a:r>
            <a:r>
              <a:rPr lang="en-US" sz="3200" dirty="0" smtClean="0"/>
              <a:t> </a:t>
            </a:r>
            <a:r>
              <a:rPr lang="en-US" sz="3200" dirty="0" err="1" smtClean="0"/>
              <a:t>keahlian</a:t>
            </a:r>
            <a:r>
              <a:rPr lang="en-US" sz="3200" dirty="0" smtClean="0"/>
              <a:t/>
            </a:r>
            <a:br>
              <a:rPr lang="en-US" sz="3200" dirty="0" smtClean="0"/>
            </a:br>
            <a:r>
              <a:rPr lang="en-US" sz="3200" dirty="0" smtClean="0"/>
              <a:t>4. </a:t>
            </a:r>
            <a:r>
              <a:rPr lang="en-US" sz="3200" dirty="0" err="1" smtClean="0"/>
              <a:t>Menggunakan</a:t>
            </a:r>
            <a:r>
              <a:rPr lang="en-US" sz="3200" dirty="0" smtClean="0"/>
              <a:t> </a:t>
            </a:r>
            <a:r>
              <a:rPr lang="en-US" sz="3200" dirty="0" err="1" smtClean="0"/>
              <a:t>sumber</a:t>
            </a:r>
            <a:r>
              <a:rPr lang="en-US" sz="3200" dirty="0" smtClean="0"/>
              <a:t> </a:t>
            </a:r>
            <a:r>
              <a:rPr lang="en-US" sz="3200" dirty="0" err="1" smtClean="0"/>
              <a:t>daya</a:t>
            </a:r>
            <a:r>
              <a:rPr lang="en-US" sz="3200" dirty="0" smtClean="0"/>
              <a:t> yang </a:t>
            </a:r>
            <a:r>
              <a:rPr lang="en-US" sz="3200" dirty="0" err="1" smtClean="0"/>
              <a:t>terbatas</a:t>
            </a:r>
            <a:r>
              <a:rPr lang="en-US" sz="3200" dirty="0" smtClean="0"/>
              <a:t> </a:t>
            </a:r>
            <a:r>
              <a:rPr lang="en-US" sz="3200" dirty="0" err="1" smtClean="0"/>
              <a:t>secara</a:t>
            </a:r>
            <a:r>
              <a:rPr lang="en-US" sz="3200" dirty="0" smtClean="0"/>
              <a:t> </a:t>
            </a:r>
            <a:r>
              <a:rPr lang="en-US" sz="3200" dirty="0" err="1" smtClean="0"/>
              <a:t>efektif</a:t>
            </a:r>
            <a:endParaRPr lang="en-US" sz="3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379479"/>
          </a:xfrm>
        </p:spPr>
        <p:txBody>
          <a:bodyPr>
            <a:normAutofit/>
          </a:bodyPr>
          <a:lstStyle/>
          <a:p>
            <a:r>
              <a:rPr lang="en-US" sz="2400" b="1" dirty="0" smtClean="0"/>
              <a:t>10 </a:t>
            </a:r>
            <a:r>
              <a:rPr lang="en-US" sz="2400" b="1" dirty="0" err="1" smtClean="0"/>
              <a:t>karakteristik</a:t>
            </a:r>
            <a:r>
              <a:rPr lang="en-US" sz="2400" b="1" dirty="0" smtClean="0"/>
              <a:t> </a:t>
            </a:r>
            <a:r>
              <a:rPr lang="en-US" sz="2400" b="1" dirty="0" err="1" smtClean="0"/>
              <a:t>perencanaan</a:t>
            </a:r>
            <a:r>
              <a:rPr lang="en-US" sz="2400" b="1" dirty="0" smtClean="0"/>
              <a:t> </a:t>
            </a:r>
            <a:r>
              <a:rPr lang="en-US" sz="2400" b="1" dirty="0" err="1" smtClean="0"/>
              <a:t>startegis</a:t>
            </a:r>
            <a:r>
              <a:rPr lang="en-US" sz="2400" b="1" dirty="0" smtClean="0"/>
              <a:t> </a:t>
            </a:r>
            <a:r>
              <a:rPr lang="en-US" sz="2400" b="1" dirty="0" err="1" smtClean="0"/>
              <a:t>menurut</a:t>
            </a:r>
            <a:r>
              <a:rPr lang="en-US" sz="2400" b="1" dirty="0" smtClean="0"/>
              <a:t> </a:t>
            </a:r>
            <a:r>
              <a:rPr lang="en-US" sz="2400" b="1" dirty="0" err="1" smtClean="0"/>
              <a:t>Cangara</a:t>
            </a:r>
            <a:r>
              <a:rPr lang="en-US" sz="2400" b="1" dirty="0" smtClean="0"/>
              <a:t> </a:t>
            </a:r>
            <a:r>
              <a:rPr lang="en-US" sz="2400" b="1" dirty="0" err="1" smtClean="0"/>
              <a:t>yakni</a:t>
            </a:r>
            <a:r>
              <a:rPr lang="en-US" sz="2400" b="1" dirty="0" smtClean="0"/>
              <a:t>:</a:t>
            </a:r>
            <a:r>
              <a:rPr lang="en-US" sz="2400" dirty="0" smtClean="0"/>
              <a:t/>
            </a:r>
            <a:br>
              <a:rPr lang="en-US" sz="2400" dirty="0" smtClean="0"/>
            </a:br>
            <a:r>
              <a:rPr lang="en-US" sz="2400" dirty="0" smtClean="0"/>
              <a:t/>
            </a:r>
            <a:br>
              <a:rPr lang="en-US" sz="2400" dirty="0" smtClean="0"/>
            </a:br>
            <a:r>
              <a:rPr lang="en-US" sz="2400" dirty="0" smtClean="0"/>
              <a:t> 1) </a:t>
            </a:r>
            <a:r>
              <a:rPr lang="en-US" sz="2400" dirty="0" err="1" smtClean="0"/>
              <a:t>Keputusan</a:t>
            </a:r>
            <a:r>
              <a:rPr lang="en-US" sz="2400" dirty="0" smtClean="0"/>
              <a:t> yang </a:t>
            </a:r>
            <a:r>
              <a:rPr lang="en-US" sz="2400" dirty="0" err="1" smtClean="0"/>
              <a:t>diambil</a:t>
            </a:r>
            <a:r>
              <a:rPr lang="en-US" sz="2400" dirty="0" smtClean="0"/>
              <a:t> </a:t>
            </a:r>
            <a:r>
              <a:rPr lang="en-US" sz="2400" dirty="0" err="1" smtClean="0"/>
              <a:t>berkaitan</a:t>
            </a:r>
            <a:r>
              <a:rPr lang="en-US" sz="2400" dirty="0" smtClean="0"/>
              <a:t> </a:t>
            </a:r>
            <a:r>
              <a:rPr lang="en-US" sz="2400" dirty="0" err="1" smtClean="0"/>
              <a:t>dengan</a:t>
            </a:r>
            <a:r>
              <a:rPr lang="en-US" sz="2400" dirty="0" smtClean="0"/>
              <a:t> </a:t>
            </a:r>
            <a:r>
              <a:rPr lang="en-US" sz="2400" dirty="0" err="1" smtClean="0"/>
              <a:t>situasi</a:t>
            </a:r>
            <a:r>
              <a:rPr lang="en-US" sz="2400" dirty="0" smtClean="0"/>
              <a:t> </a:t>
            </a:r>
            <a:r>
              <a:rPr lang="en-US" sz="2400" dirty="0" err="1" smtClean="0"/>
              <a:t>masa</a:t>
            </a:r>
            <a:r>
              <a:rPr lang="en-US" sz="2400" dirty="0" smtClean="0"/>
              <a:t> </a:t>
            </a:r>
            <a:r>
              <a:rPr lang="en-US" sz="2400" dirty="0" err="1" smtClean="0"/>
              <a:t>depan</a:t>
            </a:r>
            <a:r>
              <a:rPr lang="en-US" sz="2400" dirty="0" smtClean="0"/>
              <a:t> </a:t>
            </a:r>
            <a:br>
              <a:rPr lang="en-US" sz="2400" dirty="0" smtClean="0"/>
            </a:br>
            <a:r>
              <a:rPr lang="en-US" sz="2400" dirty="0" smtClean="0"/>
              <a:t/>
            </a:r>
            <a:br>
              <a:rPr lang="en-US" sz="2400" dirty="0" smtClean="0"/>
            </a:br>
            <a:r>
              <a:rPr lang="en-US" sz="2400" dirty="0" smtClean="0"/>
              <a:t>2) </a:t>
            </a:r>
            <a:r>
              <a:rPr lang="en-US" sz="2400" dirty="0" err="1" smtClean="0"/>
              <a:t>Merupakan</a:t>
            </a:r>
            <a:r>
              <a:rPr lang="en-US" sz="2400" dirty="0" smtClean="0"/>
              <a:t> </a:t>
            </a:r>
            <a:r>
              <a:rPr lang="en-US" sz="2400" dirty="0" err="1" smtClean="0"/>
              <a:t>kegiatan</a:t>
            </a:r>
            <a:r>
              <a:rPr lang="en-US" sz="2400" dirty="0" smtClean="0"/>
              <a:t> </a:t>
            </a:r>
            <a:r>
              <a:rPr lang="en-US" sz="2400" dirty="0" err="1" smtClean="0"/>
              <a:t>manajemen</a:t>
            </a:r>
            <a:r>
              <a:rPr lang="en-US" sz="2400" dirty="0" smtClean="0"/>
              <a:t> </a:t>
            </a:r>
            <a:r>
              <a:rPr lang="en-US" sz="2400" dirty="0" err="1" smtClean="0"/>
              <a:t>puncak</a:t>
            </a:r>
            <a:r>
              <a:rPr lang="en-US" sz="2400" dirty="0" smtClean="0"/>
              <a:t> (</a:t>
            </a:r>
            <a:r>
              <a:rPr lang="en-US" sz="2400" i="1" dirty="0" smtClean="0"/>
              <a:t>top management</a:t>
            </a:r>
            <a:r>
              <a:rPr lang="en-US" sz="2400" dirty="0" smtClean="0"/>
              <a:t>) yang </a:t>
            </a:r>
            <a:r>
              <a:rPr lang="en-US" sz="2400" dirty="0" err="1" smtClean="0"/>
              <a:t>berlangsung</a:t>
            </a:r>
            <a:r>
              <a:rPr lang="en-US" sz="2400" dirty="0" smtClean="0"/>
              <a:t> </a:t>
            </a:r>
            <a:r>
              <a:rPr lang="en-US" sz="2400" dirty="0" err="1" smtClean="0"/>
              <a:t>terus-menerus</a:t>
            </a:r>
            <a:r>
              <a:rPr lang="en-US" sz="2400" dirty="0" smtClean="0"/>
              <a:t>  </a:t>
            </a:r>
            <a:br>
              <a:rPr lang="en-US" sz="2400" dirty="0" smtClean="0"/>
            </a:br>
            <a:r>
              <a:rPr lang="en-US" sz="2400" dirty="0" smtClean="0"/>
              <a:t/>
            </a:r>
            <a:br>
              <a:rPr lang="en-US" sz="2400" dirty="0" smtClean="0"/>
            </a:br>
            <a:r>
              <a:rPr lang="en-US" sz="2400" dirty="0" smtClean="0"/>
              <a:t> 3) </a:t>
            </a:r>
            <a:r>
              <a:rPr lang="en-US" sz="2400" dirty="0" err="1" smtClean="0"/>
              <a:t>Hasil</a:t>
            </a:r>
            <a:r>
              <a:rPr lang="en-US" sz="2400" dirty="0" smtClean="0"/>
              <a:t> </a:t>
            </a:r>
            <a:r>
              <a:rPr lang="en-US" sz="2400" dirty="0" err="1" smtClean="0"/>
              <a:t>proses</a:t>
            </a:r>
            <a:r>
              <a:rPr lang="en-US" sz="2400" dirty="0" smtClean="0"/>
              <a:t> </a:t>
            </a:r>
            <a:r>
              <a:rPr lang="en-US" sz="2400" dirty="0" err="1" smtClean="0"/>
              <a:t>pemikiran</a:t>
            </a:r>
            <a:r>
              <a:rPr lang="en-US" sz="2400" dirty="0" smtClean="0"/>
              <a:t> </a:t>
            </a:r>
            <a:r>
              <a:rPr lang="en-US" sz="2400" dirty="0" err="1" smtClean="0"/>
              <a:t>atau</a:t>
            </a:r>
            <a:r>
              <a:rPr lang="en-US" sz="2400" dirty="0" smtClean="0"/>
              <a:t> </a:t>
            </a:r>
            <a:r>
              <a:rPr lang="en-US" sz="2400" dirty="0" err="1" smtClean="0"/>
              <a:t>latihan</a:t>
            </a:r>
            <a:r>
              <a:rPr lang="en-US" sz="2400" dirty="0" smtClean="0"/>
              <a:t> </a:t>
            </a:r>
            <a:r>
              <a:rPr lang="en-US" sz="2400" dirty="0" err="1" smtClean="0"/>
              <a:t>intelektual</a:t>
            </a:r>
            <a:r>
              <a:rPr lang="en-US" sz="2400" dirty="0" smtClean="0"/>
              <a:t> yang </a:t>
            </a:r>
            <a:r>
              <a:rPr lang="en-US" sz="2400" dirty="0" err="1" smtClean="0"/>
              <a:t>diangkat</a:t>
            </a:r>
            <a:r>
              <a:rPr lang="en-US" sz="2400" dirty="0" smtClean="0"/>
              <a:t> </a:t>
            </a:r>
            <a:r>
              <a:rPr lang="en-US" sz="2400" dirty="0" err="1" smtClean="0"/>
              <a:t>dari</a:t>
            </a:r>
            <a:r>
              <a:rPr lang="en-US" sz="2400" dirty="0" smtClean="0"/>
              <a:t> </a:t>
            </a:r>
            <a:r>
              <a:rPr lang="en-US" sz="2400" dirty="0" err="1" smtClean="0"/>
              <a:t>nilainilai</a:t>
            </a:r>
            <a:r>
              <a:rPr lang="en-US" sz="2400" dirty="0" smtClean="0"/>
              <a:t>, </a:t>
            </a:r>
            <a:r>
              <a:rPr lang="en-US" sz="2400" dirty="0" err="1" smtClean="0"/>
              <a:t>budaya</a:t>
            </a:r>
            <a:r>
              <a:rPr lang="en-US" sz="2400" dirty="0" smtClean="0"/>
              <a:t>, </a:t>
            </a:r>
            <a:r>
              <a:rPr lang="en-US" sz="2400" dirty="0" err="1" smtClean="0"/>
              <a:t>prosedur</a:t>
            </a:r>
            <a:r>
              <a:rPr lang="en-US" sz="2400" dirty="0" smtClean="0"/>
              <a:t>, </a:t>
            </a:r>
            <a:r>
              <a:rPr lang="en-US" sz="2400" dirty="0" err="1" smtClean="0"/>
              <a:t>struktur</a:t>
            </a:r>
            <a:r>
              <a:rPr lang="en-US" sz="2400" dirty="0" smtClean="0"/>
              <a:t>, </a:t>
            </a:r>
            <a:r>
              <a:rPr lang="en-US" sz="2400" dirty="0" err="1" smtClean="0"/>
              <a:t>dan</a:t>
            </a:r>
            <a:r>
              <a:rPr lang="en-US" sz="2400" dirty="0" smtClean="0"/>
              <a:t> </a:t>
            </a:r>
            <a:r>
              <a:rPr lang="en-US" sz="2400" dirty="0" err="1" smtClean="0"/>
              <a:t>teknis</a:t>
            </a:r>
            <a:r>
              <a:rPr lang="en-US" sz="2400" dirty="0" smtClean="0"/>
              <a:t> yang </a:t>
            </a:r>
            <a:r>
              <a:rPr lang="en-US" sz="2400" dirty="0" err="1" smtClean="0"/>
              <a:t>dianut</a:t>
            </a:r>
            <a:r>
              <a:rPr lang="en-US" sz="2400" dirty="0" smtClean="0"/>
              <a:t> </a:t>
            </a:r>
            <a:r>
              <a:rPr lang="en-US" sz="2400" dirty="0" err="1" smtClean="0"/>
              <a:t>dalam</a:t>
            </a:r>
            <a:r>
              <a:rPr lang="en-US" sz="2400" dirty="0" smtClean="0"/>
              <a:t> </a:t>
            </a:r>
            <a:r>
              <a:rPr lang="en-US" sz="2400" dirty="0" err="1" smtClean="0"/>
              <a:t>lembaga</a:t>
            </a:r>
            <a:r>
              <a:rPr lang="en-US" sz="2400" dirty="0" smtClean="0"/>
              <a:t> </a:t>
            </a:r>
            <a:r>
              <a:rPr lang="en-US" sz="2400" dirty="0" err="1" smtClean="0"/>
              <a:t>tersebut</a:t>
            </a:r>
            <a:r>
              <a:rPr lang="en-US" sz="2400" dirty="0" smtClean="0"/>
              <a:t/>
            </a:r>
            <a:br>
              <a:rPr lang="en-US" sz="2400" dirty="0" smtClean="0"/>
            </a:br>
            <a:r>
              <a:rPr lang="en-US" sz="2400" dirty="0" smtClean="0"/>
              <a:t/>
            </a:r>
            <a:br>
              <a:rPr lang="en-US" sz="2400" dirty="0" smtClean="0"/>
            </a:br>
            <a:r>
              <a:rPr lang="en-US" sz="2400" dirty="0" smtClean="0"/>
              <a:t> 4) </a:t>
            </a:r>
            <a:r>
              <a:rPr lang="en-US" sz="2400" dirty="0" err="1" smtClean="0"/>
              <a:t>Berpikir</a:t>
            </a:r>
            <a:r>
              <a:rPr lang="en-US" sz="2400" dirty="0" smtClean="0"/>
              <a:t> </a:t>
            </a:r>
            <a:r>
              <a:rPr lang="en-US" sz="2400" dirty="0" err="1" smtClean="0"/>
              <a:t>positif</a:t>
            </a:r>
            <a:r>
              <a:rPr lang="en-US" sz="2400" dirty="0" smtClean="0"/>
              <a:t> </a:t>
            </a:r>
            <a:r>
              <a:rPr lang="en-US" sz="2400" dirty="0" err="1" smtClean="0"/>
              <a:t>dan</a:t>
            </a:r>
            <a:r>
              <a:rPr lang="en-US" sz="2400" dirty="0" smtClean="0"/>
              <a:t> </a:t>
            </a:r>
            <a:r>
              <a:rPr lang="en-US" sz="2400" dirty="0" err="1" smtClean="0"/>
              <a:t>inspiratif</a:t>
            </a:r>
            <a:r>
              <a:rPr lang="en-US" sz="2400" dirty="0" smtClean="0"/>
              <a:t> </a:t>
            </a:r>
            <a:br>
              <a:rPr lang="en-US" sz="2400" dirty="0" smtClean="0"/>
            </a:br>
            <a:r>
              <a:rPr lang="en-US" sz="2400" dirty="0" smtClean="0"/>
              <a:t/>
            </a:r>
            <a:br>
              <a:rPr lang="en-US" sz="2400" dirty="0" smtClean="0"/>
            </a:br>
            <a:r>
              <a:rPr lang="en-US" sz="2400" dirty="0" smtClean="0"/>
              <a:t>5) </a:t>
            </a:r>
            <a:r>
              <a:rPr lang="en-US" sz="2400" dirty="0" err="1" smtClean="0"/>
              <a:t>Memerhatikan</a:t>
            </a:r>
            <a:r>
              <a:rPr lang="en-US" sz="2400" dirty="0" smtClean="0"/>
              <a:t> </a:t>
            </a:r>
            <a:r>
              <a:rPr lang="en-US" sz="2400" dirty="0" err="1" smtClean="0"/>
              <a:t>rangkaian</a:t>
            </a:r>
            <a:r>
              <a:rPr lang="en-US" sz="2400" dirty="0" smtClean="0"/>
              <a:t> </a:t>
            </a:r>
            <a:r>
              <a:rPr lang="en-US" sz="2400" dirty="0" err="1" smtClean="0"/>
              <a:t>konsekuensi</a:t>
            </a:r>
            <a:r>
              <a:rPr lang="en-US" sz="2400" dirty="0" smtClean="0"/>
              <a:t> </a:t>
            </a:r>
            <a:r>
              <a:rPr lang="en-US" sz="2400" dirty="0" err="1" smtClean="0"/>
              <a:t>sebab-akibat</a:t>
            </a:r>
            <a:r>
              <a:rPr lang="en-US" sz="2400" dirty="0" smtClean="0"/>
              <a:t> </a:t>
            </a:r>
            <a:r>
              <a:rPr lang="en-US" sz="2400" dirty="0" err="1" smtClean="0"/>
              <a:t>sepanjang</a:t>
            </a:r>
            <a:r>
              <a:rPr lang="en-US" sz="2400" dirty="0" smtClean="0"/>
              <a:t> </a:t>
            </a:r>
            <a:r>
              <a:rPr lang="en-US" sz="2400" dirty="0" err="1" smtClean="0"/>
              <a:t>waktu</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31285"/>
          </a:xfrm>
        </p:spPr>
        <p:txBody>
          <a:bodyPr>
            <a:normAutofit/>
          </a:bodyPr>
          <a:lstStyle/>
          <a:p>
            <a:r>
              <a:rPr lang="en-US" sz="2400" dirty="0" smtClean="0"/>
              <a:t>6) </a:t>
            </a:r>
            <a:r>
              <a:rPr lang="en-US" sz="2400" dirty="0" err="1" smtClean="0"/>
              <a:t>Mengidentifikasi</a:t>
            </a:r>
            <a:r>
              <a:rPr lang="en-US" sz="2400" dirty="0" smtClean="0"/>
              <a:t> </a:t>
            </a:r>
            <a:r>
              <a:rPr lang="en-US" sz="2400" dirty="0" err="1" smtClean="0"/>
              <a:t>secara</a:t>
            </a:r>
            <a:r>
              <a:rPr lang="en-US" sz="2400" dirty="0" smtClean="0"/>
              <a:t> </a:t>
            </a:r>
            <a:r>
              <a:rPr lang="en-US" sz="2400" dirty="0" err="1" smtClean="0"/>
              <a:t>sistematis</a:t>
            </a:r>
            <a:r>
              <a:rPr lang="en-US" sz="2400" dirty="0" smtClean="0"/>
              <a:t> </a:t>
            </a:r>
            <a:r>
              <a:rPr lang="en-US" sz="2400" dirty="0" err="1" smtClean="0"/>
              <a:t>tentang</a:t>
            </a:r>
            <a:r>
              <a:rPr lang="en-US" sz="2400" dirty="0" smtClean="0"/>
              <a:t> </a:t>
            </a:r>
            <a:r>
              <a:rPr lang="en-US" sz="2400" dirty="0" err="1" smtClean="0"/>
              <a:t>peluang</a:t>
            </a:r>
            <a:r>
              <a:rPr lang="en-US" sz="2400" dirty="0" smtClean="0"/>
              <a:t> </a:t>
            </a:r>
            <a:r>
              <a:rPr lang="en-US" sz="2400" dirty="0" err="1" smtClean="0"/>
              <a:t>dan</a:t>
            </a:r>
            <a:r>
              <a:rPr lang="en-US" sz="2400" dirty="0" smtClean="0"/>
              <a:t> </a:t>
            </a:r>
            <a:r>
              <a:rPr lang="en-US" sz="2400" dirty="0" err="1" smtClean="0"/>
              <a:t>ancaman</a:t>
            </a:r>
            <a:r>
              <a:rPr lang="en-US" sz="2400" dirty="0" smtClean="0"/>
              <a:t> </a:t>
            </a:r>
            <a:r>
              <a:rPr lang="en-US" sz="2400" dirty="0" err="1" smtClean="0"/>
              <a:t>di</a:t>
            </a:r>
            <a:r>
              <a:rPr lang="en-US" sz="2400" dirty="0" smtClean="0"/>
              <a:t> </a:t>
            </a:r>
            <a:r>
              <a:rPr lang="en-US" sz="2400" dirty="0" err="1" smtClean="0"/>
              <a:t>masa</a:t>
            </a:r>
            <a:r>
              <a:rPr lang="en-US" sz="2400" dirty="0" smtClean="0"/>
              <a:t> yang </a:t>
            </a:r>
            <a:r>
              <a:rPr lang="en-US" sz="2400" dirty="0" err="1" smtClean="0"/>
              <a:t>akan</a:t>
            </a:r>
            <a:r>
              <a:rPr lang="en-US" sz="2400" dirty="0" smtClean="0"/>
              <a:t> </a:t>
            </a:r>
            <a:r>
              <a:rPr lang="en-US" sz="2400" dirty="0" err="1" smtClean="0"/>
              <a:t>datang</a:t>
            </a:r>
            <a:r>
              <a:rPr lang="en-US" sz="2400" dirty="0" smtClean="0"/>
              <a:t> </a:t>
            </a:r>
            <a:br>
              <a:rPr lang="en-US" sz="2400" dirty="0" smtClean="0"/>
            </a:br>
            <a:r>
              <a:rPr lang="en-US" sz="2400" dirty="0" smtClean="0"/>
              <a:t/>
            </a:r>
            <a:br>
              <a:rPr lang="en-US" sz="2400" dirty="0" smtClean="0"/>
            </a:br>
            <a:r>
              <a:rPr lang="en-US" sz="2400" dirty="0" smtClean="0"/>
              <a:t>7) </a:t>
            </a:r>
            <a:r>
              <a:rPr lang="en-US" sz="2400" dirty="0" err="1" smtClean="0"/>
              <a:t>Memperhatikan</a:t>
            </a:r>
            <a:r>
              <a:rPr lang="en-US" sz="2400" dirty="0" smtClean="0"/>
              <a:t> </a:t>
            </a:r>
            <a:r>
              <a:rPr lang="en-US" sz="2400" dirty="0" err="1" smtClean="0"/>
              <a:t>rangkaian</a:t>
            </a:r>
            <a:r>
              <a:rPr lang="en-US" sz="2400" dirty="0" smtClean="0"/>
              <a:t> </a:t>
            </a:r>
            <a:r>
              <a:rPr lang="en-US" sz="2400" dirty="0" err="1" smtClean="0"/>
              <a:t>tindakan</a:t>
            </a:r>
            <a:r>
              <a:rPr lang="en-US" sz="2400" dirty="0" smtClean="0"/>
              <a:t> </a:t>
            </a:r>
            <a:r>
              <a:rPr lang="en-US" sz="2400" dirty="0" err="1" smtClean="0"/>
              <a:t>alternatif</a:t>
            </a:r>
            <a:r>
              <a:rPr lang="en-US" sz="2400" dirty="0" smtClean="0"/>
              <a:t> yang </a:t>
            </a:r>
            <a:r>
              <a:rPr lang="en-US" sz="2400" dirty="0" err="1" smtClean="0"/>
              <a:t>terbuka</a:t>
            </a:r>
            <a:r>
              <a:rPr lang="en-US" sz="2400" dirty="0" smtClean="0"/>
              <a:t> </a:t>
            </a:r>
            <a:r>
              <a:rPr lang="en-US" sz="2400" dirty="0" err="1" smtClean="0"/>
              <a:t>di</a:t>
            </a:r>
            <a:r>
              <a:rPr lang="en-US" sz="2400" dirty="0" smtClean="0"/>
              <a:t> </a:t>
            </a:r>
            <a:r>
              <a:rPr lang="en-US" sz="2400" dirty="0" err="1" smtClean="0"/>
              <a:t>masa</a:t>
            </a:r>
            <a:r>
              <a:rPr lang="en-US" sz="2400" dirty="0" smtClean="0"/>
              <a:t> yang </a:t>
            </a:r>
            <a:r>
              <a:rPr lang="en-US" sz="2400" dirty="0" err="1" smtClean="0"/>
              <a:t>akan</a:t>
            </a:r>
            <a:r>
              <a:rPr lang="en-US" sz="2400" dirty="0" smtClean="0"/>
              <a:t> </a:t>
            </a:r>
            <a:r>
              <a:rPr lang="en-US" sz="2400" dirty="0" err="1" smtClean="0"/>
              <a:t>datang</a:t>
            </a:r>
            <a:r>
              <a:rPr lang="en-US" sz="2400" dirty="0" smtClean="0"/>
              <a:t> </a:t>
            </a:r>
            <a:br>
              <a:rPr lang="en-US" sz="2400" dirty="0" smtClean="0"/>
            </a:br>
            <a:r>
              <a:rPr lang="en-US" sz="2400" dirty="0" smtClean="0"/>
              <a:t/>
            </a:r>
            <a:br>
              <a:rPr lang="en-US" sz="2400" dirty="0" smtClean="0"/>
            </a:br>
            <a:r>
              <a:rPr lang="en-US" sz="2400" dirty="0" smtClean="0"/>
              <a:t>8) </a:t>
            </a:r>
            <a:r>
              <a:rPr lang="en-US" sz="2400" dirty="0" err="1" smtClean="0"/>
              <a:t>Mempertemukan</a:t>
            </a:r>
            <a:r>
              <a:rPr lang="en-US" sz="2400" dirty="0" smtClean="0"/>
              <a:t> </a:t>
            </a:r>
            <a:r>
              <a:rPr lang="en-US" sz="2400" dirty="0" err="1" smtClean="0"/>
              <a:t>dengan</a:t>
            </a:r>
            <a:r>
              <a:rPr lang="en-US" sz="2400" dirty="0" smtClean="0"/>
              <a:t> </a:t>
            </a:r>
            <a:r>
              <a:rPr lang="en-US" sz="2400" dirty="0" err="1" smtClean="0"/>
              <a:t>tujuan</a:t>
            </a:r>
            <a:r>
              <a:rPr lang="en-US" sz="2400" dirty="0" smtClean="0"/>
              <a:t> </a:t>
            </a:r>
            <a:r>
              <a:rPr lang="en-US" sz="2400" dirty="0" err="1" smtClean="0"/>
              <a:t>organisasi</a:t>
            </a:r>
            <a:r>
              <a:rPr lang="en-US" sz="2400" dirty="0" smtClean="0"/>
              <a:t> </a:t>
            </a:r>
            <a:r>
              <a:rPr lang="en-US" sz="2400" dirty="0" err="1" smtClean="0"/>
              <a:t>dan</a:t>
            </a:r>
            <a:r>
              <a:rPr lang="en-US" sz="2400" dirty="0" smtClean="0"/>
              <a:t> </a:t>
            </a:r>
            <a:r>
              <a:rPr lang="en-US" sz="2400" dirty="0" err="1" smtClean="0"/>
              <a:t>tujuan</a:t>
            </a:r>
            <a:r>
              <a:rPr lang="en-US" sz="2400" dirty="0" smtClean="0"/>
              <a:t> </a:t>
            </a:r>
            <a:r>
              <a:rPr lang="en-US" sz="2400" dirty="0" err="1" smtClean="0"/>
              <a:t>masyarakat</a:t>
            </a:r>
            <a:r>
              <a:rPr lang="en-US" sz="2400" dirty="0" smtClean="0"/>
              <a:t> </a:t>
            </a:r>
            <a:br>
              <a:rPr lang="en-US" sz="2400" dirty="0" smtClean="0"/>
            </a:br>
            <a:r>
              <a:rPr lang="en-US" sz="2400" dirty="0" smtClean="0"/>
              <a:t>9) </a:t>
            </a:r>
            <a:r>
              <a:rPr lang="en-US" sz="2400" dirty="0" err="1" smtClean="0"/>
              <a:t>Menjadi</a:t>
            </a:r>
            <a:r>
              <a:rPr lang="en-US" sz="2400" dirty="0" smtClean="0"/>
              <a:t> </a:t>
            </a:r>
            <a:r>
              <a:rPr lang="en-US" sz="2400" dirty="0" err="1" smtClean="0"/>
              <a:t>penuntun</a:t>
            </a:r>
            <a:r>
              <a:rPr lang="en-US" sz="2400" dirty="0" smtClean="0"/>
              <a:t> </a:t>
            </a:r>
            <a:r>
              <a:rPr lang="en-US" sz="2400" dirty="0" err="1" smtClean="0"/>
              <a:t>dalam</a:t>
            </a:r>
            <a:r>
              <a:rPr lang="en-US" sz="2400" dirty="0" smtClean="0"/>
              <a:t> </a:t>
            </a:r>
            <a:r>
              <a:rPr lang="en-US" sz="2400" dirty="0" err="1" smtClean="0"/>
              <a:t>bertindak</a:t>
            </a:r>
            <a:r>
              <a:rPr lang="en-US" sz="2400" dirty="0" smtClean="0"/>
              <a:t> </a:t>
            </a:r>
            <a:br>
              <a:rPr lang="en-US" sz="2400" dirty="0" smtClean="0"/>
            </a:br>
            <a:r>
              <a:rPr lang="en-US" sz="2400" dirty="0" smtClean="0"/>
              <a:t/>
            </a:r>
            <a:br>
              <a:rPr lang="en-US" sz="2400" dirty="0" smtClean="0"/>
            </a:br>
            <a:r>
              <a:rPr lang="en-US" sz="2400" dirty="0" smtClean="0"/>
              <a:t>10) </a:t>
            </a:r>
            <a:r>
              <a:rPr lang="en-US" sz="2400" dirty="0" err="1" smtClean="0"/>
              <a:t>Merupakan</a:t>
            </a:r>
            <a:r>
              <a:rPr lang="en-US" sz="2400" dirty="0" smtClean="0"/>
              <a:t> </a:t>
            </a:r>
            <a:r>
              <a:rPr lang="en-US" sz="2400" dirty="0" err="1" smtClean="0"/>
              <a:t>proses</a:t>
            </a:r>
            <a:r>
              <a:rPr lang="en-US" sz="2400" dirty="0" smtClean="0"/>
              <a:t> </a:t>
            </a:r>
            <a:r>
              <a:rPr lang="en-US" sz="2400" dirty="0" err="1" smtClean="0"/>
              <a:t>penentuan</a:t>
            </a:r>
            <a:r>
              <a:rPr lang="en-US" sz="2400" dirty="0" smtClean="0"/>
              <a:t> </a:t>
            </a:r>
            <a:r>
              <a:rPr lang="en-US" sz="2400" dirty="0" err="1" smtClean="0"/>
              <a:t>visi</a:t>
            </a:r>
            <a:r>
              <a:rPr lang="en-US" sz="2400" dirty="0" smtClean="0"/>
              <a:t>, </a:t>
            </a:r>
            <a:r>
              <a:rPr lang="en-US" sz="2400" dirty="0" err="1" smtClean="0"/>
              <a:t>misi</a:t>
            </a:r>
            <a:r>
              <a:rPr lang="en-US" sz="2400" dirty="0" smtClean="0"/>
              <a:t>, </a:t>
            </a:r>
            <a:r>
              <a:rPr lang="en-US" sz="2400" dirty="0" err="1" smtClean="0"/>
              <a:t>tujuan</a:t>
            </a:r>
            <a:r>
              <a:rPr lang="en-US" sz="2400" dirty="0" smtClean="0"/>
              <a:t>, </a:t>
            </a:r>
            <a:r>
              <a:rPr lang="en-US" sz="2400" dirty="0" err="1" smtClean="0"/>
              <a:t>sasaran</a:t>
            </a:r>
            <a:r>
              <a:rPr lang="en-US" sz="2400" dirty="0" smtClean="0"/>
              <a:t>, </a:t>
            </a:r>
            <a:r>
              <a:rPr lang="en-US" sz="2400" dirty="0" err="1" smtClean="0"/>
              <a:t>dan</a:t>
            </a:r>
            <a:r>
              <a:rPr lang="en-US" sz="2400" dirty="0" smtClean="0"/>
              <a:t> </a:t>
            </a:r>
            <a:r>
              <a:rPr lang="en-US" sz="2400" dirty="0" err="1" smtClean="0"/>
              <a:t>strategi</a:t>
            </a:r>
            <a:r>
              <a:rPr lang="en-US" sz="2400" dirty="0" smtClean="0"/>
              <a:t> </a:t>
            </a:r>
            <a:r>
              <a:rPr lang="en-US" sz="2400" dirty="0" err="1" smtClean="0"/>
              <a:t>pencapaian</a:t>
            </a:r>
            <a:r>
              <a:rPr lang="en-US" sz="2400" dirty="0" smtClean="0"/>
              <a:t>.</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70474"/>
          </a:xfrm>
        </p:spPr>
        <p:txBody>
          <a:bodyPr>
            <a:normAutofit/>
          </a:bodyPr>
          <a:lstStyle/>
          <a:p>
            <a:r>
              <a:rPr lang="en-US" sz="2400" b="1" dirty="0" smtClean="0"/>
              <a:t>2. </a:t>
            </a:r>
            <a:r>
              <a:rPr lang="en-US" sz="2400" b="1" dirty="0" err="1" smtClean="0"/>
              <a:t>Perencanaan</a:t>
            </a:r>
            <a:r>
              <a:rPr lang="en-US" sz="2400" b="1" dirty="0" smtClean="0"/>
              <a:t> </a:t>
            </a:r>
            <a:r>
              <a:rPr lang="en-US" sz="2400" b="1" dirty="0" err="1" smtClean="0"/>
              <a:t>Operasional</a:t>
            </a:r>
            <a:r>
              <a:rPr lang="en-US" sz="2400" b="1" dirty="0" smtClean="0"/>
              <a:t> (operational plan)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r>
            <a:br>
              <a:rPr lang="en-US" sz="2400" b="1" dirty="0" smtClean="0"/>
            </a:br>
            <a:r>
              <a:rPr lang="en-US" sz="2400" b="1" dirty="0" smtClean="0"/>
              <a:t> </a:t>
            </a:r>
            <a:r>
              <a:rPr lang="en-US" sz="2400" dirty="0" err="1" smtClean="0"/>
              <a:t>Rencana</a:t>
            </a:r>
            <a:r>
              <a:rPr lang="en-US" sz="2400" dirty="0" smtClean="0"/>
              <a:t> </a:t>
            </a:r>
            <a:r>
              <a:rPr lang="en-US" sz="2400" dirty="0" err="1" smtClean="0"/>
              <a:t>operasional</a:t>
            </a:r>
            <a:r>
              <a:rPr lang="en-US" sz="2400" dirty="0" smtClean="0"/>
              <a:t> </a:t>
            </a:r>
            <a:r>
              <a:rPr lang="en-US" sz="2400" dirty="0" err="1" smtClean="0"/>
              <a:t>memberikan</a:t>
            </a:r>
            <a:r>
              <a:rPr lang="en-US" sz="2400" dirty="0" smtClean="0"/>
              <a:t> </a:t>
            </a:r>
            <a:r>
              <a:rPr lang="en-US" sz="2400" dirty="0" err="1" smtClean="0"/>
              <a:t>deskripsi</a:t>
            </a:r>
            <a:r>
              <a:rPr lang="en-US" sz="2400" dirty="0" smtClean="0"/>
              <a:t> </a:t>
            </a:r>
            <a:r>
              <a:rPr lang="en-US" sz="2400" dirty="0" err="1" smtClean="0"/>
              <a:t>tentang</a:t>
            </a:r>
            <a:r>
              <a:rPr lang="en-US" sz="2400" dirty="0" smtClean="0"/>
              <a:t> </a:t>
            </a:r>
            <a:r>
              <a:rPr lang="en-US" sz="2400" dirty="0" err="1" smtClean="0"/>
              <a:t>bagaimana</a:t>
            </a:r>
            <a:r>
              <a:rPr lang="en-US" sz="2400" dirty="0" smtClean="0"/>
              <a:t> </a:t>
            </a:r>
            <a:r>
              <a:rPr lang="en-US" sz="2400" dirty="0" err="1" smtClean="0"/>
              <a:t>rencana</a:t>
            </a:r>
            <a:r>
              <a:rPr lang="en-US" sz="2400" dirty="0" smtClean="0"/>
              <a:t>  </a:t>
            </a:r>
            <a:br>
              <a:rPr lang="en-US" sz="2400" dirty="0" smtClean="0"/>
            </a:br>
            <a:r>
              <a:rPr lang="en-US" sz="2400" dirty="0" err="1" smtClean="0"/>
              <a:t>strategis</a:t>
            </a:r>
            <a:r>
              <a:rPr lang="en-US" sz="2400" dirty="0" smtClean="0"/>
              <a:t> </a:t>
            </a:r>
            <a:r>
              <a:rPr lang="en-US" sz="2400" dirty="0" err="1" smtClean="0"/>
              <a:t>dilaksanakan</a:t>
            </a:r>
            <a:r>
              <a:rPr lang="en-US" sz="2400" dirty="0" smtClean="0"/>
              <a:t> (</a:t>
            </a:r>
            <a:r>
              <a:rPr lang="en-US" sz="2400" dirty="0" err="1" smtClean="0"/>
              <a:t>Siswanto</a:t>
            </a:r>
            <a:r>
              <a:rPr lang="en-US" sz="2400" dirty="0" smtClean="0"/>
              <a:t>, 2012 ; 49), yang </a:t>
            </a:r>
            <a:r>
              <a:rPr lang="en-US" sz="2400" dirty="0" err="1" smtClean="0"/>
              <a:t>dibedakan</a:t>
            </a:r>
            <a:r>
              <a:rPr lang="en-US" sz="2400" dirty="0" smtClean="0"/>
              <a:t> </a:t>
            </a:r>
            <a:r>
              <a:rPr lang="en-US" sz="2400" dirty="0" err="1" smtClean="0"/>
              <a:t>menjadi</a:t>
            </a:r>
            <a:r>
              <a:rPr lang="en-US" sz="2400" dirty="0" smtClean="0"/>
              <a:t> 2, </a:t>
            </a:r>
            <a:r>
              <a:rPr lang="en-US" sz="2400" dirty="0" err="1" smtClean="0"/>
              <a:t>yaitu</a:t>
            </a:r>
            <a:r>
              <a:rPr lang="en-US" sz="2400" dirty="0" smtClean="0"/>
              <a:t>:</a:t>
            </a:r>
            <a:br>
              <a:rPr lang="en-US" sz="2400" dirty="0" smtClean="0"/>
            </a:br>
            <a:r>
              <a:rPr lang="en-US" sz="2400" dirty="0" smtClean="0"/>
              <a:t/>
            </a:r>
            <a:br>
              <a:rPr lang="en-US" sz="2400" dirty="0" smtClean="0"/>
            </a:br>
            <a:r>
              <a:rPr lang="en-US" sz="2400" dirty="0" smtClean="0"/>
              <a:t>1</a:t>
            </a:r>
            <a:r>
              <a:rPr lang="fi-FI" sz="2400" dirty="0" smtClean="0"/>
              <a:t>) Perencanaan sekali pakai (</a:t>
            </a:r>
            <a:r>
              <a:rPr lang="fi-FI" sz="2400" i="1" dirty="0" smtClean="0"/>
              <a:t>single use plan</a:t>
            </a:r>
            <a:r>
              <a:rPr lang="fi-FI" sz="2400" dirty="0" smtClean="0"/>
              <a:t>) </a:t>
            </a:r>
            <a:br>
              <a:rPr lang="fi-FI" sz="2400" dirty="0" smtClean="0"/>
            </a:br>
            <a:r>
              <a:rPr lang="fi-FI" sz="2400" dirty="0" smtClean="0"/>
              <a:t>  2) Perencanaan tetap (</a:t>
            </a:r>
            <a:r>
              <a:rPr lang="fi-FI" sz="2400" i="1" dirty="0" smtClean="0"/>
              <a:t>standing plan</a:t>
            </a:r>
            <a:r>
              <a:rPr lang="fi-FI" sz="2400" dirty="0" smtClean="0"/>
              <a: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092097"/>
          </a:xfrm>
        </p:spPr>
        <p:txBody>
          <a:bodyPr>
            <a:normAutofit/>
          </a:bodyPr>
          <a:lstStyle/>
          <a:p>
            <a:r>
              <a:rPr lang="en-US" sz="2400" b="1" dirty="0" smtClean="0"/>
              <a:t>1. </a:t>
            </a:r>
            <a:r>
              <a:rPr lang="en-US" sz="2400" b="1" dirty="0" err="1" smtClean="0"/>
              <a:t>Perencanaan</a:t>
            </a:r>
            <a:r>
              <a:rPr lang="en-US" sz="2400" b="1" dirty="0" smtClean="0"/>
              <a:t> </a:t>
            </a:r>
            <a:r>
              <a:rPr lang="en-US" sz="2400" b="1" dirty="0" err="1" smtClean="0"/>
              <a:t>Sekali</a:t>
            </a:r>
            <a:r>
              <a:rPr lang="en-US" sz="2400" b="1" dirty="0" smtClean="0"/>
              <a:t> </a:t>
            </a:r>
            <a:r>
              <a:rPr lang="en-US" sz="2400" b="1" dirty="0" err="1" smtClean="0"/>
              <a:t>Pakai</a:t>
            </a:r>
            <a:r>
              <a:rPr lang="en-US" sz="2400" dirty="0" smtClean="0"/>
              <a:t/>
            </a:r>
            <a:br>
              <a:rPr lang="en-US" sz="2400" dirty="0" smtClean="0"/>
            </a:br>
            <a:r>
              <a:rPr lang="en-US" sz="2400" dirty="0" err="1" smtClean="0"/>
              <a:t>Perencanaan</a:t>
            </a:r>
            <a:r>
              <a:rPr lang="en-US" sz="2400" dirty="0" smtClean="0"/>
              <a:t> </a:t>
            </a:r>
            <a:r>
              <a:rPr lang="en-US" sz="2400" dirty="0" err="1" smtClean="0"/>
              <a:t>sekali</a:t>
            </a:r>
            <a:r>
              <a:rPr lang="en-US" sz="2400" dirty="0" smtClean="0"/>
              <a:t> </a:t>
            </a:r>
            <a:r>
              <a:rPr lang="en-US" sz="2400" dirty="0" err="1" smtClean="0"/>
              <a:t>pakai</a:t>
            </a:r>
            <a:r>
              <a:rPr lang="en-US" sz="2400" dirty="0" smtClean="0"/>
              <a:t> </a:t>
            </a:r>
            <a:r>
              <a:rPr lang="en-US" sz="2400" dirty="0" err="1" smtClean="0"/>
              <a:t>dikembangkan</a:t>
            </a:r>
            <a:r>
              <a:rPr lang="en-US" sz="2400" dirty="0" smtClean="0"/>
              <a:t> </a:t>
            </a:r>
            <a:r>
              <a:rPr lang="en-US" sz="2400" dirty="0" err="1" smtClean="0"/>
              <a:t>untuk</a:t>
            </a:r>
            <a:r>
              <a:rPr lang="en-US" sz="2400" dirty="0" smtClean="0"/>
              <a:t> </a:t>
            </a:r>
            <a:r>
              <a:rPr lang="en-US" sz="2400" dirty="0" err="1" smtClean="0"/>
              <a:t>pencapaian</a:t>
            </a:r>
            <a:r>
              <a:rPr lang="en-US" sz="2400" dirty="0" smtClean="0"/>
              <a:t> </a:t>
            </a:r>
            <a:r>
              <a:rPr lang="en-US" sz="2400" dirty="0" err="1" smtClean="0"/>
              <a:t>tujuan</a:t>
            </a:r>
            <a:r>
              <a:rPr lang="en-US" sz="2400" dirty="0" smtClean="0"/>
              <a:t> </a:t>
            </a:r>
            <a:r>
              <a:rPr lang="en-US" sz="2400" dirty="0" err="1" smtClean="0"/>
              <a:t>tertentu</a:t>
            </a:r>
            <a:r>
              <a:rPr lang="en-US" sz="2400" dirty="0" smtClean="0"/>
              <a:t>  </a:t>
            </a:r>
            <a:r>
              <a:rPr lang="en-US" sz="2400" dirty="0" err="1" smtClean="0"/>
              <a:t>dan</a:t>
            </a:r>
            <a:r>
              <a:rPr lang="en-US" sz="2400" dirty="0" smtClean="0"/>
              <a:t> </a:t>
            </a:r>
            <a:r>
              <a:rPr lang="en-US" sz="2400" dirty="0" err="1" smtClean="0"/>
              <a:t>ditinggalkan</a:t>
            </a:r>
            <a:r>
              <a:rPr lang="en-US" sz="2400" dirty="0" smtClean="0"/>
              <a:t> </a:t>
            </a:r>
            <a:r>
              <a:rPr lang="en-US" sz="2400" dirty="0" err="1" smtClean="0"/>
              <a:t>manakala</a:t>
            </a:r>
            <a:r>
              <a:rPr lang="en-US" sz="2400" dirty="0" smtClean="0"/>
              <a:t> </a:t>
            </a:r>
            <a:r>
              <a:rPr lang="en-US" sz="2400" dirty="0" err="1" smtClean="0"/>
              <a:t>tujuan</a:t>
            </a:r>
            <a:r>
              <a:rPr lang="en-US" sz="2400" dirty="0" smtClean="0"/>
              <a:t> </a:t>
            </a:r>
            <a:r>
              <a:rPr lang="en-US" sz="2400" dirty="0" err="1" smtClean="0"/>
              <a:t>tersebut</a:t>
            </a:r>
            <a:r>
              <a:rPr lang="en-US" sz="2400" dirty="0" smtClean="0"/>
              <a:t> </a:t>
            </a:r>
            <a:r>
              <a:rPr lang="en-US" sz="2400" dirty="0" err="1" smtClean="0"/>
              <a:t>telah</a:t>
            </a:r>
            <a:r>
              <a:rPr lang="en-US" sz="2400" dirty="0" smtClean="0"/>
              <a:t> </a:t>
            </a:r>
            <a:r>
              <a:rPr lang="en-US" sz="2400" dirty="0" err="1" smtClean="0"/>
              <a:t>tercapai</a:t>
            </a:r>
            <a:r>
              <a:rPr lang="en-US" sz="2400" dirty="0" smtClean="0"/>
              <a:t>. </a:t>
            </a:r>
            <a:br>
              <a:rPr lang="en-US" sz="2400" dirty="0" smtClean="0"/>
            </a:br>
            <a:r>
              <a:rPr lang="en-US" sz="2400" dirty="0" smtClean="0"/>
              <a:t/>
            </a:r>
            <a:br>
              <a:rPr lang="en-US" sz="2400" dirty="0" smtClean="0"/>
            </a:br>
            <a:r>
              <a:rPr lang="fi-FI" sz="2400" dirty="0" smtClean="0"/>
              <a:t> Bentuk utama perencanaan sekali pakai antara lain: </a:t>
            </a:r>
            <a:br>
              <a:rPr lang="fi-FI" sz="2400" dirty="0" smtClean="0"/>
            </a:br>
            <a:r>
              <a:rPr lang="fi-FI" sz="2400" dirty="0" smtClean="0"/>
              <a:t> </a:t>
            </a:r>
            <a:r>
              <a:rPr lang="fi-FI" sz="2400" dirty="0" smtClean="0">
                <a:solidFill>
                  <a:srgbClr val="FF0000"/>
                </a:solidFill>
              </a:rPr>
              <a:t>Perencanaan Program</a:t>
            </a:r>
            <a:br>
              <a:rPr lang="fi-FI" sz="2400" dirty="0" smtClean="0">
                <a:solidFill>
                  <a:srgbClr val="FF0000"/>
                </a:solidFill>
              </a:rPr>
            </a:br>
            <a:r>
              <a:rPr lang="fi-FI" sz="2400" dirty="0" smtClean="0">
                <a:solidFill>
                  <a:srgbClr val="FF0000"/>
                </a:solidFill>
              </a:rPr>
              <a:t> Perencanaan Proyek</a:t>
            </a:r>
            <a:br>
              <a:rPr lang="fi-FI" sz="2400" dirty="0" smtClean="0">
                <a:solidFill>
                  <a:srgbClr val="FF0000"/>
                </a:solidFill>
              </a:rPr>
            </a:br>
            <a:r>
              <a:rPr lang="fi-FI" sz="2400" dirty="0" smtClean="0">
                <a:solidFill>
                  <a:srgbClr val="FF0000"/>
                </a:solidFill>
              </a:rPr>
              <a:t> Perencanaan Anggaran</a:t>
            </a:r>
            <a:endParaRPr lang="en-US" sz="24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57411"/>
          </a:xfrm>
        </p:spPr>
        <p:txBody>
          <a:bodyPr>
            <a:normAutofit fontScale="90000"/>
          </a:bodyPr>
          <a:lstStyle/>
          <a:p>
            <a:r>
              <a:rPr lang="en-US" sz="2400" dirty="0" smtClean="0"/>
              <a:t> </a:t>
            </a:r>
            <a:br>
              <a:rPr lang="en-US" sz="2400" dirty="0" smtClean="0"/>
            </a:br>
            <a:r>
              <a:rPr lang="en-US" sz="2400" dirty="0" smtClean="0"/>
              <a:t/>
            </a:r>
            <a:br>
              <a:rPr lang="en-US" sz="2400" dirty="0" smtClean="0"/>
            </a:br>
            <a:r>
              <a:rPr lang="en-US" sz="2400" b="1" dirty="0" smtClean="0"/>
              <a:t>2. </a:t>
            </a:r>
            <a:r>
              <a:rPr lang="en-US" sz="2400" b="1" dirty="0" err="1" smtClean="0"/>
              <a:t>Perencanaan</a:t>
            </a:r>
            <a:r>
              <a:rPr lang="en-US" sz="2400" b="1" dirty="0" smtClean="0"/>
              <a:t> </a:t>
            </a:r>
            <a:r>
              <a:rPr lang="en-US" sz="2400" b="1" dirty="0" err="1" smtClean="0"/>
              <a:t>Tetap</a:t>
            </a:r>
            <a:r>
              <a:rPr lang="en-US" sz="2400" dirty="0" smtClean="0"/>
              <a:t/>
            </a:r>
            <a:br>
              <a:rPr lang="en-US" sz="2400" dirty="0" smtClean="0"/>
            </a:br>
            <a:r>
              <a:rPr lang="en-US" sz="2400" dirty="0" smtClean="0"/>
              <a:t/>
            </a:r>
            <a:br>
              <a:rPr lang="en-US" sz="2400" dirty="0" smtClean="0"/>
            </a:br>
            <a:r>
              <a:rPr lang="en-US" sz="2400" dirty="0" smtClean="0"/>
              <a:t> </a:t>
            </a:r>
            <a:r>
              <a:rPr lang="en-US" sz="2400" dirty="0" err="1" smtClean="0"/>
              <a:t>Perencanaan</a:t>
            </a:r>
            <a:r>
              <a:rPr lang="en-US" sz="2400" dirty="0" smtClean="0"/>
              <a:t> </a:t>
            </a:r>
            <a:r>
              <a:rPr lang="en-US" sz="2400" dirty="0" err="1" smtClean="0"/>
              <a:t>tetap</a:t>
            </a:r>
            <a:r>
              <a:rPr lang="en-US" sz="2400" dirty="0" smtClean="0"/>
              <a:t> </a:t>
            </a:r>
            <a:r>
              <a:rPr lang="en-US" sz="2400" dirty="0" err="1" smtClean="0"/>
              <a:t>merupakan</a:t>
            </a:r>
            <a:r>
              <a:rPr lang="en-US" sz="2400" dirty="0" smtClean="0"/>
              <a:t> </a:t>
            </a:r>
            <a:r>
              <a:rPr lang="en-US" sz="2400" dirty="0" err="1" smtClean="0"/>
              <a:t>pendekatan</a:t>
            </a:r>
            <a:r>
              <a:rPr lang="en-US" sz="2400" dirty="0" smtClean="0"/>
              <a:t> yang </a:t>
            </a:r>
            <a:r>
              <a:rPr lang="en-US" sz="2400" dirty="0" err="1" smtClean="0"/>
              <a:t>sudah</a:t>
            </a:r>
            <a:r>
              <a:rPr lang="en-US" sz="2400" dirty="0" smtClean="0"/>
              <a:t> </a:t>
            </a:r>
            <a:r>
              <a:rPr lang="en-US" sz="2400" dirty="0" err="1" smtClean="0"/>
              <a:t>diakukan</a:t>
            </a:r>
            <a:r>
              <a:rPr lang="en-US" sz="2400" dirty="0" smtClean="0"/>
              <a:t> </a:t>
            </a:r>
            <a:r>
              <a:rPr lang="en-US" sz="2400" dirty="0" err="1" smtClean="0"/>
              <a:t>untuk</a:t>
            </a:r>
            <a:r>
              <a:rPr lang="en-US" sz="2400" dirty="0" smtClean="0"/>
              <a:t>  </a:t>
            </a:r>
            <a:r>
              <a:rPr lang="en-US" sz="2400" dirty="0" err="1" smtClean="0"/>
              <a:t>menangani</a:t>
            </a:r>
            <a:r>
              <a:rPr lang="en-US" sz="2400" dirty="0" smtClean="0"/>
              <a:t> </a:t>
            </a:r>
            <a:r>
              <a:rPr lang="en-US" sz="2400" dirty="0" err="1" smtClean="0"/>
              <a:t>situasi</a:t>
            </a:r>
            <a:r>
              <a:rPr lang="en-US" sz="2400" dirty="0" smtClean="0"/>
              <a:t> yang </a:t>
            </a:r>
            <a:r>
              <a:rPr lang="en-US" sz="2400" dirty="0" err="1" smtClean="0"/>
              <a:t>terjadi</a:t>
            </a:r>
            <a:r>
              <a:rPr lang="en-US" sz="2400" dirty="0" smtClean="0"/>
              <a:t> </a:t>
            </a:r>
            <a:r>
              <a:rPr lang="en-US" sz="2400" dirty="0" err="1" smtClean="0"/>
              <a:t>berulang</a:t>
            </a:r>
            <a:r>
              <a:rPr lang="en-US" sz="2400" dirty="0" smtClean="0"/>
              <a:t> (</a:t>
            </a:r>
            <a:r>
              <a:rPr lang="en-US" sz="2400" i="1" dirty="0" smtClean="0"/>
              <a:t>repetitive</a:t>
            </a:r>
            <a:r>
              <a:rPr lang="en-US" sz="2400" dirty="0" smtClean="0"/>
              <a:t>) </a:t>
            </a:r>
            <a:r>
              <a:rPr lang="en-US" sz="2400" dirty="0" err="1" smtClean="0"/>
              <a:t>dan</a:t>
            </a:r>
            <a:r>
              <a:rPr lang="en-US" sz="2400" dirty="0" smtClean="0"/>
              <a:t> </a:t>
            </a:r>
            <a:r>
              <a:rPr lang="en-US" sz="2400" dirty="0" err="1" smtClean="0"/>
              <a:t>dapat</a:t>
            </a:r>
            <a:r>
              <a:rPr lang="en-US" sz="2400" dirty="0" smtClean="0"/>
              <a:t> </a:t>
            </a:r>
            <a:r>
              <a:rPr lang="en-US" sz="2400" dirty="0" err="1" smtClean="0"/>
              <a:t>dperkirakan</a:t>
            </a:r>
            <a:r>
              <a:rPr lang="en-US" sz="2400" dirty="0" smtClean="0"/>
              <a:t/>
            </a:r>
            <a:br>
              <a:rPr lang="en-US" sz="2400" dirty="0" smtClean="0"/>
            </a:br>
            <a:r>
              <a:rPr lang="en-US" sz="2400" dirty="0" smtClean="0"/>
              <a:t/>
            </a:r>
            <a:br>
              <a:rPr lang="en-US" sz="2400" dirty="0" smtClean="0"/>
            </a:br>
            <a:r>
              <a:rPr lang="en-US" sz="2400" dirty="0" smtClean="0"/>
              <a:t> </a:t>
            </a:r>
            <a:r>
              <a:rPr lang="en-US" sz="2400" dirty="0" err="1" smtClean="0"/>
              <a:t>Bentuk</a:t>
            </a:r>
            <a:r>
              <a:rPr lang="en-US" sz="2400" dirty="0" smtClean="0"/>
              <a:t> </a:t>
            </a:r>
            <a:r>
              <a:rPr lang="en-US" sz="2400" dirty="0" err="1" smtClean="0"/>
              <a:t>utama</a:t>
            </a:r>
            <a:r>
              <a:rPr lang="en-US" sz="2400" dirty="0" smtClean="0"/>
              <a:t> </a:t>
            </a:r>
            <a:r>
              <a:rPr lang="en-US" sz="2400" dirty="0" err="1" smtClean="0"/>
              <a:t>perencanaan</a:t>
            </a:r>
            <a:r>
              <a:rPr lang="en-US" sz="2400" dirty="0" smtClean="0"/>
              <a:t> </a:t>
            </a:r>
            <a:r>
              <a:rPr lang="en-US" sz="2400" dirty="0" err="1" smtClean="0"/>
              <a:t>tetap</a:t>
            </a:r>
            <a:r>
              <a:rPr lang="en-US" sz="2400" dirty="0" smtClean="0"/>
              <a:t> </a:t>
            </a:r>
            <a:r>
              <a:rPr lang="en-US" sz="2400" dirty="0" err="1" smtClean="0"/>
              <a:t>di</a:t>
            </a:r>
            <a:r>
              <a:rPr lang="en-US" sz="2400" dirty="0" smtClean="0"/>
              <a:t> </a:t>
            </a:r>
            <a:r>
              <a:rPr lang="en-US" sz="2400" dirty="0" err="1" smtClean="0"/>
              <a:t>antaranya</a:t>
            </a:r>
            <a:r>
              <a:rPr lang="en-US" sz="2400" dirty="0" smtClean="0"/>
              <a:t>:  </a:t>
            </a:r>
            <a:br>
              <a:rPr lang="en-US" sz="2400" dirty="0" smtClean="0"/>
            </a:br>
            <a:r>
              <a:rPr lang="en-US" sz="2400" dirty="0" smtClean="0"/>
              <a:t> </a:t>
            </a:r>
            <a:r>
              <a:rPr lang="en-US" sz="2400" dirty="0" err="1" smtClean="0">
                <a:solidFill>
                  <a:srgbClr val="FF0000"/>
                </a:solidFill>
              </a:rPr>
              <a:t>Perencanaan</a:t>
            </a:r>
            <a:r>
              <a:rPr lang="en-US" sz="2400" dirty="0" smtClean="0">
                <a:solidFill>
                  <a:srgbClr val="FF0000"/>
                </a:solidFill>
              </a:rPr>
              <a:t> </a:t>
            </a:r>
            <a:r>
              <a:rPr lang="en-US" sz="2400" dirty="0" err="1" smtClean="0">
                <a:solidFill>
                  <a:srgbClr val="FF0000"/>
                </a:solidFill>
              </a:rPr>
              <a:t>kebijakan</a:t>
            </a:r>
            <a:r>
              <a:rPr lang="en-US" sz="2400" dirty="0" smtClean="0">
                <a:solidFill>
                  <a:srgbClr val="FF0000"/>
                </a:solidFill>
              </a:rPr>
              <a:t/>
            </a:r>
            <a:br>
              <a:rPr lang="en-US" sz="2400" dirty="0" smtClean="0">
                <a:solidFill>
                  <a:srgbClr val="FF0000"/>
                </a:solidFill>
              </a:rPr>
            </a:br>
            <a:r>
              <a:rPr lang="en-US" sz="2400" dirty="0" smtClean="0">
                <a:solidFill>
                  <a:srgbClr val="FF0000"/>
                </a:solidFill>
              </a:rPr>
              <a:t> </a:t>
            </a:r>
            <a:r>
              <a:rPr lang="en-US" sz="2400" dirty="0" err="1" smtClean="0">
                <a:solidFill>
                  <a:srgbClr val="FF0000"/>
                </a:solidFill>
              </a:rPr>
              <a:t>Perencanaan</a:t>
            </a:r>
            <a:r>
              <a:rPr lang="en-US" sz="2400" dirty="0" smtClean="0">
                <a:solidFill>
                  <a:srgbClr val="FF0000"/>
                </a:solidFill>
              </a:rPr>
              <a:t> </a:t>
            </a:r>
            <a:r>
              <a:rPr lang="en-US" sz="2400" dirty="0" err="1" smtClean="0">
                <a:solidFill>
                  <a:srgbClr val="FF0000"/>
                </a:solidFill>
              </a:rPr>
              <a:t>prosedur</a:t>
            </a:r>
            <a:r>
              <a:rPr lang="en-US" sz="2400" dirty="0" smtClean="0">
                <a:solidFill>
                  <a:srgbClr val="FF0000"/>
                </a:solidFill>
              </a:rPr>
              <a:t> </a:t>
            </a:r>
            <a:r>
              <a:rPr lang="en-US" sz="2400" dirty="0" err="1" smtClean="0">
                <a:solidFill>
                  <a:srgbClr val="FF0000"/>
                </a:solidFill>
              </a:rPr>
              <a:t>standar</a:t>
            </a:r>
            <a:r>
              <a:rPr lang="en-US" sz="2400" dirty="0" smtClean="0">
                <a:solidFill>
                  <a:srgbClr val="FF0000"/>
                </a:solidFill>
              </a:rPr>
              <a:t/>
            </a:r>
            <a:br>
              <a:rPr lang="en-US" sz="2400" dirty="0" smtClean="0">
                <a:solidFill>
                  <a:srgbClr val="FF0000"/>
                </a:solidFill>
              </a:rPr>
            </a:br>
            <a:r>
              <a:rPr lang="en-US" sz="2400" dirty="0" err="1" smtClean="0">
                <a:solidFill>
                  <a:srgbClr val="FF0000"/>
                </a:solidFill>
              </a:rPr>
              <a:t>Perencanaan</a:t>
            </a:r>
            <a:r>
              <a:rPr lang="en-US" sz="2400" dirty="0" smtClean="0">
                <a:solidFill>
                  <a:srgbClr val="FF0000"/>
                </a:solidFill>
              </a:rPr>
              <a:t> </a:t>
            </a:r>
            <a:r>
              <a:rPr lang="en-US" sz="2400" dirty="0" err="1" smtClean="0">
                <a:solidFill>
                  <a:srgbClr val="FF0000"/>
                </a:solidFill>
              </a:rPr>
              <a:t>Peraturan</a:t>
            </a:r>
            <a:r>
              <a:rPr lang="en-US" sz="2400" dirty="0" smtClean="0"/>
              <a:t/>
            </a:r>
            <a:br>
              <a:rPr lang="en-US" sz="2400" dirty="0" smtClean="0"/>
            </a:br>
            <a:r>
              <a:rPr lang="en-US" sz="2400" dirty="0" smtClean="0"/>
              <a:t/>
            </a:r>
            <a:br>
              <a:rPr lang="en-US" sz="2400" dirty="0" smtClean="0"/>
            </a:b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2"/>
            <a:ext cx="9601196" cy="4778588"/>
          </a:xfrm>
        </p:spPr>
        <p:txBody>
          <a:bodyPr>
            <a:normAutofit/>
          </a:bodyPr>
          <a:lstStyle/>
          <a:p>
            <a:r>
              <a:rPr lang="en-US" sz="2400" dirty="0" err="1" smtClean="0"/>
              <a:t>Perencanaan</a:t>
            </a:r>
            <a:r>
              <a:rPr lang="en-US" sz="2400" dirty="0" smtClean="0"/>
              <a:t> </a:t>
            </a:r>
            <a:r>
              <a:rPr lang="en-US" sz="2400" dirty="0" err="1" smtClean="0"/>
              <a:t>komunikasi</a:t>
            </a:r>
            <a:r>
              <a:rPr lang="en-US" sz="2400" dirty="0" smtClean="0"/>
              <a:t> </a:t>
            </a:r>
            <a:r>
              <a:rPr lang="en-US" sz="2400" dirty="0" err="1" smtClean="0"/>
              <a:t>adalah</a:t>
            </a:r>
            <a:r>
              <a:rPr lang="en-US" sz="2400" dirty="0" smtClean="0"/>
              <a:t> </a:t>
            </a:r>
            <a:r>
              <a:rPr lang="en-US" sz="2400" dirty="0" err="1" smtClean="0"/>
              <a:t>pernyataan</a:t>
            </a:r>
            <a:r>
              <a:rPr lang="en-US" sz="2400" dirty="0" smtClean="0"/>
              <a:t> </a:t>
            </a:r>
            <a:r>
              <a:rPr lang="en-US" sz="2400" dirty="0" err="1" smtClean="0"/>
              <a:t>tertulis</a:t>
            </a:r>
            <a:r>
              <a:rPr lang="en-US" sz="2400" dirty="0" smtClean="0"/>
              <a:t> </a:t>
            </a:r>
            <a:r>
              <a:rPr lang="en-US" sz="2400" dirty="0" err="1" smtClean="0"/>
              <a:t>mengenai</a:t>
            </a:r>
            <a:r>
              <a:rPr lang="en-US" sz="2400" dirty="0" smtClean="0"/>
              <a:t> </a:t>
            </a:r>
            <a:r>
              <a:rPr lang="en-US" sz="2400" dirty="0" err="1" smtClean="0"/>
              <a:t>serangkaian</a:t>
            </a:r>
            <a:r>
              <a:rPr lang="en-US" sz="2400" dirty="0" smtClean="0"/>
              <a:t> </a:t>
            </a:r>
            <a:r>
              <a:rPr lang="en-US" sz="2400" dirty="0" err="1" smtClean="0"/>
              <a:t>tindakan</a:t>
            </a:r>
            <a:r>
              <a:rPr lang="en-US" sz="2400" dirty="0" smtClean="0"/>
              <a:t> </a:t>
            </a:r>
            <a:r>
              <a:rPr lang="en-US" sz="2400" dirty="0" err="1" smtClean="0"/>
              <a:t>tentang</a:t>
            </a:r>
            <a:r>
              <a:rPr lang="en-US" sz="2400" dirty="0" smtClean="0"/>
              <a:t> </a:t>
            </a:r>
            <a:r>
              <a:rPr lang="en-US" sz="2400" dirty="0" err="1" smtClean="0"/>
              <a:t>bagaimana</a:t>
            </a:r>
            <a:r>
              <a:rPr lang="en-US" sz="2400" dirty="0" smtClean="0"/>
              <a:t> </a:t>
            </a:r>
            <a:r>
              <a:rPr lang="en-US" sz="2400" dirty="0" err="1" smtClean="0"/>
              <a:t>suatu</a:t>
            </a:r>
            <a:r>
              <a:rPr lang="en-US" sz="2400" dirty="0" smtClean="0"/>
              <a:t> </a:t>
            </a:r>
            <a:r>
              <a:rPr lang="en-US" sz="2400" dirty="0" err="1" smtClean="0"/>
              <a:t>kegiatan</a:t>
            </a:r>
            <a:r>
              <a:rPr lang="en-US" sz="2400" dirty="0" smtClean="0"/>
              <a:t> </a:t>
            </a:r>
            <a:r>
              <a:rPr lang="en-US" sz="2400" dirty="0" err="1" smtClean="0"/>
              <a:t>komunikasi</a:t>
            </a:r>
            <a:r>
              <a:rPr lang="en-US" sz="2400" dirty="0" smtClean="0"/>
              <a:t> </a:t>
            </a:r>
            <a:r>
              <a:rPr lang="en-US" sz="2400" dirty="0" err="1" smtClean="0"/>
              <a:t>akan</a:t>
            </a:r>
            <a:r>
              <a:rPr lang="en-US" sz="2400" dirty="0" smtClean="0"/>
              <a:t> </a:t>
            </a:r>
            <a:r>
              <a:rPr lang="en-US" sz="2400" dirty="0" err="1" smtClean="0"/>
              <a:t>atau</a:t>
            </a:r>
            <a:r>
              <a:rPr lang="en-US" sz="2400" dirty="0" smtClean="0"/>
              <a:t> </a:t>
            </a:r>
            <a:r>
              <a:rPr lang="en-US" sz="2400" dirty="0" err="1" smtClean="0"/>
              <a:t>harus</a:t>
            </a:r>
            <a:r>
              <a:rPr lang="en-US" sz="2400" dirty="0" smtClean="0"/>
              <a:t> </a:t>
            </a:r>
            <a:r>
              <a:rPr lang="en-US" sz="2400" dirty="0" err="1" smtClean="0"/>
              <a:t>dilakukan</a:t>
            </a:r>
            <a:r>
              <a:rPr lang="en-US" sz="2400" dirty="0" smtClean="0"/>
              <a:t> agar </a:t>
            </a:r>
            <a:r>
              <a:rPr lang="en-US" sz="2400" dirty="0" err="1" smtClean="0"/>
              <a:t>mencapai</a:t>
            </a:r>
            <a:r>
              <a:rPr lang="en-US" sz="2400" dirty="0" smtClean="0"/>
              <a:t> </a:t>
            </a:r>
            <a:r>
              <a:rPr lang="en-US" sz="2400" dirty="0" err="1" smtClean="0"/>
              <a:t>perubahan</a:t>
            </a:r>
            <a:r>
              <a:rPr lang="en-US" sz="2400" dirty="0" smtClean="0"/>
              <a:t> </a:t>
            </a:r>
            <a:r>
              <a:rPr lang="en-US" sz="2400" dirty="0" err="1" smtClean="0"/>
              <a:t>perilaku</a:t>
            </a:r>
            <a:r>
              <a:rPr lang="en-US" sz="2400" dirty="0" smtClean="0"/>
              <a:t> </a:t>
            </a:r>
            <a:r>
              <a:rPr lang="en-US" sz="2400" dirty="0" err="1" smtClean="0"/>
              <a:t>sesuai</a:t>
            </a:r>
            <a:r>
              <a:rPr lang="en-US" sz="2400" dirty="0" smtClean="0"/>
              <a:t> </a:t>
            </a:r>
            <a:r>
              <a:rPr lang="en-US" sz="2400" dirty="0" err="1" smtClean="0"/>
              <a:t>dengan</a:t>
            </a:r>
            <a:r>
              <a:rPr lang="en-US" sz="2400" dirty="0" smtClean="0"/>
              <a:t> yang </a:t>
            </a:r>
            <a:r>
              <a:rPr lang="en-US" sz="2400" dirty="0" err="1" smtClean="0"/>
              <a:t>kita</a:t>
            </a:r>
            <a:r>
              <a:rPr lang="en-US" sz="2400" dirty="0" smtClean="0"/>
              <a:t> </a:t>
            </a:r>
            <a:r>
              <a:rPr lang="en-US" sz="2400" dirty="0" err="1" smtClean="0"/>
              <a:t>inginkan</a:t>
            </a:r>
            <a:r>
              <a:rPr lang="en-US" sz="2400" dirty="0" smtClean="0"/>
              <a:t> (</a:t>
            </a:r>
            <a:r>
              <a:rPr lang="en-US" sz="2400" dirty="0" err="1" smtClean="0"/>
              <a:t>Syam</a:t>
            </a:r>
            <a:r>
              <a:rPr lang="en-US" sz="2400" dirty="0" smtClean="0"/>
              <a:t> Nina et al:2007). </a:t>
            </a:r>
            <a:endParaRPr lang="en-US" sz="2400" dirty="0"/>
          </a:p>
        </p:txBody>
      </p:sp>
    </p:spTree>
    <p:extLst>
      <p:ext uri="{BB962C8B-B14F-4D97-AF65-F5344CB8AC3E}">
        <p14:creationId xmlns:p14="http://schemas.microsoft.com/office/powerpoint/2010/main" xmlns="" val="635908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2" y="982132"/>
            <a:ext cx="9601196" cy="5118222"/>
          </a:xfrm>
        </p:spPr>
        <p:txBody>
          <a:bodyPr>
            <a:normAutofit/>
          </a:bodyPr>
          <a:lstStyle/>
          <a:p>
            <a:r>
              <a:rPr lang="en-US" sz="2800" dirty="0" err="1" smtClean="0"/>
              <a:t>Dalam</a:t>
            </a:r>
            <a:r>
              <a:rPr lang="en-US" sz="2800" dirty="0" smtClean="0"/>
              <a:t> </a:t>
            </a:r>
            <a:r>
              <a:rPr lang="en-US" sz="2800" dirty="0" err="1" smtClean="0"/>
              <a:t>perspektif</a:t>
            </a:r>
            <a:r>
              <a:rPr lang="en-US" sz="2800" dirty="0" smtClean="0"/>
              <a:t> </a:t>
            </a:r>
            <a:r>
              <a:rPr lang="en-US" sz="2800" dirty="0" err="1" smtClean="0"/>
              <a:t>makro</a:t>
            </a:r>
            <a:r>
              <a:rPr lang="en-US" sz="2800" dirty="0" smtClean="0"/>
              <a:t> </a:t>
            </a:r>
            <a:r>
              <a:rPr lang="en-US" sz="2800" dirty="0" err="1" smtClean="0"/>
              <a:t>organisasi</a:t>
            </a:r>
            <a:r>
              <a:rPr lang="en-US" sz="2800" dirty="0" smtClean="0"/>
              <a:t>, </a:t>
            </a:r>
            <a:r>
              <a:rPr lang="en-US" sz="2800" dirty="0" err="1" smtClean="0"/>
              <a:t>menurut</a:t>
            </a:r>
            <a:r>
              <a:rPr lang="en-US" sz="2800" dirty="0" smtClean="0"/>
              <a:t> </a:t>
            </a:r>
            <a:r>
              <a:rPr lang="en-US" sz="2800" dirty="0" err="1" smtClean="0"/>
              <a:t>Cangara</a:t>
            </a:r>
            <a:r>
              <a:rPr lang="en-US" sz="2800" dirty="0" smtClean="0"/>
              <a:t> (2013; 62),  </a:t>
            </a:r>
            <a:br>
              <a:rPr lang="en-US" sz="2800" dirty="0" smtClean="0"/>
            </a:br>
            <a:r>
              <a:rPr lang="en-US" sz="2800" dirty="0" err="1" smtClean="0"/>
              <a:t>perencanaan</a:t>
            </a:r>
            <a:r>
              <a:rPr lang="en-US" sz="2800" dirty="0" smtClean="0"/>
              <a:t> </a:t>
            </a:r>
            <a:r>
              <a:rPr lang="en-US" sz="2800" dirty="0" err="1" smtClean="0"/>
              <a:t>komunikasi</a:t>
            </a:r>
            <a:r>
              <a:rPr lang="en-US" sz="2800" dirty="0" smtClean="0"/>
              <a:t> </a:t>
            </a:r>
            <a:r>
              <a:rPr lang="en-US" sz="2800" dirty="0" err="1" smtClean="0"/>
              <a:t>dilandasi</a:t>
            </a:r>
            <a:r>
              <a:rPr lang="en-US" sz="2800" dirty="0" smtClean="0"/>
              <a:t> </a:t>
            </a:r>
            <a:r>
              <a:rPr lang="en-US" sz="2800" dirty="0" err="1" smtClean="0"/>
              <a:t>dari</a:t>
            </a:r>
            <a:r>
              <a:rPr lang="en-US" sz="2800" dirty="0" smtClean="0"/>
              <a:t> </a:t>
            </a:r>
            <a:r>
              <a:rPr lang="en-US" sz="2800" dirty="0" err="1" smtClean="0"/>
              <a:t>kebijakan</a:t>
            </a:r>
            <a:r>
              <a:rPr lang="en-US" sz="2800" dirty="0" smtClean="0"/>
              <a:t> </a:t>
            </a:r>
            <a:r>
              <a:rPr lang="en-US" sz="2800" dirty="0" err="1" smtClean="0"/>
              <a:t>komunikasi</a:t>
            </a:r>
            <a:r>
              <a:rPr lang="en-US" sz="2800" dirty="0" smtClean="0"/>
              <a:t>, </a:t>
            </a:r>
            <a:r>
              <a:rPr lang="en-US" sz="2800" dirty="0" err="1" smtClean="0"/>
              <a:t>pada</a:t>
            </a:r>
            <a:r>
              <a:rPr lang="en-US" sz="2800" dirty="0" smtClean="0"/>
              <a:t> </a:t>
            </a:r>
            <a:br>
              <a:rPr lang="en-US" sz="2800" dirty="0" smtClean="0"/>
            </a:br>
            <a:r>
              <a:rPr lang="en-US" sz="2800" dirty="0" err="1" smtClean="0"/>
              <a:t>gilirannya</a:t>
            </a:r>
            <a:r>
              <a:rPr lang="en-US" sz="2800" dirty="0" smtClean="0"/>
              <a:t>  </a:t>
            </a:r>
            <a:r>
              <a:rPr lang="en-US" sz="2800" dirty="0" err="1" smtClean="0"/>
              <a:t>membutuhkan</a:t>
            </a:r>
            <a:r>
              <a:rPr lang="en-US" sz="2800" dirty="0" smtClean="0"/>
              <a:t> </a:t>
            </a:r>
            <a:r>
              <a:rPr lang="en-US" sz="2800" dirty="0" err="1" smtClean="0"/>
              <a:t>perangkat</a:t>
            </a:r>
            <a:r>
              <a:rPr lang="en-US" sz="2800" dirty="0" smtClean="0"/>
              <a:t> </a:t>
            </a:r>
            <a:r>
              <a:rPr lang="en-US" sz="2800" dirty="0" err="1" smtClean="0"/>
              <a:t>strategi</a:t>
            </a:r>
            <a:r>
              <a:rPr lang="en-US" sz="2800" dirty="0" smtClean="0"/>
              <a:t> </a:t>
            </a:r>
            <a:r>
              <a:rPr lang="en-US" sz="2800" dirty="0" err="1" smtClean="0"/>
              <a:t>komunikasi</a:t>
            </a:r>
            <a:r>
              <a:rPr lang="en-US" sz="2800" dirty="0" smtClean="0"/>
              <a:t> yang </a:t>
            </a:r>
            <a:br>
              <a:rPr lang="en-US" sz="2800" dirty="0" smtClean="0"/>
            </a:br>
            <a:r>
              <a:rPr lang="en-US" sz="2800" dirty="0" err="1" smtClean="0"/>
              <a:t>kemudian</a:t>
            </a:r>
            <a:r>
              <a:rPr lang="en-US" sz="2800" dirty="0" smtClean="0"/>
              <a:t> </a:t>
            </a:r>
            <a:r>
              <a:rPr lang="en-US" sz="2800" dirty="0" err="1" smtClean="0"/>
              <a:t>dijabarkan</a:t>
            </a:r>
            <a:r>
              <a:rPr lang="en-US" sz="2800" dirty="0" smtClean="0"/>
              <a:t> </a:t>
            </a:r>
            <a:r>
              <a:rPr lang="en-US" sz="2800" dirty="0" err="1" smtClean="0"/>
              <a:t>lagi</a:t>
            </a:r>
            <a:r>
              <a:rPr lang="en-US" sz="2800" dirty="0" smtClean="0"/>
              <a:t>  </a:t>
            </a:r>
            <a:r>
              <a:rPr lang="en-US" sz="2800" dirty="0" err="1" smtClean="0"/>
              <a:t>dalam</a:t>
            </a:r>
            <a:r>
              <a:rPr lang="en-US" sz="2800" dirty="0" smtClean="0"/>
              <a:t> </a:t>
            </a:r>
            <a:r>
              <a:rPr lang="en-US" sz="2800" dirty="0" err="1" smtClean="0"/>
              <a:t>operasionalisasi</a:t>
            </a:r>
            <a:r>
              <a:rPr lang="en-US" sz="2800" dirty="0" smtClean="0"/>
              <a:t> </a:t>
            </a:r>
            <a:r>
              <a:rPr lang="en-US" sz="2800" dirty="0" err="1" smtClean="0"/>
              <a:t>komunikasi</a:t>
            </a:r>
            <a:r>
              <a:rPr lang="en-US" sz="2800" dirty="0" smtClean="0"/>
              <a:t>.   </a:t>
            </a:r>
            <a:br>
              <a:rPr lang="en-US" sz="2800" dirty="0" smtClean="0"/>
            </a:br>
            <a:r>
              <a:rPr lang="en-US" sz="2800" dirty="0" smtClean="0"/>
              <a:t/>
            </a:r>
            <a:br>
              <a:rPr lang="en-US" sz="2800" dirty="0" smtClean="0"/>
            </a:br>
            <a:r>
              <a:rPr lang="en-US" sz="2800" dirty="0" err="1" smtClean="0"/>
              <a:t>Ia</a:t>
            </a:r>
            <a:r>
              <a:rPr lang="en-US" sz="2800" dirty="0" smtClean="0"/>
              <a:t> </a:t>
            </a:r>
            <a:r>
              <a:rPr lang="en-US" sz="2800" dirty="0" err="1" smtClean="0"/>
              <a:t>menjelaskan</a:t>
            </a:r>
            <a:r>
              <a:rPr lang="en-US" sz="2800" dirty="0" smtClean="0"/>
              <a:t> </a:t>
            </a:r>
            <a:r>
              <a:rPr lang="en-US" sz="2800" dirty="0" err="1" smtClean="0"/>
              <a:t>bagaimana</a:t>
            </a:r>
            <a:r>
              <a:rPr lang="en-US" sz="2800" dirty="0" smtClean="0"/>
              <a:t> </a:t>
            </a:r>
            <a:r>
              <a:rPr lang="en-US" sz="2800" dirty="0" err="1" smtClean="0"/>
              <a:t>hubungan</a:t>
            </a:r>
            <a:r>
              <a:rPr lang="en-US" sz="2800" dirty="0" smtClean="0"/>
              <a:t> </a:t>
            </a:r>
            <a:r>
              <a:rPr lang="en-US" sz="2800" dirty="0" err="1" smtClean="0"/>
              <a:t>antara</a:t>
            </a:r>
            <a:r>
              <a:rPr lang="en-US" sz="2800" dirty="0" smtClean="0"/>
              <a:t> </a:t>
            </a:r>
            <a:r>
              <a:rPr lang="en-US" sz="2800" dirty="0" err="1" smtClean="0"/>
              <a:t>kebijakan</a:t>
            </a:r>
            <a:r>
              <a:rPr lang="en-US" sz="2800" dirty="0" smtClean="0"/>
              <a:t> </a:t>
            </a:r>
            <a:r>
              <a:rPr lang="en-US" sz="2800" dirty="0" err="1" smtClean="0"/>
              <a:t>komunikasi</a:t>
            </a:r>
            <a:r>
              <a:rPr lang="en-US" sz="2800" dirty="0" smtClean="0"/>
              <a:t>,  </a:t>
            </a:r>
            <a:r>
              <a:rPr lang="en-US" sz="2800" dirty="0" err="1" smtClean="0"/>
              <a:t>perencanaan</a:t>
            </a:r>
            <a:r>
              <a:rPr lang="en-US" sz="2800" dirty="0" smtClean="0"/>
              <a:t> </a:t>
            </a:r>
            <a:r>
              <a:rPr lang="en-US" sz="2800" dirty="0" err="1" smtClean="0"/>
              <a:t>komunikasi</a:t>
            </a:r>
            <a:r>
              <a:rPr lang="en-US" sz="2800" dirty="0" smtClean="0"/>
              <a:t>, </a:t>
            </a:r>
            <a:r>
              <a:rPr lang="en-US" sz="2800" dirty="0" err="1" smtClean="0"/>
              <a:t>strategi</a:t>
            </a:r>
            <a:r>
              <a:rPr lang="en-US" sz="2800" dirty="0" smtClean="0"/>
              <a:t> </a:t>
            </a:r>
            <a:r>
              <a:rPr lang="en-US" sz="2800" dirty="0" err="1" smtClean="0"/>
              <a:t>komunikasi</a:t>
            </a:r>
            <a:r>
              <a:rPr lang="en-US" sz="2800" dirty="0" smtClean="0"/>
              <a:t>, </a:t>
            </a:r>
            <a:r>
              <a:rPr lang="en-US" sz="2800" dirty="0" err="1" smtClean="0"/>
              <a:t>dan</a:t>
            </a:r>
            <a:r>
              <a:rPr lang="en-US" sz="2800" dirty="0" smtClean="0"/>
              <a:t> </a:t>
            </a:r>
            <a:r>
              <a:rPr lang="en-US" sz="2800" dirty="0" err="1" smtClean="0"/>
              <a:t>opersionalisasi</a:t>
            </a:r>
            <a:r>
              <a:rPr lang="en-US" sz="2800" dirty="0" smtClean="0"/>
              <a:t> </a:t>
            </a:r>
            <a:br>
              <a:rPr lang="en-US" sz="2800" dirty="0" smtClean="0"/>
            </a:br>
            <a:r>
              <a:rPr lang="en-US" sz="2800" dirty="0" err="1" smtClean="0"/>
              <a:t>komunikasi</a:t>
            </a:r>
            <a:r>
              <a:rPr lang="en-US" sz="2800" dirty="0" smtClean="0"/>
              <a:t> </a:t>
            </a:r>
            <a:r>
              <a:rPr lang="en-US" sz="2800" dirty="0" err="1" smtClean="0"/>
              <a:t>sebagaimana</a:t>
            </a:r>
            <a:r>
              <a:rPr lang="en-US" sz="2800" dirty="0" smtClean="0"/>
              <a:t> </a:t>
            </a:r>
            <a:r>
              <a:rPr lang="en-US" sz="2800" dirty="0" err="1" smtClean="0"/>
              <a:t>tergambar</a:t>
            </a:r>
            <a:r>
              <a:rPr lang="en-US" sz="2800" dirty="0" smtClean="0"/>
              <a:t> </a:t>
            </a:r>
            <a:r>
              <a:rPr lang="en-US" sz="2800" dirty="0" err="1" smtClean="0"/>
              <a:t>berikut</a:t>
            </a:r>
            <a:r>
              <a:rPr lang="en-US" sz="2800" dirty="0" smtClean="0"/>
              <a:t> </a:t>
            </a:r>
            <a:r>
              <a:rPr lang="en-US" sz="2800" dirty="0" err="1" smtClean="0"/>
              <a:t>ini</a:t>
            </a:r>
            <a:r>
              <a:rPr lang="en-US" sz="2800" dirty="0" smtClean="0"/>
              <a:t>:  </a:t>
            </a:r>
            <a:endParaRPr lang="en-US" sz="2800" dirty="0"/>
          </a:p>
        </p:txBody>
      </p:sp>
    </p:spTree>
    <p:extLst>
      <p:ext uri="{BB962C8B-B14F-4D97-AF65-F5344CB8AC3E}">
        <p14:creationId xmlns:p14="http://schemas.microsoft.com/office/powerpoint/2010/main" xmlns="" val="748868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653143"/>
            <a:ext cx="9601196" cy="5682343"/>
          </a:xfrm>
        </p:spPr>
        <p:txBody>
          <a:bodyPr>
            <a:normAutofit/>
          </a:bodyPr>
          <a:lstStyle/>
          <a:p>
            <a:r>
              <a:rPr lang="en-US" sz="2400" dirty="0" smtClean="0"/>
              <a:t>KEBIJAKAN KOMUNIKASI (Communication Policy)</a:t>
            </a:r>
            <a:br>
              <a:rPr lang="en-US" sz="2400" dirty="0" smtClean="0"/>
            </a:br>
            <a:r>
              <a:rPr lang="en-US" sz="2400" dirty="0" smtClean="0"/>
              <a:t> </a:t>
            </a:r>
            <a:br>
              <a:rPr lang="en-US" sz="2400" dirty="0" smtClean="0"/>
            </a:br>
            <a:r>
              <a:rPr lang="en-US" sz="2400" dirty="0" smtClean="0"/>
              <a:t>      </a:t>
            </a:r>
            <a:br>
              <a:rPr lang="en-US" sz="2400" dirty="0" smtClean="0"/>
            </a:br>
            <a:r>
              <a:rPr lang="en-US" sz="2400" dirty="0" smtClean="0"/>
              <a:t>PERENCANAAN KOMUNIKASI (Communication Planning)</a:t>
            </a:r>
            <a:br>
              <a:rPr lang="en-US" sz="2400" dirty="0" smtClean="0"/>
            </a:br>
            <a:r>
              <a:rPr lang="en-US" sz="2400" dirty="0" smtClean="0"/>
              <a:t>     </a:t>
            </a:r>
            <a:br>
              <a:rPr lang="en-US" sz="2400" dirty="0" smtClean="0"/>
            </a:br>
            <a:r>
              <a:rPr lang="en-US" sz="2400" dirty="0" smtClean="0"/>
              <a:t/>
            </a:r>
            <a:br>
              <a:rPr lang="en-US" sz="2400" dirty="0" smtClean="0"/>
            </a:br>
            <a:r>
              <a:rPr lang="en-US" sz="2400" dirty="0" smtClean="0"/>
              <a:t>STRATEGI KOMUNIKASI  ( Communication Strategy)     </a:t>
            </a:r>
            <a:br>
              <a:rPr lang="en-US" sz="2400" dirty="0" smtClean="0"/>
            </a:br>
            <a:r>
              <a:rPr lang="en-US" sz="2400" dirty="0" smtClean="0"/>
              <a:t/>
            </a:r>
            <a:br>
              <a:rPr lang="en-US" sz="2400" dirty="0" smtClean="0"/>
            </a:br>
            <a:r>
              <a:rPr lang="en-US" sz="2400" dirty="0" smtClean="0"/>
              <a:t>  </a:t>
            </a:r>
            <a:br>
              <a:rPr lang="en-US" sz="2400" dirty="0" smtClean="0"/>
            </a:br>
            <a:r>
              <a:rPr lang="en-US" sz="2400" dirty="0" smtClean="0"/>
              <a:t>OPERASIONAL (Action) </a:t>
            </a:r>
            <a:br>
              <a:rPr lang="en-US" sz="2400" dirty="0" smtClean="0"/>
            </a:br>
            <a:r>
              <a:rPr lang="en-US" sz="2400" dirty="0" smtClean="0"/>
              <a:t/>
            </a:r>
            <a:br>
              <a:rPr lang="en-US" sz="2400" dirty="0" smtClean="0"/>
            </a:br>
            <a:r>
              <a:rPr lang="fi-FI" sz="2400" dirty="0" smtClean="0"/>
              <a:t> </a:t>
            </a:r>
            <a:r>
              <a:rPr lang="fi-FI" sz="1800" b="1" dirty="0" smtClean="0">
                <a:solidFill>
                  <a:srgbClr val="FF0000"/>
                </a:solidFill>
              </a:rPr>
              <a:t>Penjabaran Perencanaan Komunikasi dari Kebijakan sampai Operasional </a:t>
            </a:r>
            <a:br>
              <a:rPr lang="fi-FI" sz="1800" b="1" dirty="0" smtClean="0">
                <a:solidFill>
                  <a:srgbClr val="FF0000"/>
                </a:solidFill>
              </a:rPr>
            </a:br>
            <a:r>
              <a:rPr lang="en-US" sz="1800" dirty="0" smtClean="0"/>
              <a:t>(</a:t>
            </a:r>
            <a:r>
              <a:rPr lang="en-US" sz="1800" dirty="0" err="1" smtClean="0"/>
              <a:t>Sumber</a:t>
            </a:r>
            <a:r>
              <a:rPr lang="en-US" sz="1800" dirty="0" smtClean="0"/>
              <a:t>: </a:t>
            </a:r>
            <a:r>
              <a:rPr lang="en-US" sz="1800" dirty="0" err="1" smtClean="0"/>
              <a:t>Cangara</a:t>
            </a:r>
            <a:r>
              <a:rPr lang="en-US" sz="1800" dirty="0" smtClean="0"/>
              <a:t>, 2013; 62) </a:t>
            </a:r>
            <a:br>
              <a:rPr lang="en-US" sz="1800" dirty="0" smtClean="0"/>
            </a:br>
            <a:endParaRPr lang="en-US" sz="1800" b="1" dirty="0">
              <a:solidFill>
                <a:srgbClr val="FF0000"/>
              </a:solidFill>
            </a:endParaRPr>
          </a:p>
        </p:txBody>
      </p:sp>
      <p:sp>
        <p:nvSpPr>
          <p:cNvPr id="3" name="Down Arrow 2"/>
          <p:cNvSpPr/>
          <p:nvPr/>
        </p:nvSpPr>
        <p:spPr>
          <a:xfrm>
            <a:off x="5799909" y="1489165"/>
            <a:ext cx="156754" cy="561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821681" y="3692433"/>
            <a:ext cx="156754" cy="561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804264" y="2590802"/>
            <a:ext cx="156754" cy="5617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0146213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3851125"/>
          </a:xfrm>
        </p:spPr>
        <p:txBody>
          <a:bodyPr>
            <a:normAutofit/>
          </a:bodyPr>
          <a:lstStyle/>
          <a:p>
            <a:r>
              <a:rPr lang="en-US" sz="3600" b="1" dirty="0" err="1" smtClean="0"/>
              <a:t>Jenis</a:t>
            </a:r>
            <a:r>
              <a:rPr lang="en-US" sz="3600" b="1" dirty="0" smtClean="0"/>
              <a:t> </a:t>
            </a:r>
            <a:r>
              <a:rPr lang="en-US" sz="3600" b="1" dirty="0" err="1" smtClean="0"/>
              <a:t>Perencanaan</a:t>
            </a:r>
            <a:r>
              <a:rPr lang="en-US" sz="3600" b="1" dirty="0" smtClean="0"/>
              <a:t> </a:t>
            </a:r>
            <a:r>
              <a:rPr lang="en-US" sz="3600" b="1" dirty="0" err="1" smtClean="0"/>
              <a:t>Dalam</a:t>
            </a:r>
            <a:r>
              <a:rPr lang="en-US" sz="3600" b="1" dirty="0" smtClean="0"/>
              <a:t> </a:t>
            </a:r>
            <a:r>
              <a:rPr lang="en-US" sz="3600" b="1" dirty="0" err="1" smtClean="0"/>
              <a:t>Organisasi</a:t>
            </a: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
            </a:r>
            <a:br>
              <a:rPr lang="en-US" sz="3600" b="1" dirty="0" smtClean="0"/>
            </a:br>
            <a:r>
              <a:rPr lang="en-US" sz="3600" b="1" dirty="0" smtClean="0"/>
              <a:t>1. </a:t>
            </a:r>
            <a:r>
              <a:rPr lang="en-US" sz="3600" b="1" dirty="0" err="1" smtClean="0"/>
              <a:t>Perencanaan</a:t>
            </a:r>
            <a:r>
              <a:rPr lang="en-US" sz="3600" b="1" dirty="0" smtClean="0"/>
              <a:t> </a:t>
            </a:r>
            <a:r>
              <a:rPr lang="en-US" sz="3600" b="1" dirty="0" err="1" smtClean="0"/>
              <a:t>Strategis</a:t>
            </a:r>
            <a:r>
              <a:rPr lang="en-US" sz="3600" b="1" dirty="0" smtClean="0"/>
              <a:t/>
            </a:r>
            <a:br>
              <a:rPr lang="en-US" sz="3600" b="1" dirty="0" smtClean="0"/>
            </a:br>
            <a:r>
              <a:rPr lang="en-US" sz="3600" b="1" dirty="0" smtClean="0"/>
              <a:t>2. </a:t>
            </a:r>
            <a:r>
              <a:rPr lang="en-US" sz="3600" b="1" dirty="0" err="1" smtClean="0"/>
              <a:t>Perencanaan</a:t>
            </a:r>
            <a:r>
              <a:rPr lang="en-US" sz="3600" b="1" dirty="0" smtClean="0"/>
              <a:t> </a:t>
            </a:r>
            <a:r>
              <a:rPr lang="en-US" sz="3600" b="1" dirty="0" err="1" smtClean="0"/>
              <a:t>Operasional</a:t>
            </a:r>
            <a:endParaRPr lang="en-US" sz="3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57411"/>
          </a:xfrm>
        </p:spPr>
        <p:txBody>
          <a:bodyPr>
            <a:normAutofit/>
          </a:bodyPr>
          <a:lstStyle/>
          <a:p>
            <a:r>
              <a:rPr lang="en-US" sz="2400" b="1" dirty="0" smtClean="0"/>
              <a:t>1. </a:t>
            </a:r>
            <a:r>
              <a:rPr lang="en-US" sz="2400" b="1" dirty="0" err="1" smtClean="0"/>
              <a:t>Perencanaan</a:t>
            </a:r>
            <a:r>
              <a:rPr lang="en-US" sz="2400" b="1" dirty="0" smtClean="0"/>
              <a:t> </a:t>
            </a:r>
            <a:r>
              <a:rPr lang="en-US" sz="2400" b="1" dirty="0" err="1" smtClean="0"/>
              <a:t>Strategis</a:t>
            </a:r>
            <a:r>
              <a:rPr lang="en-US" sz="2400" dirty="0" smtClean="0"/>
              <a:t/>
            </a:r>
            <a:br>
              <a:rPr lang="en-US" sz="2400" dirty="0" smtClean="0"/>
            </a:br>
            <a:r>
              <a:rPr lang="en-US" sz="2400" dirty="0" smtClean="0"/>
              <a:t/>
            </a:r>
            <a:br>
              <a:rPr lang="en-US" sz="2400" dirty="0" smtClean="0"/>
            </a:br>
            <a:r>
              <a:rPr lang="en-US" sz="2400" dirty="0" smtClean="0"/>
              <a:t> </a:t>
            </a:r>
            <a:r>
              <a:rPr lang="en-US" sz="3200" b="1" dirty="0" err="1" smtClean="0"/>
              <a:t>Cornelissen</a:t>
            </a:r>
            <a:r>
              <a:rPr lang="en-US" sz="3200" b="1" dirty="0" smtClean="0"/>
              <a:t> </a:t>
            </a:r>
            <a:r>
              <a:rPr lang="en-US" sz="3200" b="1" dirty="0" err="1" smtClean="0"/>
              <a:t>melihat</a:t>
            </a:r>
            <a:r>
              <a:rPr lang="en-US" sz="3200" b="1" dirty="0" smtClean="0"/>
              <a:t> </a:t>
            </a:r>
            <a:r>
              <a:rPr lang="en-US" sz="3200" b="1" dirty="0" err="1" smtClean="0"/>
              <a:t>strategi</a:t>
            </a:r>
            <a:r>
              <a:rPr lang="en-US" sz="3200" b="1" dirty="0" smtClean="0"/>
              <a:t> </a:t>
            </a:r>
            <a:r>
              <a:rPr lang="en-US" sz="3200" b="1" dirty="0" err="1" smtClean="0"/>
              <a:t>dalam</a:t>
            </a:r>
            <a:r>
              <a:rPr lang="en-US" sz="3200" b="1" dirty="0" smtClean="0"/>
              <a:t> </a:t>
            </a:r>
            <a:r>
              <a:rPr lang="en-US" sz="3200" b="1" dirty="0" err="1" smtClean="0"/>
              <a:t>tiga</a:t>
            </a:r>
            <a:r>
              <a:rPr lang="en-US" sz="3200" b="1" dirty="0" smtClean="0"/>
              <a:t> </a:t>
            </a:r>
            <a:r>
              <a:rPr lang="en-US" sz="3200" b="1" dirty="0" err="1" smtClean="0"/>
              <a:t>hal</a:t>
            </a:r>
            <a:r>
              <a:rPr lang="en-US" sz="3200" b="1" dirty="0" smtClean="0"/>
              <a:t> </a:t>
            </a:r>
            <a:r>
              <a:rPr lang="en-US" sz="3200" b="1" dirty="0" err="1" smtClean="0"/>
              <a:t>penting</a:t>
            </a:r>
            <a:r>
              <a:rPr lang="en-US" sz="3200" b="1" dirty="0" smtClean="0"/>
              <a:t>:  </a:t>
            </a:r>
            <a:r>
              <a:rPr lang="en-US" sz="2400" dirty="0" smtClean="0"/>
              <a:t>  </a:t>
            </a:r>
            <a:br>
              <a:rPr lang="en-US" sz="2400" dirty="0" smtClean="0"/>
            </a:br>
            <a:r>
              <a:rPr lang="en-US" sz="2400" dirty="0" smtClean="0"/>
              <a:t>  </a:t>
            </a:r>
            <a:r>
              <a:rPr lang="en-US" sz="2400" dirty="0" err="1" smtClean="0"/>
              <a:t>strategi</a:t>
            </a:r>
            <a:r>
              <a:rPr lang="en-US" sz="2400" dirty="0" smtClean="0"/>
              <a:t> </a:t>
            </a:r>
            <a:r>
              <a:rPr lang="en-US" sz="2400" dirty="0" err="1" smtClean="0"/>
              <a:t>adalah</a:t>
            </a:r>
            <a:r>
              <a:rPr lang="en-US" sz="2400" dirty="0" smtClean="0"/>
              <a:t> </a:t>
            </a:r>
            <a:r>
              <a:rPr lang="en-US" sz="2400" dirty="0" err="1" smtClean="0"/>
              <a:t>kombinasi</a:t>
            </a:r>
            <a:r>
              <a:rPr lang="en-US" sz="2400" dirty="0" smtClean="0"/>
              <a:t> </a:t>
            </a:r>
            <a:r>
              <a:rPr lang="en-US" sz="2400" dirty="0" err="1" smtClean="0"/>
              <a:t>antara</a:t>
            </a:r>
            <a:r>
              <a:rPr lang="en-US" sz="2400" dirty="0" smtClean="0"/>
              <a:t> </a:t>
            </a:r>
            <a:r>
              <a:rPr lang="en-US" sz="2400" dirty="0" err="1" smtClean="0"/>
              <a:t>proses</a:t>
            </a:r>
            <a:r>
              <a:rPr lang="en-US" sz="2400" dirty="0" smtClean="0"/>
              <a:t> yang </a:t>
            </a:r>
            <a:r>
              <a:rPr lang="en-US" sz="2400" dirty="0" err="1" smtClean="0"/>
              <a:t>direncanakan</a:t>
            </a:r>
            <a:r>
              <a:rPr lang="en-US" sz="2400" dirty="0" smtClean="0"/>
              <a:t> </a:t>
            </a:r>
            <a:r>
              <a:rPr lang="en-US" sz="2400" dirty="0" err="1" smtClean="0"/>
              <a:t>dan</a:t>
            </a:r>
            <a:r>
              <a:rPr lang="en-US" sz="2400" dirty="0" smtClean="0"/>
              <a:t> yang </a:t>
            </a:r>
            <a:r>
              <a:rPr lang="en-US" sz="2400" dirty="0" err="1" smtClean="0"/>
              <a:t>muncul</a:t>
            </a:r>
            <a:r>
              <a:rPr lang="en-US" sz="2400" dirty="0" smtClean="0"/>
              <a:t> </a:t>
            </a:r>
            <a:r>
              <a:rPr lang="en-US" sz="2400" dirty="0" err="1" smtClean="0"/>
              <a:t>dengan</a:t>
            </a:r>
            <a:r>
              <a:rPr lang="en-US" sz="2400" dirty="0" smtClean="0"/>
              <a:t> </a:t>
            </a:r>
            <a:r>
              <a:rPr lang="en-US" sz="2400" dirty="0" err="1" smtClean="0"/>
              <a:t>tiba-tiba</a:t>
            </a:r>
            <a:r>
              <a:rPr lang="en-US" sz="2400" dirty="0" smtClean="0"/>
              <a:t> </a:t>
            </a:r>
            <a:br>
              <a:rPr lang="en-US" sz="2400" dirty="0" smtClean="0"/>
            </a:br>
            <a:r>
              <a:rPr lang="en-US" sz="2400" dirty="0" smtClean="0"/>
              <a:t>   </a:t>
            </a:r>
            <a:r>
              <a:rPr lang="en-US" sz="2400" dirty="0" err="1" smtClean="0"/>
              <a:t>strategi</a:t>
            </a:r>
            <a:r>
              <a:rPr lang="en-US" sz="2400" dirty="0" smtClean="0"/>
              <a:t> </a:t>
            </a:r>
            <a:r>
              <a:rPr lang="en-US" sz="2400" dirty="0" err="1" smtClean="0"/>
              <a:t>melibatkan</a:t>
            </a:r>
            <a:r>
              <a:rPr lang="en-US" sz="2400" dirty="0" smtClean="0"/>
              <a:t> </a:t>
            </a:r>
            <a:r>
              <a:rPr lang="en-US" sz="2400" dirty="0" err="1" smtClean="0"/>
              <a:t>arahan</a:t>
            </a:r>
            <a:r>
              <a:rPr lang="en-US" sz="2400" dirty="0" smtClean="0"/>
              <a:t> yang </a:t>
            </a:r>
            <a:r>
              <a:rPr lang="en-US" sz="2400" dirty="0" err="1" smtClean="0"/>
              <a:t>umum</a:t>
            </a:r>
            <a:r>
              <a:rPr lang="en-US" sz="2400" dirty="0" smtClean="0"/>
              <a:t> </a:t>
            </a:r>
            <a:r>
              <a:rPr lang="en-US" sz="2400" dirty="0" err="1" smtClean="0"/>
              <a:t>dan</a:t>
            </a:r>
            <a:r>
              <a:rPr lang="en-US" sz="2400" dirty="0" smtClean="0"/>
              <a:t> </a:t>
            </a:r>
            <a:r>
              <a:rPr lang="en-US" sz="2400" dirty="0" err="1" smtClean="0"/>
              <a:t>bukan</a:t>
            </a:r>
            <a:r>
              <a:rPr lang="en-US" sz="2400" dirty="0" smtClean="0"/>
              <a:t> </a:t>
            </a:r>
            <a:r>
              <a:rPr lang="en-US" sz="2400" dirty="0" err="1" smtClean="0"/>
              <a:t>perencanaan</a:t>
            </a:r>
            <a:r>
              <a:rPr lang="en-US" sz="2400" dirty="0" smtClean="0"/>
              <a:t> </a:t>
            </a:r>
            <a:r>
              <a:rPr lang="en-US" sz="2400" dirty="0" err="1" smtClean="0"/>
              <a:t>atau</a:t>
            </a:r>
            <a:r>
              <a:rPr lang="en-US" sz="2400" dirty="0" smtClean="0"/>
              <a:t> </a:t>
            </a:r>
            <a:r>
              <a:rPr lang="en-US" sz="2400" dirty="0" err="1" smtClean="0"/>
              <a:t>taktik</a:t>
            </a:r>
            <a:r>
              <a:rPr lang="en-US" sz="2400" dirty="0" smtClean="0"/>
              <a:t> yang </a:t>
            </a:r>
            <a:r>
              <a:rPr lang="en-US" sz="2400" dirty="0" err="1" smtClean="0"/>
              <a:t>sederhana</a:t>
            </a:r>
            <a:r>
              <a:rPr lang="en-US" sz="2400" dirty="0" smtClean="0"/>
              <a:t/>
            </a:r>
            <a:br>
              <a:rPr lang="en-US" sz="2400" dirty="0" smtClean="0"/>
            </a:br>
            <a:r>
              <a:rPr lang="en-US" sz="2400" dirty="0" smtClean="0"/>
              <a:t>  </a:t>
            </a:r>
            <a:r>
              <a:rPr lang="en-US" sz="2400" dirty="0" err="1" smtClean="0"/>
              <a:t>strategi</a:t>
            </a:r>
            <a:r>
              <a:rPr lang="en-US" sz="2400" dirty="0" smtClean="0"/>
              <a:t> </a:t>
            </a:r>
            <a:r>
              <a:rPr lang="en-US" sz="2400" dirty="0" err="1" smtClean="0"/>
              <a:t>selalu</a:t>
            </a:r>
            <a:r>
              <a:rPr lang="en-US" sz="2400" dirty="0" smtClean="0"/>
              <a:t> </a:t>
            </a:r>
            <a:r>
              <a:rPr lang="en-US" sz="2400" dirty="0" err="1" smtClean="0"/>
              <a:t>berhubungan</a:t>
            </a:r>
            <a:r>
              <a:rPr lang="en-US" sz="2400" dirty="0" smtClean="0"/>
              <a:t> </a:t>
            </a:r>
            <a:r>
              <a:rPr lang="en-US" sz="2400" dirty="0" err="1" smtClean="0"/>
              <a:t>dengan</a:t>
            </a:r>
            <a:r>
              <a:rPr lang="en-US" sz="2400" dirty="0" smtClean="0"/>
              <a:t> </a:t>
            </a:r>
            <a:r>
              <a:rPr lang="en-US" sz="2400" dirty="0" err="1" smtClean="0"/>
              <a:t>organisasi</a:t>
            </a:r>
            <a:r>
              <a:rPr lang="en-US" sz="2400" dirty="0" smtClean="0"/>
              <a:t> </a:t>
            </a:r>
            <a:r>
              <a:rPr lang="en-US" sz="2400" dirty="0" err="1" smtClean="0"/>
              <a:t>dan</a:t>
            </a:r>
            <a:r>
              <a:rPr lang="en-US" sz="2400" dirty="0" smtClean="0"/>
              <a:t> </a:t>
            </a:r>
            <a:r>
              <a:rPr lang="en-US" sz="2400" dirty="0" err="1" smtClean="0"/>
              <a:t>lingkungannya</a:t>
            </a:r>
            <a:r>
              <a:rPr lang="en-US" sz="2400" dirty="0" smtClean="0"/>
              <a:t>    </a:t>
            </a:r>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31285"/>
          </a:xfrm>
        </p:spPr>
        <p:txBody>
          <a:bodyPr>
            <a:normAutofit/>
          </a:bodyPr>
          <a:lstStyle/>
          <a:p>
            <a:r>
              <a:rPr lang="en-US" sz="2400" dirty="0" err="1" smtClean="0"/>
              <a:t>Wheelen</a:t>
            </a:r>
            <a:r>
              <a:rPr lang="en-US" sz="2400" dirty="0" smtClean="0"/>
              <a:t> </a:t>
            </a:r>
            <a:r>
              <a:rPr lang="en-US" sz="2400" dirty="0" err="1" smtClean="0"/>
              <a:t>dan</a:t>
            </a:r>
            <a:r>
              <a:rPr lang="en-US" sz="2400" dirty="0" smtClean="0"/>
              <a:t> Hunger </a:t>
            </a:r>
            <a:r>
              <a:rPr lang="en-US" sz="2400" dirty="0" err="1" smtClean="0"/>
              <a:t>dalam</a:t>
            </a:r>
            <a:r>
              <a:rPr lang="en-US" sz="2400" dirty="0" smtClean="0"/>
              <a:t> Amir (2011; 7) </a:t>
            </a:r>
            <a:r>
              <a:rPr lang="en-US" sz="2400" dirty="0" err="1" smtClean="0"/>
              <a:t>mengatakan</a:t>
            </a:r>
            <a:r>
              <a:rPr lang="en-US" sz="2400" dirty="0" smtClean="0"/>
              <a:t>:</a:t>
            </a:r>
            <a:br>
              <a:rPr lang="en-US" sz="2400" dirty="0" smtClean="0"/>
            </a:br>
            <a:r>
              <a:rPr lang="en-US" sz="2400" dirty="0" smtClean="0"/>
              <a:t/>
            </a:r>
            <a:br>
              <a:rPr lang="en-US" sz="2400" dirty="0" smtClean="0"/>
            </a:br>
            <a:r>
              <a:rPr lang="en-US" sz="2400" dirty="0" err="1" smtClean="0"/>
              <a:t>manajemen</a:t>
            </a:r>
            <a:r>
              <a:rPr lang="en-US" sz="2400" dirty="0" smtClean="0"/>
              <a:t> </a:t>
            </a:r>
            <a:r>
              <a:rPr lang="en-US" sz="2400" dirty="0" err="1" smtClean="0"/>
              <a:t>strategis</a:t>
            </a:r>
            <a:r>
              <a:rPr lang="en-US" sz="2400" dirty="0" smtClean="0"/>
              <a:t> </a:t>
            </a:r>
            <a:r>
              <a:rPr lang="en-US" sz="2400" dirty="0" err="1" smtClean="0"/>
              <a:t>sebagai</a:t>
            </a:r>
            <a:r>
              <a:rPr lang="en-US" sz="2400" dirty="0" smtClean="0"/>
              <a:t> </a:t>
            </a:r>
            <a:r>
              <a:rPr lang="en-US" sz="2400" dirty="0" err="1" smtClean="0"/>
              <a:t>sekumpulan</a:t>
            </a:r>
            <a:r>
              <a:rPr lang="en-US" sz="2400" dirty="0" smtClean="0"/>
              <a:t> </a:t>
            </a:r>
            <a:r>
              <a:rPr lang="en-US" sz="2400" dirty="0" err="1" smtClean="0"/>
              <a:t>keputusan</a:t>
            </a:r>
            <a:r>
              <a:rPr lang="en-US" sz="2400" dirty="0" smtClean="0"/>
              <a:t> </a:t>
            </a:r>
            <a:r>
              <a:rPr lang="en-US" sz="2400" dirty="0" err="1" smtClean="0"/>
              <a:t>dan</a:t>
            </a:r>
            <a:r>
              <a:rPr lang="en-US" sz="2400" dirty="0" smtClean="0"/>
              <a:t> </a:t>
            </a:r>
            <a:r>
              <a:rPr lang="en-US" sz="2400" dirty="0" err="1" smtClean="0"/>
              <a:t>tindakan</a:t>
            </a:r>
            <a:r>
              <a:rPr lang="en-US" sz="2400" dirty="0" smtClean="0"/>
              <a:t> </a:t>
            </a:r>
            <a:r>
              <a:rPr lang="en-US" sz="2400" dirty="0" err="1" smtClean="0"/>
              <a:t>manajerial</a:t>
            </a:r>
            <a:r>
              <a:rPr lang="en-US" sz="2400" dirty="0" smtClean="0"/>
              <a:t> </a:t>
            </a:r>
            <a:br>
              <a:rPr lang="en-US" sz="2400" dirty="0" smtClean="0"/>
            </a:br>
            <a:r>
              <a:rPr lang="en-US" sz="2400" dirty="0" smtClean="0"/>
              <a:t>yang  </a:t>
            </a:r>
            <a:r>
              <a:rPr lang="en-US" sz="2400" dirty="0" err="1" smtClean="0"/>
              <a:t>menentukan</a:t>
            </a:r>
            <a:r>
              <a:rPr lang="en-US" sz="2400" dirty="0" smtClean="0"/>
              <a:t> </a:t>
            </a:r>
            <a:r>
              <a:rPr lang="en-US" sz="2400" dirty="0" err="1" smtClean="0"/>
              <a:t>kinerja</a:t>
            </a:r>
            <a:r>
              <a:rPr lang="en-US" sz="2400" dirty="0" smtClean="0"/>
              <a:t> </a:t>
            </a:r>
            <a:r>
              <a:rPr lang="en-US" sz="2400" dirty="0" err="1" smtClean="0"/>
              <a:t>perusahaan</a:t>
            </a:r>
            <a:r>
              <a:rPr lang="en-US" sz="2400" dirty="0" smtClean="0"/>
              <a:t> </a:t>
            </a:r>
            <a:r>
              <a:rPr lang="en-US" sz="2400" dirty="0" err="1" smtClean="0"/>
              <a:t>dalam</a:t>
            </a:r>
            <a:r>
              <a:rPr lang="en-US" sz="2400" dirty="0" smtClean="0"/>
              <a:t> </a:t>
            </a:r>
            <a:r>
              <a:rPr lang="en-US" sz="2400" dirty="0" err="1" smtClean="0"/>
              <a:t>jangka</a:t>
            </a:r>
            <a:r>
              <a:rPr lang="en-US" sz="2400" dirty="0" smtClean="0"/>
              <a:t> </a:t>
            </a:r>
            <a:r>
              <a:rPr lang="en-US" sz="2400" dirty="0" err="1" smtClean="0"/>
              <a:t>panjang</a:t>
            </a:r>
            <a:r>
              <a:rPr lang="en-US" sz="2400" dirty="0" smtClean="0"/>
              <a:t>.  </a:t>
            </a:r>
            <a:br>
              <a:rPr lang="en-US" sz="2400" dirty="0" smtClean="0"/>
            </a:br>
            <a:r>
              <a:rPr lang="en-US" sz="2400" dirty="0" smtClean="0"/>
              <a:t/>
            </a:r>
            <a:br>
              <a:rPr lang="en-US" sz="2400" dirty="0" smtClean="0"/>
            </a:b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31285"/>
          </a:xfrm>
        </p:spPr>
        <p:txBody>
          <a:bodyPr>
            <a:normAutofit/>
          </a:bodyPr>
          <a:lstStyle/>
          <a:p>
            <a:r>
              <a:rPr lang="en-US" sz="4000" b="1" dirty="0" err="1"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Mengapa</a:t>
            </a: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a:t>
            </a:r>
            <a:b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4000" b="1" dirty="0" err="1"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perencanaan</a:t>
            </a: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a:r>
            <a:b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a:t>
            </a:r>
            <a:r>
              <a:rPr lang="en-US" sz="4000" b="1" dirty="0" err="1"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komunikasi</a:t>
            </a: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a:t>
            </a:r>
            <a:b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4000" b="1" dirty="0" err="1"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strategis</a:t>
            </a: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a:t>
            </a:r>
            <a:b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br>
            <a:r>
              <a:rPr lang="en-US" sz="4000" b="1" dirty="0" err="1"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diperlukan</a:t>
            </a:r>
            <a:r>
              <a:rPr lang="en-US" sz="4000" b="1" dirty="0" smtClean="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rPr>
              <a:t> ? </a:t>
            </a:r>
            <a:endParaRPr lang="en-US" sz="4000" b="1" dirty="0">
              <a:solidFill>
                <a:srgbClr val="FF0000"/>
              </a:solidFill>
              <a:effectLst>
                <a:outerShdw blurRad="38100" dist="38100" dir="2700000" algn="tl">
                  <a:srgbClr val="000000">
                    <a:alpha val="43137"/>
                  </a:srgbClr>
                </a:outerShdw>
              </a:effectLst>
              <a:latin typeface="Adobe Gothic Std B" pitchFamily="34" charset="-128"/>
              <a:ea typeface="Adobe Gothic Std B"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144348"/>
          </a:xfrm>
        </p:spPr>
        <p:txBody>
          <a:bodyPr>
            <a:normAutofit/>
          </a:bodyPr>
          <a:lstStyle/>
          <a:p>
            <a:r>
              <a:rPr lang="en-US" sz="2400" dirty="0" smtClean="0"/>
              <a:t> </a:t>
            </a:r>
            <a:r>
              <a:rPr lang="en-US" sz="2400" dirty="0" err="1" smtClean="0"/>
              <a:t>Perencanaan</a:t>
            </a:r>
            <a:r>
              <a:rPr lang="en-US" sz="2400" dirty="0" smtClean="0"/>
              <a:t> </a:t>
            </a:r>
            <a:r>
              <a:rPr lang="en-US" sz="2400" dirty="0" err="1" smtClean="0"/>
              <a:t>komunikasi</a:t>
            </a:r>
            <a:r>
              <a:rPr lang="en-US" sz="2400" dirty="0" smtClean="0"/>
              <a:t> </a:t>
            </a:r>
            <a:r>
              <a:rPr lang="en-US" sz="2400" dirty="0" err="1" smtClean="0"/>
              <a:t>strategis</a:t>
            </a:r>
            <a:r>
              <a:rPr lang="en-US" sz="2400" dirty="0" smtClean="0"/>
              <a:t> </a:t>
            </a:r>
            <a:r>
              <a:rPr lang="en-US" sz="2400" dirty="0" err="1" smtClean="0"/>
              <a:t>menurut</a:t>
            </a:r>
            <a:r>
              <a:rPr lang="en-US" sz="2400" dirty="0" smtClean="0"/>
              <a:t> Patterson </a:t>
            </a:r>
            <a:r>
              <a:rPr lang="en-US" sz="2400" dirty="0" err="1" smtClean="0"/>
              <a:t>dan</a:t>
            </a:r>
            <a:r>
              <a:rPr lang="en-US" sz="2400" dirty="0" smtClean="0"/>
              <a:t>  </a:t>
            </a:r>
            <a:r>
              <a:rPr lang="en-US" sz="2400" dirty="0" err="1" smtClean="0"/>
              <a:t>Radtke</a:t>
            </a:r>
            <a:r>
              <a:rPr lang="en-US" sz="2400" dirty="0" smtClean="0"/>
              <a:t> (2009; 8): </a:t>
            </a:r>
            <a:br>
              <a:rPr lang="en-US" sz="2400" dirty="0" smtClean="0"/>
            </a:br>
            <a:r>
              <a:rPr lang="en-US" sz="2400" dirty="0" err="1" smtClean="0"/>
              <a:t>implementasi</a:t>
            </a:r>
            <a:r>
              <a:rPr lang="en-US" sz="2400" dirty="0" smtClean="0"/>
              <a:t> </a:t>
            </a:r>
            <a:r>
              <a:rPr lang="en-US" sz="2400" dirty="0" err="1" smtClean="0"/>
              <a:t>strategi</a:t>
            </a:r>
            <a:r>
              <a:rPr lang="en-US" sz="2400" dirty="0" smtClean="0"/>
              <a:t> yang </a:t>
            </a:r>
            <a:r>
              <a:rPr lang="en-US" sz="2400" dirty="0" err="1" smtClean="0"/>
              <a:t>membantu</a:t>
            </a:r>
            <a:r>
              <a:rPr lang="en-US" sz="2400" dirty="0" smtClean="0"/>
              <a:t> </a:t>
            </a:r>
            <a:r>
              <a:rPr lang="en-US" sz="2400" dirty="0" err="1" smtClean="0"/>
              <a:t>organisasi</a:t>
            </a:r>
            <a:r>
              <a:rPr lang="en-US" sz="2400" dirty="0" smtClean="0"/>
              <a:t>  </a:t>
            </a:r>
            <a:r>
              <a:rPr lang="en-US" sz="2400" dirty="0" err="1" smtClean="0"/>
              <a:t>mencapai</a:t>
            </a:r>
            <a:r>
              <a:rPr lang="en-US" sz="2400" dirty="0" smtClean="0"/>
              <a:t> </a:t>
            </a:r>
            <a:r>
              <a:rPr lang="en-US" sz="2400" dirty="0" err="1" smtClean="0"/>
              <a:t>tujuan</a:t>
            </a:r>
            <a:r>
              <a:rPr lang="en-US" sz="2400" dirty="0" smtClean="0"/>
              <a:t> </a:t>
            </a:r>
            <a:r>
              <a:rPr lang="en-US" sz="2400" dirty="0" err="1" smtClean="0"/>
              <a:t>strategisnya</a:t>
            </a:r>
            <a:r>
              <a:rPr lang="en-US" sz="2400" dirty="0" smtClean="0"/>
              <a:t/>
            </a:r>
            <a:br>
              <a:rPr lang="en-US" sz="2400" dirty="0" smtClean="0"/>
            </a:br>
            <a:r>
              <a:rPr lang="en-US" sz="2400" dirty="0" smtClean="0"/>
              <a:t/>
            </a:r>
            <a:br>
              <a:rPr lang="en-US" sz="2400" dirty="0" smtClean="0"/>
            </a:br>
            <a:r>
              <a:rPr lang="en-US" sz="2400" dirty="0" smtClean="0"/>
              <a:t> </a:t>
            </a:r>
            <a:r>
              <a:rPr lang="en-US" sz="2400" dirty="0" err="1" smtClean="0"/>
              <a:t>Perencanaan</a:t>
            </a:r>
            <a:r>
              <a:rPr lang="en-US" sz="2400" dirty="0" smtClean="0"/>
              <a:t> </a:t>
            </a:r>
            <a:r>
              <a:rPr lang="en-US" sz="2400" dirty="0" err="1" smtClean="0"/>
              <a:t>strategis</a:t>
            </a:r>
            <a:r>
              <a:rPr lang="en-US" sz="2400" dirty="0" smtClean="0"/>
              <a:t> </a:t>
            </a:r>
            <a:r>
              <a:rPr lang="en-US" sz="2400" dirty="0" err="1" smtClean="0"/>
              <a:t>adalah</a:t>
            </a:r>
            <a:r>
              <a:rPr lang="en-US" sz="2400" dirty="0" smtClean="0"/>
              <a:t> </a:t>
            </a:r>
            <a:r>
              <a:rPr lang="en-US" sz="2400" dirty="0" err="1" smtClean="0"/>
              <a:t>proses</a:t>
            </a:r>
            <a:r>
              <a:rPr lang="en-US" sz="2400" dirty="0" smtClean="0"/>
              <a:t> </a:t>
            </a:r>
            <a:r>
              <a:rPr lang="en-US" sz="2400" dirty="0" err="1" smtClean="0"/>
              <a:t>perencanaan</a:t>
            </a:r>
            <a:r>
              <a:rPr lang="en-US" sz="2400" dirty="0" smtClean="0"/>
              <a:t> </a:t>
            </a:r>
            <a:r>
              <a:rPr lang="en-US" sz="2400" dirty="0" err="1" smtClean="0"/>
              <a:t>jangka</a:t>
            </a:r>
            <a:r>
              <a:rPr lang="en-US" sz="2400" dirty="0" smtClean="0"/>
              <a:t> </a:t>
            </a:r>
            <a:r>
              <a:rPr lang="en-US" sz="2400" dirty="0" err="1" smtClean="0"/>
              <a:t>panjang</a:t>
            </a:r>
            <a:r>
              <a:rPr lang="en-US" sz="2400" dirty="0" smtClean="0"/>
              <a:t> yang formal  </a:t>
            </a:r>
            <a:br>
              <a:rPr lang="en-US" sz="2400" dirty="0" smtClean="0"/>
            </a:br>
            <a:r>
              <a:rPr lang="en-US" sz="2400" dirty="0" err="1" smtClean="0"/>
              <a:t>untuk</a:t>
            </a:r>
            <a:r>
              <a:rPr lang="en-US" sz="2400" dirty="0" smtClean="0"/>
              <a:t> </a:t>
            </a:r>
            <a:r>
              <a:rPr lang="en-US" sz="2400" dirty="0" err="1" smtClean="0"/>
              <a:t>menentukan</a:t>
            </a:r>
            <a:r>
              <a:rPr lang="en-US" sz="2400" dirty="0" smtClean="0"/>
              <a:t> </a:t>
            </a:r>
            <a:r>
              <a:rPr lang="en-US" sz="2400" dirty="0" err="1" smtClean="0"/>
              <a:t>dan</a:t>
            </a:r>
            <a:r>
              <a:rPr lang="en-US" sz="2400" dirty="0" smtClean="0"/>
              <a:t> </a:t>
            </a:r>
            <a:r>
              <a:rPr lang="en-US" sz="2400" dirty="0" err="1" smtClean="0"/>
              <a:t>mencapai</a:t>
            </a:r>
            <a:r>
              <a:rPr lang="en-US" sz="2400" dirty="0" smtClean="0"/>
              <a:t> </a:t>
            </a:r>
            <a:r>
              <a:rPr lang="en-US" sz="2400" dirty="0" err="1" smtClean="0"/>
              <a:t>tujuan</a:t>
            </a:r>
            <a:r>
              <a:rPr lang="en-US" sz="2400" dirty="0" smtClean="0"/>
              <a:t> </a:t>
            </a:r>
            <a:r>
              <a:rPr lang="en-US" sz="2400" dirty="0" err="1" smtClean="0"/>
              <a:t>organisasi</a:t>
            </a:r>
            <a:r>
              <a:rPr lang="en-US" sz="2400" dirty="0" smtClean="0"/>
              <a:t/>
            </a:r>
            <a:br>
              <a:rPr lang="en-US" sz="2400" dirty="0" smtClean="0"/>
            </a:br>
            <a:r>
              <a:rPr lang="en-US" sz="2400" dirty="0" smtClean="0"/>
              <a:t> (Stoner </a:t>
            </a:r>
            <a:r>
              <a:rPr lang="en-US" sz="2400" dirty="0" err="1" smtClean="0"/>
              <a:t>dan</a:t>
            </a:r>
            <a:r>
              <a:rPr lang="en-US" sz="2400" dirty="0" smtClean="0"/>
              <a:t> </a:t>
            </a:r>
            <a:r>
              <a:rPr lang="en-US" sz="2400" dirty="0" err="1" smtClean="0"/>
              <a:t>Wenkel</a:t>
            </a:r>
            <a:r>
              <a:rPr lang="en-US" sz="2400" dirty="0" smtClean="0"/>
              <a:t> </a:t>
            </a:r>
            <a:r>
              <a:rPr lang="en-US" sz="2400" dirty="0" err="1" smtClean="0"/>
              <a:t>dalam</a:t>
            </a:r>
            <a:r>
              <a:rPr lang="en-US" sz="2400" dirty="0" smtClean="0"/>
              <a:t>  </a:t>
            </a:r>
            <a:r>
              <a:rPr lang="en-US" sz="2400" dirty="0" err="1" smtClean="0"/>
              <a:t>Siswanto</a:t>
            </a:r>
            <a:r>
              <a:rPr lang="en-US" sz="2400" dirty="0" smtClean="0"/>
              <a:t>, 2012; 48)</a:t>
            </a:r>
            <a:br>
              <a:rPr lang="en-US" sz="2400" dirty="0" smtClean="0"/>
            </a:br>
            <a:r>
              <a:rPr lang="en-US" sz="2400" dirty="0" smtClean="0"/>
              <a:t/>
            </a:r>
            <a:br>
              <a:rPr lang="en-US" sz="2400" dirty="0" smtClean="0"/>
            </a:br>
            <a:r>
              <a:rPr lang="en-US" sz="2400" dirty="0" smtClean="0"/>
              <a:t> </a:t>
            </a:r>
            <a:r>
              <a:rPr lang="en-US" sz="2400" dirty="0" err="1" smtClean="0"/>
              <a:t>Secara</a:t>
            </a:r>
            <a:r>
              <a:rPr lang="en-US" sz="2400" dirty="0" smtClean="0"/>
              <a:t> </a:t>
            </a:r>
            <a:r>
              <a:rPr lang="en-US" sz="2400" dirty="0" err="1" smtClean="0"/>
              <a:t>sederhana</a:t>
            </a:r>
            <a:r>
              <a:rPr lang="en-US" sz="2400" dirty="0" smtClean="0"/>
              <a:t>, </a:t>
            </a:r>
            <a:r>
              <a:rPr lang="en-US" sz="2400" dirty="0" err="1" smtClean="0"/>
              <a:t>komunikasi</a:t>
            </a:r>
            <a:r>
              <a:rPr lang="en-US" sz="2400" dirty="0" smtClean="0"/>
              <a:t> </a:t>
            </a:r>
            <a:r>
              <a:rPr lang="en-US" sz="2400" dirty="0" err="1" smtClean="0"/>
              <a:t>strategis</a:t>
            </a:r>
            <a:r>
              <a:rPr lang="en-US" sz="2400" dirty="0" smtClean="0"/>
              <a:t> </a:t>
            </a:r>
            <a:r>
              <a:rPr lang="en-US" sz="2400" dirty="0" err="1" smtClean="0"/>
              <a:t>adalah</a:t>
            </a:r>
            <a:r>
              <a:rPr lang="en-US" sz="2400" dirty="0" smtClean="0"/>
              <a:t> </a:t>
            </a:r>
            <a:r>
              <a:rPr lang="en-US" sz="2400" dirty="0" err="1" smtClean="0"/>
              <a:t>serangkaian</a:t>
            </a:r>
            <a:r>
              <a:rPr lang="en-US" sz="2400" dirty="0" smtClean="0"/>
              <a:t> </a:t>
            </a:r>
            <a:r>
              <a:rPr lang="en-US" sz="2400" dirty="0" err="1" smtClean="0"/>
              <a:t>proses</a:t>
            </a:r>
            <a:r>
              <a:rPr lang="en-US" sz="2400" dirty="0" smtClean="0"/>
              <a:t>  </a:t>
            </a:r>
            <a:br>
              <a:rPr lang="en-US" sz="2400" dirty="0" smtClean="0"/>
            </a:br>
            <a:r>
              <a:rPr lang="en-US" sz="2400" dirty="0" err="1" smtClean="0"/>
              <a:t>mempengaruhi</a:t>
            </a:r>
            <a:r>
              <a:rPr lang="en-US" sz="2400" dirty="0" smtClean="0"/>
              <a:t>, </a:t>
            </a:r>
            <a:r>
              <a:rPr lang="en-US" sz="2400" dirty="0" err="1" smtClean="0"/>
              <a:t>bergerak</a:t>
            </a:r>
            <a:r>
              <a:rPr lang="en-US" sz="2400" dirty="0" smtClean="0"/>
              <a:t>, </a:t>
            </a:r>
            <a:r>
              <a:rPr lang="en-US" sz="2400" dirty="0" err="1" smtClean="0"/>
              <a:t>dan</a:t>
            </a:r>
            <a:r>
              <a:rPr lang="en-US" sz="2400" dirty="0" smtClean="0"/>
              <a:t> </a:t>
            </a:r>
            <a:r>
              <a:rPr lang="en-US" sz="2400" dirty="0" err="1" smtClean="0"/>
              <a:t>meyakinkan</a:t>
            </a:r>
            <a:r>
              <a:rPr lang="en-US" sz="2400" dirty="0" smtClean="0"/>
              <a:t> </a:t>
            </a:r>
            <a:r>
              <a:rPr lang="en-US" sz="2400" dirty="0" err="1" smtClean="0"/>
              <a:t>sekelompok</a:t>
            </a:r>
            <a:r>
              <a:rPr lang="en-US" sz="2400" dirty="0" smtClean="0"/>
              <a:t> </a:t>
            </a:r>
            <a:r>
              <a:rPr lang="en-US" sz="2400" dirty="0" err="1" smtClean="0"/>
              <a:t>khalayak</a:t>
            </a:r>
            <a:r>
              <a:rPr lang="en-US" sz="2400" dirty="0" smtClean="0"/>
              <a:t> </a:t>
            </a:r>
            <a:r>
              <a:rPr lang="en-US" sz="2400" dirty="0" err="1" smtClean="0"/>
              <a:t>dan</a:t>
            </a:r>
            <a:r>
              <a:rPr lang="en-US" sz="2400" dirty="0" smtClean="0"/>
              <a:t> </a:t>
            </a:r>
            <a:r>
              <a:rPr lang="en-US" sz="2400" dirty="0" err="1" smtClean="0"/>
              <a:t>konstiten</a:t>
            </a:r>
            <a:r>
              <a:rPr lang="en-US" sz="2400" dirty="0" smtClean="0"/>
              <a:t>  yang </a:t>
            </a:r>
            <a:r>
              <a:rPr lang="en-US" sz="2400" dirty="0" err="1" smtClean="0"/>
              <a:t>penting</a:t>
            </a:r>
            <a:r>
              <a:rPr lang="en-US" sz="2400" dirty="0" smtClean="0"/>
              <a:t> </a:t>
            </a:r>
            <a:r>
              <a:rPr lang="en-US" sz="2400" dirty="0" err="1" smtClean="0"/>
              <a:t>untuk</a:t>
            </a:r>
            <a:r>
              <a:rPr lang="en-US" sz="2400" dirty="0" smtClean="0"/>
              <a:t> </a:t>
            </a:r>
            <a:r>
              <a:rPr lang="en-US" sz="2400" dirty="0" err="1" smtClean="0"/>
              <a:t>membantu</a:t>
            </a:r>
            <a:r>
              <a:rPr lang="en-US" sz="2400" dirty="0" smtClean="0"/>
              <a:t> </a:t>
            </a:r>
            <a:r>
              <a:rPr lang="en-US" sz="2400" dirty="0" err="1" smtClean="0"/>
              <a:t>organisasi</a:t>
            </a:r>
            <a:r>
              <a:rPr lang="en-US" sz="2400" dirty="0" smtClean="0"/>
              <a:t> </a:t>
            </a:r>
            <a:r>
              <a:rPr lang="en-US" sz="2400" dirty="0" err="1" smtClean="0"/>
              <a:t>mencapai</a:t>
            </a:r>
            <a:r>
              <a:rPr lang="en-US" sz="2400" dirty="0" smtClean="0"/>
              <a:t> </a:t>
            </a:r>
            <a:r>
              <a:rPr lang="en-US" sz="2400" dirty="0" err="1" smtClean="0"/>
              <a:t>misinya</a:t>
            </a:r>
            <a:r>
              <a:rPr lang="en-US" sz="2400" dirty="0" smtClean="0"/>
              <a:t>.    </a:t>
            </a:r>
            <a:endParaRPr lang="en-US" sz="24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2214</TotalTime>
  <Words>75</Words>
  <Application>Microsoft Office PowerPoint</Application>
  <PresentationFormat>Custom</PresentationFormat>
  <Paragraphs>16</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Organic</vt:lpstr>
      <vt:lpstr> Perencanaan Komunikasi  Dalam Organisasi</vt:lpstr>
      <vt:lpstr>Perencanaan komunikasi adalah pernyataan tertulis mengenai serangkaian tindakan tentang bagaimana suatu kegiatan komunikasi akan atau harus dilakukan agar mencapai perubahan perilaku sesuai dengan yang kita inginkan (Syam Nina et al:2007). </vt:lpstr>
      <vt:lpstr>Dalam perspektif makro organisasi, menurut Cangara (2013; 62),   perencanaan komunikasi dilandasi dari kebijakan komunikasi, pada  gilirannya  membutuhkan perangkat strategi komunikasi yang  kemudian dijabarkan lagi  dalam operasionalisasi komunikasi.     Ia menjelaskan bagaimana hubungan antara kebijakan komunikasi,  perencanaan komunikasi, strategi komunikasi, dan opersionalisasi  komunikasi sebagaimana tergambar berikut ini:  </vt:lpstr>
      <vt:lpstr>KEBIJAKAN KOMUNIKASI (Communication Policy)          PERENCANAAN KOMUNIKASI (Communication Planning)        STRATEGI KOMUNIKASI  ( Communication Strategy)          OPERASIONAL (Action)    Penjabaran Perencanaan Komunikasi dari Kebijakan sampai Operasional  (Sumber: Cangara, 2013; 62)  </vt:lpstr>
      <vt:lpstr>Jenis Perencanaan Dalam Organisasi    1. Perencanaan Strategis 2. Perencanaan Operasional</vt:lpstr>
      <vt:lpstr>1. Perencanaan Strategis   Cornelissen melihat strategi dalam tiga hal penting:       strategi adalah kombinasi antara proses yang direncanakan dan yang muncul dengan tiba-tiba     strategi melibatkan arahan yang umum dan bukan perencanaan atau taktik yang sederhana   strategi selalu berhubungan dengan organisasi dan lingkungannya    </vt:lpstr>
      <vt:lpstr>Wheelen dan Hunger dalam Amir (2011; 7) mengatakan:  manajemen strategis sebagai sekumpulan keputusan dan tindakan manajerial  yang  menentukan kinerja perusahaan dalam jangka panjang.    </vt:lpstr>
      <vt:lpstr>Mengapa  perencanaan  komunikasi  strategis  diperlukan ? </vt:lpstr>
      <vt:lpstr> Perencanaan komunikasi strategis menurut Patterson dan  Radtke (2009; 8):  implementasi strategi yang membantu organisasi  mencapai tujuan strategisnya   Perencanaan strategis adalah proses perencanaan jangka panjang yang formal   untuk menentukan dan mencapai tujuan organisasi  (Stoner dan Wenkel dalam  Siswanto, 2012; 48)   Secara sederhana, komunikasi strategis adalah serangkaian proses   mempengaruhi, bergerak, dan meyakinkan sekelompok khalayak dan konstiten  yang penting untuk membantu organisasi mencapai misinya.    </vt:lpstr>
      <vt:lpstr>  manfaat  perencanaan  komunikasi strategis adalah sebagai berikut (Patterson &amp; Radtke (2009;  8–9):  1. Membantu dalam menentukan prioritas dan memperjelas arah masa depan 2. Meningkatkan kinerja dan merangsang pemikiran yang kreatif 3. Membangun teamwork dan keahlian 4. Menggunakan sumber daya yang terbatas secara efektif</vt:lpstr>
      <vt:lpstr>10 karakteristik perencanaan startegis menurut Cangara yakni:   1) Keputusan yang diambil berkaitan dengan situasi masa depan   2) Merupakan kegiatan manajemen puncak (top management) yang berlangsung terus-menerus     3) Hasil proses pemikiran atau latihan intelektual yang diangkat dari nilainilai, budaya, prosedur, struktur, dan teknis yang dianut dalam lembaga tersebut   4) Berpikir positif dan inspiratif   5) Memerhatikan rangkaian konsekuensi sebab-akibat sepanjang waktu</vt:lpstr>
      <vt:lpstr>6) Mengidentifikasi secara sistematis tentang peluang dan ancaman di masa yang akan datang   7) Memperhatikan rangkaian tindakan alternatif yang terbuka di masa yang akan datang   8) Mempertemukan dengan tujuan organisasi dan tujuan masyarakat  9) Menjadi penuntun dalam bertindak   10) Merupakan proses penentuan visi, misi, tujuan, sasaran, dan strategi pencapaian.</vt:lpstr>
      <vt:lpstr>2. Perencanaan Operasional (operational plan)      Rencana operasional memberikan deskripsi tentang bagaimana rencana   strategis dilaksanakan (Siswanto, 2012 ; 49), yang dibedakan menjadi 2, yaitu:  1) Perencanaan sekali pakai (single use plan)    2) Perencanaan tetap (standing plan)</vt:lpstr>
      <vt:lpstr>1. Perencanaan Sekali Pakai Perencanaan sekali pakai dikembangkan untuk pencapaian tujuan tertentu  dan ditinggalkan manakala tujuan tersebut telah tercapai.    Bentuk utama perencanaan sekali pakai antara lain:   Perencanaan Program  Perencanaan Proyek  Perencanaan Anggaran</vt:lpstr>
      <vt:lpstr>   2. Perencanaan Tetap   Perencanaan tetap merupakan pendekatan yang sudah diakukan untuk  menangani situasi yang terjadi berulang (repetitive) dan dapat dperkirakan   Bentuk utama perencanaan tetap di antaranya:    Perencanaan kebijakan  Perencanaan prosedur standar Perencanaan Peraturan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Tradisi Psikologi Sosial</dc:title>
  <dc:creator>user</dc:creator>
  <cp:lastModifiedBy>DWI</cp:lastModifiedBy>
  <cp:revision>27</cp:revision>
  <dcterms:created xsi:type="dcterms:W3CDTF">2019-07-27T07:51:20Z</dcterms:created>
  <dcterms:modified xsi:type="dcterms:W3CDTF">2020-02-27T17:57:46Z</dcterms:modified>
</cp:coreProperties>
</file>