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5" r:id="rId5"/>
    <p:sldId id="259" r:id="rId6"/>
    <p:sldId id="260" r:id="rId7"/>
    <p:sldId id="261" r:id="rId8"/>
    <p:sldId id="262" r:id="rId9"/>
    <p:sldId id="263" r:id="rId10"/>
    <p:sldId id="264" r:id="rId11"/>
    <p:sldId id="265" r:id="rId12"/>
    <p:sldId id="266" r:id="rId13"/>
    <p:sldId id="267" r:id="rId14"/>
    <p:sldId id="268" r:id="rId15"/>
    <p:sldId id="295"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6" r:id="rId32"/>
    <p:sldId id="287" r:id="rId33"/>
    <p:sldId id="288" r:id="rId34"/>
    <p:sldId id="289" r:id="rId35"/>
    <p:sldId id="290" r:id="rId36"/>
    <p:sldId id="291" r:id="rId37"/>
    <p:sldId id="292" r:id="rId38"/>
    <p:sldId id="293" r:id="rId39"/>
    <p:sldId id="294" r:id="rId40"/>
    <p:sldId id="284" r:id="rId4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6735" autoAdjust="0"/>
    <p:restoredTop sz="94660"/>
  </p:normalViewPr>
  <p:slideViewPr>
    <p:cSldViewPr>
      <p:cViewPr>
        <p:scale>
          <a:sx n="62" d="100"/>
          <a:sy n="62" d="100"/>
        </p:scale>
        <p:origin x="-120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7393B19-F9E7-4EF6-8F9A-4C33459CE1A6}"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A0D5851-BD80-43D8-A510-DB74062A96C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7393B19-F9E7-4EF6-8F9A-4C33459CE1A6}"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A0D5851-BD80-43D8-A510-DB74062A96C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7393B19-F9E7-4EF6-8F9A-4C33459CE1A6}"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A0D5851-BD80-43D8-A510-DB74062A96C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7393B19-F9E7-4EF6-8F9A-4C33459CE1A6}"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A0D5851-BD80-43D8-A510-DB74062A96C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393B19-F9E7-4EF6-8F9A-4C33459CE1A6}"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A0D5851-BD80-43D8-A510-DB74062A96C7}"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7393B19-F9E7-4EF6-8F9A-4C33459CE1A6}"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A0D5851-BD80-43D8-A510-DB74062A96C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7393B19-F9E7-4EF6-8F9A-4C33459CE1A6}" type="datetimeFigureOut">
              <a:rPr lang="id-ID" smtClean="0"/>
              <a:pPr/>
              <a:t>31/08/2020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A0D5851-BD80-43D8-A510-DB74062A96C7}"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7393B19-F9E7-4EF6-8F9A-4C33459CE1A6}" type="datetimeFigureOut">
              <a:rPr lang="id-ID" smtClean="0"/>
              <a:pPr/>
              <a:t>31/08/2020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A0D5851-BD80-43D8-A510-DB74062A96C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93B19-F9E7-4EF6-8F9A-4C33459CE1A6}" type="datetimeFigureOut">
              <a:rPr lang="id-ID" smtClean="0"/>
              <a:pPr/>
              <a:t>31/08/2020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A0D5851-BD80-43D8-A510-DB74062A96C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393B19-F9E7-4EF6-8F9A-4C33459CE1A6}"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A0D5851-BD80-43D8-A510-DB74062A96C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393B19-F9E7-4EF6-8F9A-4C33459CE1A6}"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A0D5851-BD80-43D8-A510-DB74062A96C7}"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93B19-F9E7-4EF6-8F9A-4C33459CE1A6}" type="datetimeFigureOut">
              <a:rPr lang="id-ID" smtClean="0"/>
              <a:pPr/>
              <a:t>31/08/2020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D5851-BD80-43D8-A510-DB74062A96C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ulfikar.com/tag/pesa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bp2.blogger.com/_8_-QmcWoDX8/SEKyljPwfDI/AAAAAAAAAMk/zn3ikIeDX10/s1600-h/teori+strategi+komunikasi.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268760"/>
            <a:ext cx="7772400" cy="1974081"/>
          </a:xfrm>
        </p:spPr>
        <p:txBody>
          <a:bodyPr>
            <a:normAutofit fontScale="90000"/>
          </a:bodyPr>
          <a:lstStyle/>
          <a:p>
            <a:r>
              <a:rPr lang="id-ID" dirty="0" smtClean="0"/>
              <a:t/>
            </a:r>
            <a:br>
              <a:rPr lang="id-ID" dirty="0" smtClean="0"/>
            </a:br>
            <a:r>
              <a:rPr lang="id-ID" dirty="0" smtClean="0"/>
              <a:t/>
            </a:r>
            <a:br>
              <a:rPr lang="id-ID" dirty="0" smtClean="0"/>
            </a:br>
            <a:r>
              <a:rPr lang="id-ID" dirty="0" smtClean="0"/>
              <a:t/>
            </a:r>
            <a:br>
              <a:rPr lang="id-ID" dirty="0" smtClean="0"/>
            </a:br>
            <a:r>
              <a:rPr lang="id-ID" sz="2700" b="1" dirty="0" smtClean="0"/>
              <a:t>APPROACH  STRATEGY</a:t>
            </a:r>
            <a:br>
              <a:rPr lang="id-ID" sz="2700" b="1" dirty="0" smtClean="0"/>
            </a:br>
            <a:r>
              <a:rPr lang="id-ID" sz="2700" b="1" dirty="0" smtClean="0"/>
              <a:t>(Strategi pendekatan) </a:t>
            </a:r>
            <a:r>
              <a:rPr lang="id-ID" sz="2700" b="1" smtClean="0"/>
              <a:t/>
            </a:r>
            <a:br>
              <a:rPr lang="id-ID" sz="2700" b="1" smtClean="0"/>
            </a:br>
            <a:r>
              <a:rPr lang="id-ID" sz="2700" dirty="0" smtClean="0"/>
              <a:t/>
            </a:r>
            <a:br>
              <a:rPr lang="id-ID" sz="2700" dirty="0" smtClean="0"/>
            </a:br>
            <a:r>
              <a:rPr lang="id-ID" dirty="0" smtClean="0"/>
              <a:t/>
            </a:r>
            <a:br>
              <a:rPr lang="id-ID" dirty="0" smtClean="0"/>
            </a:br>
            <a:r>
              <a:rPr lang="id-ID" dirty="0"/>
              <a:t/>
            </a:r>
            <a:br>
              <a:rPr lang="id-ID" dirty="0"/>
            </a:br>
            <a:endParaRPr lang="id-ID" dirty="0"/>
          </a:p>
        </p:txBody>
      </p:sp>
      <p:sp>
        <p:nvSpPr>
          <p:cNvPr id="3" name="Subtitle 2"/>
          <p:cNvSpPr>
            <a:spLocks noGrp="1"/>
          </p:cNvSpPr>
          <p:nvPr>
            <p:ph type="subTitle" idx="1"/>
          </p:nvPr>
        </p:nvSpPr>
        <p:spPr>
          <a:xfrm>
            <a:off x="1371600" y="2852936"/>
            <a:ext cx="6400800" cy="1944216"/>
          </a:xfrm>
        </p:spPr>
        <p:txBody>
          <a:bodyPr>
            <a:normAutofit/>
          </a:bodyPr>
          <a:lstStyle/>
          <a:p>
            <a:endParaRPr lang="id-ID" dirty="0" smtClean="0"/>
          </a:p>
          <a:p>
            <a:r>
              <a:rPr lang="id-ID" b="1" dirty="0" smtClean="0"/>
              <a:t>K4.</a:t>
            </a:r>
          </a:p>
          <a:p>
            <a:r>
              <a:rPr lang="id-ID" sz="3000" b="1" dirty="0" smtClean="0"/>
              <a:t>Dr .Ir. Ratu Mutialela Caropeboka., M.S</a:t>
            </a:r>
            <a:endParaRPr lang="id-ID" sz="3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TELAAH KOMUNIKASI </a:t>
            </a:r>
            <a:endParaRPr lang="id-ID" dirty="0"/>
          </a:p>
        </p:txBody>
      </p:sp>
      <p:sp>
        <p:nvSpPr>
          <p:cNvPr id="3" name="Content Placeholder 2"/>
          <p:cNvSpPr>
            <a:spLocks noGrp="1"/>
          </p:cNvSpPr>
          <p:nvPr>
            <p:ph idx="1"/>
          </p:nvPr>
        </p:nvSpPr>
        <p:spPr/>
        <p:txBody>
          <a:bodyPr/>
          <a:lstStyle/>
          <a:p>
            <a:r>
              <a:rPr lang="id-ID" dirty="0" smtClean="0"/>
              <a:t>1. KOMUNIKATOR</a:t>
            </a:r>
          </a:p>
          <a:p>
            <a:r>
              <a:rPr lang="id-ID" dirty="0" smtClean="0"/>
              <a:t> </a:t>
            </a:r>
            <a:r>
              <a:rPr lang="id-ID" dirty="0"/>
              <a:t>Sejauhmana si komunikator mempunyai percaya diri (</a:t>
            </a:r>
            <a:r>
              <a:rPr lang="id-ID" i="1" dirty="0"/>
              <a:t>self confident</a:t>
            </a:r>
            <a:r>
              <a:rPr lang="id-ID" dirty="0"/>
              <a:t>). Dikarenakan dalam Komunikasi Interpersonal ciri/karakteristiknya yang pertama dimulai dari diri sendiri maka komunikator harus percaya pada kemampuannya sendiri untuk melakukan relasi Komunikasi Interpersonal</a:t>
            </a:r>
            <a:r>
              <a:rPr lang="id-ID" dirty="0" smtClean="0"/>
              <a:t>.</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Sejauhmana komunikator mengendalikan transaksional, yaitu ketika bertemu dan berkenalan dengan komunikan maka komunikator sudah mempunyai persepsi mengenai identitas dan kepribadian komunikan. </a:t>
            </a:r>
            <a:endParaRPr lang="id-ID" dirty="0" smtClean="0"/>
          </a:p>
          <a:p>
            <a:r>
              <a:rPr lang="id-ID" dirty="0" smtClean="0"/>
              <a:t>Komunikator </a:t>
            </a:r>
            <a:r>
              <a:rPr lang="id-ID" dirty="0"/>
              <a:t>harus tetap mengendalikan identitas dan kepribadian komunikan seperti semula.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	</a:t>
            </a:r>
          </a:p>
          <a:p>
            <a:pPr>
              <a:buNone/>
            </a:pPr>
            <a:r>
              <a:rPr lang="id-ID" dirty="0" smtClean="0"/>
              <a:t>Komunikator HARUS menguasai materi/pengetahuan </a:t>
            </a:r>
            <a:r>
              <a:rPr lang="id-ID" dirty="0"/>
              <a:t>yang mendalam tentang hah-hal dari isi pesan yang akan di-reciever-kan (disampaikan</a:t>
            </a:r>
            <a:r>
              <a:rPr lang="id-ID" dirty="0" smtClean="0"/>
              <a:t>)</a:t>
            </a:r>
          </a:p>
          <a:p>
            <a:pPr>
              <a:buNone/>
            </a:pPr>
            <a:endParaRPr lang="id-ID" dirty="0" smtClean="0"/>
          </a:p>
          <a:p>
            <a:r>
              <a:rPr lang="id-ID" dirty="0" smtClean="0"/>
              <a:t>Komunikator harus memelihara </a:t>
            </a:r>
            <a:r>
              <a:rPr lang="id-ID" dirty="0"/>
              <a:t>relasi, yaitu memelihara hubungan dengan </a:t>
            </a:r>
            <a:r>
              <a:rPr lang="id-ID" dirty="0" smtClean="0"/>
              <a:t>komunikan.</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Telaah pesan</a:t>
            </a:r>
            <a:endParaRPr lang="id-ID" dirty="0"/>
          </a:p>
        </p:txBody>
      </p:sp>
      <p:sp>
        <p:nvSpPr>
          <p:cNvPr id="3" name="Content Placeholder 2"/>
          <p:cNvSpPr>
            <a:spLocks noGrp="1"/>
          </p:cNvSpPr>
          <p:nvPr>
            <p:ph idx="1"/>
          </p:nvPr>
        </p:nvSpPr>
        <p:spPr/>
        <p:txBody>
          <a:bodyPr>
            <a:normAutofit lnSpcReduction="10000"/>
          </a:bodyPr>
          <a:lstStyle/>
          <a:p>
            <a:r>
              <a:rPr lang="id-ID" dirty="0" smtClean="0"/>
              <a:t>Proses </a:t>
            </a:r>
            <a:r>
              <a:rPr lang="id-ID" dirty="0"/>
              <a:t>Komunikasi Yang Effektif. </a:t>
            </a:r>
            <a:br>
              <a:rPr lang="id-ID" dirty="0"/>
            </a:br>
            <a:r>
              <a:rPr lang="id-ID" dirty="0"/>
              <a:t>Formula dari Lasswell tersebut termasuk dalam katagori model-model dasar dalam </a:t>
            </a:r>
            <a:r>
              <a:rPr lang="id-ID" dirty="0" smtClean="0"/>
              <a:t>strategi komunikasi.</a:t>
            </a:r>
          </a:p>
          <a:p>
            <a:r>
              <a:rPr lang="id-ID" dirty="0" smtClean="0"/>
              <a:t>Pesan </a:t>
            </a:r>
            <a:r>
              <a:rPr lang="id-ID" dirty="0"/>
              <a:t>adalah: “suatu komponen dalam proses komunikasi berupa paduan dari pikiran dan perasaan seseorang dengan menggunakan lambang, bahasa/lambang-lambang lainnya disampaikan kepada orang lain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Menurut De Vito, pesan adalah pernyataan tentang pikiran dan perasaan kita yang dikirim kepada orang lain agar orang tersebut diharapkan bisa mengerti dan memahami apa yang diinginkan oleh sipengirim pesan.</a:t>
            </a:r>
          </a:p>
          <a:p>
            <a:r>
              <a:rPr lang="id-ID" dirty="0"/>
              <a:t>Dari pengertian di atas dapat disimpulkan bahwa </a:t>
            </a:r>
            <a:r>
              <a:rPr lang="id-ID" dirty="0">
                <a:hlinkClick r:id="rId2"/>
              </a:rPr>
              <a:t>pesan</a:t>
            </a:r>
            <a:r>
              <a:rPr lang="id-ID" dirty="0"/>
              <a:t> adalah suatu materi yang disampaikan kepada orang lain dalam bentuk gagasan baik verbal maupun </a:t>
            </a:r>
            <a:r>
              <a:rPr lang="id-ID" dirty="0" smtClean="0"/>
              <a:t>nonverbal</a:t>
            </a:r>
            <a:r>
              <a:rPr lang="id-ID"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KULIAH  KE 8</a:t>
            </a:r>
            <a:endParaRPr lang="id-ID" dirty="0"/>
          </a:p>
        </p:txBody>
      </p:sp>
      <p:sp>
        <p:nvSpPr>
          <p:cNvPr id="3" name="Content Placeholder 2"/>
          <p:cNvSpPr>
            <a:spLocks noGrp="1"/>
          </p:cNvSpPr>
          <p:nvPr>
            <p:ph idx="1"/>
          </p:nvPr>
        </p:nvSpPr>
        <p:spPr/>
        <p:txBody>
          <a:bodyPr/>
          <a:lstStyle/>
          <a:p>
            <a:endParaRPr lang="id-ID" dirty="0" smtClean="0"/>
          </a:p>
          <a:p>
            <a:endParaRPr lang="id-ID" dirty="0" smtClean="0"/>
          </a:p>
          <a:p>
            <a:endParaRPr lang="id-ID" dirty="0" smtClean="0"/>
          </a:p>
          <a:p>
            <a:pPr algn="ctr"/>
            <a:r>
              <a:rPr lang="id-ID" smtClean="0"/>
              <a:t>PENDEKATAN  KOMUNIKASI PERSUASIF</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8 Pendekatan </a:t>
            </a:r>
            <a:r>
              <a:rPr lang="id-ID" b="1" dirty="0" smtClean="0"/>
              <a:t>Komunikasi </a:t>
            </a:r>
            <a:r>
              <a:rPr lang="id-ID" b="1" dirty="0"/>
              <a:t>Persuasif</a:t>
            </a:r>
            <a:endParaRPr lang="id-ID" dirty="0"/>
          </a:p>
        </p:txBody>
      </p:sp>
      <p:sp>
        <p:nvSpPr>
          <p:cNvPr id="3" name="Content Placeholder 2"/>
          <p:cNvSpPr>
            <a:spLocks noGrp="1"/>
          </p:cNvSpPr>
          <p:nvPr>
            <p:ph idx="1"/>
          </p:nvPr>
        </p:nvSpPr>
        <p:spPr/>
        <p:txBody>
          <a:bodyPr>
            <a:normAutofit fontScale="92500" lnSpcReduction="20000"/>
          </a:bodyPr>
          <a:lstStyle/>
          <a:p>
            <a:r>
              <a:rPr lang="id-ID" dirty="0"/>
              <a:t>Komunikasi dianggap dapat mengubah pola pikir dan perilaku manusia. Komunikasi yang efektif akan memudahkan seseorang dalam memahami informasi yang disampaikan oleh komunikator kepada </a:t>
            </a:r>
            <a:r>
              <a:rPr lang="id-ID" dirty="0" smtClean="0"/>
              <a:t>komunikan</a:t>
            </a:r>
          </a:p>
          <a:p>
            <a:r>
              <a:rPr lang="id-ID" dirty="0" smtClean="0"/>
              <a:t>Menurut </a:t>
            </a:r>
            <a:r>
              <a:rPr lang="id-ID" dirty="0"/>
              <a:t>Devito (2009), komunikasi persuasif memiliki tujuan untuk memperkuat suatu argumentasi seseorang, untuk mengubah perilaku dan pola pikir seseorang, dan untuk memotivasi seseorang dalam melakukan suatu tindakan</a:t>
            </a:r>
            <a:endParaRPr lang="id-ID" dirty="0" smtClean="0"/>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Abdurrahman juga, mendefinisikan persuasif atau ajakan sebagai suatu tindakan yang berdasarkan segi-segi psikologis yang dapat membangkitkan kesadaran individu.</a:t>
            </a:r>
          </a:p>
          <a:p>
            <a:r>
              <a:rPr lang="id-ID" dirty="0" smtClean="0"/>
              <a:t> Komunikasi persuasif merupakan suatu cara komunikasi yang berguna untuk mengajak seseorang dalam mengubah pola perilaku, pola pikir, sikap, dan pendapat dengan menggunakan ucapan, tindakan, gambar, dan alat lainnya yang bersifat persuasif atau mengajak</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dirty="0"/>
          </a:p>
        </p:txBody>
      </p:sp>
      <p:sp>
        <p:nvSpPr>
          <p:cNvPr id="3" name="Content Placeholder 2"/>
          <p:cNvSpPr>
            <a:spLocks noGrp="1"/>
          </p:cNvSpPr>
          <p:nvPr>
            <p:ph idx="1"/>
          </p:nvPr>
        </p:nvSpPr>
        <p:spPr/>
        <p:txBody>
          <a:bodyPr>
            <a:normAutofit/>
          </a:bodyPr>
          <a:lstStyle/>
          <a:p>
            <a:pPr lvl="0"/>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endParaRPr lang="id-ID"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STRATEGI KOMUNIKASI</a:t>
            </a:r>
            <a:endParaRPr lang="id-ID" dirty="0"/>
          </a:p>
        </p:txBody>
      </p:sp>
      <p:sp>
        <p:nvSpPr>
          <p:cNvPr id="3" name="Content Placeholder 2"/>
          <p:cNvSpPr>
            <a:spLocks noGrp="1"/>
          </p:cNvSpPr>
          <p:nvPr>
            <p:ph idx="1"/>
          </p:nvPr>
        </p:nvSpPr>
        <p:spPr/>
        <p:txBody>
          <a:bodyPr/>
          <a:lstStyle/>
          <a:p>
            <a:r>
              <a:rPr lang="id-ID" dirty="0"/>
              <a:t>Keberhasilan kegiatan komunikasi secara efektif banyak ditentukan oleh penentuan strategi </a:t>
            </a:r>
            <a:r>
              <a:rPr lang="id-ID" dirty="0" smtClean="0"/>
              <a:t>komunikasI</a:t>
            </a:r>
          </a:p>
          <a:p>
            <a:pPr>
              <a:buNone/>
            </a:pPr>
            <a:endParaRPr lang="id-ID" dirty="0" smtClean="0"/>
          </a:p>
          <a:p>
            <a:r>
              <a:rPr lang="id-ID" dirty="0"/>
              <a:t>J</a:t>
            </a:r>
            <a:r>
              <a:rPr lang="id-ID" dirty="0" smtClean="0"/>
              <a:t>ika </a:t>
            </a:r>
            <a:r>
              <a:rPr lang="id-ID" dirty="0"/>
              <a:t>tidak ada strategi komunikasi yang baik efek dari proses komunikasi (terutama komunikasi media massa) bukan tidak mungkin akan menimbulkan pengaruh negatif</a:t>
            </a:r>
            <a:endParaRPr lang="id-ID" dirty="0" smtClean="0"/>
          </a:p>
          <a:p>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endParaRPr lang="id-ID" dirty="0" smtClean="0"/>
          </a:p>
          <a:p>
            <a:pPr lvl="0"/>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endParaRPr lang="id-ID"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
            </a:r>
            <a:br>
              <a:rPr lang="id-ID" dirty="0"/>
            </a:b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Untuk </a:t>
            </a:r>
            <a:r>
              <a:rPr lang="id-ID" dirty="0"/>
              <a:t>menilai keberhasilan proses komunikasi tersebut terutama efek dari proses komunikasi tersebut digunakan </a:t>
            </a:r>
            <a:r>
              <a:rPr lang="id-ID" b="1" dirty="0"/>
              <a:t>telaah model </a:t>
            </a:r>
            <a:r>
              <a:rPr lang="id-ID" b="1" dirty="0" smtClean="0"/>
              <a:t>komunikasi</a:t>
            </a:r>
          </a:p>
          <a:p>
            <a:r>
              <a:rPr lang="id-ID" dirty="0" smtClean="0"/>
              <a:t>Strategi </a:t>
            </a:r>
            <a:r>
              <a:rPr lang="id-ID" dirty="0"/>
              <a:t>komunikasi merupakan panduan dari </a:t>
            </a:r>
            <a:r>
              <a:rPr lang="id-ID" b="1" dirty="0"/>
              <a:t>perencanaan komunikasi (</a:t>
            </a:r>
            <a:r>
              <a:rPr lang="id-ID" b="1" i="1" dirty="0"/>
              <a:t>communication planning</a:t>
            </a:r>
            <a:r>
              <a:rPr lang="id-ID" b="1" dirty="0"/>
              <a:t>) dan manajemen (</a:t>
            </a:r>
            <a:r>
              <a:rPr lang="id-ID" b="1" i="1" dirty="0"/>
              <a:t>communications management</a:t>
            </a:r>
            <a:r>
              <a:rPr lang="id-ID" dirty="0"/>
              <a:t>) untuk mencapai suatu tujuan. </a:t>
            </a:r>
            <a:endParaRPr lang="id-ID" dirty="0" smtClean="0"/>
          </a:p>
          <a:p>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endParaRPr lang="id-ID" sz="4000" dirty="0" smtClean="0">
              <a:latin typeface="Arial Black" pitchFamily="34" charset="0"/>
            </a:endParaRPr>
          </a:p>
          <a:p>
            <a:endParaRPr lang="id-ID" sz="4000" dirty="0">
              <a:latin typeface="Arial Black"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b="1"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endParaRPr lang="id-ID" b="1" dirty="0" smtClean="0"/>
          </a:p>
          <a:p>
            <a:endParaRPr lang="id-ID" dirty="0" smtClean="0"/>
          </a:p>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
            </a:r>
            <a:br>
              <a:rPr lang="id-ID" dirty="0" smtClean="0"/>
            </a:br>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 </a:t>
            </a:r>
          </a:p>
          <a:p>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dirty="0"/>
          </a:p>
        </p:txBody>
      </p:sp>
      <p:sp>
        <p:nvSpPr>
          <p:cNvPr id="3" name="Content Placeholder 2"/>
          <p:cNvSpPr>
            <a:spLocks noGrp="1"/>
          </p:cNvSpPr>
          <p:nvPr>
            <p:ph idx="1"/>
          </p:nvPr>
        </p:nvSpPr>
        <p:spPr/>
        <p:txBody>
          <a:bodyPr>
            <a:normAutofit/>
          </a:bodyPr>
          <a:lstStyle/>
          <a:p>
            <a:pPr>
              <a:buNone/>
            </a:pPr>
            <a:endParaRPr lang="id-ID"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Untuk mencapai tujuan tersebut strategi komunikasi harus dapat menunjukkan </a:t>
            </a:r>
            <a:r>
              <a:rPr lang="id-ID" b="1" dirty="0" smtClean="0"/>
              <a:t>bagaimana operasionalnya secara taktis harus dilakukan, dalam arti kata bahwa pendekatan (</a:t>
            </a:r>
            <a:r>
              <a:rPr lang="id-ID" b="1" i="1" dirty="0" smtClean="0"/>
              <a:t>approach</a:t>
            </a:r>
            <a:r>
              <a:rPr lang="id-ID" b="1" dirty="0" smtClean="0"/>
              <a:t>) bisa berbeda sewaktu-waktu tergantung dari situasi dan kondisi”. </a:t>
            </a:r>
          </a:p>
          <a:p>
            <a:endParaRPr lang="id-ID"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pPr algn="just">
              <a:buNone/>
            </a:pPr>
            <a:endParaRPr lang="id-ID" dirty="0" smtClean="0"/>
          </a:p>
          <a:p>
            <a:pPr algn="ctr">
              <a:buNone/>
            </a:pPr>
            <a:endParaRPr lang="id-ID" dirty="0" smtClean="0"/>
          </a:p>
          <a:p>
            <a:pPr algn="ctr">
              <a:buNone/>
            </a:pPr>
            <a:endParaRPr lang="id-ID" dirty="0" smtClean="0"/>
          </a:p>
          <a:p>
            <a:pPr algn="ct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Menurut </a:t>
            </a:r>
            <a:r>
              <a:rPr lang="id-ID" dirty="0"/>
              <a:t>Onong Uchjana Effendi bahwa strategi komunikasi terdiri dari dua aspek, yaitu :</a:t>
            </a:r>
            <a:br>
              <a:rPr lang="id-ID" dirty="0"/>
            </a:br>
            <a:r>
              <a:rPr lang="id-ID" dirty="0" smtClean="0"/>
              <a:t>1.Secara </a:t>
            </a:r>
            <a:r>
              <a:rPr lang="id-ID" dirty="0"/>
              <a:t>makro (Planned multi-media strategy)</a:t>
            </a:r>
            <a:br>
              <a:rPr lang="id-ID" dirty="0"/>
            </a:br>
            <a:r>
              <a:rPr lang="id-ID" dirty="0" smtClean="0"/>
              <a:t>2.Secara </a:t>
            </a:r>
            <a:r>
              <a:rPr lang="id-ID" dirty="0"/>
              <a:t>mikro (single communication medium strategy</a:t>
            </a:r>
            <a:r>
              <a:rPr lang="id-ID" dirty="0" smtClean="0"/>
              <a:t>)</a:t>
            </a:r>
          </a:p>
          <a:p>
            <a:r>
              <a:rPr lang="id-ID" dirty="0"/>
              <a:t/>
            </a:r>
            <a:br>
              <a:rPr lang="id-ID" dirty="0"/>
            </a:br>
            <a:r>
              <a:rPr lang="id-ID" dirty="0"/>
              <a:t>Kedua aspek tersebut mempunyai fungsi ganda, yaitu :</a:t>
            </a:r>
            <a:br>
              <a:rPr lang="id-ID" dirty="0"/>
            </a:br>
            <a:r>
              <a:rPr lang="id-ID" dirty="0"/>
              <a:t>Menyebarluaskan pesan komunikasi yang bersifat informatif, persuasif dan instruktif secara sistematis kepada sasaran untuk memperoleh hasil yang optimal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85000" lnSpcReduction="20000"/>
          </a:bodyPr>
          <a:lstStyle/>
          <a:p>
            <a:r>
              <a:rPr lang="id-ID" dirty="0"/>
              <a:t>Anwar Arifin dalam buku ‘Strategi Komunikasi’ menyatakan bahwa : Sesungguhnya suatu strategi adalah keseluruhan keputusan kondisional tentang tindakan yang akan dijalankan, guna mencapai tujuan</a:t>
            </a:r>
            <a:r>
              <a:rPr lang="id-ID" dirty="0" smtClean="0"/>
              <a:t>.</a:t>
            </a:r>
          </a:p>
          <a:p>
            <a:r>
              <a:rPr lang="id-ID" dirty="0" smtClean="0"/>
              <a:t> Merumuskan </a:t>
            </a:r>
            <a:r>
              <a:rPr lang="id-ID" dirty="0"/>
              <a:t>strategi komunikasi, berarti memperhitungkan kondisi dan situasi (ruang dan waktu) yang dihadapi dan yang akan mungkin dihadapi di masa depan, guna mencapai efektivitas. </a:t>
            </a:r>
            <a:endParaRPr lang="id-ID" dirty="0" smtClean="0"/>
          </a:p>
          <a:p>
            <a:r>
              <a:rPr lang="id-ID" dirty="0" smtClean="0"/>
              <a:t>Dengan </a:t>
            </a:r>
            <a:r>
              <a:rPr lang="id-ID" dirty="0"/>
              <a:t>strategi komunikasi ini, berarti dapat ditempuh beberapa cara memakai komunikasi secara sadar untuk menciptakan perubahan pada diri khalayak dengan mudah dan cepat.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Dalam Strategi Komunikasi</a:t>
            </a:r>
            <a:endParaRPr lang="id-ID" dirty="0"/>
          </a:p>
        </p:txBody>
      </p:sp>
      <p:sp>
        <p:nvSpPr>
          <p:cNvPr id="3" name="Content Placeholder 2"/>
          <p:cNvSpPr>
            <a:spLocks noGrp="1"/>
          </p:cNvSpPr>
          <p:nvPr>
            <p:ph idx="1"/>
          </p:nvPr>
        </p:nvSpPr>
        <p:spPr/>
        <p:txBody>
          <a:bodyPr>
            <a:normAutofit/>
          </a:bodyPr>
          <a:lstStyle/>
          <a:p>
            <a:pPr>
              <a:buNone/>
            </a:pPr>
            <a:r>
              <a:rPr lang="id-ID" dirty="0" smtClean="0"/>
              <a:t> </a:t>
            </a:r>
            <a:r>
              <a:rPr lang="id-ID" dirty="0"/>
              <a:t/>
            </a:r>
            <a:br>
              <a:rPr lang="id-ID" dirty="0"/>
            </a:br>
            <a:r>
              <a:rPr lang="id-ID" dirty="0" smtClean="0"/>
              <a:t>Teori </a:t>
            </a:r>
            <a:r>
              <a:rPr lang="id-ID" dirty="0"/>
              <a:t>merupakan pengetahuan mendasar pengalaman yang sudah diuji kebenarannya. Karena teori merupakan suatu statement (pernyataan) atau suatu konklusi dari beberapa statement yang menghubungkan (mengkorelasikan) suatu statement yang satu dengan statement lainnya.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Harold </a:t>
            </a:r>
            <a:r>
              <a:rPr lang="id-ID" dirty="0"/>
              <a:t>D. Lasswell </a:t>
            </a:r>
            <a:r>
              <a:rPr lang="id-ID" dirty="0" smtClean="0"/>
              <a:t>menyatakan </a:t>
            </a:r>
            <a:r>
              <a:rPr lang="id-ID" dirty="0"/>
              <a:t>bahwa cara yang terbaik untuk menerangkan kegiatan komunikasi atau cara untuk menggambarkan dengan tepat sebuah tindak komunikasi ialah menjawab pertanyaan </a:t>
            </a:r>
            <a:endParaRPr lang="id-ID" dirty="0" smtClean="0"/>
          </a:p>
          <a:p>
            <a:r>
              <a:rPr lang="id-ID" dirty="0" smtClean="0"/>
              <a:t>“</a:t>
            </a:r>
            <a:r>
              <a:rPr lang="id-ID" dirty="0"/>
              <a:t>Who Says What In Which Channel To Whom With What Effect ? (siapa mengatakan apa dengan cara apa kepada siapa dengan efek bagaimana)”.</a:t>
            </a:r>
            <a:br>
              <a:rPr lang="id-ID" dirty="0"/>
            </a:b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FORMULASI HARORLD D. LASSWELL</a:t>
            </a:r>
            <a:endParaRPr lang="id-ID" dirty="0"/>
          </a:p>
        </p:txBody>
      </p:sp>
      <p:pic>
        <p:nvPicPr>
          <p:cNvPr id="4" name="BLOGGER_PHOTO_ID_5206920477379951666" descr="http://bp2.blogger.com/_8_-QmcWoDX8/SEKyljPwfDI/AAAAAAAAAMk/zn3ikIeDX10/s400/teori+strategi+komunikasi.jpg">
            <a:hlinkClick r:id="rId2"/>
          </p:cNvPr>
          <p:cNvPicPr>
            <a:picLocks noGrp="1"/>
          </p:cNvPicPr>
          <p:nvPr>
            <p:ph idx="1"/>
          </p:nvPr>
        </p:nvPicPr>
        <p:blipFill>
          <a:blip r:embed="rId3" cstate="print"/>
          <a:stretch>
            <a:fillRect/>
          </a:stretch>
        </p:blipFill>
        <p:spPr bwMode="auto">
          <a:xfrm>
            <a:off x="2995612" y="3182144"/>
            <a:ext cx="3152775" cy="13620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TotalTime>
  <Words>541</Words>
  <Application>Microsoft Office PowerPoint</Application>
  <PresentationFormat>On-screen Show (4:3)</PresentationFormat>
  <Paragraphs>51</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   APPROACH  STRATEGY (Strategi pendekatan)     </vt:lpstr>
      <vt:lpstr>STRATEGI KOMUNIKASI</vt:lpstr>
      <vt:lpstr>Slide 3</vt:lpstr>
      <vt:lpstr>Slide 4</vt:lpstr>
      <vt:lpstr>Slide 5</vt:lpstr>
      <vt:lpstr>Slide 6</vt:lpstr>
      <vt:lpstr>Teori Dalam Strategi Komunikasi</vt:lpstr>
      <vt:lpstr>Slide 8</vt:lpstr>
      <vt:lpstr>FORMULASI HARORLD D. LASSWELL</vt:lpstr>
      <vt:lpstr>TELAAH KOMUNIKASI </vt:lpstr>
      <vt:lpstr>Slide 11</vt:lpstr>
      <vt:lpstr>Slide 12</vt:lpstr>
      <vt:lpstr>Telaah pesan</vt:lpstr>
      <vt:lpstr>Slide 14</vt:lpstr>
      <vt:lpstr>KULIAH  KE 8</vt:lpstr>
      <vt:lpstr>8 Pendekatan Komunikasi Persuasif</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 STRATEGY (Strategi pendekatan)</dc:title>
  <dc:creator>BUNDA RATU</dc:creator>
  <cp:lastModifiedBy>BUNDA RATU</cp:lastModifiedBy>
  <cp:revision>13</cp:revision>
  <dcterms:created xsi:type="dcterms:W3CDTF">2018-10-26T06:23:17Z</dcterms:created>
  <dcterms:modified xsi:type="dcterms:W3CDTF">2020-08-31T04:50:07Z</dcterms:modified>
</cp:coreProperties>
</file>