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komunikasipolitik-130420024551-phpapp02/95/komunikasi-politik-4-638.jpg?cb=13664260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ID" dirty="0"/>
              <a:t>Komunikasi Politik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D776-1171-496E-BD43-8E676976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Para </a:t>
            </a:r>
            <a:r>
              <a:rPr lang="en-ID" dirty="0" err="1"/>
              <a:t>Pemain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8AB7-1616-481B-922C-87F79CE83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9" y="1769292"/>
            <a:ext cx="10058400" cy="3849624"/>
          </a:xfrm>
        </p:spPr>
        <p:txBody>
          <a:bodyPr/>
          <a:lstStyle/>
          <a:p>
            <a:r>
              <a:rPr lang="en-ID" dirty="0" err="1"/>
              <a:t>Pemerintah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Domestik</a:t>
            </a:r>
            <a:endParaRPr lang="en-ID" dirty="0"/>
          </a:p>
          <a:p>
            <a:pPr lvl="1"/>
            <a:r>
              <a:rPr lang="en-ID" dirty="0" err="1"/>
              <a:t>Luar</a:t>
            </a:r>
            <a:r>
              <a:rPr lang="en-ID" dirty="0"/>
              <a:t> negeri </a:t>
            </a:r>
          </a:p>
          <a:p>
            <a:r>
              <a:rPr lang="en-ID" dirty="0" err="1"/>
              <a:t>Partai-partai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</a:p>
          <a:p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</a:p>
          <a:p>
            <a:r>
              <a:rPr lang="en-ID" dirty="0"/>
              <a:t>LSM – NGO </a:t>
            </a:r>
          </a:p>
          <a:p>
            <a:r>
              <a:rPr lang="en-ID" dirty="0" err="1"/>
              <a:t>Militer</a:t>
            </a:r>
            <a:r>
              <a:rPr lang="en-ID" dirty="0"/>
              <a:t> </a:t>
            </a:r>
          </a:p>
          <a:p>
            <a:r>
              <a:rPr lang="en-ID" dirty="0" err="1"/>
              <a:t>Teroris</a:t>
            </a:r>
            <a:endParaRPr lang="en-ID" dirty="0"/>
          </a:p>
          <a:p>
            <a:endParaRPr lang="en-ID" dirty="0"/>
          </a:p>
        </p:txBody>
      </p:sp>
      <p:pic>
        <p:nvPicPr>
          <p:cNvPr id="2052" name="Picture 4" descr="Hasil gambar untuk bagi bagi kue kekuasaan">
            <a:extLst>
              <a:ext uri="{FF2B5EF4-FFF2-40B4-BE49-F238E27FC236}">
                <a16:creationId xmlns:a16="http://schemas.microsoft.com/office/drawing/2014/main" id="{C2595AA3-54B7-4574-B83D-8321764DB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82" y="3293292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sil gambar untuk bagi bagi kue kekuasaan">
            <a:extLst>
              <a:ext uri="{FF2B5EF4-FFF2-40B4-BE49-F238E27FC236}">
                <a16:creationId xmlns:a16="http://schemas.microsoft.com/office/drawing/2014/main" id="{D0613506-E464-456D-8501-6DBD0EED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907" y="1639896"/>
            <a:ext cx="3009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1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30EF-EE00-4CBA-A9C5-D711ED73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2719"/>
          </a:xfrm>
        </p:spPr>
        <p:txBody>
          <a:bodyPr/>
          <a:lstStyle/>
          <a:p>
            <a:r>
              <a:rPr lang="en-ID" dirty="0"/>
              <a:t>Harold Laswell on Propaganda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07ACF-3134-498B-81E0-8FE2ED170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04187"/>
            <a:ext cx="10058400" cy="5115553"/>
          </a:xfrm>
        </p:spPr>
        <p:txBody>
          <a:bodyPr>
            <a:noAutofit/>
          </a:bodyPr>
          <a:lstStyle/>
          <a:p>
            <a:r>
              <a:rPr lang="en-ID" sz="2000" dirty="0"/>
              <a:t>• </a:t>
            </a:r>
            <a:r>
              <a:rPr lang="en-ID" sz="2000" dirty="0" err="1"/>
              <a:t>Adagium</a:t>
            </a:r>
            <a:r>
              <a:rPr lang="en-ID" sz="2000" dirty="0"/>
              <a:t> </a:t>
            </a:r>
          </a:p>
          <a:p>
            <a:pPr marL="548640" lvl="2" indent="0">
              <a:buNone/>
            </a:pPr>
            <a:r>
              <a:rPr lang="en-ID" sz="1700" dirty="0"/>
              <a:t>– Who says what, to whom, to which channel and with what effect</a:t>
            </a:r>
          </a:p>
          <a:p>
            <a:r>
              <a:rPr lang="en-ID" sz="2000" dirty="0"/>
              <a:t>• Propaganda</a:t>
            </a:r>
          </a:p>
          <a:p>
            <a:pPr marL="548640" lvl="2" indent="0">
              <a:buNone/>
            </a:pPr>
            <a:r>
              <a:rPr lang="en-ID" sz="1700" dirty="0"/>
              <a:t>– </a:t>
            </a:r>
            <a:r>
              <a:rPr lang="en-ID" sz="1700" dirty="0" err="1"/>
              <a:t>Istilah</a:t>
            </a:r>
            <a:r>
              <a:rPr lang="en-ID" sz="1700" dirty="0"/>
              <a:t> </a:t>
            </a:r>
            <a:r>
              <a:rPr lang="en-ID" sz="1700" dirty="0" err="1"/>
              <a:t>netral</a:t>
            </a:r>
            <a:r>
              <a:rPr lang="en-ID" sz="1700" dirty="0"/>
              <a:t>. </a:t>
            </a:r>
            <a:r>
              <a:rPr lang="en-ID" sz="1700" dirty="0" err="1"/>
              <a:t>Menyebarluaskan</a:t>
            </a:r>
            <a:r>
              <a:rPr lang="en-ID" sz="1700" dirty="0"/>
              <a:t> 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mengusulkan</a:t>
            </a:r>
            <a:r>
              <a:rPr lang="en-ID" sz="1700" dirty="0"/>
              <a:t> </a:t>
            </a:r>
            <a:r>
              <a:rPr lang="en-ID" sz="1700" dirty="0" err="1"/>
              <a:t>suatu</a:t>
            </a:r>
            <a:r>
              <a:rPr lang="en-ID" sz="1700" dirty="0"/>
              <a:t> ide” (to disseminate or propagate an idea). </a:t>
            </a:r>
          </a:p>
          <a:p>
            <a:pPr marL="548640" lvl="2" indent="0">
              <a:buNone/>
            </a:pPr>
            <a:r>
              <a:rPr lang="en-ID" sz="1700" dirty="0"/>
              <a:t>– </a:t>
            </a:r>
            <a:r>
              <a:rPr lang="en-ID" sz="1700" dirty="0" err="1"/>
              <a:t>Namun</a:t>
            </a:r>
            <a:r>
              <a:rPr lang="en-ID" sz="1700" dirty="0"/>
              <a:t>, </a:t>
            </a:r>
            <a:r>
              <a:rPr lang="en-ID" sz="1700" dirty="0" err="1"/>
              <a:t>ini</a:t>
            </a:r>
            <a:r>
              <a:rPr lang="en-ID" sz="1700" dirty="0"/>
              <a:t> </a:t>
            </a:r>
            <a:r>
              <a:rPr lang="en-ID" sz="1700" dirty="0" err="1"/>
              <a:t>berubah</a:t>
            </a:r>
            <a:r>
              <a:rPr lang="en-ID" sz="1700" dirty="0"/>
              <a:t> </a:t>
            </a:r>
            <a:r>
              <a:rPr lang="en-ID" sz="1700" dirty="0" err="1"/>
              <a:t>berkonotasi</a:t>
            </a:r>
            <a:r>
              <a:rPr lang="en-ID" sz="1700" dirty="0"/>
              <a:t> </a:t>
            </a:r>
            <a:r>
              <a:rPr lang="en-ID" sz="1700" dirty="0" err="1"/>
              <a:t>negatif</a:t>
            </a:r>
            <a:r>
              <a:rPr lang="en-ID" sz="1700" dirty="0"/>
              <a:t> </a:t>
            </a:r>
            <a:r>
              <a:rPr lang="en-ID" sz="1700" dirty="0" err="1"/>
              <a:t>yaitu</a:t>
            </a:r>
            <a:r>
              <a:rPr lang="en-ID" sz="1700" dirty="0"/>
              <a:t> </a:t>
            </a:r>
            <a:r>
              <a:rPr lang="en-ID" sz="1700" dirty="0" err="1"/>
              <a:t>pesan</a:t>
            </a:r>
            <a:r>
              <a:rPr lang="en-ID" sz="1700" dirty="0"/>
              <a:t> </a:t>
            </a:r>
            <a:r>
              <a:rPr lang="en-ID" sz="1700" dirty="0" err="1"/>
              <a:t>dianggap</a:t>
            </a:r>
            <a:r>
              <a:rPr lang="en-ID" sz="1700" dirty="0"/>
              <a:t> </a:t>
            </a:r>
            <a:r>
              <a:rPr lang="en-ID" sz="1700" dirty="0" err="1"/>
              <a:t>tidak</a:t>
            </a:r>
            <a:r>
              <a:rPr lang="en-ID" sz="1700" dirty="0"/>
              <a:t> </a:t>
            </a:r>
            <a:r>
              <a:rPr lang="en-ID" sz="1700" dirty="0" err="1"/>
              <a:t>jujur</a:t>
            </a:r>
            <a:r>
              <a:rPr lang="en-ID" sz="1700" dirty="0"/>
              <a:t>, </a:t>
            </a:r>
            <a:r>
              <a:rPr lang="en-ID" sz="1700" dirty="0" err="1"/>
              <a:t>manipulatif</a:t>
            </a:r>
            <a:r>
              <a:rPr lang="en-ID" sz="1700" dirty="0"/>
              <a:t>, dan </a:t>
            </a:r>
            <a:r>
              <a:rPr lang="en-ID" sz="1700" dirty="0" err="1"/>
              <a:t>mencuci</a:t>
            </a:r>
            <a:r>
              <a:rPr lang="en-ID" sz="1700" dirty="0"/>
              <a:t> </a:t>
            </a:r>
            <a:r>
              <a:rPr lang="en-ID" sz="1700" dirty="0" err="1"/>
              <a:t>otak</a:t>
            </a:r>
            <a:endParaRPr lang="en-ID" sz="1700" dirty="0"/>
          </a:p>
          <a:p>
            <a:r>
              <a:rPr lang="en-ID" sz="2000" dirty="0"/>
              <a:t>• </a:t>
            </a:r>
            <a:r>
              <a:rPr lang="en-ID" sz="2000" dirty="0" err="1"/>
              <a:t>Tujuan</a:t>
            </a:r>
            <a:endParaRPr lang="en-ID" sz="2000" dirty="0"/>
          </a:p>
          <a:p>
            <a:pPr marL="0" indent="0">
              <a:buNone/>
            </a:pPr>
            <a:r>
              <a:rPr lang="en-ID" sz="2000" dirty="0"/>
              <a:t>	– </a:t>
            </a:r>
            <a:r>
              <a:rPr lang="en-ID" sz="2000" dirty="0" err="1"/>
              <a:t>Mengelola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; </a:t>
            </a:r>
            <a:r>
              <a:rPr lang="en-ID" sz="2000" dirty="0" err="1"/>
              <a:t>seseorang</a:t>
            </a:r>
            <a:r>
              <a:rPr lang="en-ID" sz="2000" dirty="0"/>
              <a:t>, </a:t>
            </a:r>
            <a:r>
              <a:rPr lang="en-ID" sz="2000" dirty="0" err="1"/>
              <a:t>kelompok</a:t>
            </a:r>
            <a:r>
              <a:rPr lang="en-ID" sz="2000" dirty="0"/>
              <a:t>, </a:t>
            </a:r>
            <a:r>
              <a:rPr lang="en-ID" sz="2000" dirty="0" err="1"/>
              <a:t>institusi</a:t>
            </a:r>
            <a:r>
              <a:rPr lang="en-ID" sz="2000" dirty="0"/>
              <a:t>, </a:t>
            </a:r>
            <a:r>
              <a:rPr lang="en-ID" sz="2000" dirty="0" err="1"/>
              <a:t>hingga</a:t>
            </a:r>
            <a:r>
              <a:rPr lang="en-ID" sz="2000" dirty="0"/>
              <a:t> mode </a:t>
            </a:r>
            <a:r>
              <a:rPr lang="en-ID" sz="2000" dirty="0" err="1"/>
              <a:t>partisipasi</a:t>
            </a:r>
            <a:r>
              <a:rPr lang="en-ID" sz="2000" dirty="0"/>
              <a:t> personal</a:t>
            </a:r>
          </a:p>
          <a:p>
            <a:r>
              <a:rPr lang="en-ID" sz="2000" dirty="0"/>
              <a:t>• Propaganda era </a:t>
            </a:r>
            <a:r>
              <a:rPr lang="en-ID" sz="2000" dirty="0" err="1"/>
              <a:t>moderen</a:t>
            </a:r>
            <a:r>
              <a:rPr lang="en-ID" sz="2000" dirty="0"/>
              <a:t> </a:t>
            </a:r>
          </a:p>
          <a:p>
            <a:pPr marL="274320" lvl="1" indent="0">
              <a:buNone/>
            </a:pPr>
            <a:r>
              <a:rPr lang="en-ID" sz="1800" dirty="0"/>
              <a:t>– </a:t>
            </a:r>
            <a:r>
              <a:rPr lang="en-ID" sz="1800" dirty="0" err="1"/>
              <a:t>Penataan</a:t>
            </a:r>
            <a:r>
              <a:rPr lang="en-ID" sz="1800" dirty="0"/>
              <a:t> </a:t>
            </a:r>
            <a:r>
              <a:rPr lang="en-ID" sz="1800" dirty="0" err="1"/>
              <a:t>sosial</a:t>
            </a:r>
            <a:r>
              <a:rPr lang="en-ID" sz="1800" dirty="0"/>
              <a:t> </a:t>
            </a:r>
            <a:r>
              <a:rPr lang="en-ID" sz="1800" dirty="0" err="1"/>
              <a:t>sesuai</a:t>
            </a:r>
            <a:r>
              <a:rPr lang="en-ID" sz="1800" dirty="0"/>
              <a:t> </a:t>
            </a:r>
            <a:r>
              <a:rPr lang="en-ID" sz="1800" dirty="0" err="1"/>
              <a:t>perobahan</a:t>
            </a:r>
            <a:r>
              <a:rPr lang="en-ID" sz="1800" dirty="0"/>
              <a:t> </a:t>
            </a:r>
            <a:r>
              <a:rPr lang="en-ID" sz="1800" dirty="0" err="1"/>
              <a:t>teknologi</a:t>
            </a:r>
            <a:r>
              <a:rPr lang="en-ID" sz="1800" dirty="0"/>
              <a:t> </a:t>
            </a:r>
          </a:p>
          <a:p>
            <a:pPr marL="274320" lvl="1" indent="0">
              <a:buNone/>
            </a:pPr>
            <a:r>
              <a:rPr lang="en-ID" sz="1800" dirty="0"/>
              <a:t>– </a:t>
            </a:r>
            <a:r>
              <a:rPr lang="en-ID" sz="1800" dirty="0" err="1"/>
              <a:t>Jika</a:t>
            </a:r>
            <a:r>
              <a:rPr lang="en-ID" sz="1800" dirty="0"/>
              <a:t> </a:t>
            </a:r>
            <a:r>
              <a:rPr lang="en-ID" sz="1800" dirty="0" err="1"/>
              <a:t>dulu</a:t>
            </a:r>
            <a:r>
              <a:rPr lang="en-ID" sz="1800" dirty="0"/>
              <a:t> </a:t>
            </a:r>
            <a:r>
              <a:rPr lang="en-ID" sz="1800" dirty="0" err="1"/>
              <a:t>dilakukan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paksaan</a:t>
            </a:r>
            <a:r>
              <a:rPr lang="en-ID" sz="1800" dirty="0"/>
              <a:t> dan </a:t>
            </a:r>
            <a:r>
              <a:rPr lang="en-ID" sz="1800" dirty="0" err="1"/>
              <a:t>kekerasan</a:t>
            </a:r>
            <a:r>
              <a:rPr lang="en-ID" sz="1800" dirty="0"/>
              <a:t>, </a:t>
            </a:r>
            <a:r>
              <a:rPr lang="en-ID" sz="1800" dirty="0" err="1"/>
              <a:t>sekarang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argumen</a:t>
            </a:r>
            <a:r>
              <a:rPr lang="en-ID" sz="1800" dirty="0"/>
              <a:t>     </a:t>
            </a:r>
          </a:p>
          <a:p>
            <a:pPr marL="274320" lvl="1" indent="0">
              <a:buNone/>
            </a:pPr>
            <a:r>
              <a:rPr lang="en-ID" sz="1800" dirty="0"/>
              <a:t>    dan </a:t>
            </a:r>
            <a:r>
              <a:rPr lang="en-ID" sz="1800" dirty="0" err="1"/>
              <a:t>persuasi</a:t>
            </a:r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161598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7E6B-FDB0-4231-A05E-40548DB6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Teknik Propaganda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76060-80B3-459B-B175-18935A16A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 fontScale="92500" lnSpcReduction="10000"/>
          </a:bodyPr>
          <a:lstStyle/>
          <a:p>
            <a:r>
              <a:rPr lang="en-ID" dirty="0"/>
              <a:t>• </a:t>
            </a:r>
            <a:r>
              <a:rPr lang="en-ID" sz="2000" dirty="0" err="1"/>
              <a:t>Saling</a:t>
            </a:r>
            <a:r>
              <a:rPr lang="en-ID" sz="2000" dirty="0"/>
              <a:t> </a:t>
            </a:r>
            <a:r>
              <a:rPr lang="en-ID" sz="2000" dirty="0" err="1"/>
              <a:t>mengata-ngatai</a:t>
            </a:r>
            <a:endParaRPr lang="en-ID" sz="2000" dirty="0"/>
          </a:p>
          <a:p>
            <a:r>
              <a:rPr lang="en-ID" sz="2000" dirty="0"/>
              <a:t>• </a:t>
            </a:r>
            <a:r>
              <a:rPr lang="en-ID" sz="2000" dirty="0" err="1"/>
              <a:t>Membesar-besarkan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yang </a:t>
            </a:r>
            <a:r>
              <a:rPr lang="en-ID" sz="2000" dirty="0" err="1"/>
              <a:t>biasa</a:t>
            </a:r>
            <a:endParaRPr lang="en-ID" sz="2000" dirty="0"/>
          </a:p>
          <a:p>
            <a:r>
              <a:rPr lang="en-ID" sz="2000" dirty="0"/>
              <a:t>• </a:t>
            </a:r>
            <a:r>
              <a:rPr lang="en-ID" sz="2000" dirty="0" err="1"/>
              <a:t>Eufemisme</a:t>
            </a:r>
            <a:endParaRPr lang="en-ID" sz="2000" dirty="0"/>
          </a:p>
          <a:p>
            <a:r>
              <a:rPr lang="en-ID" sz="2000" dirty="0"/>
              <a:t>• </a:t>
            </a:r>
            <a:r>
              <a:rPr lang="en-ID" sz="2000" dirty="0" err="1"/>
              <a:t>Mentransfer</a:t>
            </a:r>
            <a:endParaRPr lang="en-ID" sz="2000" dirty="0"/>
          </a:p>
          <a:p>
            <a:r>
              <a:rPr lang="en-ID" sz="2000" dirty="0"/>
              <a:t>• Testimonial</a:t>
            </a:r>
          </a:p>
          <a:p>
            <a:r>
              <a:rPr lang="en-ID" sz="2000" dirty="0"/>
              <a:t>• </a:t>
            </a:r>
            <a:r>
              <a:rPr lang="en-ID" sz="2000" dirty="0" err="1"/>
              <a:t>dll</a:t>
            </a:r>
            <a:r>
              <a:rPr lang="en-ID" sz="2000" dirty="0"/>
              <a:t> 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/>
              <a:t>Institute of propaganda analysis (1937)</a:t>
            </a:r>
          </a:p>
        </p:txBody>
      </p:sp>
      <p:pic>
        <p:nvPicPr>
          <p:cNvPr id="3074" name="Picture 2" descr="Hasil gambar untuk teknik propaganda">
            <a:extLst>
              <a:ext uri="{FF2B5EF4-FFF2-40B4-BE49-F238E27FC236}">
                <a16:creationId xmlns:a16="http://schemas.microsoft.com/office/drawing/2014/main" id="{C7A23DBF-9455-4157-83EB-295EA9055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613" y="2103119"/>
            <a:ext cx="5316828" cy="319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7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88A1-3331-4FB7-8706-3701E567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Public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8B6F4-948E-4411-B4E9-869D6D4A9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/>
          <a:lstStyle/>
          <a:p>
            <a:r>
              <a:rPr lang="en-ID" dirty="0"/>
              <a:t>•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dan </a:t>
            </a:r>
            <a:r>
              <a:rPr lang="en-ID" dirty="0" err="1"/>
              <a:t>publiknya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• (James </a:t>
            </a:r>
            <a:r>
              <a:rPr lang="en-ID" dirty="0" err="1"/>
              <a:t>Grunig</a:t>
            </a:r>
            <a:r>
              <a:rPr lang="en-ID" dirty="0"/>
              <a:t> &amp; Todd Hunt, Managing Public Relations,1984)</a:t>
            </a:r>
          </a:p>
          <a:p>
            <a:r>
              <a:rPr lang="en-ID" dirty="0"/>
              <a:t>•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mengadaptasi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dan </a:t>
            </a:r>
            <a:r>
              <a:rPr lang="en-ID" dirty="0" err="1"/>
              <a:t>publiknya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• (Carl </a:t>
            </a:r>
            <a:r>
              <a:rPr lang="en-ID" dirty="0" err="1"/>
              <a:t>Botan</a:t>
            </a:r>
            <a:r>
              <a:rPr lang="en-ID" dirty="0"/>
              <a:t>, International public relations, 1992)</a:t>
            </a:r>
          </a:p>
          <a:p>
            <a:r>
              <a:rPr lang="en-ID" dirty="0"/>
              <a:t>•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historis</a:t>
            </a:r>
            <a:r>
              <a:rPr lang="en-ID" dirty="0"/>
              <a:t>, </a:t>
            </a:r>
            <a:r>
              <a:rPr lang="en-ID" dirty="0" err="1"/>
              <a:t>kebanyakan</a:t>
            </a:r>
            <a:r>
              <a:rPr lang="en-ID" dirty="0"/>
              <a:t> PR </a:t>
            </a:r>
            <a:r>
              <a:rPr lang="en-ID" dirty="0" err="1"/>
              <a:t>adalah</a:t>
            </a:r>
            <a:r>
              <a:rPr lang="en-ID" dirty="0"/>
              <a:t> propaganda </a:t>
            </a:r>
            <a:r>
              <a:rPr lang="en-ID" dirty="0" err="1"/>
              <a:t>halus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• (Kevin Moloney, Rethinking PR: The Spin and the Substance, 2000)	</a:t>
            </a:r>
          </a:p>
        </p:txBody>
      </p:sp>
    </p:spTree>
    <p:extLst>
      <p:ext uri="{BB962C8B-B14F-4D97-AF65-F5344CB8AC3E}">
        <p14:creationId xmlns:p14="http://schemas.microsoft.com/office/powerpoint/2010/main" val="280442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A396-306A-443E-AA78-BEBC7B68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Mitos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B6BA-FA01-44F7-A3CC-CF19D6F1E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• </a:t>
            </a:r>
            <a:r>
              <a:rPr lang="en-ID" dirty="0" err="1"/>
              <a:t>Mitos</a:t>
            </a:r>
            <a:r>
              <a:rPr lang="en-ID" dirty="0"/>
              <a:t> Edward Bernays Propaganda, 1928 </a:t>
            </a:r>
          </a:p>
          <a:p>
            <a:pPr lvl="2"/>
            <a:r>
              <a:rPr lang="en-ID" dirty="0"/>
              <a:t>  </a:t>
            </a:r>
            <a:r>
              <a:rPr lang="en-ID" dirty="0" err="1"/>
              <a:t>opini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diproduksi</a:t>
            </a:r>
            <a:r>
              <a:rPr lang="en-ID" dirty="0"/>
              <a:t> demi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, </a:t>
            </a:r>
            <a:r>
              <a:rPr lang="en-ID" dirty="0" err="1"/>
              <a:t>dibeli</a:t>
            </a:r>
            <a:r>
              <a:rPr lang="en-ID" dirty="0"/>
              <a:t> dan </a:t>
            </a:r>
            <a:r>
              <a:rPr lang="en-ID" dirty="0" err="1"/>
              <a:t>dijual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komoditas</a:t>
            </a:r>
            <a:r>
              <a:rPr lang="en-ID" dirty="0"/>
              <a:t> lain </a:t>
            </a:r>
          </a:p>
          <a:p>
            <a:pPr lvl="2"/>
            <a:r>
              <a:rPr lang="en-ID" dirty="0"/>
              <a:t> </a:t>
            </a:r>
            <a:r>
              <a:rPr lang="en-ID" dirty="0" err="1"/>
              <a:t>Pendekatannya</a:t>
            </a:r>
            <a:r>
              <a:rPr lang="en-ID" dirty="0"/>
              <a:t> </a:t>
            </a:r>
            <a:r>
              <a:rPr lang="en-ID" dirty="0" err="1"/>
              <a:t>asimetris</a:t>
            </a:r>
            <a:r>
              <a:rPr lang="en-ID" dirty="0"/>
              <a:t>/</a:t>
            </a:r>
            <a:r>
              <a:rPr lang="en-ID" dirty="0" err="1"/>
              <a:t>fungsional</a:t>
            </a:r>
            <a:endParaRPr lang="en-ID" dirty="0"/>
          </a:p>
          <a:p>
            <a:r>
              <a:rPr lang="en-ID" dirty="0"/>
              <a:t>• </a:t>
            </a:r>
            <a:r>
              <a:rPr lang="en-ID" dirty="0" err="1"/>
              <a:t>Mitos</a:t>
            </a:r>
            <a:r>
              <a:rPr lang="en-ID" dirty="0"/>
              <a:t> Ivy Lee Statement of Principles, 1906</a:t>
            </a:r>
          </a:p>
          <a:p>
            <a:pPr lvl="2"/>
            <a:r>
              <a:rPr lang="en-ID" dirty="0"/>
              <a:t> PR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natural, </a:t>
            </a:r>
            <a:r>
              <a:rPr lang="en-ID" dirty="0" err="1"/>
              <a:t>terhormat</a:t>
            </a:r>
            <a:r>
              <a:rPr lang="en-ID" dirty="0"/>
              <a:t> dan </a:t>
            </a:r>
            <a:r>
              <a:rPr lang="en-ID" dirty="0" err="1"/>
              <a:t>jujur</a:t>
            </a:r>
            <a:r>
              <a:rPr lang="en-ID" dirty="0"/>
              <a:t> </a:t>
            </a:r>
          </a:p>
          <a:p>
            <a:pPr lvl="2"/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proses </a:t>
            </a:r>
            <a:r>
              <a:rPr lang="en-ID" dirty="0" err="1"/>
              <a:t>komunikasi</a:t>
            </a:r>
            <a:r>
              <a:rPr lang="en-ID" dirty="0"/>
              <a:t> </a:t>
            </a:r>
          </a:p>
          <a:p>
            <a:r>
              <a:rPr lang="en-ID" dirty="0"/>
              <a:t>•</a:t>
            </a:r>
            <a:r>
              <a:rPr lang="en-ID" dirty="0" err="1"/>
              <a:t>demokratis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dan </a:t>
            </a:r>
            <a:r>
              <a:rPr lang="en-ID" dirty="0" err="1"/>
              <a:t>publik-nya</a:t>
            </a:r>
            <a:r>
              <a:rPr lang="en-ID" dirty="0"/>
              <a:t> </a:t>
            </a:r>
          </a:p>
          <a:p>
            <a:pPr lvl="2"/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simetris</a:t>
            </a:r>
            <a:r>
              <a:rPr lang="en-ID" dirty="0"/>
              <a:t> dan </a:t>
            </a:r>
            <a:r>
              <a:rPr lang="en-ID" dirty="0" err="1"/>
              <a:t>sama-sama</a:t>
            </a:r>
            <a:r>
              <a:rPr lang="en-ID" dirty="0"/>
              <a:t> </a:t>
            </a:r>
            <a:r>
              <a:rPr lang="en-ID" dirty="0" err="1"/>
              <a:t>berkreasi</a:t>
            </a:r>
            <a:r>
              <a:rPr lang="en-ID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9679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57BA8-909E-4299-A53E-7A30FF68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 dirty="0" err="1"/>
              <a:t>Praktik</a:t>
            </a:r>
            <a:r>
              <a:rPr lang="en-ID" dirty="0"/>
              <a:t> PR</a:t>
            </a:r>
          </a:p>
        </p:txBody>
      </p:sp>
      <p:pic>
        <p:nvPicPr>
          <p:cNvPr id="1026" name="Picture 2" descr="Hasil gambar untuk praktek pablic relesen">
            <a:extLst>
              <a:ext uri="{FF2B5EF4-FFF2-40B4-BE49-F238E27FC236}">
                <a16:creationId xmlns:a16="http://schemas.microsoft.com/office/drawing/2014/main" id="{4F2E5470-66C0-4036-A910-6C5AA31E4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176272"/>
            <a:ext cx="4663440" cy="360273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0D6A6-B87F-4EFD-ACC3-813AD0E60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D" sz="1300" err="1"/>
              <a:t>Tujuan</a:t>
            </a:r>
            <a:r>
              <a:rPr lang="en-ID" sz="1300"/>
              <a:t> </a:t>
            </a:r>
            <a:r>
              <a:rPr lang="en-ID" sz="1300" err="1"/>
              <a:t>Aplikasi</a:t>
            </a:r>
            <a:endParaRPr lang="en-ID" sz="1300"/>
          </a:p>
          <a:p>
            <a:pPr>
              <a:lnSpc>
                <a:spcPct val="100000"/>
              </a:lnSpc>
            </a:pPr>
            <a:r>
              <a:rPr lang="en-ID" sz="1300" err="1"/>
              <a:t>Kredibilitas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Manajemen</a:t>
            </a:r>
            <a:r>
              <a:rPr lang="en-ID" sz="1300"/>
              <a:t> </a:t>
            </a:r>
            <a:r>
              <a:rPr lang="en-ID" sz="1300" err="1"/>
              <a:t>Krisis</a:t>
            </a:r>
            <a:endParaRPr lang="en-ID" sz="1300"/>
          </a:p>
          <a:p>
            <a:pPr>
              <a:lnSpc>
                <a:spcPct val="100000"/>
              </a:lnSpc>
            </a:pPr>
            <a:r>
              <a:rPr lang="en-ID" sz="1300" err="1"/>
              <a:t>Publisitas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Manajemen</a:t>
            </a:r>
            <a:r>
              <a:rPr lang="en-ID" sz="1300"/>
              <a:t> </a:t>
            </a:r>
            <a:r>
              <a:rPr lang="en-ID" sz="1300" err="1"/>
              <a:t>Reputasi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Manajemen</a:t>
            </a:r>
            <a:r>
              <a:rPr lang="en-ID" sz="1300"/>
              <a:t> Issue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Manajemen</a:t>
            </a:r>
            <a:r>
              <a:rPr lang="en-ID" sz="1300"/>
              <a:t> </a:t>
            </a:r>
            <a:r>
              <a:rPr lang="en-ID" sz="1300" err="1"/>
              <a:t>Hubungan</a:t>
            </a:r>
            <a:r>
              <a:rPr lang="en-ID" sz="1300"/>
              <a:t> Internal </a:t>
            </a:r>
            <a:r>
              <a:rPr lang="en-ID" sz="1300" err="1"/>
              <a:t>Perangkat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Manajemen</a:t>
            </a:r>
            <a:r>
              <a:rPr lang="en-ID" sz="1300"/>
              <a:t> </a:t>
            </a:r>
            <a:r>
              <a:rPr lang="en-ID" sz="1300" err="1"/>
              <a:t>hubungan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Konferensi</a:t>
            </a:r>
            <a:r>
              <a:rPr lang="en-ID" sz="1300"/>
              <a:t> </a:t>
            </a:r>
            <a:r>
              <a:rPr lang="en-ID" sz="1300" err="1"/>
              <a:t>Pers</a:t>
            </a:r>
            <a:r>
              <a:rPr lang="en-ID" sz="1300"/>
              <a:t> </a:t>
            </a:r>
            <a:r>
              <a:rPr lang="en-ID" sz="1300" err="1"/>
              <a:t>eksternal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Rilis</a:t>
            </a:r>
            <a:r>
              <a:rPr lang="en-ID" sz="1300"/>
              <a:t> </a:t>
            </a:r>
            <a:r>
              <a:rPr lang="en-ID" sz="1300" err="1"/>
              <a:t>Pers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 err="1"/>
              <a:t>Publisitas</a:t>
            </a:r>
            <a:r>
              <a:rPr lang="en-ID" sz="1300"/>
              <a:t> </a:t>
            </a:r>
          </a:p>
          <a:p>
            <a:pPr>
              <a:lnSpc>
                <a:spcPct val="100000"/>
              </a:lnSpc>
            </a:pPr>
            <a:r>
              <a:rPr lang="en-ID" sz="1300"/>
              <a:t>Sponsorship</a:t>
            </a:r>
          </a:p>
          <a:p>
            <a:pPr>
              <a:lnSpc>
                <a:spcPct val="100000"/>
              </a:lnSpc>
            </a:pPr>
            <a:endParaRPr lang="en-ID" sz="1300"/>
          </a:p>
        </p:txBody>
      </p:sp>
    </p:spTree>
    <p:extLst>
      <p:ext uri="{BB962C8B-B14F-4D97-AF65-F5344CB8AC3E}">
        <p14:creationId xmlns:p14="http://schemas.microsoft.com/office/powerpoint/2010/main" val="110078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C690-7FE8-4035-972E-6BBD32BA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 dirty="0"/>
              <a:t>Marketing </a:t>
            </a:r>
            <a:r>
              <a:rPr lang="en-ID" dirty="0" err="1"/>
              <a:t>PolitikFenomena</a:t>
            </a:r>
            <a:endParaRPr lang="en-ID" dirty="0"/>
          </a:p>
        </p:txBody>
      </p:sp>
      <p:pic>
        <p:nvPicPr>
          <p:cNvPr id="2050" name="Picture 2" descr="Hasil gambar untuk marketing politik fenomena">
            <a:extLst>
              <a:ext uri="{FF2B5EF4-FFF2-40B4-BE49-F238E27FC236}">
                <a16:creationId xmlns:a16="http://schemas.microsoft.com/office/drawing/2014/main" id="{39AED7C0-F653-43C7-A939-186CCC4E2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560796"/>
            <a:ext cx="4663440" cy="2833687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07A0-5198-4026-9A3A-9AA49A522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D" dirty="0" err="1"/>
              <a:t>Perobahan</a:t>
            </a:r>
            <a:r>
              <a:rPr lang="en-ID" dirty="0"/>
              <a:t> </a:t>
            </a:r>
            <a:r>
              <a:rPr lang="en-ID" dirty="0" err="1"/>
              <a:t>Sosial</a:t>
            </a:r>
            <a:endParaRPr lang="en-ID" dirty="0"/>
          </a:p>
          <a:p>
            <a:r>
              <a:rPr lang="en-ID" dirty="0" err="1"/>
              <a:t>Perobahan</a:t>
            </a:r>
            <a:r>
              <a:rPr lang="en-ID" dirty="0"/>
              <a:t> </a:t>
            </a:r>
            <a:r>
              <a:rPr lang="en-ID" dirty="0" err="1"/>
              <a:t>Elektoral</a:t>
            </a:r>
            <a:endParaRPr lang="en-ID" dirty="0"/>
          </a:p>
          <a:p>
            <a:r>
              <a:rPr lang="en-ID" dirty="0"/>
              <a:t>Makin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kampanye</a:t>
            </a:r>
            <a:endParaRPr lang="en-ID" dirty="0"/>
          </a:p>
          <a:p>
            <a:r>
              <a:rPr lang="en-ID" dirty="0" err="1"/>
              <a:t>Profesionalisasi</a:t>
            </a:r>
            <a:r>
              <a:rPr lang="en-ID" dirty="0"/>
              <a:t> </a:t>
            </a:r>
            <a:r>
              <a:rPr lang="en-ID" dirty="0" err="1"/>
              <a:t>kampanye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41055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DF39-CB76-4595-8DE3-6FC3893A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 dirty="0" err="1"/>
              <a:t>Perobahan</a:t>
            </a:r>
            <a:r>
              <a:rPr lang="en-ID" dirty="0"/>
              <a:t> </a:t>
            </a:r>
            <a:r>
              <a:rPr lang="en-ID" dirty="0" err="1"/>
              <a:t>Perobahan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Elektoral</a:t>
            </a:r>
            <a:r>
              <a:rPr lang="en-ID" dirty="0"/>
              <a:t> </a:t>
            </a:r>
          </a:p>
        </p:txBody>
      </p:sp>
      <p:pic>
        <p:nvPicPr>
          <p:cNvPr id="3074" name="Picture 2" descr="Hasil gambar untuk perobahan-perobahan sosial elektroral">
            <a:extLst>
              <a:ext uri="{FF2B5EF4-FFF2-40B4-BE49-F238E27FC236}">
                <a16:creationId xmlns:a16="http://schemas.microsoft.com/office/drawing/2014/main" id="{E1E599C8-6E10-4B47-860A-BE61D7D3C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2103120"/>
            <a:ext cx="3749040" cy="37490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95D-7756-4919-9961-97837964C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ID" dirty="0"/>
              <a:t>• Dealignment</a:t>
            </a:r>
          </a:p>
          <a:p>
            <a:pPr lvl="1"/>
            <a:r>
              <a:rPr lang="en-ID" dirty="0"/>
              <a:t></a:t>
            </a:r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relevansi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</a:p>
          <a:p>
            <a:r>
              <a:rPr lang="en-ID" dirty="0"/>
              <a:t>•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kesukaan</a:t>
            </a:r>
            <a:r>
              <a:rPr lang="en-ID" dirty="0"/>
              <a:t> </a:t>
            </a:r>
            <a:r>
              <a:rPr lang="en-ID" dirty="0" err="1"/>
              <a:t>pemilu</a:t>
            </a:r>
            <a:endParaRPr lang="en-ID" dirty="0"/>
          </a:p>
          <a:p>
            <a:pPr lvl="1"/>
            <a:r>
              <a:rPr lang="en-ID" dirty="0"/>
              <a:t>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mobilitas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</a:p>
          <a:p>
            <a:r>
              <a:rPr lang="en-ID" dirty="0"/>
              <a:t>• </a:t>
            </a:r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power</a:t>
            </a:r>
          </a:p>
          <a:p>
            <a:pPr lvl="1"/>
            <a:r>
              <a:rPr lang="en-ID" dirty="0"/>
              <a:t>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, gender,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</a:p>
          <a:p>
            <a:r>
              <a:rPr lang="en-ID" dirty="0"/>
              <a:t>• </a:t>
            </a:r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isu</a:t>
            </a:r>
            <a:endParaRPr lang="en-ID" dirty="0"/>
          </a:p>
          <a:p>
            <a:pPr lvl="1"/>
            <a:r>
              <a:rPr lang="en-ID" dirty="0"/>
              <a:t></a:t>
            </a:r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relevansi</a:t>
            </a:r>
            <a:r>
              <a:rPr lang="en-ID" dirty="0"/>
              <a:t> alignment </a:t>
            </a:r>
            <a:r>
              <a:rPr lang="en-ID" dirty="0" err="1"/>
              <a:t>ideologi</a:t>
            </a:r>
            <a:r>
              <a:rPr lang="en-ID" dirty="0"/>
              <a:t> </a:t>
            </a:r>
          </a:p>
          <a:p>
            <a:r>
              <a:rPr lang="en-ID" dirty="0"/>
              <a:t>• </a:t>
            </a:r>
            <a:r>
              <a:rPr lang="en-ID" dirty="0" err="1"/>
              <a:t>Isu</a:t>
            </a:r>
            <a:r>
              <a:rPr lang="en-ID" dirty="0"/>
              <a:t> voting</a:t>
            </a:r>
          </a:p>
          <a:p>
            <a:pPr lvl="1"/>
            <a:r>
              <a:rPr lang="en-ID" dirty="0"/>
              <a:t></a:t>
            </a: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isu</a:t>
            </a:r>
            <a:r>
              <a:rPr lang="en-ID" dirty="0"/>
              <a:t> </a:t>
            </a:r>
            <a:r>
              <a:rPr lang="en-ID" dirty="0" err="1"/>
              <a:t>baru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1106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8850-E9E8-466C-ABD9-8409DD2D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 dirty="0"/>
              <a:t>Makin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Kampanye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F10D-AE98-4F2C-8AC1-AE850C287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D" sz="1700"/>
              <a:t>• </a:t>
            </a:r>
            <a:r>
              <a:rPr lang="en-ID" sz="1700" err="1"/>
              <a:t>Kampanye</a:t>
            </a:r>
            <a:r>
              <a:rPr lang="en-ID" sz="1700"/>
              <a:t> </a:t>
            </a:r>
            <a:r>
              <a:rPr lang="en-ID" sz="1700" err="1"/>
              <a:t>tidak</a:t>
            </a:r>
            <a:r>
              <a:rPr lang="en-ID" sz="1700"/>
              <a:t> </a:t>
            </a:r>
            <a:r>
              <a:rPr lang="en-ID" sz="1700" err="1"/>
              <a:t>lagi</a:t>
            </a:r>
            <a:r>
              <a:rPr lang="en-ID" sz="1700"/>
              <a:t> </a:t>
            </a:r>
            <a:r>
              <a:rPr lang="en-ID" sz="1700" err="1"/>
              <a:t>didominasi</a:t>
            </a:r>
            <a:r>
              <a:rPr lang="en-ID" sz="1700"/>
              <a:t> </a:t>
            </a:r>
            <a:r>
              <a:rPr lang="en-ID" sz="1700" err="1"/>
              <a:t>soal</a:t>
            </a:r>
            <a:r>
              <a:rPr lang="en-ID" sz="1700"/>
              <a:t> </a:t>
            </a:r>
            <a:r>
              <a:rPr lang="en-ID" sz="1700" err="1"/>
              <a:t>memobilisasi</a:t>
            </a:r>
            <a:r>
              <a:rPr lang="en-ID" sz="1700"/>
              <a:t> </a:t>
            </a:r>
            <a:r>
              <a:rPr lang="en-ID" sz="1700" err="1"/>
              <a:t>dukungan</a:t>
            </a:r>
            <a:endParaRPr lang="en-ID" sz="1700"/>
          </a:p>
          <a:p>
            <a:r>
              <a:rPr lang="en-ID" sz="1700"/>
              <a:t>• </a:t>
            </a:r>
            <a:r>
              <a:rPr lang="en-ID" sz="1700" err="1"/>
              <a:t>Dengan</a:t>
            </a:r>
            <a:r>
              <a:rPr lang="en-ID" sz="1700"/>
              <a:t> </a:t>
            </a:r>
            <a:r>
              <a:rPr lang="en-ID" sz="1700" err="1"/>
              <a:t>penurunan</a:t>
            </a:r>
            <a:r>
              <a:rPr lang="en-ID" sz="1700"/>
              <a:t> basis </a:t>
            </a:r>
            <a:r>
              <a:rPr lang="en-ID" sz="1700" err="1"/>
              <a:t>dukungan</a:t>
            </a:r>
            <a:r>
              <a:rPr lang="en-ID" sz="1700"/>
              <a:t>, </a:t>
            </a:r>
            <a:r>
              <a:rPr lang="en-ID" sz="1700" err="1"/>
              <a:t>pemilih</a:t>
            </a:r>
            <a:r>
              <a:rPr lang="en-ID" sz="1700"/>
              <a:t> </a:t>
            </a:r>
            <a:r>
              <a:rPr lang="en-ID" sz="1700" err="1"/>
              <a:t>perlu</a:t>
            </a:r>
            <a:r>
              <a:rPr lang="en-ID" sz="1700"/>
              <a:t> </a:t>
            </a:r>
            <a:r>
              <a:rPr lang="en-ID" sz="1700" err="1"/>
              <a:t>dipikat</a:t>
            </a:r>
            <a:r>
              <a:rPr lang="en-ID" sz="1700"/>
              <a:t> </a:t>
            </a:r>
            <a:r>
              <a:rPr lang="en-ID" sz="1700" err="1"/>
              <a:t>melalui</a:t>
            </a:r>
            <a:r>
              <a:rPr lang="en-ID" sz="1700"/>
              <a:t> </a:t>
            </a:r>
            <a:r>
              <a:rPr lang="en-ID" sz="1700" err="1"/>
              <a:t>kampanye</a:t>
            </a:r>
            <a:endParaRPr lang="en-ID" sz="1700"/>
          </a:p>
          <a:p>
            <a:r>
              <a:rPr lang="en-ID" sz="1700"/>
              <a:t>• </a:t>
            </a:r>
            <a:r>
              <a:rPr lang="en-ID" sz="1700" err="1"/>
              <a:t>Konteks</a:t>
            </a:r>
            <a:r>
              <a:rPr lang="en-ID" sz="1700"/>
              <a:t> </a:t>
            </a:r>
            <a:r>
              <a:rPr lang="en-ID" sz="1700" err="1"/>
              <a:t>harus</a:t>
            </a:r>
            <a:r>
              <a:rPr lang="en-ID" sz="1700"/>
              <a:t> </a:t>
            </a:r>
            <a:r>
              <a:rPr lang="en-ID" sz="1700" err="1"/>
              <a:t>berdampak</a:t>
            </a:r>
            <a:r>
              <a:rPr lang="en-ID" sz="1700"/>
              <a:t> pada </a:t>
            </a:r>
            <a:r>
              <a:rPr lang="en-ID" sz="1700" err="1"/>
              <a:t>ekonomi</a:t>
            </a:r>
            <a:r>
              <a:rPr lang="en-ID" sz="1700"/>
              <a:t>, </a:t>
            </a:r>
            <a:r>
              <a:rPr lang="en-ID" sz="1700" err="1"/>
              <a:t>isu-isu</a:t>
            </a:r>
            <a:r>
              <a:rPr lang="en-ID" sz="1700"/>
              <a:t>, </a:t>
            </a:r>
            <a:r>
              <a:rPr lang="en-ID" sz="1700" err="1"/>
              <a:t>evaluasi</a:t>
            </a:r>
            <a:r>
              <a:rPr lang="en-ID" sz="1700"/>
              <a:t> </a:t>
            </a:r>
            <a:r>
              <a:rPr lang="en-ID" sz="1700" err="1"/>
              <a:t>kepemimpinan</a:t>
            </a:r>
            <a:endParaRPr lang="en-ID" sz="1700"/>
          </a:p>
          <a:p>
            <a:r>
              <a:rPr lang="en-ID" sz="1700"/>
              <a:t>• Makin </a:t>
            </a:r>
            <a:r>
              <a:rPr lang="en-ID" sz="1700" err="1"/>
              <a:t>banyak</a:t>
            </a:r>
            <a:r>
              <a:rPr lang="en-ID" sz="1700"/>
              <a:t> </a:t>
            </a:r>
            <a:r>
              <a:rPr lang="en-ID" sz="1700" err="1"/>
              <a:t>pemilih</a:t>
            </a:r>
            <a:r>
              <a:rPr lang="en-ID" sz="1700"/>
              <a:t> </a:t>
            </a:r>
            <a:r>
              <a:rPr lang="en-ID" sz="1700" err="1"/>
              <a:t>mengambang</a:t>
            </a:r>
            <a:r>
              <a:rPr lang="en-ID" sz="1700"/>
              <a:t> yang </a:t>
            </a:r>
            <a:r>
              <a:rPr lang="en-ID" sz="1700" err="1"/>
              <a:t>harus</a:t>
            </a:r>
            <a:r>
              <a:rPr lang="en-ID" sz="1700"/>
              <a:t> </a:t>
            </a:r>
            <a:r>
              <a:rPr lang="en-ID" sz="1700" err="1"/>
              <a:t>diperebutkan</a:t>
            </a:r>
            <a:endParaRPr lang="en-ID" sz="1700"/>
          </a:p>
          <a:p>
            <a:r>
              <a:rPr lang="en-ID" sz="1700"/>
              <a:t>• Makin </a:t>
            </a:r>
            <a:r>
              <a:rPr lang="en-ID" sz="1700" err="1"/>
              <a:t>pentingnya</a:t>
            </a:r>
            <a:r>
              <a:rPr lang="en-ID" sz="1700"/>
              <a:t> media </a:t>
            </a:r>
            <a:r>
              <a:rPr lang="en-ID" sz="1700" err="1"/>
              <a:t>massa</a:t>
            </a:r>
            <a:endParaRPr lang="en-ID" sz="1700"/>
          </a:p>
        </p:txBody>
      </p:sp>
      <p:pic>
        <p:nvPicPr>
          <p:cNvPr id="4098" name="Picture 2" descr="Hasil gambar untuk makin pentingnya kampaye">
            <a:extLst>
              <a:ext uri="{FF2B5EF4-FFF2-40B4-BE49-F238E27FC236}">
                <a16:creationId xmlns:a16="http://schemas.microsoft.com/office/drawing/2014/main" id="{C175B03F-E085-4B4A-B67C-70AF5E0BB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760" y="2473681"/>
            <a:ext cx="4663440" cy="300791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19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D663-E4D9-4928-B464-15DF16E29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Profesionalisasi</a:t>
            </a:r>
            <a:r>
              <a:rPr lang="en-ID" dirty="0"/>
              <a:t> </a:t>
            </a:r>
            <a:r>
              <a:rPr lang="en-ID" dirty="0" err="1"/>
              <a:t>Kampanye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F6C5C-6481-4417-996F-A9AEDD390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14" y="1821136"/>
            <a:ext cx="11454371" cy="4655958"/>
          </a:xfrm>
        </p:spPr>
        <p:txBody>
          <a:bodyPr/>
          <a:lstStyle/>
          <a:p>
            <a:r>
              <a:rPr lang="en-ID" dirty="0"/>
              <a:t>•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angaran</a:t>
            </a:r>
            <a:r>
              <a:rPr lang="en-ID" dirty="0"/>
              <a:t> </a:t>
            </a:r>
            <a:r>
              <a:rPr lang="en-ID" dirty="0" err="1"/>
              <a:t>belanja</a:t>
            </a:r>
            <a:r>
              <a:rPr lang="en-ID" dirty="0"/>
              <a:t> </a:t>
            </a:r>
            <a:r>
              <a:rPr lang="en-ID" dirty="0" err="1"/>
              <a:t>kampanye</a:t>
            </a:r>
            <a:endParaRPr lang="en-ID" dirty="0"/>
          </a:p>
          <a:p>
            <a:r>
              <a:rPr lang="en-ID" dirty="0"/>
              <a:t>•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konsultan</a:t>
            </a:r>
            <a:r>
              <a:rPr lang="en-ID" dirty="0"/>
              <a:t>,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survei</a:t>
            </a:r>
            <a:r>
              <a:rPr lang="en-ID" dirty="0"/>
              <a:t>, </a:t>
            </a:r>
            <a:r>
              <a:rPr lang="en-ID" dirty="0" err="1"/>
              <a:t>iklan</a:t>
            </a:r>
            <a:r>
              <a:rPr lang="en-ID" dirty="0"/>
              <a:t> </a:t>
            </a:r>
            <a:r>
              <a:rPr lang="en-ID" dirty="0" err="1"/>
              <a:t>komersial</a:t>
            </a:r>
            <a:endParaRPr lang="en-ID" dirty="0"/>
          </a:p>
          <a:p>
            <a:r>
              <a:rPr lang="en-ID" dirty="0"/>
              <a:t>•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konsultan</a:t>
            </a:r>
            <a:r>
              <a:rPr lang="en-ID" dirty="0"/>
              <a:t> </a:t>
            </a:r>
            <a:r>
              <a:rPr lang="en-ID" dirty="0" err="1"/>
              <a:t>kampanye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konten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manifesto</a:t>
            </a:r>
          </a:p>
          <a:p>
            <a:r>
              <a:rPr lang="en-ID" dirty="0"/>
              <a:t>• </a:t>
            </a:r>
            <a:r>
              <a:rPr lang="en-ID" dirty="0" err="1"/>
              <a:t>Konvergensi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→ </a:t>
            </a:r>
            <a:r>
              <a:rPr lang="en-ID" dirty="0" err="1"/>
              <a:t>perlunya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beda</a:t>
            </a:r>
            <a:r>
              <a:rPr lang="en-ID" dirty="0"/>
              <a:t> </a:t>
            </a:r>
            <a:r>
              <a:rPr lang="en-ID" dirty="0" err="1"/>
              <a:t>dibanding</a:t>
            </a:r>
            <a:r>
              <a:rPr lang="en-ID" dirty="0"/>
              <a:t> </a:t>
            </a:r>
            <a:r>
              <a:rPr lang="en-ID" dirty="0" err="1"/>
              <a:t>pesaing</a:t>
            </a:r>
            <a:endParaRPr lang="en-ID" dirty="0"/>
          </a:p>
          <a:p>
            <a:r>
              <a:rPr lang="en-ID" dirty="0"/>
              <a:t>•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Riset</a:t>
            </a:r>
            <a:r>
              <a:rPr lang="en-ID" dirty="0"/>
              <a:t> (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, private polling, direct marketing, database marketing)</a:t>
            </a:r>
          </a:p>
          <a:p>
            <a:r>
              <a:rPr lang="en-ID" dirty="0"/>
              <a:t>•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media;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liputan</a:t>
            </a:r>
            <a:r>
              <a:rPr lang="en-ID" dirty="0"/>
              <a:t> </a:t>
            </a:r>
            <a:r>
              <a:rPr lang="en-ID" dirty="0" err="1"/>
              <a:t>isu</a:t>
            </a:r>
            <a:r>
              <a:rPr lang="en-ID" dirty="0"/>
              <a:t>, </a:t>
            </a:r>
            <a:r>
              <a:rPr lang="en-ID" dirty="0" err="1"/>
              <a:t>liputan</a:t>
            </a:r>
            <a:r>
              <a:rPr lang="en-ID" dirty="0"/>
              <a:t> </a:t>
            </a:r>
            <a:r>
              <a:rPr lang="en-ID" dirty="0" err="1"/>
              <a:t>kepemimpinan</a:t>
            </a:r>
            <a:r>
              <a:rPr lang="en-ID" dirty="0"/>
              <a:t>, </a:t>
            </a:r>
            <a:r>
              <a:rPr lang="en-ID" dirty="0" err="1"/>
              <a:t>citra</a:t>
            </a:r>
            <a:r>
              <a:rPr lang="en-ID" dirty="0"/>
              <a:t> dan </a:t>
            </a:r>
            <a:r>
              <a:rPr lang="en-ID" dirty="0" err="1"/>
              <a:t>ras</a:t>
            </a:r>
            <a:r>
              <a:rPr lang="en-ID" dirty="0"/>
              <a:t>,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liputan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,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-media, dan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pelintiran</a:t>
            </a:r>
            <a:endParaRPr lang="en-ID" dirty="0"/>
          </a:p>
        </p:txBody>
      </p:sp>
      <p:pic>
        <p:nvPicPr>
          <p:cNvPr id="5122" name="Picture 2" descr="Hasil gambar untuk propesional  kampaye">
            <a:extLst>
              <a:ext uri="{FF2B5EF4-FFF2-40B4-BE49-F238E27FC236}">
                <a16:creationId xmlns:a16="http://schemas.microsoft.com/office/drawing/2014/main" id="{7C7FFF81-59EF-4AB1-9DE6-0904384C6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575" y="4108360"/>
            <a:ext cx="5990445" cy="223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82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8D1-4A27-48DB-9B2F-BAD3110B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Definisi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FF7E2-36E5-4BB5-B8A6-D49EE9C74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b="1" dirty="0"/>
              <a:t>Steven H. Chaffee (1975) Political Communication </a:t>
            </a:r>
          </a:p>
          <a:p>
            <a:pPr lvl="2"/>
            <a:r>
              <a:rPr lang="en-ID" dirty="0"/>
              <a:t> ...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politik</a:t>
            </a:r>
            <a:endParaRPr lang="en-ID" dirty="0"/>
          </a:p>
          <a:p>
            <a:r>
              <a:rPr lang="en-ID" sz="2000" b="1" dirty="0"/>
              <a:t>Brian McNair (1995) Introduction to Political Communication </a:t>
            </a:r>
          </a:p>
          <a:p>
            <a:pPr lvl="3"/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diawali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mendfinisikannya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frase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terbuka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.</a:t>
            </a:r>
          </a:p>
          <a:p>
            <a:r>
              <a:rPr lang="en-ID" sz="2000" b="1" dirty="0"/>
              <a:t>Dennis </a:t>
            </a:r>
            <a:r>
              <a:rPr lang="en-ID" sz="2000" b="1" dirty="0" err="1"/>
              <a:t>McQuail</a:t>
            </a:r>
            <a:r>
              <a:rPr lang="en-ID" sz="2000" b="1" dirty="0"/>
              <a:t> (1992) “Political Communication”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Encyclopedia</a:t>
            </a:r>
            <a:r>
              <a:rPr lang="en-ID" sz="2000" b="1" dirty="0"/>
              <a:t> of Government and Politics</a:t>
            </a:r>
          </a:p>
          <a:p>
            <a:r>
              <a:rPr lang="en-ID" dirty="0"/>
              <a:t> 	....</a:t>
            </a:r>
            <a:r>
              <a:rPr lang="en-ID" dirty="0" err="1"/>
              <a:t>merujuk</a:t>
            </a:r>
            <a:r>
              <a:rPr lang="en-ID" dirty="0"/>
              <a:t> pada </a:t>
            </a:r>
            <a:r>
              <a:rPr lang="en-ID" dirty="0" err="1"/>
              <a:t>semua</a:t>
            </a:r>
            <a:r>
              <a:rPr lang="en-ID" dirty="0"/>
              <a:t> proses </a:t>
            </a:r>
            <a:r>
              <a:rPr lang="en-ID" dirty="0" err="1"/>
              <a:t>pengiriman</a:t>
            </a:r>
            <a:r>
              <a:rPr lang="en-ID" dirty="0"/>
              <a:t>, </a:t>
            </a:r>
            <a:r>
              <a:rPr lang="en-ID" dirty="0" err="1"/>
              <a:t>pertukaran</a:t>
            </a:r>
            <a:r>
              <a:rPr lang="en-ID" dirty="0"/>
              <a:t>, dan </a:t>
            </a:r>
            <a:r>
              <a:rPr lang="en-ID" dirty="0" err="1"/>
              <a:t>pencarian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(</a:t>
            </a:r>
            <a:r>
              <a:rPr lang="en-ID" dirty="0" err="1"/>
              <a:t>termasuk</a:t>
            </a:r>
            <a:r>
              <a:rPr lang="en-ID" dirty="0"/>
              <a:t> 	</a:t>
            </a:r>
            <a:r>
              <a:rPr lang="en-ID" dirty="0" err="1"/>
              <a:t>fakta</a:t>
            </a:r>
            <a:r>
              <a:rPr lang="en-ID" dirty="0"/>
              <a:t>, </a:t>
            </a:r>
            <a:r>
              <a:rPr lang="en-ID" dirty="0" err="1"/>
              <a:t>opini</a:t>
            </a:r>
            <a:r>
              <a:rPr lang="en-ID" dirty="0"/>
              <a:t>, </a:t>
            </a:r>
            <a:r>
              <a:rPr lang="en-ID" dirty="0" err="1"/>
              <a:t>keyakinan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) yang </a:t>
            </a:r>
            <a:r>
              <a:rPr lang="en-ID" dirty="0" err="1"/>
              <a:t>terlibat</a:t>
            </a:r>
            <a:r>
              <a:rPr lang="en-ID" dirty="0"/>
              <a:t> </a:t>
            </a:r>
            <a:r>
              <a:rPr lang="en-ID" dirty="0" err="1"/>
              <a:t>sejurus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aktivitas-aktivitas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yang 	</a:t>
            </a:r>
            <a:r>
              <a:rPr lang="en-ID" dirty="0" err="1"/>
              <a:t>terlembagakan</a:t>
            </a:r>
            <a:r>
              <a:rPr lang="en-ID" dirty="0"/>
              <a:t> </a:t>
            </a:r>
            <a:r>
              <a:rPr lang="en-ID" dirty="0" err="1"/>
              <a:t>Teguh</a:t>
            </a:r>
            <a:r>
              <a:rPr lang="en-ID" dirty="0"/>
              <a:t> Wahyu </a:t>
            </a:r>
            <a:r>
              <a:rPr lang="en-ID" dirty="0" err="1"/>
              <a:t>Utomo</a:t>
            </a:r>
            <a:r>
              <a:rPr lang="en-ID" dirty="0"/>
              <a:t>, cilukbha@gmail.com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08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2B82-1412-4A1E-8D4D-5E783B69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DefinisiMcQuail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BF1B5-E12B-45C3-92CF-48A7CC3E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b="1" dirty="0" err="1"/>
              <a:t>Komunikasi</a:t>
            </a:r>
            <a:r>
              <a:rPr lang="en-ID" sz="2000" b="1" dirty="0"/>
              <a:t>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sistem</a:t>
            </a:r>
            <a:r>
              <a:rPr lang="en-ID" sz="2000" b="1" dirty="0"/>
              <a:t> </a:t>
            </a:r>
            <a:r>
              <a:rPr lang="en-ID" sz="2000" b="1" dirty="0" err="1"/>
              <a:t>politik</a:t>
            </a:r>
            <a:r>
              <a:rPr lang="en-ID" sz="2000" b="1" dirty="0"/>
              <a:t> (</a:t>
            </a:r>
            <a:r>
              <a:rPr lang="en-ID" sz="2000" b="1" dirty="0" err="1"/>
              <a:t>konstitusional</a:t>
            </a:r>
            <a:r>
              <a:rPr lang="en-ID" sz="2000" b="1" dirty="0"/>
              <a:t>) </a:t>
            </a:r>
            <a:r>
              <a:rPr lang="en-ID" sz="2000" b="1" dirty="0" err="1"/>
              <a:t>dari</a:t>
            </a:r>
            <a:r>
              <a:rPr lang="en-ID" sz="2000" b="1" dirty="0"/>
              <a:t> </a:t>
            </a:r>
            <a:r>
              <a:rPr lang="en-ID" sz="2000" b="1" dirty="0" err="1"/>
              <a:t>masyarakat</a:t>
            </a:r>
            <a:r>
              <a:rPr lang="en-ID" sz="2000" b="1" dirty="0"/>
              <a:t> </a:t>
            </a:r>
            <a:r>
              <a:rPr lang="en-ID" sz="2000" b="1" dirty="0" err="1"/>
              <a:t>demokratik</a:t>
            </a:r>
            <a:endParaRPr lang="en-ID" sz="2000" b="1" dirty="0"/>
          </a:p>
          <a:p>
            <a:r>
              <a:rPr lang="en-ID" sz="2000" b="1" dirty="0"/>
              <a:t>Media </a:t>
            </a:r>
            <a:r>
              <a:rPr lang="en-ID" sz="2000" b="1" dirty="0" err="1"/>
              <a:t>memenuhi</a:t>
            </a:r>
            <a:r>
              <a:rPr lang="en-ID" sz="2000" b="1" dirty="0"/>
              <a:t> </a:t>
            </a:r>
            <a:r>
              <a:rPr lang="en-ID" sz="2000" b="1" dirty="0" err="1"/>
              <a:t>fungsi-fungsi</a:t>
            </a:r>
            <a:r>
              <a:rPr lang="en-ID" sz="2000" b="1" dirty="0"/>
              <a:t> instrumental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komunikasi</a:t>
            </a:r>
            <a:r>
              <a:rPr lang="en-ID" sz="2000" b="1" dirty="0"/>
              <a:t> </a:t>
            </a:r>
            <a:r>
              <a:rPr lang="en-ID" sz="2000" b="1" dirty="0" err="1"/>
              <a:t>politik</a:t>
            </a:r>
            <a:r>
              <a:rPr lang="en-ID" sz="2000" b="1" dirty="0"/>
              <a:t> </a:t>
            </a:r>
          </a:p>
          <a:p>
            <a:pPr lvl="2"/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pelapor</a:t>
            </a:r>
            <a:r>
              <a:rPr lang="en-ID" sz="1600" dirty="0"/>
              <a:t> </a:t>
            </a:r>
            <a:r>
              <a:rPr lang="en-ID" sz="1600" dirty="0" err="1"/>
              <a:t>peristiwa</a:t>
            </a:r>
            <a:r>
              <a:rPr lang="en-ID" sz="1600" dirty="0"/>
              <a:t> </a:t>
            </a:r>
          </a:p>
          <a:p>
            <a:pPr lvl="2"/>
            <a:r>
              <a:rPr lang="en-ID" sz="1600" dirty="0" err="1"/>
              <a:t>Sebagai</a:t>
            </a:r>
            <a:r>
              <a:rPr lang="en-ID" sz="1600" dirty="0"/>
              <a:t> platform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ekspresi</a:t>
            </a:r>
            <a:r>
              <a:rPr lang="en-ID" sz="1600" dirty="0"/>
              <a:t> </a:t>
            </a:r>
            <a:r>
              <a:rPr lang="en-ID" sz="1600" dirty="0" err="1"/>
              <a:t>opini</a:t>
            </a:r>
            <a:r>
              <a:rPr lang="en-ID" sz="1600" dirty="0"/>
              <a:t> </a:t>
            </a:r>
            <a:r>
              <a:rPr lang="en-ID" sz="1600" dirty="0" err="1"/>
              <a:t>politik</a:t>
            </a:r>
            <a:r>
              <a:rPr lang="en-ID" sz="1600" dirty="0"/>
              <a:t> </a:t>
            </a:r>
          </a:p>
          <a:p>
            <a:pPr lvl="2"/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organisasi</a:t>
            </a:r>
            <a:r>
              <a:rPr lang="en-ID" sz="1600" dirty="0"/>
              <a:t> </a:t>
            </a:r>
            <a:r>
              <a:rPr lang="en-ID" sz="1600" dirty="0" err="1"/>
              <a:t>partai</a:t>
            </a:r>
            <a:r>
              <a:rPr lang="en-ID" sz="1600" dirty="0"/>
              <a:t> </a:t>
            </a:r>
            <a:r>
              <a:rPr lang="en-ID" sz="1600" dirty="0" err="1"/>
              <a:t>politik</a:t>
            </a:r>
            <a:r>
              <a:rPr lang="en-ID" sz="1600" dirty="0"/>
              <a:t> dan </a:t>
            </a:r>
            <a:r>
              <a:rPr lang="en-ID" sz="1600" dirty="0" err="1"/>
              <a:t>senjata</a:t>
            </a:r>
            <a:r>
              <a:rPr lang="en-ID" sz="1600" dirty="0"/>
              <a:t> </a:t>
            </a:r>
            <a:r>
              <a:rPr lang="en-ID" sz="1600" dirty="0" err="1"/>
              <a:t>konflik</a:t>
            </a:r>
            <a:r>
              <a:rPr lang="en-ID" sz="1600" dirty="0"/>
              <a:t> inter-</a:t>
            </a:r>
            <a:r>
              <a:rPr lang="en-ID" sz="1600" dirty="0" err="1"/>
              <a:t>partai</a:t>
            </a:r>
            <a:endParaRPr lang="en-ID" sz="1600" dirty="0"/>
          </a:p>
          <a:p>
            <a:pPr lvl="2"/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pengawas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</a:t>
            </a:r>
            <a:r>
              <a:rPr lang="en-ID" sz="1600" dirty="0" err="1"/>
              <a:t>pemerintah</a:t>
            </a:r>
            <a:r>
              <a:rPr lang="en-ID" sz="1600" dirty="0"/>
              <a:t> </a:t>
            </a:r>
          </a:p>
          <a:p>
            <a:pPr lvl="2"/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pemerintah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menyebarkan</a:t>
            </a:r>
            <a:r>
              <a:rPr lang="en-ID" sz="1600" dirty="0"/>
              <a:t> </a:t>
            </a:r>
            <a:r>
              <a:rPr lang="en-ID" sz="1600" dirty="0" err="1"/>
              <a:t>informasi</a:t>
            </a:r>
            <a:r>
              <a:rPr lang="en-ID" sz="1600" dirty="0"/>
              <a:t> dan </a:t>
            </a:r>
            <a:r>
              <a:rPr lang="en-ID" sz="1600" dirty="0" err="1"/>
              <a:t>pengaruh</a:t>
            </a:r>
            <a:r>
              <a:rPr lang="en-ID" sz="1600" dirty="0"/>
              <a:t> </a:t>
            </a:r>
            <a:r>
              <a:rPr lang="en-ID" sz="1600" dirty="0" err="1"/>
              <a:t>Teguh</a:t>
            </a:r>
            <a:r>
              <a:rPr lang="en-ID" sz="1600" dirty="0"/>
              <a:t> Wahyu </a:t>
            </a:r>
            <a:r>
              <a:rPr lang="en-ID" sz="1600" dirty="0" err="1"/>
              <a:t>Utomo</a:t>
            </a:r>
            <a:r>
              <a:rPr lang="en-ID" sz="1600" dirty="0"/>
              <a:t>,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730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7D0A-F243-430F-84C6-EBC68027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Pertukaran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elite dan </a:t>
            </a:r>
            <a:r>
              <a:rPr lang="en-ID" dirty="0" err="1"/>
              <a:t>massa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DD201-B94E-4104-9F95-EF09F3C0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u="sng" dirty="0">
                <a:hlinkClick r:id="rId2" tooltip="Pertukaran antara elite dan massaqDuncan Watts (1997) Polit..."/>
              </a:rPr>
              <a:t> </a:t>
            </a:r>
            <a:r>
              <a:rPr lang="en-ID" sz="2000" b="1" dirty="0"/>
              <a:t>Duncan Watts (1997) Political Communication Today </a:t>
            </a:r>
          </a:p>
          <a:p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media </a:t>
            </a:r>
            <a:r>
              <a:rPr lang="en-ID" dirty="0" err="1"/>
              <a:t>massa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“</a:t>
            </a:r>
            <a:r>
              <a:rPr lang="en-ID" dirty="0" err="1"/>
              <a:t>menengahi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proses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,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dan </a:t>
            </a:r>
            <a:r>
              <a:rPr lang="en-ID" dirty="0" err="1"/>
              <a:t>lawan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 pada </a:t>
            </a:r>
            <a:r>
              <a:rPr lang="en-ID" dirty="0" err="1"/>
              <a:t>elektorat</a:t>
            </a:r>
            <a:r>
              <a:rPr lang="en-ID" dirty="0"/>
              <a:t> dan </a:t>
            </a:r>
            <a:r>
              <a:rPr lang="en-ID" dirty="0" err="1"/>
              <a:t>elektorat</a:t>
            </a:r>
            <a:r>
              <a:rPr lang="en-ID" dirty="0"/>
              <a:t> </a:t>
            </a:r>
            <a:r>
              <a:rPr lang="en-ID" dirty="0" err="1"/>
              <a:t>berkomunikasi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para </a:t>
            </a:r>
            <a:r>
              <a:rPr lang="en-ID" dirty="0" err="1"/>
              <a:t>pemimpinnya</a:t>
            </a:r>
            <a:r>
              <a:rPr lang="en-ID" dirty="0"/>
              <a:t>”</a:t>
            </a:r>
          </a:p>
          <a:p>
            <a:r>
              <a:rPr lang="en-ID" sz="2000" b="1" dirty="0"/>
              <a:t>Richard M. Perloff (1998) Political Communication: Politics, Press, and Public in America </a:t>
            </a:r>
          </a:p>
          <a:p>
            <a:r>
              <a:rPr lang="en-ID" sz="1600" dirty="0" err="1"/>
              <a:t>Mendefinisikan</a:t>
            </a:r>
            <a:r>
              <a:rPr lang="en-ID" sz="1600" dirty="0"/>
              <a:t> </a:t>
            </a:r>
            <a:r>
              <a:rPr lang="en-ID" sz="1600" dirty="0" err="1"/>
              <a:t>komunikasi</a:t>
            </a:r>
            <a:r>
              <a:rPr lang="en-ID" sz="1600" dirty="0"/>
              <a:t> </a:t>
            </a:r>
            <a:r>
              <a:rPr lang="en-ID" sz="1600" dirty="0" err="1"/>
              <a:t>politik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“proses di mana </a:t>
            </a:r>
            <a:r>
              <a:rPr lang="en-ID" sz="1600" dirty="0" err="1"/>
              <a:t>kepemimpinan</a:t>
            </a:r>
            <a:r>
              <a:rPr lang="en-ID" sz="1600" dirty="0"/>
              <a:t> negara, media dan </a:t>
            </a:r>
            <a:r>
              <a:rPr lang="en-ID" sz="1600" dirty="0" err="1"/>
              <a:t>warga</a:t>
            </a:r>
            <a:r>
              <a:rPr lang="en-ID" sz="1600" dirty="0"/>
              <a:t> </a:t>
            </a:r>
            <a:r>
              <a:rPr lang="en-ID" sz="1600" dirty="0" err="1"/>
              <a:t>bertukar</a:t>
            </a:r>
            <a:r>
              <a:rPr lang="en-ID" sz="1600" dirty="0"/>
              <a:t> dan </a:t>
            </a:r>
            <a:r>
              <a:rPr lang="en-ID" sz="1600" dirty="0" err="1"/>
              <a:t>membicarakan</a:t>
            </a:r>
            <a:r>
              <a:rPr lang="en-ID" sz="1600" dirty="0"/>
              <a:t> </a:t>
            </a:r>
            <a:r>
              <a:rPr lang="en-ID" sz="1600" dirty="0" err="1"/>
              <a:t>pemaknaan</a:t>
            </a:r>
            <a:r>
              <a:rPr lang="en-ID" sz="1600" dirty="0"/>
              <a:t> </a:t>
            </a:r>
            <a:r>
              <a:rPr lang="en-ID" sz="1600" dirty="0" err="1"/>
              <a:t>atas</a:t>
            </a:r>
            <a:r>
              <a:rPr lang="en-ID" sz="1600" dirty="0"/>
              <a:t> </a:t>
            </a:r>
            <a:r>
              <a:rPr lang="en-ID" sz="1600" dirty="0" err="1"/>
              <a:t>pesan</a:t>
            </a:r>
            <a:r>
              <a:rPr lang="en-ID" sz="1600" dirty="0"/>
              <a:t>- </a:t>
            </a:r>
            <a:r>
              <a:rPr lang="en-ID" sz="1600" dirty="0" err="1"/>
              <a:t>pesan</a:t>
            </a:r>
            <a:r>
              <a:rPr lang="en-ID" sz="1600" dirty="0"/>
              <a:t> yang </a:t>
            </a:r>
            <a:r>
              <a:rPr lang="en-ID" sz="1600" dirty="0" err="1"/>
              <a:t>berhubungan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perilaku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r>
              <a:rPr lang="en-ID" sz="1600" dirty="0"/>
              <a:t> </a:t>
            </a:r>
            <a:r>
              <a:rPr lang="en-ID" sz="1600" dirty="0" err="1"/>
              <a:t>publik</a:t>
            </a:r>
            <a:r>
              <a:rPr lang="en-ID" sz="1600" dirty="0"/>
              <a:t>.”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0298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E916-D38A-4A14-8D7E-1886BACC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8B8CB-D1B8-48D8-B7E3-8EC2D2F9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/>
          <a:lstStyle/>
          <a:p>
            <a:r>
              <a:rPr lang="en-ID" sz="2000" dirty="0" err="1"/>
              <a:t>Diawali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studi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propaganda </a:t>
            </a:r>
            <a:r>
              <a:rPr lang="en-ID" sz="2000" dirty="0" err="1"/>
              <a:t>saat</a:t>
            </a:r>
            <a:r>
              <a:rPr lang="en-ID" sz="2000" dirty="0"/>
              <a:t> dan di </a:t>
            </a:r>
            <a:r>
              <a:rPr lang="en-ID" sz="2000" dirty="0" err="1"/>
              <a:t>antara</a:t>
            </a:r>
            <a:r>
              <a:rPr lang="en-ID" sz="2000" dirty="0"/>
              <a:t> </a:t>
            </a:r>
            <a:r>
              <a:rPr lang="en-ID" sz="2000" dirty="0" err="1"/>
              <a:t>dua</a:t>
            </a:r>
            <a:r>
              <a:rPr lang="en-ID" sz="2000" dirty="0"/>
              <a:t> </a:t>
            </a:r>
            <a:r>
              <a:rPr lang="en-ID" sz="2000" dirty="0" err="1"/>
              <a:t>perang</a:t>
            </a:r>
            <a:r>
              <a:rPr lang="en-ID" sz="2000" dirty="0"/>
              <a:t> dunia </a:t>
            </a:r>
            <a:endParaRPr lang="en-ID" sz="2000" dirty="0">
              <a:sym typeface="Symbol" panose="05050102010706020507" pitchFamily="18" charset="2"/>
            </a:endParaRPr>
          </a:p>
          <a:p>
            <a:pPr lvl="4"/>
            <a:r>
              <a:rPr lang="en-ID" sz="2000" dirty="0"/>
              <a:t>Walter Lippmann, “Public Opinion” (1922) </a:t>
            </a:r>
            <a:endParaRPr lang="en-ID" sz="2000" dirty="0">
              <a:sym typeface="Symbol" panose="05050102010706020507" pitchFamily="18" charset="2"/>
            </a:endParaRPr>
          </a:p>
          <a:p>
            <a:pPr lvl="4"/>
            <a:r>
              <a:rPr lang="en-ID" sz="2000" dirty="0"/>
              <a:t>Harold </a:t>
            </a:r>
            <a:r>
              <a:rPr lang="en-ID" sz="2000" dirty="0" err="1"/>
              <a:t>Lasswell</a:t>
            </a:r>
            <a:r>
              <a:rPr lang="en-ID" sz="2000" dirty="0"/>
              <a:t>, “Propaganda Technique in the World War” (1927)</a:t>
            </a:r>
          </a:p>
          <a:p>
            <a:r>
              <a:rPr lang="en-ID" sz="2000" dirty="0" err="1"/>
              <a:t>Fokus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pada propaganda </a:t>
            </a:r>
            <a:r>
              <a:rPr lang="en-ID" sz="2000" dirty="0" err="1"/>
              <a:t>perang</a:t>
            </a:r>
            <a:r>
              <a:rPr lang="en-ID" sz="2000" dirty="0"/>
              <a:t>/</a:t>
            </a:r>
            <a:r>
              <a:rPr lang="en-ID" sz="2000" dirty="0" err="1"/>
              <a:t>fasis</a:t>
            </a:r>
            <a:r>
              <a:rPr lang="en-ID" sz="2000" dirty="0"/>
              <a:t>/</a:t>
            </a:r>
            <a:r>
              <a:rPr lang="en-ID" sz="2000" dirty="0" err="1"/>
              <a:t>stalinis</a:t>
            </a:r>
            <a:r>
              <a:rPr lang="en-ID" sz="2000" dirty="0"/>
              <a:t> yang </a:t>
            </a:r>
            <a:r>
              <a:rPr lang="en-ID" sz="2000" dirty="0" err="1"/>
              <a:t>berakibat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keasyikan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dampak</a:t>
            </a:r>
            <a:r>
              <a:rPr lang="en-ID" sz="2000" dirty="0"/>
              <a:t> </a:t>
            </a:r>
            <a:r>
              <a:rPr lang="en-ID" sz="2000" dirty="0" err="1"/>
              <a:t>persuasif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pesan-pesan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(</a:t>
            </a:r>
            <a:r>
              <a:rPr lang="en-ID" sz="2000" dirty="0" err="1"/>
              <a:t>melalui</a:t>
            </a:r>
            <a:r>
              <a:rPr lang="en-ID" sz="2000" dirty="0"/>
              <a:t> media)</a:t>
            </a:r>
          </a:p>
          <a:p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McQuail</a:t>
            </a:r>
            <a:r>
              <a:rPr lang="en-ID" sz="2000" dirty="0"/>
              <a:t> (2002), </a:t>
            </a:r>
            <a:r>
              <a:rPr lang="en-ID" sz="2000" dirty="0" err="1"/>
              <a:t>dalam</a:t>
            </a:r>
            <a:r>
              <a:rPr lang="en-ID" sz="2000" dirty="0"/>
              <a:t> Mass Communication Theory, </a:t>
            </a:r>
            <a:r>
              <a:rPr lang="en-ID" sz="2000" dirty="0" err="1"/>
              <a:t>periode</a:t>
            </a:r>
            <a:r>
              <a:rPr lang="en-ID" sz="2000" dirty="0"/>
              <a:t> </a:t>
            </a:r>
            <a:r>
              <a:rPr lang="en-ID" sz="2000" dirty="0" err="1"/>
              <a:t>pertama</a:t>
            </a:r>
            <a:r>
              <a:rPr lang="en-ID" sz="2000" dirty="0"/>
              <a:t> </a:t>
            </a:r>
            <a:r>
              <a:rPr lang="en-ID" sz="2000" dirty="0" err="1"/>
              <a:t>studi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(1920an-1940an) </a:t>
            </a:r>
            <a:r>
              <a:rPr lang="en-ID" sz="2000" dirty="0" err="1"/>
              <a:t>dicirikan</a:t>
            </a:r>
            <a:r>
              <a:rPr lang="en-ID" sz="2000" dirty="0"/>
              <a:t> oleh </a:t>
            </a:r>
            <a:r>
              <a:rPr lang="en-ID" sz="2000" dirty="0" err="1"/>
              <a:t>keyakinan</a:t>
            </a:r>
            <a:r>
              <a:rPr lang="en-ID" sz="2000" dirty="0"/>
              <a:t> pada </a:t>
            </a:r>
            <a:r>
              <a:rPr lang="en-ID" sz="2000" dirty="0" err="1"/>
              <a:t>keperkasaan</a:t>
            </a:r>
            <a:r>
              <a:rPr lang="en-ID" sz="2000" dirty="0"/>
              <a:t> media </a:t>
            </a:r>
            <a:r>
              <a:rPr lang="en-ID" sz="2000" dirty="0" err="1"/>
              <a:t>massa</a:t>
            </a:r>
            <a:endParaRPr lang="en-ID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585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48A4-36B3-47B1-8920-0907D0BC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8C81F-AD13-471C-8D07-9AFC04184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 fontScale="70000" lnSpcReduction="20000"/>
          </a:bodyPr>
          <a:lstStyle/>
          <a:p>
            <a:r>
              <a:rPr lang="en-ID" sz="2200" dirty="0"/>
              <a:t>1940an-1950an </a:t>
            </a:r>
            <a:r>
              <a:rPr lang="en-ID" sz="2200" dirty="0" err="1"/>
              <a:t>studi</a:t>
            </a:r>
            <a:r>
              <a:rPr lang="en-ID" sz="2200" dirty="0"/>
              <a:t> </a:t>
            </a:r>
            <a:r>
              <a:rPr lang="en-ID" sz="2200" dirty="0" err="1"/>
              <a:t>empiris</a:t>
            </a:r>
            <a:r>
              <a:rPr lang="en-ID" sz="2200" dirty="0"/>
              <a:t> </a:t>
            </a:r>
            <a:r>
              <a:rPr lang="en-ID" sz="2200" dirty="0" err="1"/>
              <a:t>tentang</a:t>
            </a:r>
            <a:r>
              <a:rPr lang="en-ID" sz="2200" dirty="0"/>
              <a:t> </a:t>
            </a:r>
            <a:r>
              <a:rPr lang="en-ID" sz="2200" dirty="0" err="1"/>
              <a:t>dampak</a:t>
            </a:r>
            <a:r>
              <a:rPr lang="en-ID" sz="2200" dirty="0"/>
              <a:t> media, </a:t>
            </a:r>
            <a:r>
              <a:rPr lang="en-ID" sz="2200" dirty="0" err="1"/>
              <a:t>terutama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kampanye</a:t>
            </a:r>
            <a:r>
              <a:rPr lang="en-ID" sz="2200" dirty="0"/>
              <a:t>. </a:t>
            </a:r>
          </a:p>
          <a:p>
            <a:pPr marL="0" indent="0">
              <a:buNone/>
            </a:pPr>
            <a:r>
              <a:rPr lang="en-ID" sz="2200" dirty="0"/>
              <a:t>      Ada </a:t>
            </a:r>
            <a:r>
              <a:rPr lang="en-ID" sz="2200" dirty="0" err="1"/>
              <a:t>perobahan</a:t>
            </a:r>
            <a:r>
              <a:rPr lang="en-ID" sz="2200" dirty="0"/>
              <a:t> </a:t>
            </a:r>
            <a:r>
              <a:rPr lang="en-ID" sz="2200" dirty="0" err="1"/>
              <a:t>sosial</a:t>
            </a:r>
            <a:r>
              <a:rPr lang="en-ID" sz="2200" dirty="0"/>
              <a:t>, </a:t>
            </a:r>
            <a:r>
              <a:rPr lang="en-ID" sz="2200" dirty="0" err="1"/>
              <a:t>teknologis</a:t>
            </a:r>
            <a:r>
              <a:rPr lang="en-ID" sz="2200" dirty="0"/>
              <a:t>, dan structural</a:t>
            </a:r>
          </a:p>
          <a:p>
            <a:r>
              <a:rPr lang="en-ID" sz="2200" dirty="0"/>
              <a:t> – </a:t>
            </a:r>
            <a:r>
              <a:rPr lang="en-ID" sz="2200" b="1" dirty="0"/>
              <a:t>Model Minimal Effects </a:t>
            </a:r>
          </a:p>
          <a:p>
            <a:pPr marL="0" indent="0">
              <a:buNone/>
            </a:pPr>
            <a:r>
              <a:rPr lang="en-ID" sz="2200" dirty="0"/>
              <a:t>	Paul </a:t>
            </a:r>
            <a:r>
              <a:rPr lang="en-ID" sz="2200" dirty="0" err="1"/>
              <a:t>Lazarsfeld</a:t>
            </a:r>
            <a:r>
              <a:rPr lang="en-ID" sz="2200" dirty="0"/>
              <a:t> et al, The People’s Choice (1944) </a:t>
            </a:r>
          </a:p>
          <a:p>
            <a:pPr marL="0" indent="0">
              <a:buNone/>
            </a:pPr>
            <a:r>
              <a:rPr lang="en-ID" sz="2200" dirty="0"/>
              <a:t>	</a:t>
            </a:r>
            <a:r>
              <a:rPr lang="en-ID" sz="2200" dirty="0" err="1"/>
              <a:t>informasi</a:t>
            </a:r>
            <a:r>
              <a:rPr lang="en-ID" sz="2200" dirty="0"/>
              <a:t> </a:t>
            </a:r>
            <a:r>
              <a:rPr lang="en-ID" sz="2200" dirty="0" err="1"/>
              <a:t>rendah</a:t>
            </a:r>
            <a:r>
              <a:rPr lang="en-ID" sz="2200" dirty="0"/>
              <a:t>, partisan </a:t>
            </a:r>
            <a:r>
              <a:rPr lang="en-ID" sz="2200" dirty="0" err="1"/>
              <a:t>tinggi</a:t>
            </a:r>
            <a:r>
              <a:rPr lang="en-ID" sz="2200" dirty="0"/>
              <a:t> </a:t>
            </a:r>
          </a:p>
          <a:p>
            <a:r>
              <a:rPr lang="en-ID" sz="2200" dirty="0"/>
              <a:t>– </a:t>
            </a:r>
            <a:r>
              <a:rPr lang="en-ID" sz="2200" b="1" dirty="0" err="1"/>
              <a:t>Perobahan</a:t>
            </a:r>
            <a:r>
              <a:rPr lang="en-ID" sz="2200" b="1" dirty="0"/>
              <a:t> </a:t>
            </a:r>
            <a:r>
              <a:rPr lang="en-ID" sz="2200" b="1" dirty="0" err="1"/>
              <a:t>Sosial</a:t>
            </a:r>
            <a:r>
              <a:rPr lang="en-ID" sz="2200" b="1" dirty="0"/>
              <a:t> </a:t>
            </a:r>
            <a:r>
              <a:rPr lang="en-ID" sz="2200" b="1" dirty="0" err="1"/>
              <a:t>sejak</a:t>
            </a:r>
            <a:r>
              <a:rPr lang="en-ID" sz="2200" b="1" dirty="0"/>
              <a:t> 1960an </a:t>
            </a:r>
          </a:p>
          <a:p>
            <a:pPr marL="0" indent="0">
              <a:buNone/>
            </a:pPr>
            <a:r>
              <a:rPr lang="en-ID" sz="2200" dirty="0"/>
              <a:t>	 Dealignment (</a:t>
            </a:r>
            <a:r>
              <a:rPr lang="en-ID" sz="2200" dirty="0" err="1"/>
              <a:t>pengambilan</a:t>
            </a:r>
            <a:r>
              <a:rPr lang="en-ID" sz="2200" dirty="0"/>
              <a:t> </a:t>
            </a:r>
            <a:r>
              <a:rPr lang="en-ID" sz="2200" dirty="0" err="1"/>
              <a:t>jarak</a:t>
            </a:r>
            <a:r>
              <a:rPr lang="en-ID" sz="2200" dirty="0"/>
              <a:t>) </a:t>
            </a:r>
          </a:p>
          <a:p>
            <a:r>
              <a:rPr lang="en-ID" sz="2200" dirty="0"/>
              <a:t>– </a:t>
            </a:r>
            <a:r>
              <a:rPr lang="en-ID" sz="2200" b="1" dirty="0" err="1"/>
              <a:t>Teknologis</a:t>
            </a:r>
            <a:endParaRPr lang="en-ID" sz="2200" b="1" dirty="0"/>
          </a:p>
          <a:p>
            <a:pPr marL="0" indent="0">
              <a:buNone/>
            </a:pPr>
            <a:r>
              <a:rPr lang="en-ID" sz="2200" dirty="0"/>
              <a:t>	 Tv </a:t>
            </a:r>
            <a:r>
              <a:rPr lang="en-ID" sz="2200" dirty="0" err="1"/>
              <a:t>menjadi</a:t>
            </a:r>
            <a:r>
              <a:rPr lang="en-ID" sz="2200" dirty="0"/>
              <a:t> media </a:t>
            </a:r>
            <a:r>
              <a:rPr lang="en-ID" sz="2200" dirty="0" err="1"/>
              <a:t>informasi</a:t>
            </a:r>
            <a:r>
              <a:rPr lang="en-ID" sz="2200" dirty="0"/>
              <a:t> </a:t>
            </a:r>
            <a:r>
              <a:rPr lang="en-ID" sz="2200" dirty="0" err="1"/>
              <a:t>utama</a:t>
            </a:r>
            <a:r>
              <a:rPr lang="en-ID" sz="2200" dirty="0"/>
              <a:t> </a:t>
            </a:r>
          </a:p>
          <a:p>
            <a:pPr marL="0" indent="0">
              <a:buNone/>
            </a:pPr>
            <a:r>
              <a:rPr lang="en-ID" sz="2200" dirty="0"/>
              <a:t>	</a:t>
            </a:r>
            <a:r>
              <a:rPr lang="en-ID" sz="2200" dirty="0" err="1"/>
              <a:t>Komersialisasi</a:t>
            </a:r>
            <a:r>
              <a:rPr lang="en-ID" sz="2200" dirty="0"/>
              <a:t>, </a:t>
            </a:r>
            <a:r>
              <a:rPr lang="en-ID" sz="2200" dirty="0" err="1"/>
              <a:t>visualisasi</a:t>
            </a:r>
            <a:r>
              <a:rPr lang="en-ID" sz="2200" dirty="0"/>
              <a:t>, </a:t>
            </a:r>
            <a:r>
              <a:rPr lang="en-ID" sz="2200" dirty="0" err="1"/>
              <a:t>tabloidisasi</a:t>
            </a:r>
            <a:r>
              <a:rPr lang="en-ID" sz="2200" dirty="0"/>
              <a:t> </a:t>
            </a:r>
          </a:p>
          <a:p>
            <a:r>
              <a:rPr lang="en-ID" sz="2200" dirty="0"/>
              <a:t>– </a:t>
            </a:r>
            <a:r>
              <a:rPr lang="en-ID" sz="2200" b="1" dirty="0" err="1"/>
              <a:t>Profesionalisasi</a:t>
            </a:r>
            <a:r>
              <a:rPr lang="en-ID" sz="2200" b="1" dirty="0"/>
              <a:t> </a:t>
            </a:r>
            <a:r>
              <a:rPr lang="en-ID" sz="2200" b="1" dirty="0" err="1"/>
              <a:t>komunikasi</a:t>
            </a:r>
            <a:r>
              <a:rPr lang="en-ID" sz="2200" b="1" dirty="0"/>
              <a:t> </a:t>
            </a:r>
            <a:r>
              <a:rPr lang="en-ID" sz="2200" b="1" dirty="0" err="1"/>
              <a:t>politik</a:t>
            </a:r>
            <a:r>
              <a:rPr lang="en-ID" sz="2200" b="1" dirty="0"/>
              <a:t> </a:t>
            </a:r>
          </a:p>
          <a:p>
            <a:pPr marL="0" indent="0">
              <a:buNone/>
            </a:pPr>
            <a:r>
              <a:rPr lang="en-ID" sz="2200" dirty="0"/>
              <a:t>	Marketing </a:t>
            </a:r>
            <a:r>
              <a:rPr lang="en-ID" sz="2200" dirty="0" err="1"/>
              <a:t>politik</a:t>
            </a:r>
            <a:r>
              <a:rPr lang="en-ID" sz="2200" dirty="0"/>
              <a:t>, </a:t>
            </a:r>
            <a:r>
              <a:rPr lang="en-ID" sz="2200" dirty="0" err="1"/>
              <a:t>konsultasi</a:t>
            </a:r>
            <a:r>
              <a:rPr lang="en-ID" sz="2200" dirty="0"/>
              <a:t> </a:t>
            </a:r>
            <a:r>
              <a:rPr lang="en-ID" sz="2200" dirty="0" err="1"/>
              <a:t>kampanye</a:t>
            </a:r>
            <a:r>
              <a:rPr lang="en-ID" sz="2200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4214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98D7-1600-4776-9CAD-5C17BB63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160A-37C7-4683-99F4-170D3151A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b="1" dirty="0"/>
              <a:t>Jay G. </a:t>
            </a:r>
            <a:r>
              <a:rPr lang="en-ID" sz="2000" b="1" dirty="0" err="1"/>
              <a:t>Blumler</a:t>
            </a:r>
            <a:r>
              <a:rPr lang="en-ID" sz="2000" b="1" dirty="0"/>
              <a:t> (2001) „The third age of political communication,‟ </a:t>
            </a:r>
          </a:p>
          <a:p>
            <a:r>
              <a:rPr lang="en-ID" sz="2000" b="1" dirty="0"/>
              <a:t>in Journal of Public Affairs 1(3) </a:t>
            </a:r>
          </a:p>
          <a:p>
            <a:r>
              <a:rPr lang="en-ID" b="1" dirty="0"/>
              <a:t>1950-an: </a:t>
            </a:r>
          </a:p>
          <a:p>
            <a:pPr lvl="1"/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gampang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media,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partisan,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menegaskan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membujuk</a:t>
            </a:r>
            <a:r>
              <a:rPr lang="en-ID" dirty="0"/>
              <a:t>, </a:t>
            </a:r>
            <a:r>
              <a:rPr lang="en-ID" dirty="0" err="1"/>
              <a:t>institusi</a:t>
            </a:r>
            <a:r>
              <a:rPr lang="en-ID" dirty="0"/>
              <a:t> </a:t>
            </a:r>
            <a:r>
              <a:rPr lang="en-ID" dirty="0" err="1"/>
              <a:t>politiknya</a:t>
            </a:r>
            <a:r>
              <a:rPr lang="en-ID" dirty="0"/>
              <a:t> </a:t>
            </a:r>
            <a:r>
              <a:rPr lang="en-ID" dirty="0" err="1"/>
              <a:t>kuat</a:t>
            </a:r>
            <a:r>
              <a:rPr lang="en-ID" dirty="0"/>
              <a:t> dan </a:t>
            </a:r>
            <a:r>
              <a:rPr lang="en-ID" dirty="0" err="1"/>
              <a:t>stabil</a:t>
            </a:r>
            <a:r>
              <a:rPr lang="en-ID" dirty="0"/>
              <a:t> </a:t>
            </a:r>
          </a:p>
          <a:p>
            <a:r>
              <a:rPr lang="en-ID" b="1" dirty="0"/>
              <a:t>1960an-1980an: </a:t>
            </a:r>
          </a:p>
          <a:p>
            <a:pPr lvl="1"/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</a:t>
            </a:r>
            <a:r>
              <a:rPr lang="en-ID" dirty="0" err="1"/>
              <a:t>saluran-terbatas</a:t>
            </a:r>
            <a:r>
              <a:rPr lang="en-ID" dirty="0"/>
              <a:t>, dealignment, </a:t>
            </a:r>
            <a:r>
              <a:rPr lang="en-ID" dirty="0" err="1"/>
              <a:t>konsumerisme</a:t>
            </a:r>
            <a:r>
              <a:rPr lang="en-ID" dirty="0"/>
              <a:t>, </a:t>
            </a:r>
            <a:r>
              <a:rPr lang="en-ID" dirty="0" err="1"/>
              <a:t>skeptisme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elite,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, dan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media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politik</a:t>
            </a:r>
            <a:r>
              <a:rPr lang="en-ID" dirty="0"/>
              <a:t>, “proses </a:t>
            </a:r>
            <a:r>
              <a:rPr lang="en-ID" dirty="0" err="1"/>
              <a:t>publisitas</a:t>
            </a:r>
            <a:r>
              <a:rPr lang="en-ID" dirty="0"/>
              <a:t> modern”</a:t>
            </a:r>
          </a:p>
          <a:p>
            <a:r>
              <a:rPr lang="en-ID" b="1" dirty="0"/>
              <a:t>1990an-sekarang: </a:t>
            </a:r>
          </a:p>
          <a:p>
            <a:pPr lvl="1"/>
            <a:r>
              <a:rPr lang="en-ID" dirty="0" err="1"/>
              <a:t>Proliferasi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dan di </a:t>
            </a:r>
            <a:r>
              <a:rPr lang="en-ID" dirty="0" err="1"/>
              <a:t>seberang</a:t>
            </a:r>
            <a:r>
              <a:rPr lang="en-ID" dirty="0"/>
              <a:t> media mainstream, </a:t>
            </a:r>
            <a:r>
              <a:rPr lang="en-ID" dirty="0" err="1"/>
              <a:t>banyaknya</a:t>
            </a:r>
            <a:r>
              <a:rPr lang="en-ID" dirty="0"/>
              <a:t> channels, </a:t>
            </a:r>
            <a:r>
              <a:rPr lang="en-ID" dirty="0" err="1"/>
              <a:t>jangkauan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,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interaktivitas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548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6669-341E-4FD5-BAAF-A0C50724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2567"/>
          </a:xfrm>
        </p:spPr>
        <p:txBody>
          <a:bodyPr/>
          <a:lstStyle/>
          <a:p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Keberlimpahan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256C0-92A5-450F-B078-D2054191C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5465"/>
            <a:ext cx="10058400" cy="4881093"/>
          </a:xfrm>
        </p:spPr>
        <p:txBody>
          <a:bodyPr>
            <a:noAutofit/>
          </a:bodyPr>
          <a:lstStyle/>
          <a:p>
            <a:r>
              <a:rPr lang="en-ID" sz="1800" dirty="0" err="1"/>
              <a:t>Perobahan</a:t>
            </a:r>
            <a:r>
              <a:rPr lang="en-ID" sz="1800" dirty="0"/>
              <a:t> </a:t>
            </a:r>
            <a:r>
              <a:rPr lang="en-ID" sz="1800" dirty="0" err="1"/>
              <a:t>hubungan</a:t>
            </a:r>
            <a:r>
              <a:rPr lang="en-ID" sz="1800" dirty="0"/>
              <a:t> </a:t>
            </a:r>
            <a:r>
              <a:rPr lang="en-ID" sz="1800" dirty="0" err="1"/>
              <a:t>politik</a:t>
            </a:r>
            <a:r>
              <a:rPr lang="en-ID" sz="1800" dirty="0"/>
              <a:t>-media </a:t>
            </a:r>
          </a:p>
          <a:p>
            <a:pPr lvl="2"/>
            <a:r>
              <a:rPr lang="en-ID" sz="1800" dirty="0"/>
              <a:t>Ada </a:t>
            </a:r>
            <a:r>
              <a:rPr lang="en-ID" sz="1800" dirty="0" err="1"/>
              <a:t>batas</a:t>
            </a:r>
            <a:r>
              <a:rPr lang="en-ID" sz="1800" dirty="0"/>
              <a:t> </a:t>
            </a:r>
            <a:r>
              <a:rPr lang="en-ID" sz="1800" dirty="0" err="1"/>
              <a:t>bagi</a:t>
            </a:r>
            <a:r>
              <a:rPr lang="en-ID" sz="1800" dirty="0"/>
              <a:t> </a:t>
            </a:r>
            <a:r>
              <a:rPr lang="en-ID" sz="1800" dirty="0" err="1"/>
              <a:t>keberhasilan</a:t>
            </a:r>
            <a:r>
              <a:rPr lang="en-ID" sz="1800" dirty="0"/>
              <a:t> </a:t>
            </a:r>
            <a:r>
              <a:rPr lang="en-ID" sz="1800" dirty="0" err="1"/>
              <a:t>manajemen</a:t>
            </a:r>
            <a:r>
              <a:rPr lang="en-ID" sz="1800" dirty="0"/>
              <a:t> media </a:t>
            </a:r>
          </a:p>
          <a:p>
            <a:pPr lvl="2"/>
            <a:r>
              <a:rPr lang="en-ID" sz="1800" dirty="0" err="1"/>
              <a:t>Pelintiran</a:t>
            </a:r>
            <a:r>
              <a:rPr lang="en-ID" sz="1800" dirty="0"/>
              <a:t> </a:t>
            </a:r>
            <a:r>
              <a:rPr lang="en-ID" sz="1800" dirty="0" err="1"/>
              <a:t>politik</a:t>
            </a:r>
            <a:r>
              <a:rPr lang="en-ID" sz="1800" dirty="0"/>
              <a:t> costs vs. benefits </a:t>
            </a:r>
          </a:p>
          <a:p>
            <a:pPr lvl="2"/>
            <a:r>
              <a:rPr lang="en-ID" sz="1800" dirty="0" err="1"/>
              <a:t>Desentralisasi</a:t>
            </a:r>
            <a:r>
              <a:rPr lang="en-ID" sz="1800" dirty="0"/>
              <a:t>, </a:t>
            </a:r>
            <a:r>
              <a:rPr lang="en-ID" sz="1800" dirty="0" err="1"/>
              <a:t>lokalisasi</a:t>
            </a:r>
            <a:r>
              <a:rPr lang="en-ID" sz="1800" dirty="0"/>
              <a:t>, </a:t>
            </a:r>
            <a:r>
              <a:rPr lang="en-ID" sz="1800" dirty="0" err="1"/>
              <a:t>diversifikasi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kampanye</a:t>
            </a:r>
            <a:endParaRPr lang="en-ID" sz="1800" dirty="0"/>
          </a:p>
          <a:p>
            <a:r>
              <a:rPr lang="en-ID" sz="1800" dirty="0" err="1"/>
              <a:t>Hypercompetition</a:t>
            </a:r>
            <a:endParaRPr lang="en-ID" sz="1800" dirty="0"/>
          </a:p>
          <a:p>
            <a:r>
              <a:rPr lang="en-ID" sz="1800" dirty="0" err="1"/>
              <a:t>Populisme</a:t>
            </a:r>
            <a:r>
              <a:rPr lang="en-ID" sz="1800" dirty="0"/>
              <a:t> </a:t>
            </a:r>
          </a:p>
          <a:p>
            <a:pPr lvl="2"/>
            <a:r>
              <a:rPr lang="en-ID" sz="1800" dirty="0"/>
              <a:t>“</a:t>
            </a:r>
            <a:r>
              <a:rPr lang="en-ID" sz="1800" dirty="0" err="1"/>
              <a:t>demokrasi</a:t>
            </a:r>
            <a:r>
              <a:rPr lang="en-ID" sz="1800" dirty="0"/>
              <a:t> talk-show”</a:t>
            </a:r>
          </a:p>
          <a:p>
            <a:r>
              <a:rPr lang="en-ID" sz="1800" dirty="0" err="1"/>
              <a:t>Diversifikasi</a:t>
            </a:r>
            <a:r>
              <a:rPr lang="en-ID" sz="1800" dirty="0"/>
              <a:t> </a:t>
            </a:r>
            <a:r>
              <a:rPr lang="en-ID" sz="1800" dirty="0" err="1"/>
              <a:t>Sentrifugal</a:t>
            </a:r>
            <a:endParaRPr lang="en-ID" sz="1800" dirty="0"/>
          </a:p>
          <a:p>
            <a:pPr lvl="2"/>
            <a:r>
              <a:rPr lang="en-ID" sz="1800" dirty="0" err="1"/>
              <a:t>Banyaknya</a:t>
            </a:r>
            <a:r>
              <a:rPr lang="en-ID" sz="1800" dirty="0"/>
              <a:t> </a:t>
            </a:r>
            <a:r>
              <a:rPr lang="en-ID" sz="1800" dirty="0" err="1"/>
              <a:t>saluran</a:t>
            </a:r>
            <a:r>
              <a:rPr lang="en-ID" sz="1800" dirty="0"/>
              <a:t> </a:t>
            </a:r>
            <a:r>
              <a:rPr lang="en-ID" sz="1800" dirty="0" err="1"/>
              <a:t>memungkinkan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menjauh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audiens</a:t>
            </a:r>
            <a:r>
              <a:rPr lang="en-ID" sz="1800" dirty="0"/>
              <a:t> universal </a:t>
            </a:r>
            <a:r>
              <a:rPr lang="en-ID" sz="1800" dirty="0" err="1"/>
              <a:t>ke</a:t>
            </a:r>
            <a:r>
              <a:rPr lang="en-ID" sz="1800" dirty="0"/>
              <a:t> target </a:t>
            </a:r>
            <a:r>
              <a:rPr lang="en-ID" sz="1800" dirty="0" err="1"/>
              <a:t>lebih</a:t>
            </a:r>
            <a:r>
              <a:rPr lang="en-ID" sz="1800" dirty="0"/>
              <a:t> </a:t>
            </a:r>
            <a:r>
              <a:rPr lang="en-ID" sz="1800" dirty="0" err="1"/>
              <a:t>tajam</a:t>
            </a:r>
            <a:endParaRPr lang="en-ID" sz="1800" dirty="0"/>
          </a:p>
          <a:p>
            <a:r>
              <a:rPr lang="en-ID" sz="1800" dirty="0"/>
              <a:t>Internet </a:t>
            </a:r>
          </a:p>
          <a:p>
            <a:pPr marL="0" indent="0">
              <a:buNone/>
            </a:pPr>
            <a:r>
              <a:rPr lang="en-ID" sz="1800" dirty="0">
                <a:sym typeface="Symbol" panose="05050102010706020507" pitchFamily="18" charset="2"/>
              </a:rPr>
              <a:t>	</a:t>
            </a:r>
            <a:r>
              <a:rPr lang="en-ID" sz="1800" dirty="0" err="1"/>
              <a:t>Ranah</a:t>
            </a:r>
            <a:r>
              <a:rPr lang="en-ID" sz="1800" dirty="0"/>
              <a:t> </a:t>
            </a:r>
            <a:r>
              <a:rPr lang="en-ID" sz="1800" dirty="0" err="1"/>
              <a:t>publik</a:t>
            </a:r>
            <a:r>
              <a:rPr lang="en-ID" sz="1800" dirty="0"/>
              <a:t> virtual </a:t>
            </a:r>
          </a:p>
          <a:p>
            <a:pPr marL="0" indent="0">
              <a:buNone/>
            </a:pPr>
            <a:r>
              <a:rPr lang="en-ID" sz="1800" dirty="0">
                <a:sym typeface="Symbol" panose="05050102010706020507" pitchFamily="18" charset="2"/>
              </a:rPr>
              <a:t>	</a:t>
            </a:r>
            <a:r>
              <a:rPr lang="en-ID" sz="1800" dirty="0"/>
              <a:t>E-</a:t>
            </a:r>
            <a:r>
              <a:rPr lang="en-ID" sz="1800" dirty="0" err="1"/>
              <a:t>demokrasi</a:t>
            </a:r>
            <a:r>
              <a:rPr lang="en-ID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188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638F-24C8-4637-9CA5-6B2EFC97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Politik</a:t>
            </a:r>
            <a:endParaRPr lang="en-ID" dirty="0"/>
          </a:p>
        </p:txBody>
      </p:sp>
      <p:pic>
        <p:nvPicPr>
          <p:cNvPr id="1028" name="Picture 4" descr="Hasil gambar untuk strayegi politik">
            <a:extLst>
              <a:ext uri="{FF2B5EF4-FFF2-40B4-BE49-F238E27FC236}">
                <a16:creationId xmlns:a16="http://schemas.microsoft.com/office/drawing/2014/main" id="{2B36B2EC-6A63-4EF4-9CBA-0E8C58356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965479"/>
            <a:ext cx="6858000" cy="462224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F5E3D-15C1-4A32-82D1-048419E52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D"/>
              <a:t>• Propaganda</a:t>
            </a:r>
          </a:p>
          <a:p>
            <a:r>
              <a:rPr lang="en-ID"/>
              <a:t>• Public relations</a:t>
            </a:r>
          </a:p>
          <a:p>
            <a:r>
              <a:rPr lang="en-ID"/>
              <a:t>• Political Marketing</a:t>
            </a:r>
          </a:p>
        </p:txBody>
      </p:sp>
    </p:spTree>
    <p:extLst>
      <p:ext uri="{BB962C8B-B14F-4D97-AF65-F5344CB8AC3E}">
        <p14:creationId xmlns:p14="http://schemas.microsoft.com/office/powerpoint/2010/main" val="412791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Widescreen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Garamond</vt:lpstr>
      <vt:lpstr>SavonVTI</vt:lpstr>
      <vt:lpstr>Komunikasi Politik</vt:lpstr>
      <vt:lpstr>Definisi</vt:lpstr>
      <vt:lpstr>DefinisiMcQuail </vt:lpstr>
      <vt:lpstr>Pertukaran antara elite dan massa</vt:lpstr>
      <vt:lpstr>Riset Komunikasi Politik</vt:lpstr>
      <vt:lpstr>Riset Komunikasi Politik</vt:lpstr>
      <vt:lpstr>Riset Komunikasi Politik</vt:lpstr>
      <vt:lpstr>Dampak Keberlimpahan</vt:lpstr>
      <vt:lpstr>Strategi Komunikasi Politik</vt:lpstr>
      <vt:lpstr>Para Pemain </vt:lpstr>
      <vt:lpstr>Harold Laswell on Propaganda</vt:lpstr>
      <vt:lpstr>Teknik Propaganda</vt:lpstr>
      <vt:lpstr>Public relations</vt:lpstr>
      <vt:lpstr>Dua Mitos</vt:lpstr>
      <vt:lpstr>Praktik PR</vt:lpstr>
      <vt:lpstr>Marketing PolitikFenomena</vt:lpstr>
      <vt:lpstr>Perobahan Perobahan Sosial Elektoral </vt:lpstr>
      <vt:lpstr>Makin Pentingnya Kampanye</vt:lpstr>
      <vt:lpstr>Profesionalisasi Kampanye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2020-02-16T14:10:05Z</dcterms:created>
  <dcterms:modified xsi:type="dcterms:W3CDTF">2020-02-16T14:25:19Z</dcterms:modified>
</cp:coreProperties>
</file>