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96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29C43-A60A-406F-ADA2-F834E71278A3}" type="datetimeFigureOut">
              <a:rPr lang="id-ID" smtClean="0"/>
              <a:pPr/>
              <a:t>31/08/2020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EB7379-731B-4B5E-8A2C-300EB19BA288}"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D87C4D7-807E-4CF7-9065-0D7A590DDD71}" type="datetimeFigureOut">
              <a:rPr lang="id-ID" smtClean="0"/>
              <a:pPr/>
              <a:t>31/08/2020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6AFB64B-A2F7-474E-9C7D-E51BF7FDF29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87C4D7-807E-4CF7-9065-0D7A590DDD71}" type="datetimeFigureOut">
              <a:rPr lang="id-ID" smtClean="0"/>
              <a:pPr/>
              <a:t>31/08/2020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6AFB64B-A2F7-474E-9C7D-E51BF7FDF29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87C4D7-807E-4CF7-9065-0D7A590DDD71}" type="datetimeFigureOut">
              <a:rPr lang="id-ID" smtClean="0"/>
              <a:pPr/>
              <a:t>31/08/2020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6AFB64B-A2F7-474E-9C7D-E51BF7FDF29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87C4D7-807E-4CF7-9065-0D7A590DDD71}" type="datetimeFigureOut">
              <a:rPr lang="id-ID" smtClean="0"/>
              <a:pPr/>
              <a:t>31/08/2020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6AFB64B-A2F7-474E-9C7D-E51BF7FDF29A}"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87C4D7-807E-4CF7-9065-0D7A590DDD71}" type="datetimeFigureOut">
              <a:rPr lang="id-ID" smtClean="0"/>
              <a:pPr/>
              <a:t>31/08/2020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6AFB64B-A2F7-474E-9C7D-E51BF7FDF29A}"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87C4D7-807E-4CF7-9065-0D7A590DDD71}" type="datetimeFigureOut">
              <a:rPr lang="id-ID" smtClean="0"/>
              <a:pPr/>
              <a:t>31/08/2020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6AFB64B-A2F7-474E-9C7D-E51BF7FDF29A}"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87C4D7-807E-4CF7-9065-0D7A590DDD71}" type="datetimeFigureOut">
              <a:rPr lang="id-ID" smtClean="0"/>
              <a:pPr/>
              <a:t>31/08/2020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6AFB64B-A2F7-474E-9C7D-E51BF7FDF29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D87C4D7-807E-4CF7-9065-0D7A590DDD71}" type="datetimeFigureOut">
              <a:rPr lang="id-ID" smtClean="0"/>
              <a:pPr/>
              <a:t>31/08/2020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6AFB64B-A2F7-474E-9C7D-E51BF7FDF29A}"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87C4D7-807E-4CF7-9065-0D7A590DDD71}" type="datetimeFigureOut">
              <a:rPr lang="id-ID" smtClean="0"/>
              <a:pPr/>
              <a:t>31/08/2020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E6AFB64B-A2F7-474E-9C7D-E51BF7FDF29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D87C4D7-807E-4CF7-9065-0D7A590DDD71}" type="datetimeFigureOut">
              <a:rPr lang="id-ID" smtClean="0"/>
              <a:pPr/>
              <a:t>31/08/2020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6AFB64B-A2F7-474E-9C7D-E51BF7FDF29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D87C4D7-807E-4CF7-9065-0D7A590DDD71}" type="datetimeFigureOut">
              <a:rPr lang="id-ID" smtClean="0"/>
              <a:pPr/>
              <a:t>31/08/2020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6AFB64B-A2F7-474E-9C7D-E51BF7FDF29A}"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87C4D7-807E-4CF7-9065-0D7A590DDD71}" type="datetimeFigureOut">
              <a:rPr lang="id-ID" smtClean="0"/>
              <a:pPr/>
              <a:t>31/08/2020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6AFB64B-A2F7-474E-9C7D-E51BF7FDF29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692697"/>
            <a:ext cx="7990656" cy="2907754"/>
          </a:xfrm>
        </p:spPr>
        <p:txBody>
          <a:bodyPr>
            <a:normAutofit fontScale="90000"/>
          </a:bodyPr>
          <a:lstStyle/>
          <a:p>
            <a:pPr algn="l"/>
            <a:r>
              <a:rPr lang="id-ID" sz="4000"/>
              <a:t>Materi </a:t>
            </a:r>
            <a:r>
              <a:rPr lang="id-ID" sz="4000" smtClean="0"/>
              <a:t> K3</a:t>
            </a:r>
            <a:r>
              <a:rPr lang="id-ID" sz="4000" dirty="0" smtClean="0"/>
              <a:t/>
            </a:r>
            <a:br>
              <a:rPr lang="id-ID" sz="4000" dirty="0" smtClean="0"/>
            </a:br>
            <a:r>
              <a:rPr lang="id-ID" sz="4000"/>
              <a:t>	</a:t>
            </a:r>
            <a:r>
              <a:rPr lang="id-ID" sz="4000" smtClean="0"/>
              <a:t>- </a:t>
            </a:r>
            <a:r>
              <a:rPr lang="id-ID" sz="4000" dirty="0"/>
              <a:t>LISTENING AND RESPONDING</a:t>
            </a:r>
            <a:r>
              <a:rPr lang="id-ID" dirty="0"/>
              <a:t/>
            </a:r>
            <a:br>
              <a:rPr lang="id-ID" dirty="0"/>
            </a:br>
            <a:r>
              <a:rPr lang="id-ID" dirty="0" smtClean="0"/>
              <a:t/>
            </a:r>
            <a:br>
              <a:rPr lang="id-ID" dirty="0" smtClean="0"/>
            </a:br>
            <a:endParaRPr lang="id-ID" dirty="0"/>
          </a:p>
        </p:txBody>
      </p:sp>
      <p:sp>
        <p:nvSpPr>
          <p:cNvPr id="3" name="Subtitle 2"/>
          <p:cNvSpPr>
            <a:spLocks noGrp="1"/>
          </p:cNvSpPr>
          <p:nvPr>
            <p:ph type="subTitle" idx="1"/>
          </p:nvPr>
        </p:nvSpPr>
        <p:spPr/>
        <p:txBody>
          <a:bodyPr/>
          <a:lstStyle/>
          <a:p>
            <a:endParaRPr lang="id-ID" dirty="0" smtClean="0"/>
          </a:p>
          <a:p>
            <a:r>
              <a:rPr lang="id-ID" dirty="0" smtClean="0"/>
              <a:t>RatuMutialela.Caropeboka </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b="1" dirty="0" err="1" smtClean="0"/>
              <a:t>Suara</a:t>
            </a:r>
            <a:r>
              <a:rPr lang="en-GB" b="1" dirty="0" smtClean="0"/>
              <a:t> </a:t>
            </a:r>
            <a:r>
              <a:rPr lang="en-GB" b="1" dirty="0" err="1" smtClean="0"/>
              <a:t>dan</a:t>
            </a:r>
            <a:r>
              <a:rPr lang="en-GB" b="1" dirty="0" smtClean="0"/>
              <a:t> </a:t>
            </a:r>
            <a:r>
              <a:rPr lang="en-GB" b="1" dirty="0" err="1" smtClean="0"/>
              <a:t>Bahasa</a:t>
            </a:r>
            <a:r>
              <a:rPr lang="en-GB" b="1" dirty="0" smtClean="0"/>
              <a:t>. </a:t>
            </a:r>
            <a:r>
              <a:rPr lang="en-GB" dirty="0" err="1" smtClean="0"/>
              <a:t>Apabila</a:t>
            </a:r>
            <a:r>
              <a:rPr lang="en-GB" dirty="0" smtClean="0"/>
              <a:t> </a:t>
            </a:r>
            <a:r>
              <a:rPr lang="en-GB" dirty="0" err="1" smtClean="0"/>
              <a:t>komunikator</a:t>
            </a:r>
            <a:r>
              <a:rPr lang="en-GB" dirty="0" smtClean="0"/>
              <a:t> </a:t>
            </a:r>
            <a:r>
              <a:rPr lang="en-GB" dirty="0" err="1" smtClean="0"/>
              <a:t>dan</a:t>
            </a:r>
            <a:r>
              <a:rPr lang="en-GB" dirty="0" smtClean="0"/>
              <a:t> </a:t>
            </a:r>
            <a:r>
              <a:rPr lang="en-GB" dirty="0" err="1" smtClean="0"/>
              <a:t>komunikan</a:t>
            </a:r>
            <a:r>
              <a:rPr lang="en-GB" dirty="0" smtClean="0"/>
              <a:t> </a:t>
            </a:r>
            <a:r>
              <a:rPr lang="en-GB" dirty="0" err="1" smtClean="0"/>
              <a:t>berbicara</a:t>
            </a:r>
            <a:r>
              <a:rPr lang="en-GB" dirty="0" smtClean="0"/>
              <a:t> </a:t>
            </a:r>
            <a:r>
              <a:rPr lang="en-GB" dirty="0" err="1" smtClean="0"/>
              <a:t>dalam</a:t>
            </a:r>
            <a:r>
              <a:rPr lang="en-GB" dirty="0" smtClean="0"/>
              <a:t> </a:t>
            </a:r>
            <a:r>
              <a:rPr lang="en-GB" dirty="0" err="1" smtClean="0"/>
              <a:t>bahasa</a:t>
            </a:r>
            <a:r>
              <a:rPr lang="en-GB" dirty="0" smtClean="0"/>
              <a:t> yang </a:t>
            </a:r>
            <a:r>
              <a:rPr lang="en-GB" dirty="0" err="1" smtClean="0"/>
              <a:t>sama</a:t>
            </a:r>
            <a:r>
              <a:rPr lang="en-GB" dirty="0" smtClean="0"/>
              <a:t>, </a:t>
            </a:r>
            <a:r>
              <a:rPr lang="en-GB" dirty="0" err="1" smtClean="0"/>
              <a:t>pembicaraan</a:t>
            </a:r>
            <a:r>
              <a:rPr lang="en-GB" dirty="0" smtClean="0"/>
              <a:t> </a:t>
            </a:r>
            <a:r>
              <a:rPr lang="en-GB" dirty="0" err="1" smtClean="0"/>
              <a:t>belum</a:t>
            </a:r>
            <a:r>
              <a:rPr lang="en-GB" dirty="0" smtClean="0"/>
              <a:t> </a:t>
            </a:r>
            <a:r>
              <a:rPr lang="en-GB" dirty="0" err="1" smtClean="0"/>
              <a:t>tentu</a:t>
            </a:r>
            <a:r>
              <a:rPr lang="en-GB" dirty="0" smtClean="0"/>
              <a:t> </a:t>
            </a:r>
            <a:r>
              <a:rPr lang="en-GB" dirty="0" err="1" smtClean="0"/>
              <a:t>satu</a:t>
            </a:r>
            <a:r>
              <a:rPr lang="en-GB" dirty="0" smtClean="0"/>
              <a:t> </a:t>
            </a:r>
            <a:r>
              <a:rPr lang="en-GB" dirty="0" err="1" smtClean="0"/>
              <a:t>makna</a:t>
            </a:r>
            <a:r>
              <a:rPr lang="en-GB" dirty="0" smtClean="0"/>
              <a:t> </a:t>
            </a:r>
            <a:r>
              <a:rPr lang="en-GB" dirty="0" err="1" smtClean="0"/>
              <a:t>dan</a:t>
            </a:r>
            <a:r>
              <a:rPr lang="en-GB" dirty="0" smtClean="0"/>
              <a:t> </a:t>
            </a:r>
            <a:r>
              <a:rPr lang="en-GB" dirty="0" err="1" smtClean="0"/>
              <a:t>sama</a:t>
            </a:r>
            <a:r>
              <a:rPr lang="en-GB" dirty="0" smtClean="0"/>
              <a:t> </a:t>
            </a:r>
            <a:r>
              <a:rPr lang="en-GB" dirty="0" err="1" smtClean="0"/>
              <a:t>logatnya</a:t>
            </a:r>
            <a:r>
              <a:rPr lang="en-GB" dirty="0" smtClean="0"/>
              <a:t>. </a:t>
            </a:r>
            <a:r>
              <a:rPr lang="en-GB" dirty="0" err="1" smtClean="0"/>
              <a:t>Tidak</a:t>
            </a:r>
            <a:r>
              <a:rPr lang="en-GB" dirty="0" smtClean="0"/>
              <a:t> </a:t>
            </a:r>
            <a:r>
              <a:rPr lang="en-GB" dirty="0" err="1" smtClean="0"/>
              <a:t>ada</a:t>
            </a:r>
            <a:r>
              <a:rPr lang="en-GB" dirty="0" smtClean="0"/>
              <a:t> </a:t>
            </a:r>
            <a:r>
              <a:rPr lang="en-GB" dirty="0" err="1" smtClean="0"/>
              <a:t>dua</a:t>
            </a:r>
            <a:r>
              <a:rPr lang="en-GB" dirty="0" smtClean="0"/>
              <a:t> </a:t>
            </a:r>
            <a:r>
              <a:rPr lang="en-GB" dirty="0" err="1" smtClean="0"/>
              <a:t>orang</a:t>
            </a:r>
            <a:r>
              <a:rPr lang="en-GB" dirty="0" smtClean="0"/>
              <a:t> yang </a:t>
            </a:r>
            <a:r>
              <a:rPr lang="en-GB" dirty="0" err="1" smtClean="0"/>
              <a:t>berkomunikasi</a:t>
            </a:r>
            <a:r>
              <a:rPr lang="en-GB" dirty="0" smtClean="0"/>
              <a:t> yang </a:t>
            </a:r>
            <a:r>
              <a:rPr lang="en-GB" dirty="0" err="1" smtClean="0"/>
              <a:t>benar</a:t>
            </a:r>
            <a:r>
              <a:rPr lang="en-GB" dirty="0" smtClean="0"/>
              <a:t> – </a:t>
            </a:r>
            <a:r>
              <a:rPr lang="en-GB" dirty="0" err="1" smtClean="0"/>
              <a:t>benar</a:t>
            </a:r>
            <a:r>
              <a:rPr lang="en-GB" dirty="0" smtClean="0"/>
              <a:t> </a:t>
            </a:r>
            <a:r>
              <a:rPr lang="en-GB" dirty="0" err="1" smtClean="0"/>
              <a:t>sama</a:t>
            </a:r>
            <a:r>
              <a:rPr lang="en-GB" dirty="0" smtClean="0"/>
              <a:t> </a:t>
            </a:r>
            <a:r>
              <a:rPr lang="en-GB" dirty="0" err="1" smtClean="0"/>
              <a:t>dalam</a:t>
            </a:r>
            <a:r>
              <a:rPr lang="en-GB" dirty="0" smtClean="0"/>
              <a:t> </a:t>
            </a:r>
            <a:r>
              <a:rPr lang="en-GB" dirty="0" err="1" smtClean="0"/>
              <a:t>berbagai</a:t>
            </a:r>
            <a:r>
              <a:rPr lang="en-GB" dirty="0" smtClean="0"/>
              <a:t> </a:t>
            </a:r>
            <a:r>
              <a:rPr lang="en-GB" dirty="0" err="1" smtClean="0"/>
              <a:t>hal</a:t>
            </a:r>
            <a:r>
              <a:rPr lang="en-GB" dirty="0" smtClean="0"/>
              <a:t> </a:t>
            </a:r>
            <a:r>
              <a:rPr lang="en-GB" dirty="0" err="1" smtClean="0"/>
              <a:t>karena</a:t>
            </a:r>
            <a:r>
              <a:rPr lang="en-GB" dirty="0" smtClean="0"/>
              <a:t> </a:t>
            </a:r>
            <a:r>
              <a:rPr lang="en-GB" dirty="0" err="1" smtClean="0"/>
              <a:t>masing</a:t>
            </a:r>
            <a:r>
              <a:rPr lang="en-GB" dirty="0" smtClean="0"/>
              <a:t> – </a:t>
            </a:r>
            <a:r>
              <a:rPr lang="en-GB" dirty="0" err="1" smtClean="0"/>
              <a:t>masing</a:t>
            </a:r>
            <a:r>
              <a:rPr lang="en-GB" dirty="0" smtClean="0"/>
              <a:t> </a:t>
            </a:r>
            <a:r>
              <a:rPr lang="en-GB" dirty="0" err="1" smtClean="0"/>
              <a:t>individu</a:t>
            </a:r>
            <a:r>
              <a:rPr lang="en-GB" dirty="0" smtClean="0"/>
              <a:t> </a:t>
            </a:r>
            <a:r>
              <a:rPr lang="en-GB" dirty="0" err="1" smtClean="0"/>
              <a:t>memilki</a:t>
            </a:r>
            <a:r>
              <a:rPr lang="en-GB" dirty="0" smtClean="0"/>
              <a:t> </a:t>
            </a:r>
            <a:r>
              <a:rPr lang="en-GB" dirty="0" err="1" smtClean="0"/>
              <a:t>pengalaman</a:t>
            </a:r>
            <a:r>
              <a:rPr lang="en-GB" dirty="0" smtClean="0"/>
              <a:t> </a:t>
            </a:r>
            <a:r>
              <a:rPr lang="en-GB" dirty="0" err="1" smtClean="0"/>
              <a:t>dan</a:t>
            </a:r>
            <a:r>
              <a:rPr lang="en-GB" dirty="0" smtClean="0"/>
              <a:t> </a:t>
            </a:r>
            <a:r>
              <a:rPr lang="en-GB" dirty="0" err="1" smtClean="0"/>
              <a:t>latar</a:t>
            </a:r>
            <a:r>
              <a:rPr lang="en-GB" dirty="0" smtClean="0"/>
              <a:t> </a:t>
            </a:r>
            <a:r>
              <a:rPr lang="en-GB" dirty="0" err="1" smtClean="0"/>
              <a:t>belakang</a:t>
            </a:r>
            <a:r>
              <a:rPr lang="en-GB" dirty="0" smtClean="0"/>
              <a:t> yang </a:t>
            </a:r>
            <a:r>
              <a:rPr lang="en-GB" dirty="0" err="1" smtClean="0"/>
              <a:t>berbeda</a:t>
            </a:r>
            <a:r>
              <a:rPr lang="en-GB" dirty="0" smtClean="0"/>
              <a:t> – </a:t>
            </a:r>
            <a:r>
              <a:rPr lang="en-GB" dirty="0" err="1" smtClean="0"/>
              <a:t>beda</a:t>
            </a:r>
            <a:r>
              <a:rPr lang="en-GB" dirty="0" smtClean="0"/>
              <a:t>.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b="1" dirty="0" err="1" smtClean="0"/>
              <a:t>Perbedaan</a:t>
            </a:r>
            <a:r>
              <a:rPr lang="en-GB" b="1" dirty="0" smtClean="0"/>
              <a:t> </a:t>
            </a:r>
            <a:r>
              <a:rPr lang="en-GB" b="1" dirty="0" err="1" smtClean="0"/>
              <a:t>Peilaku</a:t>
            </a:r>
            <a:r>
              <a:rPr lang="en-GB" b="1" dirty="0" smtClean="0"/>
              <a:t> Nonverbal. </a:t>
            </a:r>
            <a:r>
              <a:rPr lang="en-GB" dirty="0" err="1" smtClean="0"/>
              <a:t>Komunikator</a:t>
            </a:r>
            <a:r>
              <a:rPr lang="en-GB" dirty="0" smtClean="0"/>
              <a:t> </a:t>
            </a:r>
            <a:r>
              <a:rPr lang="en-GB" dirty="0" err="1" smtClean="0"/>
              <a:t>dan</a:t>
            </a:r>
            <a:r>
              <a:rPr lang="en-GB" dirty="0" smtClean="0"/>
              <a:t> </a:t>
            </a:r>
            <a:r>
              <a:rPr lang="en-GB" dirty="0" err="1" smtClean="0"/>
              <a:t>komunikan</a:t>
            </a:r>
            <a:r>
              <a:rPr lang="en-GB" dirty="0" smtClean="0"/>
              <a:t> yang </a:t>
            </a:r>
            <a:r>
              <a:rPr lang="en-GB" dirty="0" err="1" smtClean="0"/>
              <a:t>berasal</a:t>
            </a:r>
            <a:r>
              <a:rPr lang="en-GB" dirty="0" smtClean="0"/>
              <a:t> </a:t>
            </a:r>
            <a:r>
              <a:rPr lang="en-GB" dirty="0" err="1" smtClean="0"/>
              <a:t>dari</a:t>
            </a:r>
            <a:r>
              <a:rPr lang="en-GB" dirty="0" smtClean="0"/>
              <a:t> </a:t>
            </a:r>
            <a:r>
              <a:rPr lang="en-GB" dirty="0" err="1" smtClean="0"/>
              <a:t>budaya</a:t>
            </a:r>
            <a:r>
              <a:rPr lang="en-GB" dirty="0" smtClean="0"/>
              <a:t> yang </a:t>
            </a:r>
            <a:r>
              <a:rPr lang="en-GB" dirty="0" err="1" smtClean="0"/>
              <a:t>berbeda</a:t>
            </a:r>
            <a:r>
              <a:rPr lang="en-GB" dirty="0" smtClean="0"/>
              <a:t> </a:t>
            </a:r>
            <a:r>
              <a:rPr lang="en-GB" dirty="0" err="1" smtClean="0"/>
              <a:t>memiliki</a:t>
            </a:r>
            <a:r>
              <a:rPr lang="en-GB" dirty="0" smtClean="0"/>
              <a:t> </a:t>
            </a:r>
            <a:r>
              <a:rPr lang="en-GB" dirty="0" err="1" smtClean="0"/>
              <a:t>norma</a:t>
            </a:r>
            <a:r>
              <a:rPr lang="en-GB" dirty="0" smtClean="0"/>
              <a:t> - </a:t>
            </a:r>
            <a:r>
              <a:rPr lang="en-GB" dirty="0" err="1" smtClean="0"/>
              <a:t>norma</a:t>
            </a:r>
            <a:r>
              <a:rPr lang="en-GB" dirty="0" smtClean="0"/>
              <a:t> yang </a:t>
            </a:r>
            <a:r>
              <a:rPr lang="en-GB" dirty="0" err="1" smtClean="0"/>
              <a:t>berbeda</a:t>
            </a:r>
            <a:r>
              <a:rPr lang="en-GB" dirty="0" smtClean="0"/>
              <a:t>. </a:t>
            </a:r>
            <a:r>
              <a:rPr lang="en-GB" dirty="0" err="1" smtClean="0"/>
              <a:t>Perilaku</a:t>
            </a:r>
            <a:r>
              <a:rPr lang="en-GB" dirty="0" smtClean="0"/>
              <a:t> nonverbal </a:t>
            </a:r>
            <a:r>
              <a:rPr lang="en-GB" dirty="0" err="1" smtClean="0"/>
              <a:t>akan</a:t>
            </a:r>
            <a:r>
              <a:rPr lang="en-GB" dirty="0" smtClean="0"/>
              <a:t> </a:t>
            </a:r>
            <a:r>
              <a:rPr lang="en-GB" dirty="0" err="1" smtClean="0"/>
              <a:t>selaras</a:t>
            </a:r>
            <a:r>
              <a:rPr lang="en-GB" dirty="0" smtClean="0"/>
              <a:t> </a:t>
            </a:r>
            <a:r>
              <a:rPr lang="en-GB" dirty="0" err="1" smtClean="0"/>
              <a:t>dengan</a:t>
            </a:r>
            <a:r>
              <a:rPr lang="en-GB" dirty="0" smtClean="0"/>
              <a:t> </a:t>
            </a:r>
            <a:r>
              <a:rPr lang="en-GB" dirty="0" err="1" smtClean="0"/>
              <a:t>norma</a:t>
            </a:r>
            <a:r>
              <a:rPr lang="en-GB" dirty="0" smtClean="0"/>
              <a:t> </a:t>
            </a:r>
            <a:r>
              <a:rPr lang="en-GB" dirty="0" err="1" smtClean="0"/>
              <a:t>budaya</a:t>
            </a:r>
            <a:r>
              <a:rPr lang="en-GB" dirty="0" smtClean="0"/>
              <a:t> yang </a:t>
            </a:r>
            <a:r>
              <a:rPr lang="en-GB" dirty="0" err="1" smtClean="0"/>
              <a:t>mengikat</a:t>
            </a:r>
            <a:r>
              <a:rPr lang="en-GB" dirty="0" smtClean="0"/>
              <a:t>.</a:t>
            </a:r>
            <a:endParaRPr lang="id-ID" dirty="0" smtClean="0"/>
          </a:p>
          <a:p>
            <a:r>
              <a:rPr lang="en-GB" b="1" dirty="0" err="1" smtClean="0"/>
              <a:t>Kepercayaan</a:t>
            </a:r>
            <a:r>
              <a:rPr lang="en-GB" dirty="0" smtClean="0"/>
              <a:t>. </a:t>
            </a:r>
            <a:r>
              <a:rPr lang="en-GB" dirty="0" err="1" smtClean="0"/>
              <a:t>Kepercayaan</a:t>
            </a:r>
            <a:r>
              <a:rPr lang="en-GB" dirty="0" smtClean="0"/>
              <a:t> </a:t>
            </a:r>
            <a:r>
              <a:rPr lang="en-GB" dirty="0" err="1" smtClean="0"/>
              <a:t>atau</a:t>
            </a:r>
            <a:r>
              <a:rPr lang="en-GB" dirty="0" smtClean="0"/>
              <a:t> </a:t>
            </a:r>
            <a:r>
              <a:rPr lang="en-GB" dirty="0" err="1" smtClean="0"/>
              <a:t>keyakinan</a:t>
            </a:r>
            <a:r>
              <a:rPr lang="en-GB" dirty="0" smtClean="0"/>
              <a:t> </a:t>
            </a:r>
            <a:r>
              <a:rPr lang="en-GB" dirty="0" err="1" smtClean="0"/>
              <a:t>seseorang</a:t>
            </a:r>
            <a:r>
              <a:rPr lang="en-GB" dirty="0" smtClean="0"/>
              <a:t> </a:t>
            </a:r>
            <a:r>
              <a:rPr lang="en-GB" dirty="0" err="1" smtClean="0"/>
              <a:t>akan</a:t>
            </a:r>
            <a:r>
              <a:rPr lang="en-GB" dirty="0" smtClean="0"/>
              <a:t> </a:t>
            </a:r>
            <a:r>
              <a:rPr lang="en-GB" dirty="0" err="1" smtClean="0"/>
              <a:t>berbeda</a:t>
            </a:r>
            <a:r>
              <a:rPr lang="en-GB" dirty="0" smtClean="0"/>
              <a:t> </a:t>
            </a:r>
            <a:r>
              <a:rPr lang="en-GB" dirty="0" err="1" smtClean="0"/>
              <a:t>dari</a:t>
            </a:r>
            <a:r>
              <a:rPr lang="en-GB" dirty="0" smtClean="0"/>
              <a:t> </a:t>
            </a:r>
            <a:r>
              <a:rPr lang="en-GB" dirty="0" err="1" smtClean="0"/>
              <a:t>satu</a:t>
            </a:r>
            <a:r>
              <a:rPr lang="en-GB" dirty="0" smtClean="0"/>
              <a:t> </a:t>
            </a:r>
            <a:r>
              <a:rPr lang="en-GB" dirty="0" err="1" smtClean="0"/>
              <a:t>budaya</a:t>
            </a:r>
            <a:r>
              <a:rPr lang="en-GB" dirty="0" smtClean="0"/>
              <a:t> </a:t>
            </a:r>
            <a:r>
              <a:rPr lang="en-GB" dirty="0" err="1" smtClean="0"/>
              <a:t>dengan</a:t>
            </a:r>
            <a:r>
              <a:rPr lang="en-GB" dirty="0" smtClean="0"/>
              <a:t> </a:t>
            </a:r>
            <a:r>
              <a:rPr lang="en-GB" dirty="0" err="1" smtClean="0"/>
              <a:t>budaya</a:t>
            </a:r>
            <a:r>
              <a:rPr lang="en-GB" dirty="0" smtClean="0"/>
              <a:t> yang </a:t>
            </a:r>
            <a:r>
              <a:rPr lang="en-GB" dirty="0" err="1" smtClean="0"/>
              <a:t>lainnya</a:t>
            </a:r>
            <a:r>
              <a:rPr lang="en-GB" dirty="0" smtClean="0"/>
              <a:t>.</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t-IT" dirty="0" smtClean="0"/>
              <a:t>Laki – laki dan perempuan memilki tipe mendengarkan yang berbeda, juga dengan bahasa verbal maupun nonverbal yang berbeda. </a:t>
            </a:r>
            <a:endParaRPr lang="id-ID" dirty="0" smtClean="0"/>
          </a:p>
          <a:p>
            <a:r>
              <a:rPr lang="it-IT" dirty="0" smtClean="0"/>
              <a:t>Perempuan umumnya membangun sebuah hubungan dan menetapkan sebuah pertemanan kemudian saling berkomunikasi dengan menjadi pendengar setia hingga akhir pembicaraan. Sedangkan laki – laki hanya menunjukkan keahlian, menekanken hal – hal yang dimaksud, dan mendominasi sebuah komunikasi.</a:t>
            </a:r>
            <a:endParaRPr lang="id-ID" dirty="0" smtClean="0"/>
          </a:p>
          <a:p>
            <a:endParaRPr lang="it-IT" dirty="0" smtClean="0"/>
          </a:p>
          <a:p>
            <a:endParaRPr lang="id-ID" dirty="0"/>
          </a:p>
        </p:txBody>
      </p:sp>
      <p:sp>
        <p:nvSpPr>
          <p:cNvPr id="2" name="Title 1"/>
          <p:cNvSpPr>
            <a:spLocks noGrp="1"/>
          </p:cNvSpPr>
          <p:nvPr>
            <p:ph type="title"/>
          </p:nvPr>
        </p:nvSpPr>
        <p:spPr/>
        <p:txBody>
          <a:bodyPr>
            <a:normAutofit fontScale="90000"/>
          </a:bodyPr>
          <a:lstStyle/>
          <a:p>
            <a:r>
              <a:rPr lang="it-IT" b="1" dirty="0" smtClean="0"/>
              <a:t>Jenis Kelamin dan Mendengarkan</a:t>
            </a:r>
            <a:r>
              <a:rPr lang="it-IT" dirty="0" smtClean="0"/>
              <a:t/>
            </a:r>
            <a:br>
              <a:rPr lang="it-IT" dirty="0" smtClean="0"/>
            </a:b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t-IT" dirty="0" smtClean="0"/>
              <a:t>Perempuan ketika mendengarkan biasanya memberikan respon langsung ketika sedang terjadi komunikasi dengan berkata “ya” atau “hu-uh” menganggung setuju atau tersenyum. Sedangkan laki – laki lebih sering mendengarkan dengan diam, tanpa memberikan isyarat apaun sebagai bentuk feedback.</a:t>
            </a:r>
            <a:endParaRPr lang="id-ID" dirty="0"/>
          </a:p>
        </p:txBody>
      </p:sp>
      <p:sp>
        <p:nvSpPr>
          <p:cNvPr id="2" name="Title 1"/>
          <p:cNvSpPr>
            <a:spLocks noGrp="1"/>
          </p:cNvSpPr>
          <p:nvPr>
            <p:ph type="title"/>
          </p:nvPr>
        </p:nvSpPr>
        <p:spPr/>
        <p:txBody>
          <a:bodyPr/>
          <a:lstStyle/>
          <a:p>
            <a:r>
              <a:rPr lang="id-ID" dirty="0"/>
              <a:t>C</a:t>
            </a:r>
            <a:r>
              <a:rPr lang="it-IT" dirty="0" smtClean="0"/>
              <a:t>ara mendengarkan yang berbeda.</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fr-FR" b="1" dirty="0" err="1" smtClean="0"/>
              <a:t>Partisipatif</a:t>
            </a:r>
            <a:r>
              <a:rPr lang="fr-FR" b="1" dirty="0" smtClean="0"/>
              <a:t> dan </a:t>
            </a:r>
            <a:r>
              <a:rPr lang="fr-FR" b="1" dirty="0" err="1" smtClean="0"/>
              <a:t>mendengarkan</a:t>
            </a:r>
            <a:r>
              <a:rPr lang="fr-FR" b="1" dirty="0" smtClean="0"/>
              <a:t> yang </a:t>
            </a:r>
            <a:r>
              <a:rPr lang="fr-FR" b="1" dirty="0" err="1" smtClean="0"/>
              <a:t>pasif</a:t>
            </a:r>
            <a:endParaRPr lang="fr-FR" dirty="0" smtClean="0"/>
          </a:p>
          <a:p>
            <a:r>
              <a:rPr lang="fr-FR" dirty="0" err="1" smtClean="0"/>
              <a:t>Kunci</a:t>
            </a:r>
            <a:r>
              <a:rPr lang="fr-FR" dirty="0" smtClean="0"/>
              <a:t> agar </a:t>
            </a:r>
            <a:r>
              <a:rPr lang="fr-FR" dirty="0" err="1" smtClean="0"/>
              <a:t>mendengarkan</a:t>
            </a:r>
            <a:r>
              <a:rPr lang="fr-FR" dirty="0" smtClean="0"/>
              <a:t> </a:t>
            </a:r>
            <a:r>
              <a:rPr lang="fr-FR" dirty="0" err="1" smtClean="0"/>
              <a:t>menjadi</a:t>
            </a:r>
            <a:r>
              <a:rPr lang="fr-FR" dirty="0" smtClean="0"/>
              <a:t> </a:t>
            </a:r>
            <a:r>
              <a:rPr lang="fr-FR" dirty="0" err="1" smtClean="0"/>
              <a:t>efektif</a:t>
            </a:r>
            <a:r>
              <a:rPr lang="fr-FR" dirty="0" smtClean="0"/>
              <a:t>  </a:t>
            </a:r>
            <a:r>
              <a:rPr lang="fr-FR" dirty="0" err="1" smtClean="0"/>
              <a:t>dalam</a:t>
            </a:r>
            <a:r>
              <a:rPr lang="fr-FR" dirty="0" smtClean="0"/>
              <a:t> </a:t>
            </a:r>
            <a:r>
              <a:rPr lang="fr-FR" dirty="0" err="1" smtClean="0"/>
              <a:t>komunikasi</a:t>
            </a:r>
            <a:r>
              <a:rPr lang="fr-FR" dirty="0" smtClean="0"/>
              <a:t> </a:t>
            </a:r>
            <a:r>
              <a:rPr lang="fr-FR" dirty="0" err="1" smtClean="0"/>
              <a:t>interpersonal</a:t>
            </a:r>
            <a:r>
              <a:rPr lang="fr-FR" dirty="0" smtClean="0"/>
              <a:t> </a:t>
            </a:r>
            <a:r>
              <a:rPr lang="fr-FR" dirty="0" err="1" smtClean="0"/>
              <a:t>adalah</a:t>
            </a:r>
            <a:r>
              <a:rPr lang="fr-FR" dirty="0" smtClean="0"/>
              <a:t> </a:t>
            </a:r>
            <a:r>
              <a:rPr lang="fr-FR" dirty="0" err="1" smtClean="0"/>
              <a:t>dengan</a:t>
            </a:r>
            <a:r>
              <a:rPr lang="fr-FR" dirty="0" smtClean="0"/>
              <a:t> </a:t>
            </a:r>
            <a:r>
              <a:rPr lang="fr-FR" dirty="0" err="1" smtClean="0"/>
              <a:t>menjadi</a:t>
            </a:r>
            <a:r>
              <a:rPr lang="fr-FR" dirty="0" smtClean="0"/>
              <a:t> </a:t>
            </a:r>
            <a:r>
              <a:rPr lang="fr-FR" dirty="0" err="1" smtClean="0"/>
              <a:t>pendengar</a:t>
            </a:r>
            <a:r>
              <a:rPr lang="fr-FR" dirty="0" smtClean="0"/>
              <a:t> yang </a:t>
            </a:r>
            <a:r>
              <a:rPr lang="fr-FR" dirty="0" err="1" smtClean="0"/>
              <a:t>aktif</a:t>
            </a:r>
            <a:r>
              <a:rPr lang="fr-FR" dirty="0" smtClean="0"/>
              <a:t>. </a:t>
            </a:r>
            <a:r>
              <a:rPr lang="fr-FR" dirty="0" err="1" smtClean="0"/>
              <a:t>Sebagai</a:t>
            </a:r>
            <a:r>
              <a:rPr lang="fr-FR" dirty="0" smtClean="0"/>
              <a:t> </a:t>
            </a:r>
            <a:r>
              <a:rPr lang="fr-FR" dirty="0" err="1" smtClean="0"/>
              <a:t>pendengar</a:t>
            </a:r>
            <a:r>
              <a:rPr lang="fr-FR" dirty="0" smtClean="0"/>
              <a:t>, </a:t>
            </a:r>
            <a:r>
              <a:rPr lang="fr-FR" dirty="0" err="1" smtClean="0"/>
              <a:t>partisipasi</a:t>
            </a:r>
            <a:r>
              <a:rPr lang="fr-FR" dirty="0" smtClean="0"/>
              <a:t> </a:t>
            </a:r>
            <a:r>
              <a:rPr lang="fr-FR" dirty="0" err="1" smtClean="0"/>
              <a:t>dalam</a:t>
            </a:r>
            <a:r>
              <a:rPr lang="fr-FR" dirty="0" smtClean="0"/>
              <a:t> </a:t>
            </a:r>
            <a:r>
              <a:rPr lang="fr-FR" dirty="0" err="1" smtClean="0"/>
              <a:t>interaksi</a:t>
            </a:r>
            <a:r>
              <a:rPr lang="fr-FR" dirty="0" smtClean="0"/>
              <a:t> </a:t>
            </a:r>
            <a:r>
              <a:rPr lang="fr-FR" dirty="0" err="1" smtClean="0"/>
              <a:t>komunikasi</a:t>
            </a:r>
            <a:r>
              <a:rPr lang="fr-FR" dirty="0" smtClean="0"/>
              <a:t> </a:t>
            </a:r>
            <a:r>
              <a:rPr lang="fr-FR" dirty="0" err="1" smtClean="0"/>
              <a:t>sama</a:t>
            </a:r>
            <a:r>
              <a:rPr lang="fr-FR" dirty="0" smtClean="0"/>
              <a:t> </a:t>
            </a:r>
            <a:r>
              <a:rPr lang="fr-FR" dirty="0" err="1" smtClean="0"/>
              <a:t>halnya</a:t>
            </a:r>
            <a:r>
              <a:rPr lang="fr-FR" dirty="0" smtClean="0"/>
              <a:t> </a:t>
            </a:r>
            <a:r>
              <a:rPr lang="fr-FR" dirty="0" err="1" smtClean="0"/>
              <a:t>dengan</a:t>
            </a:r>
            <a:r>
              <a:rPr lang="fr-FR" dirty="0" smtClean="0"/>
              <a:t> </a:t>
            </a:r>
            <a:r>
              <a:rPr lang="fr-FR" dirty="0" err="1" smtClean="0"/>
              <a:t>memposisikan</a:t>
            </a:r>
            <a:r>
              <a:rPr lang="fr-FR" dirty="0" smtClean="0"/>
              <a:t> </a:t>
            </a:r>
            <a:r>
              <a:rPr lang="fr-FR" dirty="0" err="1" smtClean="0"/>
              <a:t>diri</a:t>
            </a:r>
            <a:r>
              <a:rPr lang="fr-FR" dirty="0" smtClean="0"/>
              <a:t> </a:t>
            </a:r>
            <a:r>
              <a:rPr lang="fr-FR" dirty="0" err="1" smtClean="0"/>
              <a:t>sebagai</a:t>
            </a:r>
            <a:r>
              <a:rPr lang="fr-FR" i="1" dirty="0" smtClean="0"/>
              <a:t> </a:t>
            </a:r>
            <a:r>
              <a:rPr lang="fr-FR" i="1" dirty="0" err="1" smtClean="0"/>
              <a:t>partner</a:t>
            </a:r>
            <a:r>
              <a:rPr lang="fr-FR" dirty="0" smtClean="0"/>
              <a:t> </a:t>
            </a:r>
            <a:r>
              <a:rPr lang="fr-FR" dirty="0" err="1" smtClean="0"/>
              <a:t>bagi</a:t>
            </a:r>
            <a:r>
              <a:rPr lang="fr-FR" dirty="0" smtClean="0"/>
              <a:t> </a:t>
            </a:r>
            <a:r>
              <a:rPr lang="fr-FR" dirty="0" err="1" smtClean="0"/>
              <a:t>komunikator</a:t>
            </a:r>
            <a:r>
              <a:rPr lang="fr-FR" dirty="0" smtClean="0"/>
              <a:t>, </a:t>
            </a:r>
            <a:r>
              <a:rPr lang="fr-FR" dirty="0" err="1" smtClean="0"/>
              <a:t>yaitu</a:t>
            </a:r>
            <a:r>
              <a:rPr lang="fr-FR" dirty="0" smtClean="0"/>
              <a:t> </a:t>
            </a:r>
            <a:r>
              <a:rPr lang="fr-FR" dirty="0" err="1" smtClean="0"/>
              <a:t>sebagai</a:t>
            </a:r>
            <a:r>
              <a:rPr lang="fr-FR" dirty="0" smtClean="0"/>
              <a:t> orang yang </a:t>
            </a:r>
            <a:r>
              <a:rPr lang="fr-FR" dirty="0" err="1" smtClean="0"/>
              <a:t>secara</a:t>
            </a:r>
            <a:r>
              <a:rPr lang="fr-FR" dirty="0" smtClean="0"/>
              <a:t> </a:t>
            </a:r>
            <a:r>
              <a:rPr lang="fr-FR" dirty="0" err="1" smtClean="0"/>
              <a:t>emosional</a:t>
            </a:r>
            <a:r>
              <a:rPr lang="fr-FR" dirty="0" smtClean="0"/>
              <a:t> dan </a:t>
            </a:r>
            <a:r>
              <a:rPr lang="fr-FR" dirty="0" err="1" smtClean="0"/>
              <a:t>intelektual</a:t>
            </a:r>
            <a:r>
              <a:rPr lang="fr-FR" dirty="0" smtClean="0"/>
              <a:t> </a:t>
            </a:r>
            <a:r>
              <a:rPr lang="fr-FR" dirty="0" err="1" smtClean="0"/>
              <a:t>terlibat</a:t>
            </a:r>
            <a:r>
              <a:rPr lang="fr-FR" dirty="0" smtClean="0"/>
              <a:t> </a:t>
            </a:r>
            <a:r>
              <a:rPr lang="fr-FR" dirty="0" err="1" smtClean="0"/>
              <a:t>dalam</a:t>
            </a:r>
            <a:r>
              <a:rPr lang="fr-FR" dirty="0" smtClean="0"/>
              <a:t> </a:t>
            </a:r>
            <a:r>
              <a:rPr lang="fr-FR" dirty="0" err="1" smtClean="0"/>
              <a:t>komunikasi</a:t>
            </a:r>
            <a:r>
              <a:rPr lang="fr-FR" dirty="0" smtClean="0"/>
              <a:t> yang  </a:t>
            </a:r>
            <a:r>
              <a:rPr lang="fr-FR" dirty="0" err="1" smtClean="0"/>
              <a:t>satu</a:t>
            </a:r>
            <a:r>
              <a:rPr lang="fr-FR" dirty="0" smtClean="0"/>
              <a:t> </a:t>
            </a:r>
            <a:r>
              <a:rPr lang="fr-FR" dirty="0" err="1" smtClean="0"/>
              <a:t>makna</a:t>
            </a:r>
            <a:r>
              <a:rPr lang="fr-FR" dirty="0" smtClean="0"/>
              <a:t> (</a:t>
            </a:r>
            <a:r>
              <a:rPr lang="fr-FR" dirty="0" err="1" smtClean="0"/>
              <a:t>memilki</a:t>
            </a:r>
            <a:r>
              <a:rPr lang="fr-FR" dirty="0" smtClean="0"/>
              <a:t> </a:t>
            </a:r>
            <a:r>
              <a:rPr lang="fr-FR" dirty="0" err="1" smtClean="0"/>
              <a:t>sudut</a:t>
            </a:r>
            <a:r>
              <a:rPr lang="fr-FR" dirty="0" smtClean="0"/>
              <a:t> </a:t>
            </a:r>
            <a:r>
              <a:rPr lang="fr-FR" dirty="0" err="1" smtClean="0"/>
              <a:t>pandang</a:t>
            </a:r>
            <a:r>
              <a:rPr lang="fr-FR" dirty="0" smtClean="0"/>
              <a:t> yang </a:t>
            </a:r>
            <a:r>
              <a:rPr lang="fr-FR" dirty="0" err="1" smtClean="0"/>
              <a:t>sama</a:t>
            </a:r>
            <a:r>
              <a:rPr lang="fr-FR" dirty="0" smtClean="0"/>
              <a:t>).</a:t>
            </a:r>
            <a:endParaRPr lang="fr-FR" smtClean="0"/>
          </a:p>
          <a:p>
            <a:endParaRPr lang="id-ID"/>
          </a:p>
        </p:txBody>
      </p:sp>
      <p:sp>
        <p:nvSpPr>
          <p:cNvPr id="2" name="Title 1"/>
          <p:cNvSpPr>
            <a:spLocks noGrp="1"/>
          </p:cNvSpPr>
          <p:nvPr>
            <p:ph type="title"/>
          </p:nvPr>
        </p:nvSpPr>
        <p:spPr/>
        <p:txBody>
          <a:bodyPr/>
          <a:lstStyle/>
          <a:p>
            <a:r>
              <a:rPr lang="it-IT" b="1" dirty="0" smtClean="0"/>
              <a:t>Mendengarkan yang Efektif</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t-IT" dirty="0" smtClean="0"/>
              <a:t>Partisipasi yang efektif adalah yang ekspresif. Secar</a:t>
            </a:r>
            <a:r>
              <a:rPr lang="id-ID" dirty="0" smtClean="0"/>
              <a:t>a</a:t>
            </a:r>
            <a:r>
              <a:rPr lang="it-IT" dirty="0" smtClean="0"/>
              <a:t> nonverbal bisa dilakukan dengan adanya kontak mata, mefokuskan perhatian kepada komunikator daripada ke objek – objek yang lain. </a:t>
            </a:r>
            <a:endParaRPr lang="id-ID" dirty="0" smtClean="0"/>
          </a:p>
          <a:p>
            <a:r>
              <a:rPr lang="id-ID" dirty="0" smtClean="0"/>
              <a:t>M</a:t>
            </a:r>
            <a:r>
              <a:rPr lang="it-IT" dirty="0" smtClean="0"/>
              <a:t>endengarkan secara pasif adalah mendengarkan tanpa mengucapkan kata atau mengarahkan komunikator ke arah pembicaraan tertentu.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t-IT" dirty="0" smtClean="0"/>
              <a:t>memahami apa yang dimaksud dan apa yang dirasakan oleh seseorang, kita harus mendengarkan dengan rasa empati:, bersama dengan mereka, melihat dari sudut pandang yang sama, merasakan apa yang mereka rasakan. Rasa empati sangat baik di segala situasi, terlebih di tempat dan situasi yang tepat secara obyektif.</a:t>
            </a:r>
            <a:endParaRPr lang="id-ID" dirty="0"/>
          </a:p>
        </p:txBody>
      </p:sp>
      <p:sp>
        <p:nvSpPr>
          <p:cNvPr id="2" name="Title 1"/>
          <p:cNvSpPr>
            <a:spLocks noGrp="1"/>
          </p:cNvSpPr>
          <p:nvPr>
            <p:ph type="title"/>
          </p:nvPr>
        </p:nvSpPr>
        <p:spPr/>
        <p:txBody>
          <a:bodyPr/>
          <a:lstStyle/>
          <a:p>
            <a:r>
              <a:rPr lang="it-IT" b="1" dirty="0" smtClean="0"/>
              <a:t>Empati dan Objektif</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Tujuan dari proses mendengarkan untuk menangkap, memahami, dan mengingat dengan sebaik-baiknya apa yang di dengarkannya atau sesuatu yang di katakan oleh orang lain kepadanya.</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b="1" dirty="0" smtClean="0"/>
              <a:t>(1) Mendengarkan isi (</a:t>
            </a:r>
            <a:r>
              <a:rPr lang="id-ID" b="1" i="1" dirty="0" smtClean="0"/>
              <a:t>content listening</a:t>
            </a:r>
            <a:r>
              <a:rPr lang="id-ID" b="1" dirty="0" smtClean="0"/>
              <a:t>)</a:t>
            </a:r>
          </a:p>
          <a:p>
            <a:r>
              <a:rPr lang="id-ID" dirty="0" smtClean="0"/>
              <a:t>Mendengarkan isi adalah tindakan yang bertujuan untuk mengerti dan menyimpan informasi yang disampaikan oleh pembicara. </a:t>
            </a:r>
          </a:p>
          <a:p>
            <a:r>
              <a:rPr lang="id-ID" dirty="0" smtClean="0"/>
              <a:t>Tugas pendengar dalam proses mendengarkan adalah menemukan ide-ide pokok dalam ucapan pembicara, maka ianya harus berkonsentrasi dan memusatkan perhatian pada tanda-tanda kunci yang menunjukkan struktur, perkembangan hubungan, rangkuman, dan topik-topik yang disampaikan.</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b="1" dirty="0" smtClean="0"/>
              <a:t>(2) Mendengarkan kritis (</a:t>
            </a:r>
            <a:r>
              <a:rPr lang="id-ID" b="1" i="1" dirty="0" smtClean="0"/>
              <a:t>critical listening</a:t>
            </a:r>
            <a:r>
              <a:rPr lang="id-ID" b="1" dirty="0" smtClean="0"/>
              <a:t>)</a:t>
            </a:r>
          </a:p>
          <a:p>
            <a:r>
              <a:rPr lang="id-ID" dirty="0" smtClean="0"/>
              <a:t>Mendengarkan kritis dilakukan untuk mengevaluasi pesan pembicara berdasarkan beberapa dimensi, atau sudut pandang, termasuk logika, argumentasi, kekuatan bukti, validitas konklusi, implikasi pesan dan, maksud dan motivasi pembicara, serta pengabaian beberapa hal penting oleh pembicara.</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Mendengarkan merupakan aktivitas komunikasi yang sangat penting karena sangat mempengaruhi berlangsungnya komunikasi. </a:t>
            </a:r>
          </a:p>
          <a:p>
            <a:r>
              <a:rPr lang="id-ID" dirty="0" smtClean="0"/>
              <a:t>Untuk mengukur pentingnya mendengarkan terlihat dari tujuan mendengarkan dan manfaat yang dapat diproleh dari mendengarkan.</a:t>
            </a:r>
            <a:endParaRPr lang="id-ID" dirty="0"/>
          </a:p>
        </p:txBody>
      </p:sp>
      <p:sp>
        <p:nvSpPr>
          <p:cNvPr id="2" name="Title 1"/>
          <p:cNvSpPr>
            <a:spLocks noGrp="1"/>
          </p:cNvSpPr>
          <p:nvPr>
            <p:ph type="title"/>
          </p:nvPr>
        </p:nvSpPr>
        <p:spPr/>
        <p:txBody>
          <a:bodyPr>
            <a:normAutofit/>
          </a:bodyPr>
          <a:lstStyle/>
          <a:p>
            <a:r>
              <a:rPr lang="id-ID" dirty="0" smtClean="0"/>
              <a:t>Mendengarkan dan Merespons</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b="1" dirty="0" smtClean="0"/>
              <a:t>(3) Mendengarkan empatis (</a:t>
            </a:r>
            <a:r>
              <a:rPr lang="id-ID" b="1" i="1" dirty="0" smtClean="0"/>
              <a:t>emphatic listening</a:t>
            </a:r>
            <a:r>
              <a:rPr lang="id-ID" b="1" dirty="0" smtClean="0"/>
              <a:t>)</a:t>
            </a:r>
          </a:p>
          <a:p>
            <a:r>
              <a:rPr lang="id-ID" dirty="0" smtClean="0"/>
              <a:t>Mendengarkan empatis bertujuan untuk memahami perasaan, kebutuhan, dan keinginan pembicara dengan maksud untuk menghargai butir-butir pandangan terlepas dari sejalan atau tidaknya pandangan diantara ke dua pihak .</a:t>
            </a:r>
          </a:p>
          <a:p>
            <a:r>
              <a:rPr lang="id-ID" dirty="0" smtClean="0"/>
              <a:t>Konsep ’mendengarkan empatis’ diperkenalkan oleh Carl Rogers sebagai ’mendengarkan aktif’ (active listening).</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id-ID" b="1" dirty="0" smtClean="0"/>
              <a:t>Teori </a:t>
            </a:r>
            <a:r>
              <a:rPr lang="id-ID" b="1" i="1" dirty="0" smtClean="0"/>
              <a:t>interpersonal deception</a:t>
            </a:r>
            <a:r>
              <a:rPr lang="id-ID" b="1" dirty="0" smtClean="0"/>
              <a:t> atau teori penipuan antarpribadi </a:t>
            </a:r>
            <a:r>
              <a:rPr lang="id-ID" dirty="0" smtClean="0"/>
              <a:t>ini dikemukakan oleh David Buller &amp; Judee Burgoon. Beberapa asumsi menyatakan bahwa teori ini bersifat manusiawi, yaitu :</a:t>
            </a:r>
          </a:p>
          <a:p>
            <a:r>
              <a:rPr lang="id-ID" b="1" i="1" dirty="0" smtClean="0"/>
              <a:t>Asumsi ontologis</a:t>
            </a:r>
            <a:r>
              <a:rPr lang="id-ID" dirty="0" smtClean="0"/>
              <a:t>, memandang berbagai kenyataan saling bergantun pada beragai faktor situasional pada individu yang terlibat.</a:t>
            </a:r>
          </a:p>
          <a:p>
            <a:r>
              <a:rPr lang="id-ID" b="1" i="1" dirty="0" smtClean="0"/>
              <a:t>Asumsi epistemologis</a:t>
            </a:r>
            <a:r>
              <a:rPr lang="id-ID" dirty="0" smtClean="0"/>
              <a:t>, dalam ilmu pengetahuan, apa yang ditemukan dalam dari penelitian sepenuhnya bergantung pada siapa yang mempunyai pengetahuan tentang apa yang dibicarakan.</a:t>
            </a:r>
          </a:p>
          <a:p>
            <a:endParaRPr lang="id-ID" dirty="0"/>
          </a:p>
        </p:txBody>
      </p:sp>
      <p:sp>
        <p:nvSpPr>
          <p:cNvPr id="2" name="Title 1"/>
          <p:cNvSpPr>
            <a:spLocks noGrp="1"/>
          </p:cNvSpPr>
          <p:nvPr>
            <p:ph type="title"/>
          </p:nvPr>
        </p:nvSpPr>
        <p:spPr/>
        <p:txBody>
          <a:bodyPr>
            <a:normAutofit fontScale="90000"/>
          </a:bodyPr>
          <a:lstStyle/>
          <a:p>
            <a:r>
              <a:rPr lang="id-ID" dirty="0" smtClean="0"/>
              <a:t>Teori Penipuan Antarpribadi atau </a:t>
            </a:r>
            <a:r>
              <a:rPr lang="id-ID" i="1" dirty="0" smtClean="0"/>
              <a:t>Interpersonal Deception Theory</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smtClean="0"/>
              <a:t>Teori penipuan antarpribadi ini memfokuskan diri pada sifat </a:t>
            </a:r>
            <a:r>
              <a:rPr lang="id-ID" i="1" dirty="0" smtClean="0"/>
              <a:t>dyadic</a:t>
            </a:r>
            <a:r>
              <a:rPr lang="id-ID" dirty="0" smtClean="0"/>
              <a:t> (dual), </a:t>
            </a:r>
            <a:r>
              <a:rPr lang="id-ID" i="1" dirty="0" smtClean="0"/>
              <a:t>relations</a:t>
            </a:r>
            <a:r>
              <a:rPr lang="id-ID" dirty="0" smtClean="0"/>
              <a:t> (hubungan), </a:t>
            </a:r>
            <a:r>
              <a:rPr lang="id-ID" i="1" dirty="0" smtClean="0"/>
              <a:t>dialogic</a:t>
            </a:r>
            <a:r>
              <a:rPr lang="id-ID" dirty="0" smtClean="0"/>
              <a:t> (dialog) dari komunikasi yang memiliki unsur atau penuh kebohongan.</a:t>
            </a:r>
          </a:p>
          <a:p>
            <a:r>
              <a:rPr lang="id-ID" i="1" dirty="0" smtClean="0"/>
              <a:t>Komunikasi dyadic</a:t>
            </a:r>
            <a:r>
              <a:rPr lang="id-ID" dirty="0" smtClean="0"/>
              <a:t> (dual) berarti komunikasi tersebut terjadi antara dua orang.</a:t>
            </a:r>
          </a:p>
          <a:p>
            <a:r>
              <a:rPr lang="id-ID" i="1" dirty="0" smtClean="0"/>
              <a:t>Komunikasi relations</a:t>
            </a:r>
            <a:r>
              <a:rPr lang="id-ID" dirty="0" smtClean="0"/>
              <a:t> (hubungan) merupakan pemaknaan dari komunikasi yang terjadi antara si penerima dengan pengirim dalam hal mengisi</a:t>
            </a:r>
            <a:br>
              <a:rPr lang="id-ID" dirty="0" smtClean="0"/>
            </a:br>
            <a:r>
              <a:rPr lang="id-ID" dirty="0" smtClean="0"/>
              <a:t>pesan.</a:t>
            </a:r>
          </a:p>
          <a:p>
            <a:r>
              <a:rPr lang="id-ID" i="1" dirty="0" smtClean="0"/>
              <a:t>Komunikasi dialogic</a:t>
            </a:r>
            <a:r>
              <a:rPr lang="id-ID" dirty="0" smtClean="0"/>
              <a:t> mengacu pada bahasa komunikatif dari pengirim ke penerima pesan.</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Teori ini menyatakan bahwa ada kalanya seseorang harus berbohong.</a:t>
            </a:r>
          </a:p>
          <a:p>
            <a:r>
              <a:rPr lang="id-ID" dirty="0" smtClean="0"/>
              <a:t>Bohong yang dimaksud adalah manipulasi dari sebuah informasi. Dan seseorang yang akan berbohong tersebuh memiliki strategi sebagai berikut:</a:t>
            </a:r>
          </a:p>
          <a:p>
            <a:r>
              <a:rPr lang="id-ID" b="1" dirty="0" smtClean="0"/>
              <a:t>1.</a:t>
            </a:r>
            <a:r>
              <a:rPr lang="id-ID" b="1" i="1" dirty="0" smtClean="0"/>
              <a:t> Falsification / Pemalsuan</a:t>
            </a:r>
            <a:r>
              <a:rPr lang="id-ID" dirty="0" smtClean="0"/>
              <a:t/>
            </a:r>
            <a:br>
              <a:rPr lang="id-ID" dirty="0" smtClean="0"/>
            </a:br>
            <a:r>
              <a:rPr lang="id-ID" dirty="0" smtClean="0"/>
              <a:t>Dalam pemalsuan, seorang komunikator melakukan pemalsuan informasi yang hendak disampaikan kepada komunikannya</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b="1" dirty="0" smtClean="0"/>
          </a:p>
          <a:p>
            <a:r>
              <a:rPr lang="id-ID" b="1" dirty="0" smtClean="0"/>
              <a:t>2.</a:t>
            </a:r>
            <a:r>
              <a:rPr lang="id-ID" b="1" i="1" dirty="0" smtClean="0"/>
              <a:t>Concealment / Penyembunyian</a:t>
            </a:r>
            <a:r>
              <a:rPr lang="id-ID" dirty="0" smtClean="0"/>
              <a:t/>
            </a:r>
            <a:br>
              <a:rPr lang="id-ID" dirty="0" smtClean="0"/>
            </a:br>
            <a:r>
              <a:rPr lang="id-ID" dirty="0" smtClean="0"/>
              <a:t>Penyembunyian informasi seringkali dilakukan dalam kehidupan seharihari.</a:t>
            </a:r>
          </a:p>
          <a:p>
            <a:r>
              <a:rPr lang="id-ID" b="1" i="1" dirty="0" smtClean="0"/>
              <a:t>3. Equivocation / Pengelakan</a:t>
            </a:r>
            <a:r>
              <a:rPr lang="id-ID" dirty="0" smtClean="0"/>
              <a:t/>
            </a:r>
            <a:br>
              <a:rPr lang="id-ID" dirty="0" smtClean="0"/>
            </a:br>
            <a:r>
              <a:rPr lang="id-ID" dirty="0" smtClean="0"/>
              <a:t>Pengelakan juga kerap kali dilakukan dalam komunikasi antarpribadi.</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dirty="0" smtClean="0"/>
              <a:t>KRITERIA DAN MITRA KOMUNIKASI TERBAIK UNTUK  REHABILITASI MENDENGAR DAN MERESPON SUATU OBJEK , JIKA TERJADI  KESALAH FAHAMAN DALAM SUATAU PERNYATAAN . </a:t>
            </a:r>
          </a:p>
          <a:p>
            <a:r>
              <a:rPr lang="id-ID" dirty="0" smtClean="0"/>
              <a:t>TEORI APA YANG DIGUNAKAN</a:t>
            </a:r>
          </a:p>
        </p:txBody>
      </p:sp>
      <p:sp>
        <p:nvSpPr>
          <p:cNvPr id="2" name="Title 1"/>
          <p:cNvSpPr>
            <a:spLocks noGrp="1"/>
          </p:cNvSpPr>
          <p:nvPr>
            <p:ph type="title"/>
          </p:nvPr>
        </p:nvSpPr>
        <p:spPr/>
        <p:txBody>
          <a:bodyPr/>
          <a:lstStyle/>
          <a:p>
            <a:r>
              <a:rPr lang="id-ID" b="1" dirty="0" smtClean="0"/>
              <a:t>Diskusi dan analisakan</a:t>
            </a:r>
            <a:endParaRPr lang="id-ID"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buNone/>
            </a:pPr>
            <a:r>
              <a:rPr lang="id-ID" sz="2800" dirty="0" smtClean="0">
                <a:latin typeface="Arial" pitchFamily="34" charset="0"/>
                <a:cs typeface="Arial" pitchFamily="34" charset="0"/>
              </a:rPr>
              <a:t>Rujukan :</a:t>
            </a:r>
          </a:p>
          <a:p>
            <a:pPr algn="just">
              <a:buNone/>
            </a:pPr>
            <a:endParaRPr lang="id-ID" sz="2800" dirty="0" smtClean="0">
              <a:latin typeface="Arial" pitchFamily="34" charset="0"/>
              <a:cs typeface="Arial" pitchFamily="34" charset="0"/>
            </a:endParaRPr>
          </a:p>
          <a:p>
            <a:pPr algn="just">
              <a:buNone/>
            </a:pPr>
            <a:r>
              <a:rPr lang="id-ID" sz="2800" dirty="0" smtClean="0">
                <a:latin typeface="Arial" pitchFamily="34" charset="0"/>
                <a:cs typeface="Arial" pitchFamily="34" charset="0"/>
              </a:rPr>
              <a:t>Steven A.Beebe. Susan J Beebe. Mark V.Redmond.2011. </a:t>
            </a:r>
            <a:r>
              <a:rPr lang="id-ID" sz="2800" i="1" dirty="0" smtClean="0">
                <a:latin typeface="Arial" pitchFamily="34" charset="0"/>
                <a:cs typeface="Arial" pitchFamily="34" charset="0"/>
              </a:rPr>
              <a:t>Interpersonal Communication. </a:t>
            </a:r>
            <a:r>
              <a:rPr lang="id-ID" sz="2800" dirty="0" smtClean="0">
                <a:latin typeface="Arial" pitchFamily="34" charset="0"/>
                <a:cs typeface="Arial" pitchFamily="34" charset="0"/>
              </a:rPr>
              <a:t>PEARSON.BOSTONS NEW YORK</a:t>
            </a:r>
          </a:p>
          <a:p>
            <a:pPr algn="just">
              <a:buNone/>
            </a:pPr>
            <a:endParaRPr lang="id-ID" sz="2800" dirty="0" smtClean="0">
              <a:latin typeface="Arial" pitchFamily="34" charset="0"/>
              <a:cs typeface="Arial" pitchFamily="34" charset="0"/>
            </a:endParaRPr>
          </a:p>
          <a:p>
            <a:pPr algn="just">
              <a:buNone/>
            </a:pPr>
            <a:r>
              <a:rPr lang="id-ID" sz="2800" dirty="0" smtClean="0">
                <a:latin typeface="Arial" pitchFamily="34" charset="0"/>
                <a:cs typeface="Arial" pitchFamily="34" charset="0"/>
              </a:rPr>
              <a:t>Enjang AS. </a:t>
            </a:r>
            <a:r>
              <a:rPr lang="id-ID" sz="2800" i="1" dirty="0" smtClean="0">
                <a:latin typeface="Arial" pitchFamily="34" charset="0"/>
                <a:cs typeface="Arial" pitchFamily="34" charset="0"/>
              </a:rPr>
              <a:t>2009.Komunikasi Konseling</a:t>
            </a:r>
            <a:r>
              <a:rPr lang="id-ID" sz="2800" dirty="0" smtClean="0">
                <a:latin typeface="Arial" pitchFamily="34" charset="0"/>
                <a:cs typeface="Arial" pitchFamily="34" charset="0"/>
              </a:rPr>
              <a:t>..PENERBIT NUANSA. BANDUNG.</a:t>
            </a:r>
          </a:p>
          <a:p>
            <a:pPr algn="just">
              <a:buNone/>
            </a:pPr>
            <a:endParaRPr lang="id-ID" sz="2800" dirty="0" smtClean="0">
              <a:latin typeface="Arial" pitchFamily="34" charset="0"/>
              <a:cs typeface="Arial" pitchFamily="34" charset="0"/>
            </a:endParaRPr>
          </a:p>
          <a:p>
            <a:pPr algn="just">
              <a:buNone/>
            </a:pPr>
            <a:r>
              <a:rPr lang="id-ID" sz="2800" dirty="0" smtClean="0">
                <a:latin typeface="Arial" pitchFamily="34" charset="0"/>
                <a:cs typeface="Arial" pitchFamily="34" charset="0"/>
              </a:rPr>
              <a:t>Tommy Suprapto.. </a:t>
            </a:r>
            <a:r>
              <a:rPr lang="id-ID" sz="2800" i="1" dirty="0" smtClean="0">
                <a:latin typeface="Arial" pitchFamily="34" charset="0"/>
                <a:cs typeface="Arial" pitchFamily="34" charset="0"/>
              </a:rPr>
              <a:t>2006.Pengantar Teori Komunikasi</a:t>
            </a:r>
            <a:r>
              <a:rPr lang="id-ID" sz="2800" smtClean="0">
                <a:latin typeface="Arial" pitchFamily="34" charset="0"/>
                <a:cs typeface="Arial" pitchFamily="34" charset="0"/>
              </a:rPr>
              <a:t>...PENERBIT MEDIA </a:t>
            </a:r>
            <a:r>
              <a:rPr lang="id-ID" sz="2800" dirty="0" smtClean="0">
                <a:latin typeface="Arial" pitchFamily="34" charset="0"/>
                <a:cs typeface="Arial" pitchFamily="34" charset="0"/>
              </a:rPr>
              <a:t>PRESSINDO.YOGYAKARTA.</a:t>
            </a:r>
          </a:p>
          <a:p>
            <a:pPr algn="just">
              <a:buNone/>
            </a:pPr>
            <a:endParaRPr lang="id-ID" sz="2800" dirty="0" smtClean="0">
              <a:latin typeface="Arial" pitchFamily="34" charset="0"/>
              <a:cs typeface="Arial" pitchFamily="34" charset="0"/>
            </a:endParaRPr>
          </a:p>
          <a:p>
            <a:pPr algn="just">
              <a:buNone/>
            </a:pPr>
            <a:r>
              <a:rPr lang="id-ID" sz="2800" dirty="0" smtClean="0">
                <a:latin typeface="Arial" pitchFamily="34" charset="0"/>
                <a:cs typeface="Arial" pitchFamily="34" charset="0"/>
              </a:rPr>
              <a:t>Roudhonah.2019 </a:t>
            </a:r>
            <a:r>
              <a:rPr lang="id-ID" sz="2800" i="1" dirty="0" smtClean="0">
                <a:latin typeface="Arial" pitchFamily="34" charset="0"/>
                <a:cs typeface="Arial" pitchFamily="34" charset="0"/>
              </a:rPr>
              <a:t>.Ilmu Komunikasi. </a:t>
            </a:r>
            <a:r>
              <a:rPr lang="id-ID" sz="2800" dirty="0" smtClean="0">
                <a:latin typeface="Arial" pitchFamily="34" charset="0"/>
                <a:cs typeface="Arial" pitchFamily="34" charset="0"/>
              </a:rPr>
              <a:t>PENERBIT RAJAWALI PERS`..DEPOK  JAKARTA</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smtClean="0"/>
          </a:p>
          <a:p>
            <a:r>
              <a:rPr lang="id-ID" dirty="0" smtClean="0"/>
              <a:t>Mendengarkan yang efektif adalah yang menerima pesan secara utuh dan kemudian memberikan </a:t>
            </a:r>
            <a:r>
              <a:rPr lang="id-ID" i="1" dirty="0" smtClean="0"/>
              <a:t>feedback</a:t>
            </a:r>
            <a:r>
              <a:rPr lang="id-ID" dirty="0" smtClean="0"/>
              <a:t> (umpan balik) yang sesuai dengan pesan yang disampaikan.</a:t>
            </a:r>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id-ID" b="1" dirty="0" smtClean="0"/>
              <a:t>1.</a:t>
            </a:r>
            <a:r>
              <a:rPr lang="id-ID" dirty="0"/>
              <a:t>      </a:t>
            </a:r>
            <a:r>
              <a:rPr lang="id-ID" b="1" dirty="0" smtClean="0"/>
              <a:t>Menerima</a:t>
            </a:r>
            <a:endParaRPr lang="id-ID" dirty="0" smtClean="0"/>
          </a:p>
          <a:p>
            <a:pPr lvl="1"/>
            <a:r>
              <a:rPr lang="id-ID" dirty="0" smtClean="0"/>
              <a:t>Mendengarkan diawali dengan menerima pesan dari pengirim pesan (komunikator). pesan tersebut bisa verbal, maupun nonverbal yang terdiri dari bahasa  isyarat, ekspresi wajah, dan keragaman dalam intonasi a.</a:t>
            </a:r>
            <a:r>
              <a:rPr lang="id-ID" sz="700" dirty="0"/>
              <a:t>      </a:t>
            </a:r>
            <a:r>
              <a:rPr lang="id-ID" sz="700" b="1" dirty="0"/>
              <a:t> </a:t>
            </a:r>
            <a:r>
              <a:rPr lang="id-ID" b="1" dirty="0" smtClean="0"/>
              <a:t>Perhatian penuh </a:t>
            </a:r>
            <a:r>
              <a:rPr lang="id-ID" dirty="0" smtClean="0"/>
              <a:t>kepada pengirim pesan, hal apa saja yang disampaikan, maupun yang tidak disampaikan.</a:t>
            </a:r>
          </a:p>
          <a:p>
            <a:pPr lvl="1"/>
            <a:r>
              <a:rPr lang="id-ID" dirty="0" smtClean="0"/>
              <a:t>b.</a:t>
            </a:r>
            <a:r>
              <a:rPr lang="id-ID" sz="700" dirty="0"/>
              <a:t>      </a:t>
            </a:r>
            <a:r>
              <a:rPr lang="id-ID" b="1" dirty="0" smtClean="0"/>
              <a:t>Lingkungan</a:t>
            </a:r>
            <a:r>
              <a:rPr lang="id-ID" dirty="0" smtClean="0"/>
              <a:t> yang memadai atau sesuai.</a:t>
            </a:r>
          </a:p>
          <a:p>
            <a:pPr lvl="1"/>
            <a:r>
              <a:rPr lang="id-ID" dirty="0" smtClean="0"/>
              <a:t>c.</a:t>
            </a:r>
            <a:r>
              <a:rPr lang="id-ID" sz="700" dirty="0"/>
              <a:t>        </a:t>
            </a:r>
            <a:r>
              <a:rPr lang="id-ID" b="1" dirty="0" smtClean="0"/>
              <a:t>Pengutamaan komunikan sebagai pendengar </a:t>
            </a:r>
            <a:r>
              <a:rPr lang="id-ID" dirty="0" smtClean="0"/>
              <a:t>dan hindari interupsi.</a:t>
            </a:r>
          </a:p>
          <a:p>
            <a:endParaRPr lang="id-ID" dirty="0" smtClean="0"/>
          </a:p>
          <a:p>
            <a:endParaRPr lang="id-ID" dirty="0" smtClean="0"/>
          </a:p>
          <a:p>
            <a:endParaRPr lang="id-ID" dirty="0"/>
          </a:p>
        </p:txBody>
      </p:sp>
      <p:sp>
        <p:nvSpPr>
          <p:cNvPr id="2" name="Title 1"/>
          <p:cNvSpPr>
            <a:spLocks noGrp="1"/>
          </p:cNvSpPr>
          <p:nvPr>
            <p:ph type="title"/>
          </p:nvPr>
        </p:nvSpPr>
        <p:spPr/>
        <p:txBody>
          <a:bodyPr/>
          <a:lstStyle/>
          <a:p>
            <a:r>
              <a:rPr lang="id-ID" b="1" dirty="0" smtClean="0"/>
              <a:t>Proses Mendengarkan</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id-ID" b="1" dirty="0" smtClean="0"/>
              <a:t>2.</a:t>
            </a:r>
            <a:r>
              <a:rPr lang="id-ID" sz="700" dirty="0"/>
              <a:t>      </a:t>
            </a:r>
            <a:r>
              <a:rPr lang="id-ID" b="1" dirty="0" smtClean="0"/>
              <a:t>Memahami</a:t>
            </a:r>
            <a:endParaRPr lang="id-ID" dirty="0" smtClean="0"/>
          </a:p>
          <a:p>
            <a:r>
              <a:rPr lang="id-ID" dirty="0" smtClean="0"/>
              <a:t>Adalah bagian dimana komunikan berusaha mengerti dan mendalami apa yang disampaikan komunikator, baik pikiran maupun intonasi penyampaian pesan yang mewakili emosi. </a:t>
            </a:r>
          </a:p>
          <a:p>
            <a:r>
              <a:rPr lang="id-ID" dirty="0" smtClean="0"/>
              <a:t>Dalam memahami, perlu adanya:</a:t>
            </a:r>
          </a:p>
          <a:p>
            <a:pPr lvl="1"/>
            <a:r>
              <a:rPr lang="id-ID" dirty="0" smtClean="0"/>
              <a:t>a.</a:t>
            </a:r>
            <a:r>
              <a:rPr lang="id-ID" sz="700" dirty="0"/>
              <a:t>       </a:t>
            </a:r>
            <a:r>
              <a:rPr lang="id-ID" b="1" dirty="0" smtClean="0"/>
              <a:t>Menghubungkan informasi terbaru </a:t>
            </a:r>
            <a:r>
              <a:rPr lang="id-ID" dirty="0" smtClean="0"/>
              <a:t>dari komunikator dengan apa yang terjadi saat ini di lapangan (fakta).</a:t>
            </a:r>
          </a:p>
          <a:p>
            <a:pPr lvl="1"/>
            <a:r>
              <a:rPr lang="id-ID" dirty="0" smtClean="0"/>
              <a:t>b.</a:t>
            </a:r>
            <a:r>
              <a:rPr lang="id-ID" sz="700" dirty="0"/>
              <a:t>      </a:t>
            </a:r>
            <a:r>
              <a:rPr lang="id-ID" b="1" dirty="0" smtClean="0"/>
              <a:t>Memahami pesan komunikator </a:t>
            </a:r>
            <a:r>
              <a:rPr lang="id-ID" dirty="0" smtClean="0"/>
              <a:t>dari inti pesan yang disampaikan. Hindari menyimpulkan pesan sebelum komunikator selesai menyampaikan seluruh pesannya.</a:t>
            </a:r>
          </a:p>
          <a:p>
            <a:pPr lvl="1"/>
            <a:r>
              <a:rPr lang="id-ID" dirty="0" smtClean="0"/>
              <a:t>c.</a:t>
            </a:r>
            <a:r>
              <a:rPr lang="id-ID" sz="700" dirty="0"/>
              <a:t>       </a:t>
            </a:r>
            <a:r>
              <a:rPr lang="id-ID" b="1" dirty="0" smtClean="0"/>
              <a:t>Pertanyaan untuk menklarifikasi/memastikan</a:t>
            </a:r>
            <a:r>
              <a:rPr lang="id-ID" dirty="0" smtClean="0"/>
              <a:t>  Jika memungkinkan, tanyakan contoh </a:t>
            </a:r>
            <a:r>
              <a:rPr lang="id-ID" i="1" dirty="0" smtClean="0"/>
              <a:t>real</a:t>
            </a:r>
            <a:r>
              <a:rPr lang="id-ID" dirty="0" smtClean="0"/>
              <a:t> (nyata) dari penjelasan atau pesan yang disampaikan komunikator.</a:t>
            </a:r>
          </a:p>
          <a:p>
            <a:pPr lvl="1"/>
            <a:r>
              <a:rPr lang="id-ID" dirty="0" smtClean="0"/>
              <a:t>d.</a:t>
            </a:r>
            <a:r>
              <a:rPr lang="id-ID" sz="700" dirty="0"/>
              <a:t>      </a:t>
            </a:r>
            <a:r>
              <a:rPr lang="id-ID" b="1" dirty="0" smtClean="0"/>
              <a:t>Mengubah kalimat komunikator </a:t>
            </a:r>
            <a:r>
              <a:rPr lang="id-ID" dirty="0" smtClean="0"/>
              <a:t>menjadi kalimat sendiri yang lebih mudah dipahami.</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id-ID" b="1" dirty="0" smtClean="0"/>
              <a:t>3.</a:t>
            </a:r>
            <a:r>
              <a:rPr lang="id-ID" dirty="0"/>
              <a:t>      </a:t>
            </a:r>
            <a:r>
              <a:rPr lang="id-ID" b="1" dirty="0" smtClean="0"/>
              <a:t>Mengingat</a:t>
            </a:r>
            <a:endParaRPr lang="id-ID" dirty="0" smtClean="0"/>
          </a:p>
          <a:p>
            <a:r>
              <a:rPr lang="id-ID" dirty="0" smtClean="0"/>
              <a:t>Dalam mendengarkan diperlukan adanya ingatan, untuk mengingat pesan yang telah disampaikan. Ingatan berguna dalam melakukan komunikasi agar yang disampaikan sesuai, tidak keliru, maupun rancu. Ingatan misalnya untuk mengingat nomor telepon, alamat rumah, nama, janji temu, atau arah. </a:t>
            </a:r>
          </a:p>
          <a:p>
            <a:r>
              <a:rPr lang="id-ID" dirty="0" smtClean="0"/>
              <a:t>Dalam mengingat perlu adanya:</a:t>
            </a:r>
          </a:p>
          <a:p>
            <a:pPr lvl="0"/>
            <a:r>
              <a:rPr lang="id-ID" dirty="0" smtClean="0"/>
              <a:t>a.</a:t>
            </a:r>
            <a:r>
              <a:rPr lang="id-ID" dirty="0"/>
              <a:t>    </a:t>
            </a:r>
            <a:r>
              <a:rPr lang="id-ID" dirty="0" smtClean="0"/>
              <a:t> </a:t>
            </a:r>
            <a:r>
              <a:rPr lang="id-ID" b="1" dirty="0" smtClean="0"/>
              <a:t>Identifikasi sumber ide dan referensi </a:t>
            </a:r>
            <a:r>
              <a:rPr lang="id-ID" dirty="0" smtClean="0"/>
              <a:t>yang mendukung</a:t>
            </a:r>
          </a:p>
          <a:p>
            <a:pPr lvl="0"/>
            <a:r>
              <a:rPr lang="id-ID" dirty="0" smtClean="0"/>
              <a:t>b.</a:t>
            </a:r>
            <a:r>
              <a:rPr lang="id-ID" dirty="0"/>
              <a:t>     </a:t>
            </a:r>
            <a:r>
              <a:rPr lang="id-ID" b="1" dirty="0" smtClean="0"/>
              <a:t>Ringkasan pesan yang mudah  diingat</a:t>
            </a:r>
            <a:r>
              <a:rPr lang="id-ID" dirty="0" smtClean="0"/>
              <a:t>. Namun perlu kehati – hatian dalam meringkas, jangan sampai menghilangkan detail/inti pesan atau bagian – bagian lain yang penting.</a:t>
            </a:r>
          </a:p>
          <a:p>
            <a:pPr lvl="0"/>
            <a:r>
              <a:rPr lang="id-ID" dirty="0" smtClean="0"/>
              <a:t>c.</a:t>
            </a:r>
            <a:r>
              <a:rPr lang="id-ID" dirty="0"/>
              <a:t>    </a:t>
            </a:r>
            <a:r>
              <a:rPr lang="id-ID" dirty="0" smtClean="0"/>
              <a:t> </a:t>
            </a:r>
            <a:r>
              <a:rPr lang="id-ID" b="1" dirty="0" smtClean="0"/>
              <a:t>Pengulangan nama dan kata kunci </a:t>
            </a:r>
            <a:r>
              <a:rPr lang="id-ID" dirty="0" smtClean="0"/>
              <a:t>untuk mengingatkan diri sendiri, bila memungkinkan, dengan suara yang keras.</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id-ID" b="1" dirty="0" smtClean="0"/>
              <a:t>4.</a:t>
            </a:r>
            <a:r>
              <a:rPr lang="id-ID" dirty="0"/>
              <a:t>      </a:t>
            </a:r>
            <a:r>
              <a:rPr lang="id-ID" b="1" dirty="0" smtClean="0"/>
              <a:t>Mengevaluasi</a:t>
            </a:r>
            <a:endParaRPr lang="id-ID" dirty="0" smtClean="0"/>
          </a:p>
          <a:p>
            <a:r>
              <a:rPr lang="id-ID" dirty="0" smtClean="0"/>
              <a:t>Evaluasi terdiri dari pengambilan kesimpulan. Kadang - kadang kita mencoba mengevaluasi niat atau motif dari komunikator.</a:t>
            </a:r>
          </a:p>
          <a:p>
            <a:r>
              <a:rPr lang="id-ID" dirty="0" smtClean="0"/>
              <a:t>Seringkali evaluasi  terjadi dalam keadaan tidak sadar atau muncul secara alami dalam bentuk kritik atau analisis. </a:t>
            </a:r>
          </a:p>
          <a:p>
            <a:r>
              <a:rPr lang="id-ID" smtClean="0"/>
              <a:t>Evaluasi </a:t>
            </a:r>
            <a:r>
              <a:rPr lang="id-ID" dirty="0" smtClean="0"/>
              <a:t>merupakan upaya untuk menyamakan pesan dengan realita dan fakta </a:t>
            </a:r>
            <a:r>
              <a:rPr lang="id-ID" smtClean="0"/>
              <a:t>yang terjadi</a:t>
            </a:r>
            <a:endParaRPr lang="id-ID" dirty="0" smtClean="0"/>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buNone/>
            </a:pPr>
            <a:r>
              <a:rPr lang="id-ID" b="1" dirty="0" smtClean="0"/>
              <a:t>5.</a:t>
            </a:r>
            <a:r>
              <a:rPr lang="id-ID" dirty="0"/>
              <a:t>    </a:t>
            </a:r>
            <a:r>
              <a:rPr lang="id-ID" b="1" dirty="0" smtClean="0"/>
              <a:t>Merespon</a:t>
            </a:r>
            <a:endParaRPr lang="id-ID" dirty="0" smtClean="0"/>
          </a:p>
          <a:p>
            <a:r>
              <a:rPr lang="id-ID" dirty="0" smtClean="0"/>
              <a:t>Merespon terdiri dari dua macam. Yang pertama adalah respon yang diberikan ketika komunikator sedang menyampaikan pesan. Dan yang kedua adalah respon yang diberikan setelah menyampaikan keseluruhan pesan. Respon merupakan feedback, dimana komunikan mengirimkan kembali pesan kepada komunikator.</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dirty="0" err="1" smtClean="0"/>
              <a:t>Ketika</a:t>
            </a:r>
            <a:r>
              <a:rPr lang="en-GB" dirty="0" smtClean="0"/>
              <a:t> </a:t>
            </a:r>
            <a:r>
              <a:rPr lang="en-GB" dirty="0" err="1" smtClean="0"/>
              <a:t>komonikator</a:t>
            </a:r>
            <a:r>
              <a:rPr lang="en-GB" dirty="0" smtClean="0"/>
              <a:t> </a:t>
            </a:r>
            <a:r>
              <a:rPr lang="en-GB" dirty="0" err="1" smtClean="0"/>
              <a:t>dan</a:t>
            </a:r>
            <a:r>
              <a:rPr lang="en-GB" dirty="0" smtClean="0"/>
              <a:t> </a:t>
            </a:r>
            <a:r>
              <a:rPr lang="en-GB" dirty="0" err="1" smtClean="0"/>
              <a:t>komunikan</a:t>
            </a:r>
            <a:r>
              <a:rPr lang="en-GB" dirty="0" smtClean="0"/>
              <a:t> </a:t>
            </a:r>
            <a:r>
              <a:rPr lang="en-GB" dirty="0" err="1" smtClean="0"/>
              <a:t>berasal</a:t>
            </a:r>
            <a:r>
              <a:rPr lang="en-GB" dirty="0" smtClean="0"/>
              <a:t> </a:t>
            </a:r>
            <a:r>
              <a:rPr lang="en-GB" dirty="0" err="1" smtClean="0"/>
              <a:t>dari</a:t>
            </a:r>
            <a:r>
              <a:rPr lang="en-GB" dirty="0" smtClean="0"/>
              <a:t> </a:t>
            </a:r>
            <a:r>
              <a:rPr lang="en-GB" dirty="0" err="1" smtClean="0"/>
              <a:t>budaya</a:t>
            </a:r>
            <a:r>
              <a:rPr lang="en-GB" dirty="0" smtClean="0"/>
              <a:t> yang </a:t>
            </a:r>
            <a:r>
              <a:rPr lang="en-GB" dirty="0" err="1" smtClean="0"/>
              <a:t>berbeda</a:t>
            </a:r>
            <a:r>
              <a:rPr lang="en-GB" dirty="0" smtClean="0"/>
              <a:t>, </a:t>
            </a:r>
            <a:r>
              <a:rPr lang="en-GB" dirty="0" err="1" smtClean="0"/>
              <a:t>atau</a:t>
            </a:r>
            <a:r>
              <a:rPr lang="en-GB" dirty="0" smtClean="0"/>
              <a:t> </a:t>
            </a:r>
            <a:r>
              <a:rPr lang="en-GB" dirty="0" err="1" smtClean="0"/>
              <a:t>berbeda</a:t>
            </a:r>
            <a:r>
              <a:rPr lang="en-GB" dirty="0" smtClean="0"/>
              <a:t> </a:t>
            </a:r>
            <a:r>
              <a:rPr lang="en-GB" dirty="0" err="1" smtClean="0"/>
              <a:t>dalam</a:t>
            </a:r>
            <a:r>
              <a:rPr lang="en-GB" dirty="0" smtClean="0"/>
              <a:t> </a:t>
            </a:r>
            <a:r>
              <a:rPr lang="en-GB" dirty="0" err="1" smtClean="0"/>
              <a:t>hal</a:t>
            </a:r>
            <a:r>
              <a:rPr lang="en-GB" dirty="0" smtClean="0"/>
              <a:t> </a:t>
            </a:r>
            <a:r>
              <a:rPr lang="en-GB" dirty="0" err="1" smtClean="0"/>
              <a:t>jenis</a:t>
            </a:r>
            <a:r>
              <a:rPr lang="en-GB" dirty="0" smtClean="0"/>
              <a:t> </a:t>
            </a:r>
            <a:r>
              <a:rPr lang="en-GB" dirty="0" err="1" smtClean="0"/>
              <a:t>kelamin</a:t>
            </a:r>
            <a:r>
              <a:rPr lang="en-GB" dirty="0" smtClean="0"/>
              <a:t>, </a:t>
            </a:r>
            <a:r>
              <a:rPr lang="en-GB" dirty="0" err="1" smtClean="0"/>
              <a:t>maka</a:t>
            </a:r>
            <a:r>
              <a:rPr lang="en-GB" dirty="0" smtClean="0"/>
              <a:t> </a:t>
            </a:r>
            <a:r>
              <a:rPr lang="en-GB" dirty="0" err="1" smtClean="0"/>
              <a:t>reaksi</a:t>
            </a:r>
            <a:r>
              <a:rPr lang="en-GB" dirty="0" smtClean="0"/>
              <a:t> </a:t>
            </a:r>
            <a:r>
              <a:rPr lang="en-GB" dirty="0" err="1" smtClean="0"/>
              <a:t>alami</a:t>
            </a:r>
            <a:r>
              <a:rPr lang="en-GB" dirty="0" smtClean="0"/>
              <a:t> yang </a:t>
            </a:r>
            <a:r>
              <a:rPr lang="en-GB" dirty="0" err="1" smtClean="0"/>
              <a:t>terjadi</a:t>
            </a:r>
            <a:r>
              <a:rPr lang="en-GB" dirty="0" smtClean="0"/>
              <a:t> </a:t>
            </a:r>
            <a:r>
              <a:rPr lang="en-GB" dirty="0" err="1" smtClean="0"/>
              <a:t>akan</a:t>
            </a:r>
            <a:r>
              <a:rPr lang="en-GB" dirty="0" smtClean="0"/>
              <a:t> </a:t>
            </a:r>
            <a:r>
              <a:rPr lang="en-GB" dirty="0" err="1" smtClean="0"/>
              <a:t>sangat</a:t>
            </a:r>
            <a:r>
              <a:rPr lang="en-GB" dirty="0" smtClean="0"/>
              <a:t> </a:t>
            </a:r>
            <a:r>
              <a:rPr lang="en-GB" dirty="0" err="1" smtClean="0"/>
              <a:t>menonjol</a:t>
            </a:r>
            <a:r>
              <a:rPr lang="en-GB" dirty="0" smtClean="0"/>
              <a:t>.</a:t>
            </a:r>
            <a:endParaRPr lang="id-ID" dirty="0" smtClean="0"/>
          </a:p>
          <a:p>
            <a:r>
              <a:rPr lang="en-GB" b="1" dirty="0" err="1" smtClean="0"/>
              <a:t>Budaya</a:t>
            </a:r>
            <a:r>
              <a:rPr lang="en-GB" b="1" dirty="0" smtClean="0"/>
              <a:t> </a:t>
            </a:r>
            <a:r>
              <a:rPr lang="en-GB" b="1" dirty="0" err="1" smtClean="0"/>
              <a:t>dan</a:t>
            </a:r>
            <a:r>
              <a:rPr lang="en-GB" b="1" dirty="0" smtClean="0"/>
              <a:t> </a:t>
            </a:r>
            <a:r>
              <a:rPr lang="en-GB" b="1" dirty="0" err="1" smtClean="0"/>
              <a:t>Mendengarkan</a:t>
            </a:r>
            <a:endParaRPr lang="en-GB" dirty="0" smtClean="0"/>
          </a:p>
          <a:p>
            <a:r>
              <a:rPr lang="en-GB" dirty="0" err="1" smtClean="0"/>
              <a:t>Ketika</a:t>
            </a:r>
            <a:r>
              <a:rPr lang="en-GB" dirty="0" smtClean="0"/>
              <a:t> </a:t>
            </a:r>
            <a:r>
              <a:rPr lang="en-GB" dirty="0" err="1" smtClean="0"/>
              <a:t>berada</a:t>
            </a:r>
            <a:r>
              <a:rPr lang="en-GB" dirty="0" smtClean="0"/>
              <a:t> </a:t>
            </a:r>
            <a:r>
              <a:rPr lang="en-GB" dirty="0" err="1" smtClean="0"/>
              <a:t>dalam</a:t>
            </a:r>
            <a:r>
              <a:rPr lang="en-GB" dirty="0" smtClean="0"/>
              <a:t> </a:t>
            </a:r>
            <a:r>
              <a:rPr lang="en-GB" dirty="0" err="1" smtClean="0"/>
              <a:t>budaya</a:t>
            </a:r>
            <a:r>
              <a:rPr lang="en-GB" dirty="0" smtClean="0"/>
              <a:t> yang </a:t>
            </a:r>
            <a:r>
              <a:rPr lang="en-GB" dirty="0" err="1" smtClean="0"/>
              <a:t>berbeda</a:t>
            </a:r>
            <a:r>
              <a:rPr lang="en-GB" dirty="0" smtClean="0"/>
              <a:t> </a:t>
            </a:r>
            <a:r>
              <a:rPr lang="en-GB" dirty="0" err="1" smtClean="0"/>
              <a:t>perlu</a:t>
            </a:r>
            <a:r>
              <a:rPr lang="en-GB" dirty="0" smtClean="0"/>
              <a:t> </a:t>
            </a:r>
            <a:r>
              <a:rPr lang="en-GB" dirty="0" err="1" smtClean="0"/>
              <a:t>diperhatikan</a:t>
            </a:r>
            <a:r>
              <a:rPr lang="en-GB" dirty="0" smtClean="0"/>
              <a:t> </a:t>
            </a:r>
            <a:r>
              <a:rPr lang="en-GB" dirty="0" err="1" smtClean="0"/>
              <a:t>bahasa</a:t>
            </a:r>
            <a:r>
              <a:rPr lang="en-GB" dirty="0" smtClean="0"/>
              <a:t>, </a:t>
            </a:r>
            <a:r>
              <a:rPr lang="en-GB" dirty="0" err="1" smtClean="0"/>
              <a:t>cara</a:t>
            </a:r>
            <a:r>
              <a:rPr lang="en-GB" dirty="0" smtClean="0"/>
              <a:t> </a:t>
            </a:r>
            <a:r>
              <a:rPr lang="en-GB" dirty="0" err="1" smtClean="0"/>
              <a:t>berkomunikasi</a:t>
            </a:r>
            <a:r>
              <a:rPr lang="en-GB" dirty="0" smtClean="0"/>
              <a:t> </a:t>
            </a:r>
            <a:r>
              <a:rPr lang="en-GB" dirty="0" err="1" smtClean="0"/>
              <a:t>secara</a:t>
            </a:r>
            <a:r>
              <a:rPr lang="en-GB" dirty="0" smtClean="0"/>
              <a:t> nonverbal, </a:t>
            </a:r>
            <a:r>
              <a:rPr lang="en-GB" i="1" dirty="0" smtClean="0"/>
              <a:t>style</a:t>
            </a:r>
            <a:r>
              <a:rPr lang="en-GB" dirty="0" smtClean="0"/>
              <a:t>, </a:t>
            </a:r>
            <a:r>
              <a:rPr lang="en-GB" dirty="0" err="1" smtClean="0"/>
              <a:t>sejarah</a:t>
            </a:r>
            <a:r>
              <a:rPr lang="en-GB" dirty="0" smtClean="0"/>
              <a:t> </a:t>
            </a:r>
            <a:r>
              <a:rPr lang="en-GB" dirty="0" err="1" smtClean="0"/>
              <a:t>dengan</a:t>
            </a:r>
            <a:r>
              <a:rPr lang="en-GB" dirty="0" smtClean="0"/>
              <a:t> </a:t>
            </a:r>
            <a:r>
              <a:rPr lang="en-GB" dirty="0" err="1" smtClean="0"/>
              <a:t>realita</a:t>
            </a:r>
            <a:r>
              <a:rPr lang="en-GB" dirty="0" smtClean="0"/>
              <a:t>, </a:t>
            </a:r>
            <a:r>
              <a:rPr lang="en-GB" dirty="0" err="1" smtClean="0"/>
              <a:t>kepercayaan</a:t>
            </a:r>
            <a:r>
              <a:rPr lang="en-GB" dirty="0" smtClean="0"/>
              <a:t>, </a:t>
            </a:r>
            <a:r>
              <a:rPr lang="en-GB" dirty="0" err="1" smtClean="0"/>
              <a:t>dan</a:t>
            </a:r>
            <a:r>
              <a:rPr lang="en-GB" dirty="0" smtClean="0"/>
              <a:t> feedback. Hal – </a:t>
            </a:r>
            <a:r>
              <a:rPr lang="en-GB" dirty="0" err="1" smtClean="0"/>
              <a:t>hal</a:t>
            </a:r>
            <a:r>
              <a:rPr lang="en-GB" dirty="0" smtClean="0"/>
              <a:t> </a:t>
            </a:r>
            <a:r>
              <a:rPr lang="en-GB" dirty="0" err="1" smtClean="0"/>
              <a:t>tersebut</a:t>
            </a:r>
            <a:r>
              <a:rPr lang="en-GB" dirty="0" smtClean="0"/>
              <a:t> </a:t>
            </a:r>
            <a:r>
              <a:rPr lang="en-GB" dirty="0" err="1" smtClean="0"/>
              <a:t>akan</a:t>
            </a:r>
            <a:r>
              <a:rPr lang="en-GB" dirty="0" smtClean="0"/>
              <a:t> </a:t>
            </a:r>
            <a:r>
              <a:rPr lang="en-GB" dirty="0" err="1" smtClean="0"/>
              <a:t>memberikan</a:t>
            </a:r>
            <a:r>
              <a:rPr lang="en-GB" dirty="0" smtClean="0"/>
              <a:t> </a:t>
            </a:r>
            <a:r>
              <a:rPr lang="en-GB" dirty="0" err="1" smtClean="0"/>
              <a:t>pandangan</a:t>
            </a:r>
            <a:r>
              <a:rPr lang="en-GB" dirty="0" smtClean="0"/>
              <a:t> </a:t>
            </a:r>
            <a:r>
              <a:rPr lang="en-GB" dirty="0" err="1" smtClean="0"/>
              <a:t>mengenai</a:t>
            </a:r>
            <a:r>
              <a:rPr lang="en-GB" dirty="0" smtClean="0"/>
              <a:t> </a:t>
            </a:r>
            <a:r>
              <a:rPr lang="en-GB" dirty="0" err="1" smtClean="0"/>
              <a:t>faktor</a:t>
            </a:r>
            <a:r>
              <a:rPr lang="en-GB" dirty="0" smtClean="0"/>
              <a:t> – </a:t>
            </a:r>
            <a:r>
              <a:rPr lang="en-GB" dirty="0" err="1" smtClean="0"/>
              <a:t>faktor</a:t>
            </a:r>
            <a:r>
              <a:rPr lang="en-GB" dirty="0" smtClean="0"/>
              <a:t> yang </a:t>
            </a:r>
            <a:r>
              <a:rPr lang="en-GB" dirty="0" err="1" smtClean="0"/>
              <a:t>mempengaruhi</a:t>
            </a:r>
            <a:r>
              <a:rPr lang="en-GB" dirty="0" smtClean="0"/>
              <a:t> </a:t>
            </a:r>
            <a:r>
              <a:rPr lang="en-GB" dirty="0" err="1" smtClean="0"/>
              <a:t>komunikasi</a:t>
            </a:r>
            <a:r>
              <a:rPr lang="en-GB" dirty="0" smtClean="0"/>
              <a:t> </a:t>
            </a:r>
            <a:r>
              <a:rPr lang="en-GB" dirty="0" err="1" smtClean="0"/>
              <a:t>dan</a:t>
            </a:r>
            <a:r>
              <a:rPr lang="en-GB" dirty="0" smtClean="0"/>
              <a:t> </a:t>
            </a:r>
            <a:r>
              <a:rPr lang="en-GB" dirty="0" err="1" smtClean="0"/>
              <a:t>mendengarkan</a:t>
            </a:r>
            <a:r>
              <a:rPr lang="en-GB" dirty="0" smtClean="0"/>
              <a:t>.</a:t>
            </a:r>
            <a:endParaRPr lang="en-GB" dirty="0"/>
          </a:p>
        </p:txBody>
      </p:sp>
      <p:sp>
        <p:nvSpPr>
          <p:cNvPr id="2" name="Title 1"/>
          <p:cNvSpPr>
            <a:spLocks noGrp="1"/>
          </p:cNvSpPr>
          <p:nvPr>
            <p:ph type="title"/>
          </p:nvPr>
        </p:nvSpPr>
        <p:spPr/>
        <p:txBody>
          <a:bodyPr>
            <a:normAutofit fontScale="90000"/>
          </a:bodyPr>
          <a:lstStyle/>
          <a:p>
            <a:r>
              <a:rPr lang="en-GB" b="1" dirty="0" err="1" smtClean="0"/>
              <a:t>Mendengarkan</a:t>
            </a:r>
            <a:r>
              <a:rPr lang="en-GB" b="1" dirty="0" smtClean="0"/>
              <a:t>, </a:t>
            </a:r>
            <a:r>
              <a:rPr lang="en-GB" b="1" dirty="0" err="1" smtClean="0"/>
              <a:t>Budaya</a:t>
            </a:r>
            <a:r>
              <a:rPr lang="en-GB" b="1" dirty="0" smtClean="0"/>
              <a:t>, </a:t>
            </a:r>
            <a:r>
              <a:rPr lang="en-GB" b="1" dirty="0" err="1" smtClean="0"/>
              <a:t>dan</a:t>
            </a:r>
            <a:r>
              <a:rPr lang="en-GB" b="1" dirty="0" smtClean="0"/>
              <a:t> </a:t>
            </a:r>
            <a:r>
              <a:rPr lang="en-GB" b="1" dirty="0" err="1" smtClean="0"/>
              <a:t>Jenis</a:t>
            </a:r>
            <a:r>
              <a:rPr lang="en-GB" b="1" dirty="0" smtClean="0"/>
              <a:t> </a:t>
            </a:r>
            <a:r>
              <a:rPr lang="en-GB" b="1" dirty="0" err="1" smtClean="0"/>
              <a:t>Kelamin</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172</TotalTime>
  <Words>925</Words>
  <Application>Microsoft Office PowerPoint</Application>
  <PresentationFormat>On-screen Show (4:3)</PresentationFormat>
  <Paragraphs>88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Materi  K3  - LISTENING AND RESPONDING  </vt:lpstr>
      <vt:lpstr>Mendengarkan dan Merespons</vt:lpstr>
      <vt:lpstr>Slide 3</vt:lpstr>
      <vt:lpstr>Proses Mendengarkan</vt:lpstr>
      <vt:lpstr>Slide 5</vt:lpstr>
      <vt:lpstr>Slide 6</vt:lpstr>
      <vt:lpstr>Slide 7</vt:lpstr>
      <vt:lpstr>Slide 8</vt:lpstr>
      <vt:lpstr>Mendengarkan, Budaya, dan Jenis Kelamin</vt:lpstr>
      <vt:lpstr>Slide 10</vt:lpstr>
      <vt:lpstr>Slide 11</vt:lpstr>
      <vt:lpstr>Jenis Kelamin dan Mendengarkan </vt:lpstr>
      <vt:lpstr>Cara mendengarkan yang berbeda.</vt:lpstr>
      <vt:lpstr>Mendengarkan yang Efektif</vt:lpstr>
      <vt:lpstr>Slide 15</vt:lpstr>
      <vt:lpstr>Empati dan Objektif</vt:lpstr>
      <vt:lpstr>Slide 17</vt:lpstr>
      <vt:lpstr>Slide 18</vt:lpstr>
      <vt:lpstr>Slide 19</vt:lpstr>
      <vt:lpstr>Slide 20</vt:lpstr>
      <vt:lpstr>Teori Penipuan Antarpribadi atau Interpersonal Deception Theory</vt:lpstr>
      <vt:lpstr>Slide 22</vt:lpstr>
      <vt:lpstr>Slide 23</vt:lpstr>
      <vt:lpstr>Slide 24</vt:lpstr>
      <vt:lpstr>Diskusi dan analisakan</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e-learning 5   - LISTENING AND RESPONDING Materi e-learning 6 EMOTIONAL INTELEGENCE</dc:title>
  <dc:creator>BUNDA RATU</dc:creator>
  <cp:lastModifiedBy>BUNDA RATU</cp:lastModifiedBy>
  <cp:revision>10</cp:revision>
  <dcterms:created xsi:type="dcterms:W3CDTF">2018-11-16T06:10:47Z</dcterms:created>
  <dcterms:modified xsi:type="dcterms:W3CDTF">2020-08-31T04:25:05Z</dcterms:modified>
</cp:coreProperties>
</file>