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C9ED3-F23D-49B6-B97D-04C13BEF4792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FFF26-52ED-47CF-BFDA-0899868908D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FFF26-52ED-47CF-BFDA-0899868908D6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5459B7-5159-40C1-B208-9B2C7BCCC8D7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5E7EEA-0BDC-45E1-880B-CD066C34F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KOMUNIKASI INTERPERSONAL 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Kul </a:t>
            </a:r>
            <a:r>
              <a:rPr lang="id-ID" dirty="0" smtClean="0"/>
              <a:t>1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3000" b="1" dirty="0" smtClean="0"/>
              <a:t>3.PROSES KOMUNIKASI PROSES KODEFIKASI PESAN </a:t>
            </a:r>
            <a:r>
              <a:rPr lang="id-ID" dirty="0" smtClean="0"/>
              <a:t>oleh </a:t>
            </a:r>
            <a:r>
              <a:rPr lang="id-ID" dirty="0"/>
              <a:t>pengirim. Pengirim mengubah gagasan, perasaan dan maksud-maksudnya kedalam bentuk pesan yang dapat dikirimkan. Proses pengiriman pesan kepada penerima. Adanya media, melalui mana pesan dikirimkan. Proses dekodifikasi pesan oleh penerima. </a:t>
            </a: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Penerima </a:t>
            </a:r>
            <a:r>
              <a:rPr lang="id-ID" dirty="0"/>
              <a:t>menginterpretasikan atau menafsirkan </a:t>
            </a:r>
            <a:r>
              <a:rPr lang="id-ID" dirty="0" smtClean="0"/>
              <a:t>makna </a:t>
            </a:r>
            <a:r>
              <a:rPr lang="id-ID" dirty="0"/>
              <a:t>pesan</a:t>
            </a:r>
            <a:r>
              <a:rPr lang="id-ID" dirty="0" smtClean="0"/>
              <a:t>.(incode). </a:t>
            </a:r>
            <a:r>
              <a:rPr lang="id-ID" dirty="0"/>
              <a:t>Tanggapan batin oleh penerima terhadap hasil interpretasinya tentang makna pesan yang ditangkap. Kemungkinan adanya hambatan (noise) tertentu.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Komunikasi </a:t>
            </a:r>
            <a:r>
              <a:rPr lang="id-ID" b="1" dirty="0"/>
              <a:t>Interpersonal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Komunikasi Lisan Komunikasi yang dilakukan percakapan dua orang, diskusi kelompok, pidato. Keuntungan: cepat dan umpan balik dapat diterima dalam waktu singkat. </a:t>
            </a:r>
            <a:endParaRPr lang="id-ID" dirty="0" smtClean="0"/>
          </a:p>
          <a:p>
            <a:r>
              <a:rPr lang="id-ID" dirty="0" smtClean="0"/>
              <a:t>Kerugian</a:t>
            </a:r>
            <a:r>
              <a:rPr lang="id-ID" dirty="0"/>
              <a:t>: pesan harus melewati sejumlah orang. </a:t>
            </a:r>
            <a:endParaRPr lang="id-ID" dirty="0" smtClean="0"/>
          </a:p>
          <a:p>
            <a:r>
              <a:rPr lang="id-ID" dirty="0" smtClean="0"/>
              <a:t>Komunikasi </a:t>
            </a:r>
            <a:r>
              <a:rPr lang="id-ID" dirty="0"/>
              <a:t>Tertulis Mencakup memo, surat, , laporan organisasi, pengumuman, dan bentuk tertulis lainnya. Baik pengirim maupun penerima memiliki catatan komunikasi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Komunikasi 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Komunikasi </a:t>
            </a:r>
            <a:r>
              <a:rPr lang="id-ID" dirty="0"/>
              <a:t>yang disampaikan tanpa kata-kata. Suara dengan maksud tertentu atau peringatan Images yang mengendalikan atau mendorong </a:t>
            </a:r>
            <a:r>
              <a:rPr lang="id-ID" dirty="0" smtClean="0"/>
              <a:t>perilaku. </a:t>
            </a:r>
          </a:p>
          <a:p>
            <a:endParaRPr lang="id-ID" dirty="0" smtClean="0"/>
          </a:p>
          <a:p>
            <a:r>
              <a:rPr lang="id-ID" dirty="0" smtClean="0"/>
              <a:t>Perilaku </a:t>
            </a:r>
            <a:r>
              <a:rPr lang="id-ID" dirty="0"/>
              <a:t>situasional yang membawa suatu maksud Bahasa Tubuh: gerak-gerik, ekspresi wajah, dan gerakan tubuh lainnya yang menyampaikan maksud.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 NONVERBAL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>Komunikasi Formal Komunikasi yang terjadi dalam rancangan kerja organisasi yang telah ditentukan sebelumnya</a:t>
            </a:r>
            <a:r>
              <a:rPr lang="id-ID" dirty="0" smtClean="0"/>
              <a:t>.</a:t>
            </a:r>
          </a:p>
          <a:p>
            <a:r>
              <a:rPr lang="id-ID" dirty="0" smtClean="0"/>
              <a:t> </a:t>
            </a:r>
            <a:r>
              <a:rPr lang="id-ID" dirty="0"/>
              <a:t>Komunikasi Informal Komunikasi yang tidak didefinisikan oleh struktur organisasi. </a:t>
            </a:r>
            <a:endParaRPr lang="id-ID" dirty="0" smtClean="0"/>
          </a:p>
          <a:p>
            <a:r>
              <a:rPr lang="id-ID" dirty="0" smtClean="0"/>
              <a:t>Komunikasi </a:t>
            </a:r>
            <a:r>
              <a:rPr lang="id-ID" dirty="0"/>
              <a:t>itu memberi kesempatan para </a:t>
            </a:r>
            <a:r>
              <a:rPr lang="id-ID" dirty="0" smtClean="0"/>
              <a:t>karyawan/anak buah/pegawai, </a:t>
            </a:r>
            <a:r>
              <a:rPr lang="id-ID" dirty="0"/>
              <a:t>untuk memuaskan kebutuhan mereka akan interaksi sosial</a:t>
            </a:r>
            <a:r>
              <a:rPr lang="id-ID" dirty="0" smtClean="0"/>
              <a:t>.</a:t>
            </a:r>
          </a:p>
          <a:p>
            <a:r>
              <a:rPr lang="id-ID" dirty="0" smtClean="0"/>
              <a:t> </a:t>
            </a:r>
            <a:r>
              <a:rPr lang="id-ID" dirty="0"/>
              <a:t>Komunikasi dapat meningkatkan kinerja organisasi dengan menciptakan saluran komunikasi alternatif yang sering lebih cepat dan efisien.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Jenis Komunikasi Dalam Organisasi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b="1" dirty="0" smtClean="0"/>
              <a:t>KOMUNIKASI KE BAWAH </a:t>
            </a:r>
            <a:r>
              <a:rPr lang="id-ID" dirty="0" smtClean="0"/>
              <a:t>(</a:t>
            </a:r>
            <a:r>
              <a:rPr lang="id-ID" b="1" i="1" dirty="0"/>
              <a:t>Downward communication</a:t>
            </a:r>
            <a:r>
              <a:rPr lang="id-ID" dirty="0"/>
              <a:t>). Komunikasi ke bawah mengalir dari orang pada jenjang hirarki yang lebih tinggi ke jenjang yang lebih rendah. </a:t>
            </a:r>
            <a:endParaRPr lang="id-ID" dirty="0" smtClean="0"/>
          </a:p>
          <a:p>
            <a:r>
              <a:rPr lang="id-ID" dirty="0" smtClean="0"/>
              <a:t>Bentuk </a:t>
            </a:r>
            <a:r>
              <a:rPr lang="id-ID" dirty="0"/>
              <a:t>yang paling umum adalah instruksi, memo resmi, pernyataan tentang kebijakan perusahaan, prosedur, pedoman kerja, dan pengumuman perusahaan. </a:t>
            </a:r>
            <a:endParaRPr lang="id-ID" dirty="0" smtClean="0"/>
          </a:p>
          <a:p>
            <a:r>
              <a:rPr lang="id-ID" b="1" dirty="0" smtClean="0"/>
              <a:t>KOMUNIKASI KE ATAS </a:t>
            </a:r>
            <a:r>
              <a:rPr lang="id-ID" dirty="0" smtClean="0"/>
              <a:t>(</a:t>
            </a:r>
            <a:r>
              <a:rPr lang="id-ID" b="1" i="1" dirty="0"/>
              <a:t>Upward communication</a:t>
            </a:r>
            <a:r>
              <a:rPr lang="id-ID" b="1" i="1" dirty="0" smtClean="0"/>
              <a:t>).</a:t>
            </a:r>
          </a:p>
          <a:p>
            <a:r>
              <a:rPr lang="id-ID" dirty="0" smtClean="0"/>
              <a:t> </a:t>
            </a:r>
            <a:r>
              <a:rPr lang="id-ID" dirty="0"/>
              <a:t>Beberapa di antara arus komunikasi ke atas yang biasa, adalah kotak saran-saran, pertemuan kelompok, dan prosedur naik banding atau pengaduan.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Komunikasi Dalam Organisasi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/>
            </a:r>
            <a:br>
              <a:rPr lang="id-ID" dirty="0"/>
            </a:br>
            <a:r>
              <a:rPr lang="id-ID" dirty="0"/>
              <a:t>Komunikasi yang terjadi antara semua </a:t>
            </a:r>
            <a:r>
              <a:rPr lang="id-ID" dirty="0" smtClean="0"/>
              <a:t>karyawan/pegawai/pengikut,  </a:t>
            </a:r>
            <a:r>
              <a:rPr lang="id-ID" dirty="0"/>
              <a:t>di tingkatan organisasi yang sama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r>
              <a:rPr lang="id-ID" b="1" dirty="0" smtClean="0"/>
              <a:t> KOMUNIKASI DIAGONAL </a:t>
            </a:r>
            <a:r>
              <a:rPr lang="id-ID" i="1" dirty="0" smtClean="0"/>
              <a:t>(</a:t>
            </a:r>
            <a:r>
              <a:rPr lang="id-ID" i="1" dirty="0"/>
              <a:t>Diagonal Communication</a:t>
            </a:r>
            <a:r>
              <a:rPr lang="id-ID" i="1" dirty="0" smtClean="0"/>
              <a:t>) adalah </a:t>
            </a:r>
            <a:r>
              <a:rPr lang="id-ID" dirty="0" smtClean="0"/>
              <a:t>Komunikasi </a:t>
            </a:r>
            <a:r>
              <a:rPr lang="id-ID" dirty="0"/>
              <a:t>yang memotong bidang kerja dan tingkatan organisasi.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Komunikasi horizontal (</a:t>
            </a:r>
            <a:r>
              <a:rPr lang="id-ID" b="1" i="1" dirty="0" smtClean="0"/>
              <a:t>Horizontal Communication).</a:t>
            </a:r>
            <a:endParaRPr lang="id-ID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Jaringan </a:t>
            </a:r>
            <a:r>
              <a:rPr lang="id-ID" dirty="0"/>
              <a:t>Rantai Komunikasi mengalir sesuai dengan rantai komando formal, baik ke bawah maupun ke atas</a:t>
            </a:r>
            <a:r>
              <a:rPr lang="id-ID" dirty="0" smtClean="0"/>
              <a:t>.</a:t>
            </a:r>
          </a:p>
          <a:p>
            <a:pPr>
              <a:buNone/>
            </a:pPr>
            <a:r>
              <a:rPr lang="id-ID" dirty="0" smtClean="0"/>
              <a:t> </a:t>
            </a:r>
          </a:p>
          <a:p>
            <a:r>
              <a:rPr lang="id-ID" dirty="0" smtClean="0"/>
              <a:t>Jaringan </a:t>
            </a:r>
            <a:r>
              <a:rPr lang="id-ID" dirty="0"/>
              <a:t>Roda Komunikasi yang mengalir antara pemimpin yang kuat dan mudah dikenal dan orang lain atau tim kerja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r>
              <a:rPr lang="id-ID" dirty="0" smtClean="0"/>
              <a:t> </a:t>
            </a:r>
            <a:r>
              <a:rPr lang="id-ID" dirty="0"/>
              <a:t>Jaringan Semua saluran Komunikasi mengalir dengan bebas di antara semua anggota tim kerja.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P</a:t>
            </a:r>
            <a:r>
              <a:rPr lang="id-ID" b="1" dirty="0" smtClean="0"/>
              <a:t>ola arus komunikasi organisasi vertikal dan horizontal.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Mendengarkan </a:t>
            </a:r>
            <a:r>
              <a:rPr lang="id-ID" dirty="0"/>
              <a:t>secara selektif </a:t>
            </a:r>
            <a:r>
              <a:rPr lang="id-ID" dirty="0" smtClean="0"/>
              <a:t>merupakan </a:t>
            </a:r>
            <a:r>
              <a:rPr lang="id-ID" dirty="0"/>
              <a:t>bentuk persepsi yang selektif dimana </a:t>
            </a:r>
            <a:r>
              <a:rPr lang="id-ID" dirty="0" smtClean="0"/>
              <a:t>cenderung </a:t>
            </a:r>
            <a:r>
              <a:rPr lang="id-ID" dirty="0"/>
              <a:t>mengaburkan informasi baru, khususnya jika informasi itu bertentangan dengan </a:t>
            </a:r>
            <a:r>
              <a:rPr lang="id-ID" dirty="0" smtClean="0"/>
              <a:t>kepercayaan/keyakinan seseorang . </a:t>
            </a:r>
          </a:p>
          <a:p>
            <a:r>
              <a:rPr lang="id-ID" dirty="0" smtClean="0"/>
              <a:t>Pertimbangan Nilai,  </a:t>
            </a:r>
            <a:r>
              <a:rPr lang="id-ID" dirty="0"/>
              <a:t>p</a:t>
            </a:r>
            <a:r>
              <a:rPr lang="id-ID" dirty="0" smtClean="0"/>
              <a:t>ertimbangan </a:t>
            </a:r>
            <a:r>
              <a:rPr lang="id-ID" dirty="0"/>
              <a:t>ini menyangkut pemberian nilai menyeluruh kepada sebuah pesan sebelum menerima seluruh komunikasi</a:t>
            </a:r>
            <a:r>
              <a:rPr lang="id-ID" dirty="0" smtClean="0"/>
              <a:t>.</a:t>
            </a:r>
          </a:p>
          <a:p>
            <a:r>
              <a:rPr lang="id-ID" dirty="0" smtClean="0"/>
              <a:t> </a:t>
            </a:r>
            <a:r>
              <a:rPr lang="id-ID" dirty="0"/>
              <a:t>Penilaian nilai mungkin didasarkan pada evaluasi penerima mengenai komunikator, pengalaman sebelumnya dengan komunikator, atau arti yang dapat diharapkan dari pesan itu.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Hambatan Terhadap Komunikasi Organisasi yang Efektif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/>
            </a:r>
            <a:br>
              <a:rPr lang="id-ID" dirty="0"/>
            </a:br>
            <a:r>
              <a:rPr lang="id-ID" sz="3400" dirty="0"/>
              <a:t>Dapat </a:t>
            </a:r>
            <a:r>
              <a:rPr lang="id-ID" sz="3400" dirty="0" smtClean="0"/>
              <a:t>dipercaya, </a:t>
            </a:r>
            <a:r>
              <a:rPr lang="id-ID" sz="3400" dirty="0"/>
              <a:t>sumbernya adalah kepercayaan, keyakinan dan pengakuan penerima terhadap perkataan dan tindakan komunikator</a:t>
            </a:r>
            <a:r>
              <a:rPr lang="id-ID" sz="3400" dirty="0" smtClean="0"/>
              <a:t>.</a:t>
            </a:r>
          </a:p>
          <a:p>
            <a:r>
              <a:rPr lang="id-ID" sz="3400" dirty="0" smtClean="0"/>
              <a:t> </a:t>
            </a:r>
            <a:r>
              <a:rPr lang="id-ID" sz="3400" dirty="0"/>
              <a:t>Persoalan </a:t>
            </a:r>
            <a:r>
              <a:rPr lang="id-ID" sz="3400" dirty="0" smtClean="0"/>
              <a:t>Bahasa, </a:t>
            </a:r>
            <a:r>
              <a:rPr lang="id-ID" sz="3400" dirty="0"/>
              <a:t>k</a:t>
            </a:r>
            <a:r>
              <a:rPr lang="id-ID" sz="3400" dirty="0" smtClean="0"/>
              <a:t>ata-kata </a:t>
            </a:r>
            <a:r>
              <a:rPr lang="id-ID" sz="3400" dirty="0"/>
              <a:t>yang sama mungkin mempunyai arti yang berbeda-beda bagi orang yang berbeda-beda. </a:t>
            </a:r>
            <a:endParaRPr lang="id-ID" sz="3400" dirty="0" smtClean="0"/>
          </a:p>
          <a:p>
            <a:r>
              <a:rPr lang="id-ID" sz="3400" dirty="0" smtClean="0"/>
              <a:t>Pengertian </a:t>
            </a:r>
            <a:r>
              <a:rPr lang="id-ID" sz="3400" dirty="0"/>
              <a:t>itu terdapat dalam diri penerima, dan tidak dalam kata-kata. </a:t>
            </a:r>
            <a:endParaRPr lang="id-ID" sz="3400" dirty="0" smtClean="0"/>
          </a:p>
          <a:p>
            <a:r>
              <a:rPr lang="id-ID" sz="3400" dirty="0" smtClean="0"/>
              <a:t>Penyaringan  </a:t>
            </a:r>
            <a:r>
              <a:rPr lang="id-ID" sz="3400" dirty="0"/>
              <a:t>atau filtering biasa terjadi dalam komunikasi </a:t>
            </a:r>
            <a:r>
              <a:rPr lang="id-ID" sz="3400" dirty="0" smtClean="0"/>
              <a:t> organisasi</a:t>
            </a:r>
            <a:r>
              <a:rPr lang="id-ID" sz="3400" dirty="0"/>
              <a:t>. </a:t>
            </a:r>
            <a:endParaRPr lang="id-ID" sz="3400" dirty="0" smtClean="0"/>
          </a:p>
          <a:p>
            <a:r>
              <a:rPr lang="id-ID" sz="3400" dirty="0" smtClean="0"/>
              <a:t>Penyaringan </a:t>
            </a:r>
            <a:r>
              <a:rPr lang="id-ID" sz="3400" dirty="0"/>
              <a:t>berhubungan dengan manipulasi informasi sedemikian sehingga informasi ditangkap positif oleh penerimanya. </a:t>
            </a:r>
          </a:p>
          <a:p>
            <a:endParaRPr lang="id-ID" sz="3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SUMBER YANG DAPAT DIPERCAYA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/>
              <a:t>LOGAT</a:t>
            </a:r>
            <a:r>
              <a:rPr lang="id-ID" dirty="0" smtClean="0"/>
              <a:t> ,menunjukkan </a:t>
            </a:r>
            <a:r>
              <a:rPr lang="id-ID" dirty="0"/>
              <a:t>bahwa kata-kata atau ungkapan melukiskan prosedur yang sangat sederhana atau obyek yang biasa saja. </a:t>
            </a:r>
            <a:endParaRPr lang="id-ID" dirty="0" smtClean="0"/>
          </a:p>
          <a:p>
            <a:r>
              <a:rPr lang="id-ID" b="1" dirty="0" smtClean="0"/>
              <a:t>PERBEDAAN STATUS  </a:t>
            </a:r>
            <a:r>
              <a:rPr lang="id-ID" dirty="0" smtClean="0"/>
              <a:t>dapat </a:t>
            </a:r>
            <a:r>
              <a:rPr lang="id-ID" dirty="0"/>
              <a:t>menimbulkan ancaman bagi seseorang yang lebih rendah kedudukannya dalam hirarki, yang dapat menghindari atau menyimpangkan komunikasi. </a:t>
            </a:r>
            <a:endParaRPr lang="id-ID" dirty="0" smtClean="0"/>
          </a:p>
          <a:p>
            <a:r>
              <a:rPr lang="id-ID" b="1" dirty="0" smtClean="0"/>
              <a:t>TEKANAN WAKTU  </a:t>
            </a:r>
            <a:r>
              <a:rPr lang="id-ID" dirty="0" smtClean="0"/>
              <a:t>merupakan </a:t>
            </a:r>
            <a:r>
              <a:rPr lang="id-ID" dirty="0"/>
              <a:t>hambatan penting bagi komunikasi. Hal ini dikarenakan para manajer tidak mempunyai waktu untuk sering berkomunikasi dengan setiap bawahan.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Bahasa Dalam Kelompok Perbedaan Status  dan Tekanan Waktu</a:t>
            </a:r>
            <a:endParaRPr lang="id-ID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BAGI KEHIDUPAN MANUSIA “ mendorong kemajuan peradaban manusia</a:t>
            </a:r>
            <a:r>
              <a:rPr lang="id-ID" dirty="0" smtClean="0"/>
              <a:t>”</a:t>
            </a:r>
          </a:p>
          <a:p>
            <a:r>
              <a:rPr lang="id-ID" dirty="0" smtClean="0"/>
              <a:t> </a:t>
            </a:r>
            <a:r>
              <a:rPr lang="id-ID" dirty="0"/>
              <a:t>BAGI ORGANISASI “sebagai sarana mengarahkan &amp; mengendalikan kegiatan, memahami tujuan organisasi, dan mempengaruhi orang-orang” </a:t>
            </a:r>
          </a:p>
          <a:p>
            <a:r>
              <a:rPr lang="id-ID" dirty="0"/>
              <a:t>Pengertian Secara luas komunikasi adalah setiap bentuk tingkah laku seseorang baik verbal maupun nonverbal yang ditanggapi oleh orang lain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PENTINGNYA KOMUNIKASI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Beban Komunikasi yang Terlalu Berat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Salah satu syarat penting bagi pengambilan </a:t>
            </a:r>
            <a:r>
              <a:rPr lang="id-ID" b="1" dirty="0"/>
              <a:t>keputusan yang efektif adalah informasi</a:t>
            </a:r>
            <a:r>
              <a:rPr lang="id-ID" b="1" dirty="0" smtClean="0"/>
              <a:t>.</a:t>
            </a:r>
          </a:p>
          <a:p>
            <a:endParaRPr lang="id-ID" dirty="0" smtClean="0"/>
          </a:p>
          <a:p>
            <a:r>
              <a:rPr lang="id-ID" dirty="0" smtClean="0"/>
              <a:t> </a:t>
            </a:r>
            <a:r>
              <a:rPr lang="id-ID" dirty="0"/>
              <a:t>Karena kemajuan teknologi komunikasi, maka kesulitannya tidak terletak dalam mengumpulkan </a:t>
            </a:r>
            <a:r>
              <a:rPr lang="id-ID" dirty="0" smtClean="0"/>
              <a:t>informasi,tetapi </a:t>
            </a:r>
            <a:r>
              <a:rPr lang="id-ID" dirty="0"/>
              <a:t>oleh banyak informasi dan data yang tersedia bagi mereka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Berdasarkan Pengembangan Komunikasi antar pribadi dilihat sebagai perkembangan dari komunikasi interpersonal pada satu sisi kemudian menjadi komunikasi pribadi atau intim disisi lain.</a:t>
            </a:r>
          </a:p>
          <a:p>
            <a:endParaRPr lang="id-ID" dirty="0" smtClean="0"/>
          </a:p>
          <a:p>
            <a:r>
              <a:rPr lang="id-ID" dirty="0" smtClean="0"/>
              <a:t> Oleh karena itu derajat hubungan antar pribadi turut berpengaruh terhadap keluasan dan kedalaman informasi yang dikomunikasikan- sehingga memudahkan perubahan sikap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I.KETERBUKAAN (OPENNESS)</a:t>
            </a:r>
          </a:p>
          <a:p>
            <a:r>
              <a:rPr lang="id-ID" dirty="0" smtClean="0"/>
              <a:t>Kemauan menanggapi dengan senang hati in1ormasi #ang diterima didalam menghadapi hubungan antarpribadi. Kualitas keterbukaan mengacu pada tiga aspek dari komunikasi interpersonal</a:t>
            </a:r>
          </a:p>
          <a:p>
            <a:r>
              <a:rPr lang="id-ID" b="1" dirty="0" smtClean="0"/>
              <a:t>1. komunikator interpersonal yang efektif  </a:t>
            </a:r>
            <a:r>
              <a:rPr lang="id-ID" dirty="0" smtClean="0"/>
              <a:t>harus terbuka kepada komunikannya</a:t>
            </a:r>
          </a:p>
          <a:p>
            <a:r>
              <a:rPr lang="id-ID" b="1" dirty="0" smtClean="0"/>
              <a:t>2. mengacu pada kesediaan komunikator </a:t>
            </a:r>
            <a:r>
              <a:rPr lang="id-ID" dirty="0" smtClean="0"/>
              <a:t>untuk bereaksi secara jujur terhadap stimulus yang datang.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CIRI-CIRI Komunikasi antar Pribadi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3.Berkaitan  kepemilikan perasaan dan pikiran </a:t>
            </a:r>
            <a:r>
              <a:rPr lang="id-ID" dirty="0" smtClean="0"/>
              <a:t>dimana komunikator mengakui bahwa perasaan dan pikiran yang diungkapkan adalah miliknya dan ia bertanggung jawab atasnya</a:t>
            </a:r>
          </a:p>
          <a:p>
            <a:endParaRPr lang="id-ID" dirty="0" smtClean="0"/>
          </a:p>
          <a:p>
            <a:r>
              <a:rPr lang="id-ID" b="1" dirty="0" smtClean="0"/>
              <a:t>II. EMPATI (EMPATHY)</a:t>
            </a:r>
          </a:p>
          <a:p>
            <a:r>
              <a:rPr lang="id-ID" dirty="0" smtClean="0"/>
              <a:t>adalah kemampuan seseorang untuk mengetahui apa yang sedang dialami orang lain pada suatu saat tertentu- dari sudut pandang oranglain itu- melalui kacamata orang lain itu.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b="1" dirty="0" smtClean="0"/>
              <a:t>III. DUKUNGAN (  SUPPORTIVENESS)</a:t>
            </a:r>
          </a:p>
          <a:p>
            <a:r>
              <a:rPr lang="id-ID" dirty="0" smtClean="0"/>
              <a:t>$ituasi Yang terbuka untuk mendukung komunikasi berlangsung efektif. hubungan interpersonal yang efektif adalah hubungan dimana terdaat sikap mendukung. </a:t>
            </a:r>
            <a:r>
              <a:rPr lang="sv-SE" dirty="0" smtClean="0"/>
              <a:t>bersika</a:t>
            </a:r>
            <a:r>
              <a:rPr lang="id-ID" dirty="0" smtClean="0"/>
              <a:t>p</a:t>
            </a:r>
            <a:r>
              <a:rPr lang="sv-SE" dirty="0" smtClean="0"/>
              <a:t> deskri</a:t>
            </a:r>
            <a:r>
              <a:rPr lang="id-ID" dirty="0" smtClean="0"/>
              <a:t>p</a:t>
            </a:r>
            <a:r>
              <a:rPr lang="sv-SE" dirty="0" smtClean="0"/>
              <a:t>ti</a:t>
            </a:r>
            <a:r>
              <a:rPr lang="id-ID" dirty="0" smtClean="0"/>
              <a:t>f</a:t>
            </a:r>
            <a:r>
              <a:rPr lang="sv-SE" dirty="0" smtClean="0"/>
              <a:t> bukan e</a:t>
            </a:r>
            <a:r>
              <a:rPr lang="id-ID" dirty="0" smtClean="0"/>
              <a:t>v</a:t>
            </a:r>
            <a:r>
              <a:rPr lang="sv-SE" dirty="0" smtClean="0"/>
              <a:t>aluati</a:t>
            </a:r>
            <a:r>
              <a:rPr lang="id-ID" dirty="0" smtClean="0"/>
              <a:t>f</a:t>
            </a:r>
            <a:r>
              <a:rPr lang="sv-SE" dirty="0" smtClean="0"/>
              <a:t>- </a:t>
            </a:r>
            <a:endParaRPr lang="id-ID" dirty="0" smtClean="0"/>
          </a:p>
          <a:p>
            <a:r>
              <a:rPr lang="sv-SE" dirty="0" smtClean="0"/>
              <a:t>s</a:t>
            </a:r>
            <a:r>
              <a:rPr lang="id-ID" dirty="0" smtClean="0"/>
              <a:t>p</a:t>
            </a:r>
            <a:r>
              <a:rPr lang="sv-SE" dirty="0" smtClean="0"/>
              <a:t>ontan bukan strategik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r>
              <a:rPr lang="id-ID" b="1" dirty="0" smtClean="0"/>
              <a:t>IV. RASA POSITIF (  POSITIVENESS)</a:t>
            </a:r>
          </a:p>
          <a:p>
            <a:r>
              <a:rPr lang="id-ID" dirty="0" smtClean="0"/>
              <a:t>$eseorang harus memiliki Perasaan PositiF terhadap dirinya-mendorong orang lain lebih aktif berpartisipasi- dan menciptakan situasi komunikasi kondusif untuk interaksi yang  efektif.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V.KESETARAAN ( EQUALITY)</a:t>
            </a:r>
          </a:p>
          <a:p>
            <a:r>
              <a:rPr lang="id-ID" dirty="0" smtClean="0"/>
              <a:t>Komunikasi antarpribadi akan lebih efektif  bila suasananya setara, artinya- ada pengakuan secara diam-diam bahwa kedua belah pihak menghargai- berguna- dan mempunyai sesuatu yang penting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1.Komunikasi antarpribadi melibatkan di dalamnya </a:t>
            </a:r>
            <a:r>
              <a:rPr lang="id-ID" b="1" dirty="0" smtClean="0"/>
              <a:t>perilaku verbal dan nonverbal</a:t>
            </a:r>
            <a:r>
              <a:rPr lang="id-ID" dirty="0" smtClean="0"/>
              <a:t>.</a:t>
            </a:r>
          </a:p>
          <a:p>
            <a:r>
              <a:rPr lang="id-ID" dirty="0" smtClean="0"/>
              <a:t>2.Komunikasi antar pribadi melibatkan  </a:t>
            </a:r>
            <a:r>
              <a:rPr lang="id-ID" b="1" dirty="0" smtClean="0"/>
              <a:t>pernytaan atau ungkapan yang spontan.</a:t>
            </a:r>
          </a:p>
          <a:p>
            <a:r>
              <a:rPr lang="id-ID" dirty="0" smtClean="0"/>
              <a:t>3..Komunikasi antar pribadi </a:t>
            </a:r>
            <a:r>
              <a:rPr lang="id-ID" b="1" dirty="0" smtClean="0"/>
              <a:t>tidaklah statis melainkan dinamis.</a:t>
            </a:r>
          </a:p>
          <a:p>
            <a:r>
              <a:rPr lang="id-ID" dirty="0" smtClean="0"/>
              <a:t>4.Komunikasi antar pribadi </a:t>
            </a:r>
            <a:r>
              <a:rPr lang="id-ID" b="1" dirty="0" smtClean="0"/>
              <a:t>melibatkan umpan balik .pribadi- hubungan interaksi dan koherensi </a:t>
            </a:r>
            <a:r>
              <a:rPr lang="id-ID" dirty="0" smtClean="0"/>
              <a:t>(pernyataan yang satu harus berkaitan dengan yang lain sebelumnya).'.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Tujuh sifat komunikasi antarpribadi. Menurut Liliweri (1991) </a:t>
            </a:r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5.Komunikasi antarpribadi </a:t>
            </a:r>
            <a:r>
              <a:rPr lang="id-ID" b="1" dirty="0" smtClean="0"/>
              <a:t>dipandu oleh tata aturan yang bersifat intrinsik dan ekstrinsik.</a:t>
            </a:r>
          </a:p>
          <a:p>
            <a:r>
              <a:rPr lang="id-ID" dirty="0" smtClean="0"/>
              <a:t>6.Komunikasi antarpribadi </a:t>
            </a:r>
            <a:r>
              <a:rPr lang="id-ID" b="1" dirty="0" smtClean="0"/>
              <a:t>merupakan suatu kegiatan dan tindakan.</a:t>
            </a:r>
          </a:p>
          <a:p>
            <a:r>
              <a:rPr lang="id-ID" dirty="0" smtClean="0"/>
              <a:t>7.Komunikasi antarpribadi di dalamnya </a:t>
            </a:r>
            <a:r>
              <a:rPr lang="id-ID" b="1" dirty="0" smtClean="0"/>
              <a:t>melibatkan bidang persuasi</a:t>
            </a:r>
            <a:endParaRPr lang="id-ID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/>
              <a:t>1.Sangat Potensial untuk menjalankan Fungsi </a:t>
            </a:r>
            <a:r>
              <a:rPr lang="id-ID" dirty="0" smtClean="0"/>
              <a:t>instrumental sebagai alat untuk mempengaruhi atau membujuk orang lain</a:t>
            </a:r>
          </a:p>
          <a:p>
            <a:r>
              <a:rPr lang="id-ID" b="1" dirty="0" smtClean="0"/>
              <a:t>2.Meningkatkan hubungan insan (human relations) </a:t>
            </a:r>
            <a:r>
              <a:rPr lang="id-ID" dirty="0" smtClean="0"/>
              <a:t>menghindari dan mengatasi konflik-konflik pribadi-mengurangi ketidakpastian sesuatu- serta berbagi pengetahuan dan pengalaman dengan orang lain. </a:t>
            </a:r>
          </a:p>
          <a:p>
            <a:pPr>
              <a:buNone/>
            </a:pPr>
            <a:r>
              <a:rPr lang="id-ID" dirty="0" smtClean="0"/>
              <a:t>3. </a:t>
            </a:r>
            <a:r>
              <a:rPr lang="id-ID" b="1" dirty="0" smtClean="0"/>
              <a:t>Membuat manusia merasa lebih akrab dengan sesamanya</a:t>
            </a:r>
            <a:r>
              <a:rPr lang="id-ID" dirty="0" smtClean="0"/>
              <a:t>, berbeda dengan komunikasi lewat media massa seperti suratkaba,- televisi- ataupun lewat teknologi tercanggih.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532440" cy="128701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FUNGSI KOMUNIKASI ANTAR PRIBADI</a:t>
            </a:r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12776"/>
            <a:ext cx="7437512" cy="5822107"/>
          </a:xfrm>
        </p:spPr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b="1" dirty="0" smtClean="0"/>
              <a:t>JUMPA PADA KUL3,4,5 E-LEARNING </a:t>
            </a:r>
            <a:endParaRPr lang="id-ID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Komunikasi mencakup pengertian yang lebih luas dari sekadar </a:t>
            </a:r>
            <a:r>
              <a:rPr lang="id-ID" dirty="0" smtClean="0"/>
              <a:t>wawancara yaitu setiap </a:t>
            </a:r>
            <a:r>
              <a:rPr lang="id-ID" dirty="0"/>
              <a:t>bentuk tingkah laku mengungkapkan pesan tertentu, sehingga juga merupakan sebentuk komunikasi. </a:t>
            </a:r>
            <a:endParaRPr lang="id-ID" dirty="0" smtClean="0"/>
          </a:p>
          <a:p>
            <a:r>
              <a:rPr lang="id-ID" dirty="0" smtClean="0"/>
              <a:t>Sementara </a:t>
            </a:r>
            <a:r>
              <a:rPr lang="id-ID" dirty="0"/>
              <a:t>secara sempit komunikasi diartikan sebagai pesan yang dikirimkan seseorang kepada satu atau lebih penerima dengan maksud sadar untuk mempengaruhi tingkah laku si penerima. ekspresi ataupun ungkapan tertentu dan gerak tubuh.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Penyampaian </a:t>
            </a:r>
            <a:r>
              <a:rPr lang="id-ID" dirty="0"/>
              <a:t>maksud suatu pesan yang diterima dalam suatu bentuk yang dapat diterjemahkan oleh penerima.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Memahami </a:t>
            </a:r>
            <a:r>
              <a:rPr lang="id-ID" dirty="0"/>
              <a:t>pesan belum tentu penerima setuju dengan pesan</a:t>
            </a:r>
            <a:r>
              <a:rPr lang="id-ID" dirty="0" smtClean="0"/>
              <a:t>. </a:t>
            </a:r>
            <a:r>
              <a:rPr lang="id-ID" dirty="0"/>
              <a:t>Komunikasi Interpersonal </a:t>
            </a:r>
            <a:r>
              <a:rPr lang="id-ID" dirty="0" smtClean="0"/>
              <a:t>antara </a:t>
            </a:r>
            <a:r>
              <a:rPr lang="id-ID" dirty="0"/>
              <a:t>dua orang atau </a:t>
            </a:r>
            <a:r>
              <a:rPr lang="id-ID" dirty="0" smtClean="0"/>
              <a:t>lebih.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/>
              <a:t>Komunikasi Organisasi Semua pola, jaringan, dan sistem komunikasi ke dalam suatu organisasi.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3100" b="1" dirty="0" smtClean="0"/>
              <a:t>Dalam hubungan pribadi Penyampaian dan pemahaman suatu maksud</a:t>
            </a:r>
            <a:r>
              <a:rPr lang="id-ID" b="1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/>
            </a:r>
            <a:br>
              <a:rPr lang="id-ID" dirty="0"/>
            </a:br>
            <a:r>
              <a:rPr lang="id-ID" b="1" dirty="0"/>
              <a:t>Pertama</a:t>
            </a:r>
            <a:r>
              <a:rPr lang="id-ID" dirty="0"/>
              <a:t>, komunikasi antarpribadi membantu perkembangan intelektual dan sosial manusia. Perkembangan intelektual dan sosial manusia sangat ditentukan oleh kualitas komunikasi manusia dengan manusai lain. </a:t>
            </a:r>
            <a:endParaRPr lang="id-ID" dirty="0" smtClean="0"/>
          </a:p>
          <a:p>
            <a:r>
              <a:rPr lang="id-ID" b="1" dirty="0" smtClean="0"/>
              <a:t>Kedua</a:t>
            </a:r>
            <a:r>
              <a:rPr lang="id-ID" dirty="0"/>
              <a:t>, identitas atau jati diri manusia terbentuk dalam dan lewat komunikasi dengan orang lain.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Pentingnya Komunikasi Antar Pribadi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Ketiga,</a:t>
            </a:r>
            <a:r>
              <a:rPr lang="id-ID" dirty="0"/>
              <a:t> dalam rangka memahami realitas di sekeliling </a:t>
            </a:r>
            <a:r>
              <a:rPr lang="id-ID" dirty="0" smtClean="0"/>
              <a:t> </a:t>
            </a:r>
            <a:r>
              <a:rPr lang="id-ID" dirty="0"/>
              <a:t>serta menguji kebenaran kesan-kesan dan pengertian yang </a:t>
            </a:r>
            <a:r>
              <a:rPr lang="id-ID" dirty="0" smtClean="0"/>
              <a:t> dimiliki </a:t>
            </a:r>
            <a:r>
              <a:rPr lang="id-ID" dirty="0"/>
              <a:t>tentang dunia di sekitar, </a:t>
            </a:r>
            <a:r>
              <a:rPr lang="id-ID" dirty="0" smtClean="0"/>
              <a:t> </a:t>
            </a:r>
            <a:r>
              <a:rPr lang="id-ID" dirty="0"/>
              <a:t>perlu membandingkanya dengan kesan-kesan dan pengertian orang lain tentang realitas yang sama. </a:t>
            </a:r>
            <a:endParaRPr lang="id-ID" dirty="0" smtClean="0"/>
          </a:p>
          <a:p>
            <a:r>
              <a:rPr lang="id-ID" b="1" dirty="0" smtClean="0"/>
              <a:t>Keempat</a:t>
            </a:r>
            <a:r>
              <a:rPr lang="id-ID" b="1" dirty="0"/>
              <a:t>,</a:t>
            </a:r>
            <a:r>
              <a:rPr lang="id-ID" dirty="0"/>
              <a:t> kesehatan mental </a:t>
            </a:r>
            <a:r>
              <a:rPr lang="id-ID" dirty="0" smtClean="0"/>
              <a:t> </a:t>
            </a:r>
            <a:r>
              <a:rPr lang="id-ID" dirty="0"/>
              <a:t>sebagian besar </a:t>
            </a:r>
            <a:r>
              <a:rPr lang="id-ID" dirty="0" smtClean="0"/>
              <a:t> </a:t>
            </a:r>
            <a:r>
              <a:rPr lang="id-ID" dirty="0"/>
              <a:t>ditentukan oleh kualitas komunikasi atau hubungan </a:t>
            </a:r>
            <a:r>
              <a:rPr lang="id-ID" dirty="0" smtClean="0"/>
              <a:t> </a:t>
            </a:r>
            <a:r>
              <a:rPr lang="id-ID" dirty="0"/>
              <a:t>dengan orang lain, lebih-lebih orang-orang yang merupakan tokoh-tokoh signifikan (significant figures) dalam hidup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Empat Fungsi </a:t>
            </a:r>
            <a:r>
              <a:rPr lang="id-ID" b="1" dirty="0" smtClean="0"/>
              <a:t>Komunikasi</a:t>
            </a:r>
          </a:p>
          <a:p>
            <a:r>
              <a:rPr lang="id-ID" sz="3600" dirty="0" smtClean="0"/>
              <a:t>Pengendalian</a:t>
            </a:r>
          </a:p>
          <a:p>
            <a:r>
              <a:rPr lang="id-ID" sz="3600" dirty="0" smtClean="0"/>
              <a:t> Motivasi</a:t>
            </a:r>
          </a:p>
          <a:p>
            <a:r>
              <a:rPr lang="id-ID" sz="3600" dirty="0" smtClean="0"/>
              <a:t> </a:t>
            </a:r>
            <a:r>
              <a:rPr lang="id-ID" sz="3600" dirty="0"/>
              <a:t>Ungkapan </a:t>
            </a:r>
            <a:r>
              <a:rPr lang="id-ID" sz="3600" dirty="0" smtClean="0"/>
              <a:t>Emosi  Informasi</a:t>
            </a:r>
          </a:p>
          <a:p>
            <a:r>
              <a:rPr lang="id-ID" sz="3600" dirty="0" smtClean="0"/>
              <a:t> </a:t>
            </a:r>
            <a:r>
              <a:rPr lang="id-ID" sz="3600" dirty="0"/>
              <a:t>Fungsi-fungsi Komunikasi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</a:t>
            </a:r>
            <a:r>
              <a:rPr lang="id-ID" dirty="0"/>
              <a:t>Pengendalian Tindakan komunikasi formal dan informal untuk mengendalikan perilaku individu dalam organisasi. </a:t>
            </a: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Motivasi </a:t>
            </a:r>
            <a:r>
              <a:rPr lang="id-ID" dirty="0"/>
              <a:t>Komunikasi </a:t>
            </a:r>
            <a:r>
              <a:rPr lang="id-ID" dirty="0" smtClean="0"/>
              <a:t>yang </a:t>
            </a:r>
            <a:r>
              <a:rPr lang="id-ID" dirty="0"/>
              <a:t>jelas bagi karyawan apa yang harus dilakukan, bagaimana sebaiknya mereka melakukan, dan dapatkah mereka melakukan untuk meningkatkan kinerja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Ungkapan Emosi </a:t>
            </a:r>
            <a:r>
              <a:rPr lang="id-ID" b="1" dirty="0" smtClean="0"/>
              <a:t>Informasi</a:t>
            </a:r>
          </a:p>
          <a:p>
            <a:r>
              <a:rPr lang="id-ID" dirty="0"/>
              <a:t/>
            </a:r>
            <a:br>
              <a:rPr lang="id-ID" dirty="0"/>
            </a:br>
            <a:r>
              <a:rPr lang="id-ID" dirty="0"/>
              <a:t>Interaksi sosial dalam bentuk komunikasi kelompok kerja yang menyediakan cara bagi karyawan untuk menunjukkan diri mereka sendiri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r>
              <a:rPr lang="id-ID" dirty="0" smtClean="0"/>
              <a:t> </a:t>
            </a:r>
            <a:r>
              <a:rPr lang="id-ID" dirty="0"/>
              <a:t>Informasi Individu dan kelompok kerja yang membutuhkan informasi untuk membuat keputusan atau bekerja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</TotalTime>
  <Words>926</Words>
  <Application>Microsoft Office PowerPoint</Application>
  <PresentationFormat>On-screen Show (4:3)</PresentationFormat>
  <Paragraphs>121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KOMUNIKASI INTERPERSONAL  </vt:lpstr>
      <vt:lpstr>PENTINGNYA KOMUNIKASI</vt:lpstr>
      <vt:lpstr>Slide 3</vt:lpstr>
      <vt:lpstr>Dalam hubungan pribadi Penyampaian dan pemahaman suatu maksud.</vt:lpstr>
      <vt:lpstr>Pentingnya Komunikasi Antar Pribadi</vt:lpstr>
      <vt:lpstr>Slide 6</vt:lpstr>
      <vt:lpstr>Slide 7</vt:lpstr>
      <vt:lpstr>Slide 8</vt:lpstr>
      <vt:lpstr>Slide 9</vt:lpstr>
      <vt:lpstr>Slide 10</vt:lpstr>
      <vt:lpstr>Model Komunikasi </vt:lpstr>
      <vt:lpstr>KOMUNIKASI NONVERBAL</vt:lpstr>
      <vt:lpstr>Jenis Komunikasi Dalam Organisasi</vt:lpstr>
      <vt:lpstr>Komunikasi Dalam Organisasi</vt:lpstr>
      <vt:lpstr>Komunikasi horizontal (Horizontal Communication).</vt:lpstr>
      <vt:lpstr>Pola arus komunikasi organisasi vertikal dan horizontal.</vt:lpstr>
      <vt:lpstr>Hambatan Terhadap Komunikasi Organisasi yang Efektif</vt:lpstr>
      <vt:lpstr>SUMBER YANG DAPAT DIPERCAYA</vt:lpstr>
      <vt:lpstr>Bahasa Dalam Kelompok Perbedaan Status  dan Tekanan Waktu</vt:lpstr>
      <vt:lpstr>Slide 20</vt:lpstr>
      <vt:lpstr>Slide 21</vt:lpstr>
      <vt:lpstr>CIRI-CIRI Komunikasi antar Pribadi</vt:lpstr>
      <vt:lpstr>Slide 23</vt:lpstr>
      <vt:lpstr>Slide 24</vt:lpstr>
      <vt:lpstr>Slide 25</vt:lpstr>
      <vt:lpstr>Tujuh sifat komunikasi antarpribadi. Menurut Liliweri (1991) </vt:lpstr>
      <vt:lpstr>Slide 27</vt:lpstr>
      <vt:lpstr>FUNGSI KOMUNIKASI ANTAR PRIBADI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PENTINGNYA KOMUNIKASI</dc:title>
  <dc:creator>BUNDA RATU</dc:creator>
  <cp:lastModifiedBy>BUNDA RATU</cp:lastModifiedBy>
  <cp:revision>9</cp:revision>
  <dcterms:created xsi:type="dcterms:W3CDTF">2019-10-15T05:26:36Z</dcterms:created>
  <dcterms:modified xsi:type="dcterms:W3CDTF">2020-08-31T04:21:45Z</dcterms:modified>
</cp:coreProperties>
</file>