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57" r:id="rId3"/>
    <p:sldId id="261" r:id="rId4"/>
    <p:sldId id="262" r:id="rId5"/>
    <p:sldId id="263" r:id="rId6"/>
    <p:sldId id="259" r:id="rId7"/>
    <p:sldId id="264" r:id="rId8"/>
    <p:sldId id="265" r:id="rId9"/>
    <p:sldId id="266" r:id="rId10"/>
    <p:sldId id="267" r:id="rId11"/>
    <p:sldId id="268"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1A00"/>
    <a:srgbClr val="C79E37"/>
    <a:srgbClr val="202E54"/>
    <a:srgbClr val="FF2549"/>
    <a:srgbClr val="1D3A00"/>
    <a:srgbClr val="007033"/>
    <a:srgbClr val="5EEC3C"/>
    <a:srgbClr val="990099"/>
    <a:srgbClr val="CC0099"/>
    <a:srgbClr val="FE9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11/30/2018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571750"/>
            <a:ext cx="8246070" cy="137434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56314" y="2113635"/>
            <a:ext cx="8231372" cy="610820"/>
          </a:xfrm>
        </p:spPr>
        <p:txBody>
          <a:bodyPr>
            <a:normAutofit/>
          </a:bodyPr>
          <a:lstStyle>
            <a:lvl1pPr marL="0" indent="0" algn="l">
              <a:buNone/>
              <a:defRPr sz="2800" b="0" i="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0"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0"/>
            <a:ext cx="8246070" cy="3512213"/>
          </a:xfrm>
        </p:spPr>
        <p:txBody>
          <a:bodyPr/>
          <a:lstStyle>
            <a:lvl1pPr algn="l">
              <a:defRPr sz="2800">
                <a:solidFill>
                  <a:srgbClr val="002060"/>
                </a:solidFill>
              </a:defRPr>
            </a:lvl1pPr>
            <a:lvl2pPr algn="l">
              <a:defRPr>
                <a:solidFill>
                  <a:srgbClr val="002060"/>
                </a:solidFill>
              </a:defRPr>
            </a:lvl2pPr>
            <a:lvl3pPr algn="l">
              <a:defRPr>
                <a:solidFill>
                  <a:srgbClr val="002060"/>
                </a:solidFill>
              </a:defRPr>
            </a:lvl3pPr>
            <a:lvl4pPr algn="l">
              <a:defRPr>
                <a:solidFill>
                  <a:srgbClr val="002060"/>
                </a:solidFill>
              </a:defRPr>
            </a:lvl4pPr>
            <a:lvl5pPr algn="l">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6413609"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5" y="1197405"/>
            <a:ext cx="6413609"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7" y="281175"/>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19"/>
            <a:ext cx="4040188"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27916"/>
            <a:ext cx="4040188" cy="2276294"/>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19"/>
            <a:ext cx="4041775"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27916"/>
            <a:ext cx="4041775" cy="2276294"/>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11/30/2018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solidFill>
                  <a:srgbClr val="FFFF00"/>
                </a:solidFill>
                <a:effectLst>
                  <a:outerShdw blurRad="38100" dist="38100" dir="2700000" algn="tl">
                    <a:srgbClr val="000000">
                      <a:alpha val="43137"/>
                    </a:srgbClr>
                  </a:outerShdw>
                </a:effectLst>
              </a:rPr>
              <a:t>KEBIJAKAN MEDIA DI </a:t>
            </a:r>
            <a:br>
              <a:rPr lang="id-ID" b="1" dirty="0" smtClean="0">
                <a:solidFill>
                  <a:srgbClr val="FFFF00"/>
                </a:solidFill>
                <a:effectLst>
                  <a:outerShdw blurRad="38100" dist="38100" dir="2700000" algn="tl">
                    <a:srgbClr val="000000">
                      <a:alpha val="43137"/>
                    </a:srgbClr>
                  </a:outerShdw>
                </a:effectLst>
              </a:rPr>
            </a:br>
            <a:r>
              <a:rPr lang="id-ID" b="1" dirty="0" smtClean="0">
                <a:solidFill>
                  <a:srgbClr val="FFFF00"/>
                </a:solidFill>
                <a:effectLst>
                  <a:outerShdw blurRad="38100" dist="38100" dir="2700000" algn="tl">
                    <a:srgbClr val="000000">
                      <a:alpha val="43137"/>
                    </a:srgbClr>
                  </a:outerShdw>
                </a:effectLst>
              </a:rPr>
              <a:t>INDONESIA</a:t>
            </a:r>
            <a:endParaRPr lang="en-US" b="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id-ID" b="1" dirty="0" smtClean="0">
                <a:solidFill>
                  <a:srgbClr val="FF0000"/>
                </a:solidFill>
                <a:effectLst>
                  <a:outerShdw blurRad="38100" dist="38100" dir="2700000" algn="tl">
                    <a:srgbClr val="000000">
                      <a:alpha val="43137"/>
                    </a:srgbClr>
                  </a:outerShdw>
                </a:effectLst>
              </a:rPr>
              <a:t>KOMUNIKASI MASSA</a:t>
            </a:r>
            <a:endParaRPr lang="en-US" b="1" dirty="0">
              <a:solidFill>
                <a:srgbClr val="FF0000"/>
              </a:solidFill>
              <a:effectLst>
                <a:outerShdw blurRad="38100" dist="38100" dir="2700000" algn="tl">
                  <a:srgbClr val="000000">
                    <a:alpha val="43137"/>
                  </a:srgbClr>
                </a:outerShdw>
              </a:effectLst>
            </a:endParaRPr>
          </a:p>
        </p:txBody>
      </p:sp>
      <p:pic>
        <p:nvPicPr>
          <p:cNvPr id="4" name="Picture 3" descr="D:\KAMPUS-LOGO-UNIVERSITAS-BINA-DARMA-PALEMBAN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0"/>
            <a:ext cx="4876800" cy="1334135"/>
          </a:xfrm>
          <a:prstGeom prst="rect">
            <a:avLst/>
          </a:prstGeom>
          <a:noFill/>
          <a:ln>
            <a:noFill/>
          </a:ln>
        </p:spPr>
      </p:pic>
      <p:sp>
        <p:nvSpPr>
          <p:cNvPr id="5" name="Rectangle 4"/>
          <p:cNvSpPr/>
          <p:nvPr/>
        </p:nvSpPr>
        <p:spPr>
          <a:xfrm>
            <a:off x="-6405" y="4098800"/>
            <a:ext cx="4572000" cy="707886"/>
          </a:xfrm>
          <a:prstGeom prst="rect">
            <a:avLst/>
          </a:prstGeom>
        </p:spPr>
        <p:txBody>
          <a:bodyPr>
            <a:spAutoFit/>
          </a:bodyPr>
          <a:lstStyle/>
          <a:p>
            <a:r>
              <a:rPr lang="id-ID" sz="2000" b="1" dirty="0">
                <a:solidFill>
                  <a:srgbClr val="FF0000"/>
                </a:solidFill>
                <a:effectLst>
                  <a:outerShdw blurRad="38100" dist="38100" dir="2700000" algn="tl">
                    <a:srgbClr val="000000">
                      <a:alpha val="43137"/>
                    </a:srgbClr>
                  </a:outerShdw>
                </a:effectLst>
              </a:rPr>
              <a:t>Hadi </a:t>
            </a:r>
            <a:r>
              <a:rPr lang="id-ID" sz="2000" b="1" dirty="0" smtClean="0">
                <a:solidFill>
                  <a:srgbClr val="FF0000"/>
                </a:solidFill>
                <a:effectLst>
                  <a:outerShdw blurRad="38100" dist="38100" dir="2700000" algn="tl">
                    <a:srgbClr val="000000">
                      <a:alpha val="43137"/>
                    </a:srgbClr>
                  </a:outerShdw>
                </a:effectLst>
              </a:rPr>
              <a:t>Prayogo</a:t>
            </a:r>
            <a:endParaRPr lang="id-ID" sz="2000" b="1" dirty="0">
              <a:solidFill>
                <a:srgbClr val="FF0000"/>
              </a:solidFill>
              <a:effectLst>
                <a:outerShdw blurRad="38100" dist="38100" dir="2700000" algn="tl">
                  <a:srgbClr val="000000">
                    <a:alpha val="43137"/>
                  </a:srgbClr>
                </a:outerShdw>
              </a:effectLst>
            </a:endParaRPr>
          </a:p>
          <a:p>
            <a:r>
              <a:rPr lang="id-ID" sz="2000" b="1" dirty="0" smtClean="0">
                <a:solidFill>
                  <a:srgbClr val="FF0000"/>
                </a:solidFill>
                <a:effectLst>
                  <a:outerShdw blurRad="38100" dist="38100" dir="2700000" algn="tl">
                    <a:srgbClr val="000000">
                      <a:alpha val="43137"/>
                    </a:srgbClr>
                  </a:outerShdw>
                </a:effectLst>
              </a:rPr>
              <a:t>182910004</a:t>
            </a:r>
            <a:endParaRPr lang="id-ID" sz="2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197405"/>
            <a:ext cx="6413609" cy="3664920"/>
          </a:xfrm>
        </p:spPr>
        <p:txBody>
          <a:bodyPr>
            <a:normAutofit fontScale="55000" lnSpcReduction="20000"/>
          </a:bodyPr>
          <a:lstStyle/>
          <a:p>
            <a:pPr marL="0" indent="0">
              <a:buNone/>
            </a:pPr>
            <a:r>
              <a:rPr lang="id-ID" dirty="0" smtClean="0"/>
              <a:t>4. Jaringan </a:t>
            </a:r>
            <a:r>
              <a:rPr lang="id-ID" dirty="0"/>
              <a:t>dan </a:t>
            </a:r>
            <a:r>
              <a:rPr lang="id-ID" dirty="0" smtClean="0"/>
              <a:t>Hubungan Klien</a:t>
            </a:r>
          </a:p>
          <a:p>
            <a:pPr marL="0" indent="0" algn="just">
              <a:buNone/>
            </a:pPr>
            <a:r>
              <a:rPr lang="id-ID" dirty="0" smtClean="0"/>
              <a:t>Konten </a:t>
            </a:r>
            <a:r>
              <a:rPr lang="id-ID" dirty="0"/>
              <a:t>dan hasil akhir pembuatan keputusan sangat dipengaruhi oleh orang-orang, atau pihak-pihak, yang terlibat dalam </a:t>
            </a:r>
            <a:r>
              <a:rPr lang="id-ID" dirty="0" smtClean="0"/>
              <a:t>prosesnya seperti yang ditemukan </a:t>
            </a:r>
            <a:r>
              <a:rPr lang="id-ID" dirty="0"/>
              <a:t>dalam pembuatan kebijakan media di Indonesia. Isi UU Pers yang memberi dorongan secara normatif merupakan contoh bagus tentang bagaimana kelompok kepentingan berhasil memberi pengaruh dengan menyatakan aspirasi mereka kepada para pembuat keputusan. Namun, jaringan juga bisa bekerja sebaliknya, yaitu dengan membuat kebijakan berjalan sesuai dengan kepentingan pribadi. Akan semakin buruk jika anggota badan regulator juga merepresentasi kepentingan pelaku atau institusi lain. Hal inilah yang diduga terjadi dalam kasus perdagangan perizinan frekuensi dan penyiaran, yaitu sejumlah pelaku media diketahui memiliki koneksi erat dengan sejumlah orang di ranah legal/hukum pada level nasional. Dengan demikian, faktor jaringan sangat berkaitan dengan faktor sebelumnya, yaitu pada saat birokrasi menjadi bagian dari jaringan dan negara bekerja untuk kepentingan dunia bisnis. </a:t>
            </a:r>
            <a:endParaRPr lang="id-ID" dirty="0"/>
          </a:p>
        </p:txBody>
      </p:sp>
    </p:spTree>
    <p:extLst>
      <p:ext uri="{BB962C8B-B14F-4D97-AF65-F5344CB8AC3E}">
        <p14:creationId xmlns:p14="http://schemas.microsoft.com/office/powerpoint/2010/main" val="105884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solidFill>
                  <a:srgbClr val="FFFF00"/>
                </a:solidFill>
                <a:effectLst>
                  <a:outerShdw blurRad="38100" dist="38100" dir="2700000" algn="tl">
                    <a:srgbClr val="000000">
                      <a:alpha val="43137"/>
                    </a:srgbClr>
                  </a:outerShdw>
                </a:effectLst>
              </a:rPr>
              <a:t>TERIMAKASIH</a:t>
            </a:r>
            <a:endParaRPr lang="en-US" b="1" dirty="0">
              <a:solidFill>
                <a:srgbClr val="FFFF00"/>
              </a:solidFill>
              <a:effectLst>
                <a:outerShdw blurRad="38100" dist="38100" dir="2700000" algn="tl">
                  <a:srgbClr val="000000">
                    <a:alpha val="43137"/>
                  </a:srgbClr>
                </a:outerShdw>
              </a:effectLst>
            </a:endParaRPr>
          </a:p>
        </p:txBody>
      </p:sp>
      <p:pic>
        <p:nvPicPr>
          <p:cNvPr id="4" name="Picture 3" descr="D:\KAMPUS-LOGO-UNIVERSITAS-BINA-DARMA-PALEMBAN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0"/>
            <a:ext cx="4876800" cy="1334135"/>
          </a:xfrm>
          <a:prstGeom prst="rect">
            <a:avLst/>
          </a:prstGeom>
          <a:noFill/>
          <a:ln>
            <a:noFill/>
          </a:ln>
        </p:spPr>
      </p:pic>
    </p:spTree>
    <p:extLst>
      <p:ext uri="{BB962C8B-B14F-4D97-AF65-F5344CB8AC3E}">
        <p14:creationId xmlns:p14="http://schemas.microsoft.com/office/powerpoint/2010/main" val="69411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5" y="586585"/>
            <a:ext cx="7177135" cy="610820"/>
          </a:xfrm>
        </p:spPr>
        <p:txBody>
          <a:bodyPr>
            <a:noAutofit/>
          </a:bodyPr>
          <a:lstStyle/>
          <a:p>
            <a:pPr lvl="0"/>
            <a:r>
              <a:rPr lang="id-ID" sz="2400" b="1" dirty="0">
                <a:solidFill>
                  <a:srgbClr val="FF0000"/>
                </a:solidFill>
                <a:effectLst>
                  <a:outerShdw blurRad="38100" dist="38100" dir="2700000" algn="tl">
                    <a:srgbClr val="000000">
                      <a:alpha val="43137"/>
                    </a:srgbClr>
                  </a:outerShdw>
                </a:effectLst>
              </a:rPr>
              <a:t>Media dan Kebijakan Media di Indonesia</a:t>
            </a:r>
            <a:br>
              <a:rPr lang="id-ID" sz="2400" b="1" dirty="0">
                <a:solidFill>
                  <a:srgbClr val="FF0000"/>
                </a:solidFill>
                <a:effectLst>
                  <a:outerShdw blurRad="38100" dist="38100" dir="2700000" algn="tl">
                    <a:srgbClr val="000000">
                      <a:alpha val="43137"/>
                    </a:srgbClr>
                  </a:outerShdw>
                </a:effectLst>
              </a:rPr>
            </a:br>
            <a:endParaRPr lang="en-US" sz="2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id-ID" dirty="0"/>
              <a:t>K</a:t>
            </a:r>
            <a:r>
              <a:rPr lang="id-ID" dirty="0" smtClean="0"/>
              <a:t>ebijakan </a:t>
            </a:r>
            <a:r>
              <a:rPr lang="id-ID" dirty="0"/>
              <a:t>media di Indonesia menunjukkan bahwa kebijakan media yang ada saat ini berdinamika di sekitar dua kebijakan utama, yaitu Undang-Undang Penyiaran (UU 32/2002) dan Undang-Undang Pers (UU 40/1999) yang merupakan produk era reformasi. Tambahan dari dua kebijakan itu adalah diterbitkannya Peraturan Pemerintah (PP) 50/2005 mengenai penyiaran swasta, yang sering kali diabaikan dalam pembahasan mengenai kebijakan media di Indonesia</a:t>
            </a:r>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 y="586585"/>
            <a:ext cx="8246070" cy="610820"/>
          </a:xfrm>
        </p:spPr>
        <p:txBody>
          <a:bodyPr>
            <a:noAutofit/>
          </a:bodyPr>
          <a:lstStyle/>
          <a:p>
            <a:pPr lvl="0"/>
            <a:r>
              <a:rPr lang="id-ID" sz="2000" b="1" dirty="0">
                <a:solidFill>
                  <a:srgbClr val="FF0000"/>
                </a:solidFill>
                <a:effectLst>
                  <a:outerShdw blurRad="38100" dist="38100" dir="2700000" algn="tl">
                    <a:srgbClr val="000000">
                      <a:alpha val="43137"/>
                    </a:srgbClr>
                  </a:outerShdw>
                </a:effectLst>
              </a:rPr>
              <a:t>Kebijakan Media dan Dinamika Industri Media </a:t>
            </a:r>
            <a:r>
              <a:rPr lang="id-ID" sz="2000" b="1" dirty="0" smtClean="0">
                <a:solidFill>
                  <a:srgbClr val="FF0000"/>
                </a:solidFill>
                <a:effectLst>
                  <a:outerShdw blurRad="38100" dist="38100" dir="2700000" algn="tl">
                    <a:srgbClr val="000000">
                      <a:alpha val="43137"/>
                    </a:srgbClr>
                  </a:outerShdw>
                </a:effectLst>
              </a:rPr>
              <a:t/>
            </a:r>
            <a:br>
              <a:rPr lang="id-ID" sz="2000" b="1" dirty="0" smtClean="0">
                <a:solidFill>
                  <a:srgbClr val="FF0000"/>
                </a:solidFill>
                <a:effectLst>
                  <a:outerShdw blurRad="38100" dist="38100" dir="2700000" algn="tl">
                    <a:srgbClr val="000000">
                      <a:alpha val="43137"/>
                    </a:srgbClr>
                  </a:outerShdw>
                </a:effectLst>
              </a:rPr>
            </a:br>
            <a:r>
              <a:rPr lang="id-ID" sz="2000" b="1" dirty="0" smtClean="0">
                <a:solidFill>
                  <a:srgbClr val="FF0000"/>
                </a:solidFill>
                <a:effectLst>
                  <a:outerShdw blurRad="38100" dist="38100" dir="2700000" algn="tl">
                    <a:srgbClr val="000000">
                      <a:alpha val="43137"/>
                    </a:srgbClr>
                  </a:outerShdw>
                </a:effectLst>
              </a:rPr>
              <a:t>di </a:t>
            </a:r>
            <a:r>
              <a:rPr lang="id-ID" sz="2000" b="1" dirty="0">
                <a:solidFill>
                  <a:srgbClr val="FF0000"/>
                </a:solidFill>
                <a:effectLst>
                  <a:outerShdw blurRad="38100" dist="38100" dir="2700000" algn="tl">
                    <a:srgbClr val="000000">
                      <a:alpha val="43137"/>
                    </a:srgbClr>
                  </a:outerShdw>
                </a:effectLst>
              </a:rPr>
              <a:t>Indonesia Industri Media Indonesia</a:t>
            </a:r>
            <a:r>
              <a:rPr lang="id-ID" sz="2400" b="1" dirty="0">
                <a:solidFill>
                  <a:srgbClr val="FF0000"/>
                </a:solidFill>
                <a:effectLst>
                  <a:outerShdw blurRad="38100" dist="38100" dir="2700000" algn="tl">
                    <a:srgbClr val="000000">
                      <a:alpha val="43137"/>
                    </a:srgbClr>
                  </a:outerShdw>
                </a:effectLst>
              </a:rPr>
              <a:t/>
            </a:r>
            <a:br>
              <a:rPr lang="id-ID" sz="2400" b="1" dirty="0">
                <a:solidFill>
                  <a:srgbClr val="FF0000"/>
                </a:solidFill>
                <a:effectLst>
                  <a:outerShdw blurRad="38100" dist="38100" dir="2700000" algn="tl">
                    <a:srgbClr val="000000">
                      <a:alpha val="43137"/>
                    </a:srgbClr>
                  </a:outerShdw>
                </a:effectLst>
              </a:rPr>
            </a:br>
            <a:endParaRPr lang="id-ID" sz="2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id-ID" dirty="0"/>
              <a:t>Industrialisasi media di Indonesia tidak bisa dipandang sebagai sebuah fenomena pasca-reformasi. Akar industrialisasi ini bahkan sudah tertanam sejak Orde Baru. Daniel Dhakidae, sebagaimana dikutip dalam Hill dan Sen (2000: 51), berpendapat bahwa pergeseran dari pers yang berlandaskan wacana politik ke industri komersial berawal saat pemerintahan Soeharto. Sejak pertengahan ‘80-an, tandatanda awal korporasi media telah muncul. Pertumbuhan ekonomi antara 1970-1980, yang didorong oleh menguatnya bisnis minyak, merangsang tumbuhnya sektor ekonomi baru, termasuk media. Periode ini juga merupakan periode ketika satelit Palapa diluncurkan, televisi berwarna diperkenalkan, dan stasiun relai bumi (ground relay station) digunakan (Hill, 1994: 239). Namun, perkembangan media saat itu masih dalam koridor aturan yang dibuat pemerintah. </a:t>
            </a:r>
            <a:endParaRPr lang="id-ID" dirty="0"/>
          </a:p>
        </p:txBody>
      </p:sp>
    </p:spTree>
    <p:extLst>
      <p:ext uri="{BB962C8B-B14F-4D97-AF65-F5344CB8AC3E}">
        <p14:creationId xmlns:p14="http://schemas.microsoft.com/office/powerpoint/2010/main" val="338242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id-ID" dirty="0"/>
              <a:t>Faktor berpengaruh lainnya dalam perkembangan industri media di Indonesia adalah pengesahan UU Penanaman Modal Asing No. 20/1994. UU tersebut membuka perekonomian domestik untuk dapat dimasuki modal asing dan mengembangkan industri media</a:t>
            </a:r>
            <a:endParaRPr lang="id-ID" dirty="0"/>
          </a:p>
        </p:txBody>
      </p:sp>
    </p:spTree>
    <p:extLst>
      <p:ext uri="{BB962C8B-B14F-4D97-AF65-F5344CB8AC3E}">
        <p14:creationId xmlns:p14="http://schemas.microsoft.com/office/powerpoint/2010/main" val="3593059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433880"/>
            <a:ext cx="8246070" cy="458114"/>
          </a:xfrm>
        </p:spPr>
        <p:txBody>
          <a:bodyPr>
            <a:noAutofit/>
          </a:bodyPr>
          <a:lstStyle/>
          <a:p>
            <a:pPr lvl="0"/>
            <a:r>
              <a:rPr lang="id-ID" sz="2000" b="1" dirty="0">
                <a:solidFill>
                  <a:srgbClr val="FF0000"/>
                </a:solidFill>
                <a:effectLst>
                  <a:outerShdw blurRad="38100" dist="38100" dir="2700000" algn="tl">
                    <a:srgbClr val="000000">
                      <a:alpha val="43137"/>
                    </a:srgbClr>
                  </a:outerShdw>
                </a:effectLst>
              </a:rPr>
              <a:t>Media Baru dan Kontrol Sosial</a:t>
            </a:r>
            <a:endParaRPr lang="id-ID" sz="2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just">
              <a:buNone/>
            </a:pPr>
            <a:r>
              <a:rPr lang="id-ID" dirty="0"/>
              <a:t>Sisi positif penggunaan media konvensional secara luas seiring dengan adopsi media baru yang tumbuh dengan cepat adalah membantu publik mengontrol perilaku elit politik, dan menunjukkan bahwa akhirnya media dapat berfungsi sebagai sebuah bentuk kontrol sosial</a:t>
            </a:r>
            <a:endParaRPr lang="id-ID" dirty="0"/>
          </a:p>
        </p:txBody>
      </p:sp>
    </p:spTree>
    <p:extLst>
      <p:ext uri="{BB962C8B-B14F-4D97-AF65-F5344CB8AC3E}">
        <p14:creationId xmlns:p14="http://schemas.microsoft.com/office/powerpoint/2010/main" val="161666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id-ID" b="1" dirty="0">
                <a:solidFill>
                  <a:srgbClr val="FF0000"/>
                </a:solidFill>
                <a:effectLst>
                  <a:outerShdw blurRad="38100" dist="38100" dir="2700000" algn="tl">
                    <a:srgbClr val="000000">
                      <a:alpha val="43137"/>
                    </a:srgbClr>
                  </a:outerShdw>
                </a:effectLst>
              </a:rPr>
              <a:t>Mengatur Media melalui Kebijakan</a:t>
            </a:r>
            <a:endParaRPr lang="id-ID"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143555" y="1197405"/>
            <a:ext cx="7329840" cy="3946095"/>
          </a:xfrm>
        </p:spPr>
        <p:txBody>
          <a:bodyPr>
            <a:normAutofit fontScale="55000" lnSpcReduction="20000"/>
          </a:bodyPr>
          <a:lstStyle/>
          <a:p>
            <a:pPr marL="0" indent="0">
              <a:buNone/>
            </a:pPr>
            <a:r>
              <a:rPr lang="id-ID" dirty="0" smtClean="0"/>
              <a:t>Adapun </a:t>
            </a:r>
            <a:r>
              <a:rPr lang="id-ID" dirty="0"/>
              <a:t>kebijakannya adalah </a:t>
            </a:r>
            <a:endParaRPr lang="id-ID" dirty="0" smtClean="0"/>
          </a:p>
          <a:p>
            <a:pPr marL="514350" indent="-514350">
              <a:buFont typeface="+mj-lt"/>
              <a:buAutoNum type="arabicPeriod"/>
            </a:pPr>
            <a:r>
              <a:rPr lang="id-ID" dirty="0" smtClean="0"/>
              <a:t>UU </a:t>
            </a:r>
            <a:r>
              <a:rPr lang="id-ID" dirty="0"/>
              <a:t>Hak Asasi Manusia No. 39/1999 tentang Hak mengakses informasi, </a:t>
            </a:r>
            <a:endParaRPr lang="id-ID" dirty="0" smtClean="0"/>
          </a:p>
          <a:p>
            <a:pPr marL="514350" indent="-514350">
              <a:buFont typeface="+mj-lt"/>
              <a:buAutoNum type="arabicPeriod"/>
            </a:pPr>
            <a:r>
              <a:rPr lang="id-ID" dirty="0" smtClean="0"/>
              <a:t>UU </a:t>
            </a:r>
            <a:r>
              <a:rPr lang="id-ID" dirty="0"/>
              <a:t>Telekomunikasi No. 36/1999 tentang Menghapuskan monopoli Telkom, </a:t>
            </a:r>
            <a:endParaRPr lang="id-ID" dirty="0" smtClean="0"/>
          </a:p>
          <a:p>
            <a:pPr marL="514350" indent="-514350">
              <a:buFont typeface="+mj-lt"/>
              <a:buAutoNum type="arabicPeriod"/>
            </a:pPr>
            <a:r>
              <a:rPr lang="id-ID" dirty="0" smtClean="0"/>
              <a:t>UU </a:t>
            </a:r>
            <a:r>
              <a:rPr lang="id-ID" dirty="0"/>
              <a:t>Pers No. 40/1999 tentang Kebebasan pers dan Dewan Pers, </a:t>
            </a:r>
            <a:endParaRPr lang="id-ID" dirty="0" smtClean="0"/>
          </a:p>
          <a:p>
            <a:pPr marL="514350" indent="-514350">
              <a:buFont typeface="+mj-lt"/>
              <a:buAutoNum type="arabicPeriod"/>
            </a:pPr>
            <a:r>
              <a:rPr lang="id-ID" dirty="0" smtClean="0"/>
              <a:t>UU </a:t>
            </a:r>
            <a:r>
              <a:rPr lang="id-ID" dirty="0"/>
              <a:t>Penyiaran No. 32/2002 tentang Siaran berjaringan dan KPI, </a:t>
            </a:r>
            <a:endParaRPr lang="id-ID" dirty="0" smtClean="0"/>
          </a:p>
          <a:p>
            <a:pPr marL="514350" indent="-514350">
              <a:buFont typeface="+mj-lt"/>
              <a:buAutoNum type="arabicPeriod"/>
            </a:pPr>
            <a:r>
              <a:rPr lang="id-ID" dirty="0" smtClean="0"/>
              <a:t>PP </a:t>
            </a:r>
            <a:r>
              <a:rPr lang="id-ID" dirty="0"/>
              <a:t>No. 49/2005 tentang Aktivitas penyiaran asing, </a:t>
            </a:r>
            <a:endParaRPr lang="id-ID" dirty="0" smtClean="0"/>
          </a:p>
          <a:p>
            <a:pPr marL="514350" indent="-514350">
              <a:buFont typeface="+mj-lt"/>
              <a:buAutoNum type="arabicPeriod"/>
            </a:pPr>
            <a:r>
              <a:rPr lang="id-ID" dirty="0" smtClean="0"/>
              <a:t>PP </a:t>
            </a:r>
            <a:r>
              <a:rPr lang="id-ID" dirty="0"/>
              <a:t>No. 50/2005 tentang Penyiaran swasta, </a:t>
            </a:r>
          </a:p>
          <a:p>
            <a:pPr marL="514350" indent="-514350">
              <a:buFont typeface="+mj-lt"/>
              <a:buAutoNum type="arabicPeriod"/>
            </a:pPr>
            <a:r>
              <a:rPr lang="id-ID" dirty="0" smtClean="0"/>
              <a:t>PP </a:t>
            </a:r>
            <a:r>
              <a:rPr lang="id-ID" dirty="0"/>
              <a:t>No. 51/2005 tentang Penyiaran komunitas, </a:t>
            </a:r>
            <a:endParaRPr lang="id-ID" dirty="0" smtClean="0"/>
          </a:p>
          <a:p>
            <a:pPr marL="514350" indent="-514350">
              <a:buFont typeface="+mj-lt"/>
              <a:buAutoNum type="arabicPeriod"/>
            </a:pPr>
            <a:r>
              <a:rPr lang="id-ID" dirty="0" smtClean="0"/>
              <a:t>PP </a:t>
            </a:r>
            <a:r>
              <a:rPr lang="id-ID" dirty="0"/>
              <a:t>No. 52/2005 tentang Penyiaran berlangganan, </a:t>
            </a:r>
            <a:endParaRPr lang="id-ID" dirty="0" smtClean="0"/>
          </a:p>
          <a:p>
            <a:pPr marL="514350" indent="-514350">
              <a:buFont typeface="+mj-lt"/>
              <a:buAutoNum type="arabicPeriod"/>
            </a:pPr>
            <a:r>
              <a:rPr lang="id-ID" dirty="0" smtClean="0"/>
              <a:t>UU </a:t>
            </a:r>
            <a:r>
              <a:rPr lang="id-ID" dirty="0"/>
              <a:t>ITE No. 11/2008 tentang Transaksi elektronik dan pencemaran nama baik, </a:t>
            </a:r>
            <a:endParaRPr lang="id-ID" dirty="0" smtClean="0"/>
          </a:p>
          <a:p>
            <a:pPr marL="514350" indent="-514350">
              <a:buFont typeface="+mj-lt"/>
              <a:buAutoNum type="arabicPeriod"/>
            </a:pPr>
            <a:r>
              <a:rPr lang="id-ID" dirty="0" smtClean="0"/>
              <a:t>UU </a:t>
            </a:r>
            <a:r>
              <a:rPr lang="id-ID" dirty="0"/>
              <a:t>Keterbukaan Informasi Publik No. 14/2008 Akses publik terhadap informasi, </a:t>
            </a:r>
            <a:endParaRPr lang="id-ID" dirty="0" smtClean="0"/>
          </a:p>
          <a:p>
            <a:pPr marL="514350" indent="-514350">
              <a:buFont typeface="+mj-lt"/>
              <a:buAutoNum type="arabicPeriod"/>
            </a:pPr>
            <a:r>
              <a:rPr lang="id-ID" dirty="0" smtClean="0"/>
              <a:t>UU </a:t>
            </a:r>
            <a:r>
              <a:rPr lang="id-ID" dirty="0"/>
              <a:t>Perfilman No. 33/2009 Produksi dan distribusi film, dan </a:t>
            </a:r>
            <a:endParaRPr lang="id-ID" dirty="0" smtClean="0"/>
          </a:p>
          <a:p>
            <a:pPr marL="514350" indent="-514350">
              <a:buFont typeface="+mj-lt"/>
              <a:buAutoNum type="arabicPeriod"/>
            </a:pPr>
            <a:r>
              <a:rPr lang="id-ID" dirty="0" smtClean="0"/>
              <a:t>RUU </a:t>
            </a:r>
            <a:r>
              <a:rPr lang="id-ID" dirty="0"/>
              <a:t>Konvergensi (dikeluarkan Januari 2012 sebagai revisi atas UU Telekomunikasi) tentang Konvergensi media</a:t>
            </a:r>
            <a:endParaRPr lang="en-US" dirty="0"/>
          </a:p>
        </p:txBody>
      </p:sp>
    </p:spTree>
    <p:extLst>
      <p:ext uri="{BB962C8B-B14F-4D97-AF65-F5344CB8AC3E}">
        <p14:creationId xmlns:p14="http://schemas.microsoft.com/office/powerpoint/2010/main" val="110163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6413609" cy="763526"/>
          </a:xfrm>
        </p:spPr>
        <p:txBody>
          <a:bodyPr>
            <a:noAutofit/>
          </a:bodyPr>
          <a:lstStyle/>
          <a:p>
            <a:pPr lvl="0"/>
            <a:r>
              <a:rPr lang="id-ID" sz="2400" b="1" dirty="0">
                <a:solidFill>
                  <a:srgbClr val="FF0000"/>
                </a:solidFill>
                <a:effectLst>
                  <a:outerShdw blurRad="38100" dist="38100" dir="2700000" algn="tl">
                    <a:srgbClr val="000000">
                      <a:alpha val="43137"/>
                    </a:srgbClr>
                  </a:outerShdw>
                </a:effectLst>
              </a:rPr>
              <a:t>Faktor-Faktor yang Mempengaruhi Pembuatan Kebijakan Media</a:t>
            </a:r>
            <a:br>
              <a:rPr lang="id-ID" sz="2400" b="1" dirty="0">
                <a:solidFill>
                  <a:srgbClr val="FF0000"/>
                </a:solidFill>
                <a:effectLst>
                  <a:outerShdw blurRad="38100" dist="38100" dir="2700000" algn="tl">
                    <a:srgbClr val="000000">
                      <a:alpha val="43137"/>
                    </a:srgbClr>
                  </a:outerShdw>
                </a:effectLst>
              </a:rPr>
            </a:br>
            <a:endParaRPr lang="id-ID" sz="24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id-ID" dirty="0" smtClean="0"/>
              <a:t>1. </a:t>
            </a:r>
            <a:r>
              <a:rPr lang="id-ID" dirty="0"/>
              <a:t>P</a:t>
            </a:r>
            <a:r>
              <a:rPr lang="id-ID" dirty="0" smtClean="0"/>
              <a:t>asar </a:t>
            </a:r>
            <a:r>
              <a:rPr lang="id-ID" dirty="0"/>
              <a:t>T</a:t>
            </a:r>
            <a:r>
              <a:rPr lang="id-ID" dirty="0" smtClean="0"/>
              <a:t>erbuka</a:t>
            </a:r>
          </a:p>
          <a:p>
            <a:pPr marL="0" indent="0" algn="just">
              <a:buNone/>
            </a:pPr>
            <a:r>
              <a:rPr lang="id-ID" sz="2400" dirty="0"/>
              <a:t>Terkait dengan kebijakan media, media yang digerakkan oleh pasar lebih sulit diregulasi daripada media yang berada di bawah kontrol negara. Dengan demikian, pembuat kebijakan harus menyadari bahwa kepentingan industri akan memiliki pengaruh yang lebih besar dalam substansi kebijakan dibanding kelompok lainnya</a:t>
            </a:r>
            <a:endParaRPr lang="id-ID" sz="2400" dirty="0"/>
          </a:p>
        </p:txBody>
      </p:sp>
    </p:spTree>
    <p:extLst>
      <p:ext uri="{BB962C8B-B14F-4D97-AF65-F5344CB8AC3E}">
        <p14:creationId xmlns:p14="http://schemas.microsoft.com/office/powerpoint/2010/main" val="263226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60" y="1197405"/>
            <a:ext cx="6871725" cy="3664920"/>
          </a:xfrm>
        </p:spPr>
        <p:txBody>
          <a:bodyPr>
            <a:normAutofit fontScale="77500" lnSpcReduction="20000"/>
          </a:bodyPr>
          <a:lstStyle/>
          <a:p>
            <a:pPr marL="0" indent="0">
              <a:buNone/>
            </a:pPr>
            <a:r>
              <a:rPr lang="id-ID" dirty="0" smtClean="0"/>
              <a:t>2. </a:t>
            </a:r>
            <a:r>
              <a:rPr lang="id-ID" dirty="0"/>
              <a:t>I</a:t>
            </a:r>
            <a:r>
              <a:rPr lang="id-ID" dirty="0" smtClean="0"/>
              <a:t>novasi Teknologi </a:t>
            </a:r>
          </a:p>
          <a:p>
            <a:pPr marL="0" indent="0" algn="just">
              <a:buNone/>
            </a:pPr>
            <a:r>
              <a:rPr lang="id-ID" sz="2300" dirty="0" smtClean="0"/>
              <a:t>Pada </a:t>
            </a:r>
            <a:r>
              <a:rPr lang="id-ID" sz="2300" dirty="0"/>
              <a:t>dasarnya, teknologi berkembang lebih cepat daripada perkembangan masyarakat, sehingga menciptakan ‘ketercerabutan’ (</a:t>
            </a:r>
            <a:r>
              <a:rPr lang="id-ID" sz="2300" dirty="0" smtClean="0"/>
              <a:t>disembeddedness). </a:t>
            </a:r>
            <a:r>
              <a:rPr lang="id-ID" sz="2300" dirty="0"/>
              <a:t>Teknologi media merupakan salah satu sektor teknologi yang berkembang dengan sangat cepat. Bergelut dengan kemajuan teknologi itu menjadi masalah tersendiri bagi media. Lahir dan berkembangnya Internet dan web 2.0 (Kaplan dan Haenlein, 2010) tidak hanya mengubah kinerja media, tetapi juga meningkatkan ketidaktertanaman di dalam sektor media. Alih-alih memediasi publik, jika tidak diberi pedoman secara hati-hati melalui kebijakan, teknologi media baru justru akan menjauhkan publik dari dinamika masyarakat yang nyata dan sejati, baik dalam hal akses (obsesif terhadap teknologi) maupun konten (gaya hidup dan perspektif). </a:t>
            </a:r>
          </a:p>
          <a:p>
            <a:pPr marL="0" indent="0">
              <a:buNone/>
            </a:pPr>
            <a:endParaRPr lang="id-ID" dirty="0"/>
          </a:p>
        </p:txBody>
      </p:sp>
    </p:spTree>
    <p:extLst>
      <p:ext uri="{BB962C8B-B14F-4D97-AF65-F5344CB8AC3E}">
        <p14:creationId xmlns:p14="http://schemas.microsoft.com/office/powerpoint/2010/main" val="1699451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id-ID" dirty="0" smtClean="0"/>
              <a:t>3. Pragmatisme </a:t>
            </a:r>
            <a:r>
              <a:rPr lang="id-ID" dirty="0"/>
              <a:t>dan </a:t>
            </a:r>
            <a:r>
              <a:rPr lang="id-ID" dirty="0" smtClean="0"/>
              <a:t>Kepentingan </a:t>
            </a:r>
            <a:r>
              <a:rPr lang="id-ID" dirty="0"/>
              <a:t>J</a:t>
            </a:r>
            <a:r>
              <a:rPr lang="id-ID" dirty="0" smtClean="0"/>
              <a:t>angka Pendek </a:t>
            </a:r>
          </a:p>
          <a:p>
            <a:pPr marL="0" indent="0" algn="just">
              <a:buNone/>
            </a:pPr>
            <a:r>
              <a:rPr lang="id-ID" dirty="0" smtClean="0"/>
              <a:t>Saat </a:t>
            </a:r>
            <a:r>
              <a:rPr lang="id-ID" dirty="0"/>
              <a:t>birokrasi dan industri bekerja sama serta menjalankan kepentingan jangka pendek, kebijakan sering salah arah. Fungsinya menjadi mubazir dan hadir hanya demi memenuhi aspek legal dan formal. Sering kali pihak tertentu memanfaatkan situasi ini untuk keuntungan </a:t>
            </a:r>
            <a:r>
              <a:rPr lang="id-ID" dirty="0" smtClean="0"/>
              <a:t>pribadi, </a:t>
            </a:r>
            <a:r>
              <a:rPr lang="id-ID" dirty="0"/>
              <a:t>baik para regulator maupun yang diregulasi. Dari sudut pandang regulator, permasalahannya terletak pada karakter birokrasi yang pragmatis, yang hanya bekerja untuk kepentingan jangka </a:t>
            </a:r>
            <a:r>
              <a:rPr lang="id-ID" dirty="0" smtClean="0"/>
              <a:t>pendek. </a:t>
            </a:r>
            <a:r>
              <a:rPr lang="id-ID" dirty="0"/>
              <a:t>Karena industri sendiri sudah lama hidup dalam iklim yang seperti itu. Mereka tidak siap dalam menghadapi perubahan-perubahan</a:t>
            </a:r>
            <a:r>
              <a:rPr lang="id-ID" dirty="0" smtClean="0"/>
              <a:t>.</a:t>
            </a:r>
            <a:endParaRPr lang="id-ID" dirty="0"/>
          </a:p>
        </p:txBody>
      </p:sp>
    </p:spTree>
    <p:extLst>
      <p:ext uri="{BB962C8B-B14F-4D97-AF65-F5344CB8AC3E}">
        <p14:creationId xmlns:p14="http://schemas.microsoft.com/office/powerpoint/2010/main" val="2548545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851</Words>
  <Application>Microsoft Office PowerPoint</Application>
  <PresentationFormat>On-screen Show (16:9)</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KEBIJAKAN MEDIA DI  INDONESIA</vt:lpstr>
      <vt:lpstr>Media dan Kebijakan Media di Indonesia </vt:lpstr>
      <vt:lpstr>Kebijakan Media dan Dinamika Industri Media  di Indonesia Industri Media Indonesia </vt:lpstr>
      <vt:lpstr>PowerPoint Presentation</vt:lpstr>
      <vt:lpstr>Media Baru dan Kontrol Sosial</vt:lpstr>
      <vt:lpstr>Mengatur Media melalui Kebijakan</vt:lpstr>
      <vt:lpstr>Faktor-Faktor yang Mempengaruhi Pembuatan Kebijakan Media </vt:lpstr>
      <vt:lpstr>PowerPoint Presentation</vt:lpstr>
      <vt:lpstr>PowerPoint Presentation</vt:lpstr>
      <vt:lpstr>PowerPoint Presentation</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2018-11-30T16:37:47Z</dcterms:modified>
</cp:coreProperties>
</file>