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29318-215D-45E6-AE6B-9D8D66C3B50D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30170-BB18-490C-9462-20770089D4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Kualitatif</a:t>
            </a:r>
            <a:r>
              <a:rPr lang="en-US" b="1" dirty="0" smtClean="0"/>
              <a:t> &amp; </a:t>
            </a:r>
            <a:r>
              <a:rPr lang="en-US" b="1" dirty="0" err="1" smtClean="0"/>
              <a:t>Kuantitatif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124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Dwi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 Maharani, </a:t>
            </a:r>
            <a:r>
              <a:rPr lang="en-US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M.I.Kom</a:t>
            </a:r>
            <a:endParaRPr lang="en-US" sz="2400" b="1" dirty="0">
              <a:solidFill>
                <a:schemeClr val="accent4">
                  <a:lumMod val="60000"/>
                  <a:lumOff val="40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/>
              <a:t>Perbedaan</a:t>
            </a:r>
            <a:r>
              <a:rPr lang="en-US" sz="3200" b="1" dirty="0"/>
              <a:t> </a:t>
            </a:r>
            <a:r>
              <a:rPr lang="en-US" sz="3200" b="1" dirty="0" err="1"/>
              <a:t>Penelitian</a:t>
            </a:r>
            <a:r>
              <a:rPr lang="en-US" sz="3200" b="1" dirty="0"/>
              <a:t> </a:t>
            </a:r>
            <a:r>
              <a:rPr lang="en-US" sz="3200" b="1" dirty="0" err="1"/>
              <a:t>Kualitatif</a:t>
            </a:r>
            <a:r>
              <a:rPr lang="en-US" sz="3200" b="1" dirty="0"/>
              <a:t> </a:t>
            </a:r>
            <a:r>
              <a:rPr lang="en-US" sz="3200" b="1" dirty="0" err="1"/>
              <a:t>dengan</a:t>
            </a:r>
            <a:r>
              <a:rPr lang="en-US" sz="3200" b="1" dirty="0"/>
              <a:t> </a:t>
            </a:r>
            <a:r>
              <a:rPr lang="en-US" sz="3200" b="1" dirty="0" err="1"/>
              <a:t>Penelitian</a:t>
            </a:r>
            <a:r>
              <a:rPr lang="en-US" sz="3200" b="1" dirty="0"/>
              <a:t> </a:t>
            </a:r>
            <a:r>
              <a:rPr lang="en-US" sz="3200" b="1" dirty="0" err="1"/>
              <a:t>Kuantitatif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Perbedaan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yang paling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mendasar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antara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penelitian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kualitatif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kuantitatif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adalah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alur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teori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serta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data</a:t>
            </a:r>
          </a:p>
          <a:p>
            <a:endParaRPr lang="en-US" dirty="0"/>
          </a:p>
          <a:p>
            <a:r>
              <a:rPr lang="nn-NO" dirty="0"/>
              <a:t>Di dalam penelitian kuantitatif, penelitian bermula dari teori yang dibuktikan dengan data </a:t>
            </a:r>
            <a:r>
              <a:rPr lang="nn-NO" dirty="0" smtClean="0"/>
              <a:t>lapangan</a:t>
            </a:r>
          </a:p>
          <a:p>
            <a:endParaRPr lang="nn-NO" dirty="0" smtClean="0"/>
          </a:p>
          <a:p>
            <a:r>
              <a:rPr lang="nn-NO" dirty="0" smtClean="0"/>
              <a:t>Sedangkan pada penelitian </a:t>
            </a:r>
            <a:r>
              <a:rPr lang="nn-NO" dirty="0"/>
              <a:t>kualitatif, penelitian berangkat dari data lapangan dan menggunakan teori yang sudah ada sebagai pendukung, kemudian hasilnya akan memunculkan teori dari data-data tersebut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6002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dirty="0" err="1"/>
              <a:t>Menurut</a:t>
            </a:r>
            <a:r>
              <a:rPr lang="en-US" sz="3200" dirty="0"/>
              <a:t> Williams (1988), </a:t>
            </a:r>
            <a:r>
              <a:rPr lang="en-US" sz="3200" dirty="0" err="1"/>
              <a:t>ada</a:t>
            </a:r>
            <a:r>
              <a:rPr lang="en-US" sz="3200" dirty="0"/>
              <a:t> 5 </a:t>
            </a:r>
            <a:r>
              <a:rPr lang="en-US" sz="3200" dirty="0" err="1"/>
              <a:t>pandangan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perbedaan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pendekatan</a:t>
            </a:r>
            <a:r>
              <a:rPr lang="en-US" sz="3200" dirty="0"/>
              <a:t> </a:t>
            </a:r>
            <a:r>
              <a:rPr lang="en-US" sz="3200" dirty="0" err="1"/>
              <a:t>kuantitatif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kualitatif</a:t>
            </a:r>
            <a:r>
              <a:rPr lang="en-US" sz="3200" dirty="0"/>
              <a:t>. </a:t>
            </a:r>
            <a:r>
              <a:rPr lang="en-US" sz="3200" dirty="0" err="1"/>
              <a:t>Kelima</a:t>
            </a:r>
            <a:r>
              <a:rPr lang="en-US" sz="3200" dirty="0"/>
              <a:t> </a:t>
            </a:r>
            <a:r>
              <a:rPr lang="en-US" sz="3200" dirty="0" err="1"/>
              <a:t>pendangan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perbedaan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lain: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106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/>
              <a:t>realitas</a:t>
            </a:r>
            <a:r>
              <a:rPr lang="en-US" dirty="0"/>
              <a:t>,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, </a:t>
            </a:r>
            <a:r>
              <a:rPr lang="en-US" dirty="0" err="1"/>
              <a:t>konkrit</a:t>
            </a:r>
            <a:r>
              <a:rPr lang="en-US" dirty="0"/>
              <a:t>, </a:t>
            </a:r>
            <a:r>
              <a:rPr lang="en-US" dirty="0" err="1"/>
              <a:t>teramati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difragmentasi</a:t>
            </a:r>
            <a:r>
              <a:rPr lang="en-US" dirty="0"/>
              <a:t>.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/>
              <a:t>kualitatif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(</a:t>
            </a:r>
            <a:r>
              <a:rPr lang="en-US" dirty="0" err="1"/>
              <a:t>majemuk</a:t>
            </a:r>
            <a:r>
              <a:rPr lang="en-US" dirty="0"/>
              <a:t>),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holistik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,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generalis</a:t>
            </a:r>
            <a:r>
              <a:rPr lang="en-US" dirty="0"/>
              <a:t>, </a:t>
            </a:r>
            <a:r>
              <a:rPr lang="en-US" dirty="0" err="1"/>
              <a:t>meragukan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yang </a:t>
            </a:r>
            <a:r>
              <a:rPr lang="en-US" dirty="0" err="1"/>
              <a:t>realitas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371600"/>
            <a:ext cx="8686800" cy="4114800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n-US" sz="3200" dirty="0" smtClean="0"/>
              <a:t>2. </a:t>
            </a:r>
            <a:r>
              <a:rPr lang="en-US" sz="3200" dirty="0" err="1" smtClean="0"/>
              <a:t>Interaksi</a:t>
            </a:r>
            <a:r>
              <a:rPr lang="en-US" sz="3200" dirty="0" smtClean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peneliti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obyek</a:t>
            </a:r>
            <a:r>
              <a:rPr lang="en-US" sz="3200" dirty="0"/>
              <a:t> </a:t>
            </a:r>
            <a:r>
              <a:rPr lang="en-US" sz="3200" dirty="0" err="1"/>
              <a:t>penelitiannya</a:t>
            </a:r>
            <a:r>
              <a:rPr lang="en-US" sz="3200" dirty="0"/>
              <a:t>, </a:t>
            </a:r>
            <a:r>
              <a:rPr lang="en-US" sz="3200" dirty="0" err="1"/>
              <a:t>pendekatan</a:t>
            </a:r>
            <a:r>
              <a:rPr lang="en-US" sz="3200" dirty="0"/>
              <a:t> </a:t>
            </a:r>
            <a:r>
              <a:rPr lang="en-US" sz="3200" dirty="0" err="1"/>
              <a:t>kuantitatif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independen</a:t>
            </a:r>
            <a:r>
              <a:rPr lang="en-US" sz="3200" dirty="0"/>
              <a:t>, </a:t>
            </a:r>
            <a:r>
              <a:rPr lang="en-US" sz="3200" dirty="0" err="1"/>
              <a:t>dualistik</a:t>
            </a:r>
            <a:r>
              <a:rPr lang="en-US" sz="3200" dirty="0"/>
              <a:t> 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mekanistik</a:t>
            </a:r>
            <a:r>
              <a:rPr lang="en-US" sz="3200" dirty="0"/>
              <a:t>. </a:t>
            </a:r>
            <a:r>
              <a:rPr lang="en-US" sz="3200" dirty="0" err="1"/>
              <a:t>Sebaliknya</a:t>
            </a:r>
            <a:r>
              <a:rPr lang="en-US" sz="3200" dirty="0"/>
              <a:t> </a:t>
            </a:r>
            <a:r>
              <a:rPr lang="en-US" sz="3200" dirty="0" err="1"/>
              <a:t>pendekatan</a:t>
            </a:r>
            <a:r>
              <a:rPr lang="en-US" sz="3200" dirty="0"/>
              <a:t> </a:t>
            </a:r>
            <a:r>
              <a:rPr lang="en-US" sz="3200" dirty="0" err="1"/>
              <a:t>kualitatif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proses</a:t>
            </a:r>
            <a:r>
              <a:rPr lang="en-US" sz="3200" dirty="0"/>
              <a:t> </a:t>
            </a:r>
            <a:r>
              <a:rPr lang="en-US" sz="3200" dirty="0" err="1"/>
              <a:t>interaktif</a:t>
            </a:r>
            <a:r>
              <a:rPr lang="en-US" sz="3200" dirty="0"/>
              <a:t>,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terpisahkan</a:t>
            </a:r>
            <a:r>
              <a:rPr lang="en-US" sz="3200" dirty="0"/>
              <a:t> 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 smtClean="0"/>
              <a:t>partisipasif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3200" dirty="0"/>
              <a:t>3</a:t>
            </a:r>
            <a:r>
              <a:rPr lang="en-US" sz="3200" dirty="0" smtClean="0"/>
              <a:t>. </a:t>
            </a:r>
            <a:r>
              <a:rPr lang="en-US" sz="3200" dirty="0" err="1" smtClean="0"/>
              <a:t>Posibilitas</a:t>
            </a:r>
            <a:r>
              <a:rPr lang="en-US" sz="3200" dirty="0" smtClean="0"/>
              <a:t> </a:t>
            </a:r>
            <a:r>
              <a:rPr lang="en-US" sz="3200" dirty="0" err="1" smtClean="0"/>
              <a:t>generalis</a:t>
            </a:r>
            <a:r>
              <a:rPr lang="en-US" sz="3200" dirty="0" smtClean="0"/>
              <a:t>, </a:t>
            </a:r>
            <a:r>
              <a:rPr lang="en-US" sz="3200" dirty="0" err="1" smtClean="0"/>
              <a:t>pendekatan</a:t>
            </a:r>
            <a:r>
              <a:rPr lang="en-US" sz="3200" dirty="0" smtClean="0"/>
              <a:t> </a:t>
            </a:r>
            <a:r>
              <a:rPr lang="en-US" sz="3200" dirty="0" err="1" smtClean="0"/>
              <a:t>kuantitatif</a:t>
            </a:r>
            <a:r>
              <a:rPr lang="en-US" sz="3200" dirty="0" smtClean="0"/>
              <a:t> </a:t>
            </a:r>
            <a:r>
              <a:rPr lang="en-US" sz="3200" dirty="0" err="1" smtClean="0"/>
              <a:t>bebas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ikatan</a:t>
            </a:r>
            <a:r>
              <a:rPr lang="en-US" sz="3200" dirty="0" smtClean="0"/>
              <a:t> </a:t>
            </a:r>
            <a:r>
              <a:rPr lang="en-US" sz="3200" dirty="0" err="1" smtClean="0"/>
              <a:t>konteks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 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nomothetic</a:t>
            </a:r>
            <a:r>
              <a:rPr lang="en-US" sz="3200" i="1" dirty="0" smtClean="0"/>
              <a:t> statements)</a:t>
            </a:r>
            <a:r>
              <a:rPr lang="en-US" sz="3200" dirty="0" smtClean="0"/>
              <a:t>, </a:t>
            </a:r>
            <a:r>
              <a:rPr lang="en-US" sz="3200" dirty="0" err="1" smtClean="0"/>
              <a:t>sedangkan</a:t>
            </a:r>
            <a:r>
              <a:rPr lang="en-US" sz="3200" dirty="0" smtClean="0"/>
              <a:t> </a:t>
            </a:r>
            <a:r>
              <a:rPr lang="en-US" sz="3200" dirty="0" err="1" smtClean="0"/>
              <a:t>pendekatan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kualitatif</a:t>
            </a:r>
            <a:r>
              <a:rPr lang="en-US" sz="3200" dirty="0" smtClean="0"/>
              <a:t> </a:t>
            </a:r>
            <a:r>
              <a:rPr lang="en-US" sz="3200" dirty="0" err="1" smtClean="0"/>
              <a:t>terikat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ikatan</a:t>
            </a:r>
            <a:r>
              <a:rPr lang="en-US" sz="3200" dirty="0" smtClean="0"/>
              <a:t> </a:t>
            </a:r>
            <a:r>
              <a:rPr lang="en-US" sz="3200" dirty="0" err="1" smtClean="0"/>
              <a:t>konteks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i="1" dirty="0" smtClean="0"/>
              <a:t> (idiographic statements)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278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4. </a:t>
            </a:r>
            <a:r>
              <a:rPr lang="en-US" sz="3200" dirty="0" err="1" smtClean="0"/>
              <a:t>Interaksi</a:t>
            </a:r>
            <a:r>
              <a:rPr lang="en-US" sz="3200" dirty="0" smtClean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peneliti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obyek</a:t>
            </a:r>
            <a:r>
              <a:rPr lang="en-US" sz="3200" dirty="0"/>
              <a:t> </a:t>
            </a:r>
            <a:r>
              <a:rPr lang="en-US" sz="3200" dirty="0" err="1"/>
              <a:t>penelitiannya</a:t>
            </a:r>
            <a:r>
              <a:rPr lang="en-US" sz="3200" dirty="0"/>
              <a:t>, </a:t>
            </a:r>
            <a:r>
              <a:rPr lang="en-US" sz="3200" dirty="0" err="1"/>
              <a:t>pendekatan</a:t>
            </a:r>
            <a:r>
              <a:rPr lang="en-US" sz="3200" dirty="0"/>
              <a:t> </a:t>
            </a:r>
            <a:r>
              <a:rPr lang="en-US" sz="3200" dirty="0" err="1"/>
              <a:t>kuantitatif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independen</a:t>
            </a:r>
            <a:r>
              <a:rPr lang="en-US" sz="3200" dirty="0"/>
              <a:t>, </a:t>
            </a:r>
            <a:r>
              <a:rPr lang="en-US" sz="3200" dirty="0" err="1"/>
              <a:t>dualistik</a:t>
            </a:r>
            <a:r>
              <a:rPr lang="en-US" sz="3200" dirty="0"/>
              <a:t> 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mekanistik</a:t>
            </a:r>
            <a:r>
              <a:rPr lang="en-US" sz="3200" dirty="0"/>
              <a:t>. </a:t>
            </a:r>
            <a:r>
              <a:rPr lang="en-US" sz="3200" dirty="0" err="1"/>
              <a:t>Sebaliknya</a:t>
            </a:r>
            <a:r>
              <a:rPr lang="en-US" sz="3200" dirty="0"/>
              <a:t> </a:t>
            </a:r>
            <a:r>
              <a:rPr lang="en-US" sz="3200" dirty="0" err="1"/>
              <a:t>pendekatan</a:t>
            </a:r>
            <a:r>
              <a:rPr lang="en-US" sz="3200" dirty="0"/>
              <a:t> </a:t>
            </a:r>
            <a:r>
              <a:rPr lang="en-US" sz="3200" dirty="0" err="1"/>
              <a:t>kualitatif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proses</a:t>
            </a:r>
            <a:r>
              <a:rPr lang="en-US" sz="3200" dirty="0"/>
              <a:t> </a:t>
            </a:r>
            <a:r>
              <a:rPr lang="en-US" sz="3200" dirty="0" err="1"/>
              <a:t>interaktif</a:t>
            </a:r>
            <a:r>
              <a:rPr lang="en-US" sz="3200" dirty="0"/>
              <a:t>,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terpisahkan</a:t>
            </a:r>
            <a:r>
              <a:rPr lang="en-US" sz="3200" dirty="0"/>
              <a:t> 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partisipasif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en-US" sz="3600" smtClean="0"/>
              <a:t>5. Peranan</a:t>
            </a:r>
            <a:r>
              <a:rPr lang="en-US" sz="3600" dirty="0" smtClean="0"/>
              <a:t> </a:t>
            </a:r>
            <a:r>
              <a:rPr lang="en-US" sz="3600" dirty="0" err="1"/>
              <a:t>nilai</a:t>
            </a:r>
            <a:r>
              <a:rPr lang="en-US" sz="3600" dirty="0"/>
              <a:t>, </a:t>
            </a:r>
            <a:r>
              <a:rPr lang="en-US" sz="3600" dirty="0" err="1"/>
              <a:t>pendekatan</a:t>
            </a:r>
            <a:r>
              <a:rPr lang="en-US" sz="3600" dirty="0"/>
              <a:t> </a:t>
            </a:r>
            <a:r>
              <a:rPr lang="en-US" sz="3600" dirty="0" err="1"/>
              <a:t>kuantitatif</a:t>
            </a:r>
            <a:r>
              <a:rPr lang="en-US" sz="3600" dirty="0"/>
              <a:t> </a:t>
            </a:r>
            <a:r>
              <a:rPr lang="en-US" sz="3600" dirty="0" err="1"/>
              <a:t>melihat</a:t>
            </a:r>
            <a:r>
              <a:rPr lang="en-US" sz="3600" dirty="0"/>
              <a:t> </a:t>
            </a:r>
            <a:r>
              <a:rPr lang="en-US" sz="3600" dirty="0" err="1"/>
              <a:t>segala</a:t>
            </a:r>
            <a:r>
              <a:rPr lang="en-US" sz="3600" dirty="0"/>
              <a:t> </a:t>
            </a:r>
            <a:r>
              <a:rPr lang="en-US" sz="3600" dirty="0" err="1"/>
              <a:t>sesuatu</a:t>
            </a:r>
            <a:r>
              <a:rPr lang="en-US" sz="3600" dirty="0"/>
              <a:t> </a:t>
            </a:r>
            <a:r>
              <a:rPr lang="en-US" sz="3600" dirty="0" err="1"/>
              <a:t>bebas</a:t>
            </a:r>
            <a:r>
              <a:rPr lang="en-US" sz="3600" dirty="0"/>
              <a:t> </a:t>
            </a:r>
            <a:r>
              <a:rPr lang="en-US" sz="3600" dirty="0" err="1"/>
              <a:t>nilai</a:t>
            </a:r>
            <a:r>
              <a:rPr lang="en-US" sz="3600" dirty="0"/>
              <a:t>, </a:t>
            </a:r>
            <a:r>
              <a:rPr lang="en-US" sz="3600" dirty="0" err="1"/>
              <a:t>obyektif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err="1"/>
              <a:t>seperti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</a:t>
            </a:r>
            <a:r>
              <a:rPr lang="en-US" sz="3600" dirty="0" err="1"/>
              <a:t>adanya</a:t>
            </a:r>
            <a:r>
              <a:rPr lang="en-US" sz="3600" dirty="0"/>
              <a:t>. </a:t>
            </a:r>
            <a:r>
              <a:rPr lang="en-US" sz="3600" dirty="0" err="1"/>
              <a:t>Sebaliknya</a:t>
            </a:r>
            <a:r>
              <a:rPr lang="en-US" sz="3600" dirty="0"/>
              <a:t> </a:t>
            </a:r>
            <a:r>
              <a:rPr lang="en-US" sz="3600" dirty="0" err="1"/>
              <a:t>pendekatan</a:t>
            </a:r>
            <a:r>
              <a:rPr lang="en-US" sz="3600" dirty="0"/>
              <a:t> </a:t>
            </a:r>
            <a:r>
              <a:rPr lang="en-US" sz="3600" dirty="0" err="1"/>
              <a:t>kualitatif</a:t>
            </a:r>
            <a:r>
              <a:rPr lang="en-US" sz="3600" dirty="0"/>
              <a:t> </a:t>
            </a:r>
            <a:r>
              <a:rPr lang="en-US" sz="3600" dirty="0" err="1"/>
              <a:t>melihat</a:t>
            </a:r>
            <a:r>
              <a:rPr lang="en-US" sz="3600" dirty="0"/>
              <a:t> </a:t>
            </a:r>
            <a:r>
              <a:rPr lang="en-US" sz="3600" dirty="0" err="1"/>
              <a:t>segala</a:t>
            </a:r>
            <a:r>
              <a:rPr lang="en-US" sz="3600" dirty="0"/>
              <a:t> </a:t>
            </a:r>
            <a:r>
              <a:rPr lang="en-US" sz="3600" dirty="0" err="1"/>
              <a:t>sesuatu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pernah</a:t>
            </a:r>
            <a:r>
              <a:rPr lang="en-US" sz="3600" dirty="0"/>
              <a:t> </a:t>
            </a:r>
            <a:r>
              <a:rPr lang="en-US" sz="3600" dirty="0" err="1"/>
              <a:t>bebas</a:t>
            </a:r>
            <a:r>
              <a:rPr lang="en-US" sz="3600" dirty="0"/>
              <a:t> </a:t>
            </a:r>
            <a:r>
              <a:rPr lang="en-US" sz="3600" dirty="0" err="1"/>
              <a:t>nilai</a:t>
            </a:r>
            <a:r>
              <a:rPr lang="en-US" sz="3600" dirty="0"/>
              <a:t>, </a:t>
            </a:r>
            <a:r>
              <a:rPr lang="en-US" sz="3600" dirty="0" err="1"/>
              <a:t>termasuk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peneliti</a:t>
            </a:r>
            <a:r>
              <a:rPr lang="en-US" sz="3600" dirty="0"/>
              <a:t> yang </a:t>
            </a:r>
            <a:r>
              <a:rPr lang="en-US" sz="3600" dirty="0" err="1"/>
              <a:t>subyektif</a:t>
            </a:r>
            <a:r>
              <a:rPr lang="en-US" sz="36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261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Kualitatif &amp; Kuantitatif</vt:lpstr>
      <vt:lpstr>Perbedaan Penelitian Kualitatif dengan Penelitian Kuantitatif </vt:lpstr>
      <vt:lpstr>Menurut Williams (1988), ada 5 pandangan dasar perbedaan antara pendekatan kuantitatif dan kualitatif. Kelima pendangan dasar perbedaan tersebut antara lain:</vt:lpstr>
      <vt:lpstr>2. Interaksi antara peneliti dengan obyek penelitiannya, pendekatan kuantitatif melihat sebagai independen, dualistik bahkan mekanistik. Sebaliknya pendekatan kualitatif melihat sebagai proses interaktif, tidak terpisahkan bahkan partisipasif. </vt:lpstr>
      <vt:lpstr>3. Posibilitas generalis, pendekatan kuantitatif bebas dari ikatan konteks dan waktu (nomothetic statements), sedangkan pendekatan kualitatif terikat dari ikatan konteks dan waktu (idiographic statements).</vt:lpstr>
      <vt:lpstr>4. Interaksi antara peneliti dengan obyek penelitiannya, pendekatan kuantitatif melihat sebagai independen, dualistik bahkan mekanistik. Sebaliknya pendekatan kualitatif melihat sebagai proses interaktif, tidak terpisahkan bahkan partisipasif.</vt:lpstr>
      <vt:lpstr>5. Peranan nilai, pendekatan kuantitatif melihat segala sesuatu bebas nilai, obyektif dan harus seperti apa adanya. Sebaliknya pendekatan kualitatif melihat segala sesuatu tidak pernah bebas nilai, termasuk si peneliti yang subyektif.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Kualitatif &amp; Kuantitatif</dc:title>
  <dc:creator>DWI</dc:creator>
  <cp:lastModifiedBy>DWI</cp:lastModifiedBy>
  <cp:revision>5</cp:revision>
  <dcterms:created xsi:type="dcterms:W3CDTF">2019-12-11T04:50:55Z</dcterms:created>
  <dcterms:modified xsi:type="dcterms:W3CDTF">2019-12-11T08:38:00Z</dcterms:modified>
</cp:coreProperties>
</file>