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715508F-49D7-4605-9971-7EA4F3362826}"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F1E0228-4E00-461D-B135-C0BFDF1F9682}"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715508F-49D7-4605-9971-7EA4F3362826}"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F1E0228-4E00-461D-B135-C0BFDF1F9682}"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715508F-49D7-4605-9971-7EA4F3362826}"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F1E0228-4E00-461D-B135-C0BFDF1F9682}"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715508F-49D7-4605-9971-7EA4F3362826}"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F1E0228-4E00-461D-B135-C0BFDF1F9682}"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15508F-49D7-4605-9971-7EA4F3362826}"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F1E0228-4E00-461D-B135-C0BFDF1F9682}"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715508F-49D7-4605-9971-7EA4F3362826}" type="datetimeFigureOut">
              <a:rPr lang="id-ID" smtClean="0"/>
              <a:pPr/>
              <a:t>31/08/2020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F1E0228-4E00-461D-B135-C0BFDF1F9682}"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715508F-49D7-4605-9971-7EA4F3362826}" type="datetimeFigureOut">
              <a:rPr lang="id-ID" smtClean="0"/>
              <a:pPr/>
              <a:t>31/08/2020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F1E0228-4E00-461D-B135-C0BFDF1F9682}"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715508F-49D7-4605-9971-7EA4F3362826}" type="datetimeFigureOut">
              <a:rPr lang="id-ID" smtClean="0"/>
              <a:pPr/>
              <a:t>31/08/2020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F1E0228-4E00-461D-B135-C0BFDF1F9682}"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15508F-49D7-4605-9971-7EA4F3362826}" type="datetimeFigureOut">
              <a:rPr lang="id-ID" smtClean="0"/>
              <a:pPr/>
              <a:t>31/08/2020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F1E0228-4E00-461D-B135-C0BFDF1F9682}"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15508F-49D7-4605-9971-7EA4F3362826}" type="datetimeFigureOut">
              <a:rPr lang="id-ID" smtClean="0"/>
              <a:pPr/>
              <a:t>31/08/2020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F1E0228-4E00-461D-B135-C0BFDF1F9682}"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15508F-49D7-4605-9971-7EA4F3362826}" type="datetimeFigureOut">
              <a:rPr lang="id-ID" smtClean="0"/>
              <a:pPr/>
              <a:t>31/08/2020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F1E0228-4E00-461D-B135-C0BFDF1F9682}"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15508F-49D7-4605-9971-7EA4F3362826}" type="datetimeFigureOut">
              <a:rPr lang="id-ID" smtClean="0"/>
              <a:pPr/>
              <a:t>31/08/2020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E0228-4E00-461D-B135-C0BFDF1F9682}"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id-ID" sz="3200" b="1" dirty="0"/>
              <a:t>POLITIK INTERNASIONAL: </a:t>
            </a:r>
            <a:r>
              <a:rPr lang="id-ID" sz="3200" b="1" i="1" dirty="0"/>
              <a:t>DARI POWER POLITICS KE </a:t>
            </a:r>
            <a:r>
              <a:rPr lang="id-ID" sz="3200" i="1" dirty="0"/>
              <a:t/>
            </a:r>
            <a:br>
              <a:rPr lang="id-ID" sz="3200" i="1" dirty="0"/>
            </a:br>
            <a:r>
              <a:rPr lang="id-ID" sz="3200" b="1" i="1" dirty="0"/>
              <a:t>IMAGE POLITICS</a:t>
            </a:r>
            <a:endParaRPr lang="id-ID" sz="3200" i="1" dirty="0"/>
          </a:p>
        </p:txBody>
      </p:sp>
      <p:sp>
        <p:nvSpPr>
          <p:cNvPr id="3" name="Subtitle 2"/>
          <p:cNvSpPr>
            <a:spLocks noGrp="1"/>
          </p:cNvSpPr>
          <p:nvPr>
            <p:ph type="subTitle" idx="1"/>
          </p:nvPr>
        </p:nvSpPr>
        <p:spPr/>
        <p:txBody>
          <a:bodyPr/>
          <a:lstStyle/>
          <a:p>
            <a:r>
              <a:rPr lang="id-ID" b="1" dirty="0" smtClean="0"/>
              <a:t>RATU MUTIALELA CAROPEBOKA</a:t>
            </a:r>
            <a:endParaRPr lang="id-ID" b="1" dirty="0" smtClean="0"/>
          </a:p>
          <a:p>
            <a:r>
              <a:rPr lang="id-ID" b="1" dirty="0" smtClean="0"/>
              <a:t>K </a:t>
            </a:r>
            <a:r>
              <a:rPr lang="id-ID" b="1" dirty="0" smtClean="0"/>
              <a:t>15</a:t>
            </a:r>
            <a:endParaRPr lang="id-ID"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r>
              <a:rPr lang="id-ID" dirty="0"/>
              <a:t>Kekuasaan sebagai tujuan utama politik internasional mengandung enam dimensi utama, (Henderson, 1998), yang </a:t>
            </a:r>
            <a:r>
              <a:rPr lang="id-ID" dirty="0" smtClean="0"/>
              <a:t> mengetahuinya </a:t>
            </a:r>
            <a:r>
              <a:rPr lang="id-ID" dirty="0"/>
              <a:t>menjadi sangat penting untuk mengidentikasi lebih dalam peranan media dalam mentransformasi hubungan-hubungan antarnegara dan politik internasional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Dimensi kekuasaan yang dimaksud adalah: </a:t>
            </a:r>
            <a:br>
              <a:rPr lang="id-ID" dirty="0" smtClean="0"/>
            </a:br>
            <a:endParaRPr lang="id-ID" dirty="0"/>
          </a:p>
        </p:txBody>
      </p:sp>
      <p:sp>
        <p:nvSpPr>
          <p:cNvPr id="3" name="Content Placeholder 2"/>
          <p:cNvSpPr>
            <a:spLocks noGrp="1"/>
          </p:cNvSpPr>
          <p:nvPr>
            <p:ph idx="1"/>
          </p:nvPr>
        </p:nvSpPr>
        <p:spPr/>
        <p:txBody>
          <a:bodyPr>
            <a:normAutofit fontScale="85000" lnSpcReduction="20000"/>
          </a:bodyPr>
          <a:lstStyle/>
          <a:p>
            <a:r>
              <a:rPr lang="id-ID" b="1" dirty="0" smtClean="0"/>
              <a:t>Pertama</a:t>
            </a:r>
            <a:r>
              <a:rPr lang="id-ID" b="1" dirty="0"/>
              <a:t>, :</a:t>
            </a:r>
            <a:r>
              <a:rPr lang="id-ID" dirty="0"/>
              <a:t>kekuasaan bersifat situasional sebagai akibat sumber-sumber yang </a:t>
            </a:r>
          </a:p>
          <a:p>
            <a:r>
              <a:rPr lang="id-ID" dirty="0"/>
              <a:t>dibutuhkan untuk melaksanakan kekuasaan tersebut berubah setiap waktu atau berubah sebagai akibat perubahan konteks yang melingkupinya. </a:t>
            </a:r>
            <a:endParaRPr lang="id-ID" dirty="0" smtClean="0"/>
          </a:p>
          <a:p>
            <a:r>
              <a:rPr lang="id-ID" b="1" dirty="0" smtClean="0"/>
              <a:t>Kedua</a:t>
            </a:r>
            <a:r>
              <a:rPr lang="id-ID" dirty="0" smtClean="0"/>
              <a:t> </a:t>
            </a:r>
            <a:r>
              <a:rPr lang="id-ID" dirty="0"/>
              <a:t>: kekuasaan atau power selalu berada dalam suatu </a:t>
            </a:r>
            <a:r>
              <a:rPr lang="id-ID" i="1" dirty="0"/>
              <a:t>state of change</a:t>
            </a:r>
            <a:r>
              <a:rPr lang="id-ID" dirty="0"/>
              <a:t> karena kemajuan-kemajuan teknologi. Meluasnya teknologi komunikasi dan media jelas telah mengubah landscape kekuasaan dalam masyarakat modern. Informasi adalah kekuasaan, dan siapa yang mengontrol informasi berarti juga kontrol terhadap kekuasaan</a:t>
            </a:r>
            <a:endParaRPr lang="id-ID" dirty="0" smtClean="0"/>
          </a:p>
          <a:p>
            <a:endParaRPr lang="id-ID" dirty="0"/>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r>
              <a:rPr lang="id-ID" b="1" dirty="0" smtClean="0"/>
              <a:t>Ketiga</a:t>
            </a:r>
            <a:r>
              <a:rPr lang="id-ID" b="1" dirty="0"/>
              <a:t>:</a:t>
            </a:r>
            <a:r>
              <a:rPr lang="id-ID" dirty="0"/>
              <a:t> kekuasaan menjadi penting hanya karena hubungannya dengan aktor-aktor lain. Ini berarti bahwa perbincangan mengenai kekuasaan hanya relevan jika dikaitkan dengan hubungan-hubungan antaraktor dalam politik internasional</a:t>
            </a:r>
            <a:r>
              <a:rPr lang="id-ID" dirty="0" smtClean="0"/>
              <a:t>.</a:t>
            </a:r>
            <a:r>
              <a:rPr lang="id-ID" dirty="0"/>
              <a:t> </a:t>
            </a:r>
            <a:endParaRPr lang="id-ID" dirty="0" smtClean="0"/>
          </a:p>
          <a:p>
            <a:r>
              <a:rPr lang="id-ID" dirty="0" smtClean="0"/>
              <a:t>Dalam </a:t>
            </a:r>
            <a:r>
              <a:rPr lang="id-ID" dirty="0"/>
              <a:t>masyarakat global, interaksi tidak lagi terbatas pada individu-individu dalam lingkup teritorial negara bangsa, tetapi juga melintasi batas-batas geografis</a:t>
            </a:r>
            <a:r>
              <a:rPr lang="id-ID" dirty="0" smtClean="0"/>
              <a:t>.</a:t>
            </a:r>
          </a:p>
          <a:p>
            <a:r>
              <a:rPr lang="id-ID" dirty="0" smtClean="0"/>
              <a:t> </a:t>
            </a:r>
            <a:r>
              <a:rPr lang="id-ID" dirty="0"/>
              <a:t>Interaksi ini menjadi mungkin karena perkembangan teknologi komunikasi dan media. Persoalannya adalah bahwa pengusaaan atas teknologi dan media tidak berjalan seimbang, negara-negara maju menguasai lebih banyak dibandingkan dengan negara Dunia ketiga. </a:t>
            </a:r>
          </a:p>
          <a:p>
            <a:endParaRPr lang="id-ID" dirty="0" smtClean="0"/>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b="1" dirty="0"/>
              <a:t>Keempat</a:t>
            </a:r>
            <a:r>
              <a:rPr lang="id-ID" dirty="0"/>
              <a:t>: kekuasaan dapat dibedakan antara kekuasaan aktual dan potensial (</a:t>
            </a:r>
            <a:r>
              <a:rPr lang="id-ID" b="1" i="1" dirty="0"/>
              <a:t>actual power and potencial power</a:t>
            </a:r>
            <a:r>
              <a:rPr lang="id-ID" dirty="0"/>
              <a:t>). Kekuatan militer suatu negara bangsa menjadi contoh paling konkret kekuasaan aktual, sedangkan </a:t>
            </a:r>
            <a:r>
              <a:rPr lang="id-ID" i="1" dirty="0"/>
              <a:t>Gross National Product (GNP) </a:t>
            </a:r>
            <a:r>
              <a:rPr lang="id-ID" dirty="0"/>
              <a:t>menjadi contoh potencial power. </a:t>
            </a:r>
          </a:p>
          <a:p>
            <a:r>
              <a:rPr lang="id-ID" b="1" dirty="0"/>
              <a:t>Kelima</a:t>
            </a:r>
            <a:r>
              <a:rPr lang="id-ID" dirty="0"/>
              <a:t>,: berkenaan dengan pembedaan actual and potencial power adalah apa yang disebut sebagai </a:t>
            </a:r>
            <a:r>
              <a:rPr lang="id-ID" i="1" dirty="0"/>
              <a:t>the fungibility power</a:t>
            </a:r>
            <a:r>
              <a:rPr lang="id-ID" dirty="0"/>
              <a:t>. Secara khusus, kekuasaan fungible melibatkan kemampuan untuk melakukan konversi kekuasaan ekonomi menjadi kemampuan militer dan selanjutnya menjadi kekuasaan politik.</a:t>
            </a:r>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Kekuasaan dapat dibedakan menjadi tangible dan intangible. </a:t>
            </a:r>
          </a:p>
          <a:p>
            <a:r>
              <a:rPr lang="id-ID" b="1" i="1" dirty="0"/>
              <a:t>Tangible power</a:t>
            </a:r>
            <a:r>
              <a:rPr lang="id-ID" b="1" dirty="0"/>
              <a:t> merupakan sumber-sumber kekuasaan yang dapat disentuh dan dapat dihitung (</a:t>
            </a:r>
            <a:r>
              <a:rPr lang="id-ID" b="1" i="1" dirty="0"/>
              <a:t>countable</a:t>
            </a:r>
            <a:r>
              <a:rPr lang="id-ID" b="1" dirty="0"/>
              <a:t>), sedangkan</a:t>
            </a:r>
            <a:r>
              <a:rPr lang="id-ID" dirty="0"/>
              <a:t> </a:t>
            </a:r>
            <a:r>
              <a:rPr lang="id-ID" b="1" i="1" dirty="0"/>
              <a:t>intangible power</a:t>
            </a:r>
            <a:r>
              <a:rPr lang="id-ID" b="1" dirty="0"/>
              <a:t> sebaliknya, tidak dapat disentuh seperti kekuatan moral, wisdom</a:t>
            </a:r>
            <a:r>
              <a:rPr lang="id-ID" dirty="0"/>
              <a:t>, dan lain sebagainya. </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Era </a:t>
            </a:r>
            <a:r>
              <a:rPr lang="id-ID" dirty="0"/>
              <a:t>globalisasi </a:t>
            </a:r>
            <a:r>
              <a:rPr lang="id-ID" dirty="0" smtClean="0"/>
              <a:t>masa </a:t>
            </a:r>
            <a:r>
              <a:rPr lang="id-ID" dirty="0"/>
              <a:t>ini, kekuasaan telah banyak mengalami perubahan. Kekuasaan menjadi lebih bersifat persuasif dibandingkan dengan </a:t>
            </a:r>
            <a:r>
              <a:rPr lang="id-ID" i="1" dirty="0"/>
              <a:t>coercive</a:t>
            </a:r>
            <a:r>
              <a:rPr lang="id-ID" dirty="0"/>
              <a:t> dan pada akhirnya akan menuju ke arah peningkatan kebutuhan dan keinginan dari banyak aktor dibandingkan dengan hanya mendasarkan pada keamanan negara bangsa (Henderson, 1998).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PROPAGANDA</a:t>
            </a:r>
            <a:endParaRPr lang="id-ID" dirty="0"/>
          </a:p>
        </p:txBody>
      </p:sp>
      <p:sp>
        <p:nvSpPr>
          <p:cNvPr id="3" name="Content Placeholder 2"/>
          <p:cNvSpPr>
            <a:spLocks noGrp="1"/>
          </p:cNvSpPr>
          <p:nvPr>
            <p:ph idx="1"/>
          </p:nvPr>
        </p:nvSpPr>
        <p:spPr/>
        <p:txBody>
          <a:bodyPr/>
          <a:lstStyle/>
          <a:p>
            <a:r>
              <a:rPr lang="id-ID" dirty="0" smtClean="0"/>
              <a:t>Propaganda </a:t>
            </a:r>
            <a:r>
              <a:rPr lang="id-ID" dirty="0"/>
              <a:t>melalui media yang beroperasi secara global mempunyai peran penting. Amerika menjadi contoh paling nyata bagi upaya-upaya membangun propaganda untuk mendukung kebijakan-kebijakan luar negeri. Radio Voice of America menjadi stasiun penyiaran yang dengan efektif telah digunakan oleh AS dalam mendukung kebijakan luar negeri.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MEDIA SEBAGAI INSTRUMEN PROPAGANDA </a:t>
            </a:r>
            <a:br>
              <a:rPr lang="id-ID" dirty="0" smtClean="0"/>
            </a:br>
            <a:endParaRPr lang="id-ID" dirty="0"/>
          </a:p>
        </p:txBody>
      </p:sp>
      <p:sp>
        <p:nvSpPr>
          <p:cNvPr id="3" name="Content Placeholder 2"/>
          <p:cNvSpPr>
            <a:spLocks noGrp="1"/>
          </p:cNvSpPr>
          <p:nvPr>
            <p:ph idx="1"/>
          </p:nvPr>
        </p:nvSpPr>
        <p:spPr/>
        <p:txBody>
          <a:bodyPr/>
          <a:lstStyle/>
          <a:p>
            <a:endParaRPr lang="id-ID" dirty="0" smtClean="0"/>
          </a:p>
          <a:p>
            <a:r>
              <a:rPr lang="id-ID" dirty="0" smtClean="0"/>
              <a:t>Herman </a:t>
            </a:r>
            <a:r>
              <a:rPr lang="id-ID" dirty="0"/>
              <a:t>(1998) mengemukakan bahwa </a:t>
            </a:r>
            <a:r>
              <a:rPr lang="id-ID" dirty="0" smtClean="0"/>
              <a:t>:</a:t>
            </a:r>
          </a:p>
          <a:p>
            <a:pPr>
              <a:buNone/>
            </a:pPr>
            <a:endParaRPr lang="id-ID" dirty="0"/>
          </a:p>
          <a:p>
            <a:r>
              <a:rPr lang="id-ID" dirty="0"/>
              <a:t>1.perubahan dramatik di bidang ekonomi, industri komunikasi, dan juga politik dalam satu dekade belakangan adalah kecenderungan mulai diterapkannya model propaganda. </a:t>
            </a:r>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2.filter yang paling pokok bagi berlangsungnya proses ini adalah pengaruh kepemilikan dan periklanan yang semakin meningkat. Di era globalisasi sekarang ini, terdapat trend bahwa media dimiliki oleh segelintir orang atau kelompok masyarakat</a:t>
            </a:r>
            <a:r>
              <a:rPr lang="id-ID" dirty="0" smtClean="0"/>
              <a:t>.</a:t>
            </a:r>
          </a:p>
          <a:p>
            <a:r>
              <a:rPr lang="id-ID" dirty="0" smtClean="0"/>
              <a:t> </a:t>
            </a:r>
            <a:r>
              <a:rPr lang="id-ID" dirty="0"/>
              <a:t>Akibatnya, liputan media menjadi cenderung menguntungkan pemilik modal dan demi dukungan periklanan yang lebih besar.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3.Filter ketiga dan keempat adalah </a:t>
            </a:r>
            <a:r>
              <a:rPr lang="id-ID" i="1" dirty="0"/>
              <a:t>sourcing and hoak</a:t>
            </a:r>
            <a:r>
              <a:rPr lang="id-ID" dirty="0"/>
              <a:t>-yang telah pula memperkuat pengaruh elit dalam kehidupan politik. </a:t>
            </a:r>
          </a:p>
          <a:p>
            <a:r>
              <a:rPr lang="id-ID" dirty="0"/>
              <a:t>Hiperkomersialisasi telah memunculkan gejala baru dalam bentuk pendangkalan laporan jurnalisme sebagai akibat efisiensi.Laporan jurnalisme investigatif dikurangi, demikian juga dengan biaya  </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a:t>Dalam buku , </a:t>
            </a:r>
            <a:r>
              <a:rPr lang="id-ID" b="1" i="1" dirty="0"/>
              <a:t>International Politics: A Framework for Analysis</a:t>
            </a:r>
            <a:r>
              <a:rPr lang="id-ID" dirty="0"/>
              <a:t>, Holsti </a:t>
            </a:r>
            <a:r>
              <a:rPr lang="id-ID" dirty="0" smtClean="0"/>
              <a:t> (</a:t>
            </a:r>
            <a:r>
              <a:rPr lang="id-ID" dirty="0"/>
              <a:t>1983) mengemukakan bahwa </a:t>
            </a:r>
            <a:r>
              <a:rPr lang="id-ID" dirty="0" smtClean="0"/>
              <a:t>: </a:t>
            </a:r>
          </a:p>
          <a:p>
            <a:r>
              <a:rPr lang="id-ID" dirty="0" smtClean="0"/>
              <a:t>Perkembangan </a:t>
            </a:r>
            <a:r>
              <a:rPr lang="id-ID" dirty="0"/>
              <a:t>politik massa meluasnya keterlibatan warga negara atau subjek dalam hubungan hubungan politik-dan meluasnya lingkup hubungan-hubungan privat antarwarga negara dalam hubungan internasional dan global, dimensi-dimensi kebijakan luar negeri akan menjadi semakin penting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Menurut </a:t>
            </a:r>
            <a:r>
              <a:rPr lang="id-ID" dirty="0"/>
              <a:t>Holsti, yang digabungkan ke dalam berbagai kelas sosial, gerakan, dan kelompok-kelompok kepentingan (</a:t>
            </a:r>
            <a:r>
              <a:rPr lang="id-ID" i="1" dirty="0"/>
              <a:t>interest group</a:t>
            </a:r>
            <a:r>
              <a:rPr lang="id-ID" dirty="0" smtClean="0"/>
              <a:t>),.</a:t>
            </a:r>
          </a:p>
          <a:p>
            <a:r>
              <a:rPr lang="id-ID" dirty="0" smtClean="0"/>
              <a:t>Peranan </a:t>
            </a:r>
            <a:r>
              <a:rPr lang="id-ID" dirty="0"/>
              <a:t>yang mereka mainkan akan semakin penting dalam menentukan tujuan-tujuan dan alat-alat kebijakan yang digunakan untuk meraih atau mempertahankan tujuan-tujuan tersebut meski pada waktu bersamaan mereka sendiri juga menjadi target persuasi.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Era </a:t>
            </a:r>
            <a:r>
              <a:rPr lang="id-ID" dirty="0"/>
              <a:t>sekarang, interaksi sebagaimana dimaksud Holsti diperantarai oleh media dan teknologi komunikasi. </a:t>
            </a:r>
            <a:endParaRPr lang="id-ID" dirty="0" smtClean="0"/>
          </a:p>
          <a:p>
            <a:r>
              <a:rPr lang="id-ID" dirty="0" smtClean="0"/>
              <a:t>Oleh </a:t>
            </a:r>
            <a:r>
              <a:rPr lang="id-ID" dirty="0"/>
              <a:t>karenanya, di era globalisasi sekarang ini, peranan media menjadi semakin penting dalam kehidupan politik internasional dan diplomasi. </a:t>
            </a:r>
            <a:endParaRPr lang="id-ID" dirty="0" smtClean="0"/>
          </a:p>
          <a:p>
            <a:r>
              <a:rPr lang="id-ID" dirty="0" smtClean="0"/>
              <a:t>Kekuatan </a:t>
            </a:r>
            <a:r>
              <a:rPr lang="id-ID" dirty="0"/>
              <a:t>media sebagai agen diplomasi ini muncul sebagai akibat luasnya cakupan dan kemampuannya dalam membangun citra dan opini publik. </a:t>
            </a:r>
            <a:endParaRPr lang="id-ID" dirty="0" smtClean="0"/>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a:t>Peranan media yang sangat besar tersebut telah melahirkan istilah “media diplomacy” (Hachten, 1993</a:t>
            </a:r>
            <a:r>
              <a:rPr lang="id-ID" dirty="0" smtClean="0"/>
              <a:t>).</a:t>
            </a:r>
          </a:p>
          <a:p>
            <a:pPr>
              <a:buNone/>
            </a:pPr>
            <a:endParaRPr lang="id-ID" dirty="0" smtClean="0"/>
          </a:p>
          <a:p>
            <a:r>
              <a:rPr lang="id-ID" dirty="0" smtClean="0"/>
              <a:t>Pada </a:t>
            </a:r>
            <a:r>
              <a:rPr lang="id-ID" dirty="0"/>
              <a:t>tataran tertentu, media menjembatani </a:t>
            </a:r>
            <a:r>
              <a:rPr lang="id-ID" dirty="0" smtClean="0"/>
              <a:t> yang </a:t>
            </a:r>
            <a:r>
              <a:rPr lang="id-ID" dirty="0"/>
              <a:t>mungkin juga penuh distorsi negosiasi dan diplomasi politik antar para pejabat politik. Kemampuan media dalam membangun citra juga telah menggeser dimensi politik internasional</a:t>
            </a:r>
            <a:r>
              <a:rPr lang="id-ID" dirty="0" smtClean="0"/>
              <a:t>.</a:t>
            </a:r>
          </a:p>
          <a:p>
            <a:pPr>
              <a:buNone/>
            </a:pPr>
            <a:endParaRPr lang="id-ID" dirty="0" smtClean="0"/>
          </a:p>
          <a:p>
            <a:r>
              <a:rPr lang="id-ID" dirty="0" smtClean="0"/>
              <a:t> </a:t>
            </a:r>
            <a:r>
              <a:rPr lang="id-ID" dirty="0"/>
              <a:t>Dalam kaitan ini, Tehranian (1999) mengemukakan bahwa setengah kekuasaan politik terdiri dari </a:t>
            </a:r>
            <a:r>
              <a:rPr lang="id-ID" dirty="0" smtClean="0"/>
              <a:t> Pembuatan </a:t>
            </a:r>
            <a:r>
              <a:rPr lang="id-ID" dirty="0"/>
              <a:t>citra (image making).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r>
              <a:rPr lang="id-ID" dirty="0"/>
              <a:t>Format media naratif seperti drama atau gambar bergerak dapat membentuk kesadaran politik melalui penggambaran pengalaman-pengalaman hidup dan membentuk suasana pengalaman termediasi (Kluver, 2002</a:t>
            </a:r>
            <a:r>
              <a:rPr lang="id-ID" dirty="0" smtClean="0"/>
              <a:t>).</a:t>
            </a:r>
          </a:p>
          <a:p>
            <a:r>
              <a:rPr lang="id-ID" dirty="0" smtClean="0"/>
              <a:t> </a:t>
            </a:r>
            <a:r>
              <a:rPr lang="id-ID" dirty="0"/>
              <a:t>Di sini, </a:t>
            </a:r>
            <a:r>
              <a:rPr lang="id-ID" b="1" dirty="0"/>
              <a:t>politik citra</a:t>
            </a:r>
            <a:r>
              <a:rPr lang="id-ID" dirty="0"/>
              <a:t> tidak hanya beroperasi dalam demokrasi nasional ataupun lokal, tetapi juga menjadi dimensi penting dalam politik internasional</a:t>
            </a:r>
            <a:r>
              <a:rPr lang="id-ID" dirty="0" smtClean="0"/>
              <a:t>.</a:t>
            </a:r>
          </a:p>
          <a:p>
            <a:r>
              <a:rPr lang="id-ID" dirty="0" smtClean="0"/>
              <a:t> </a:t>
            </a:r>
            <a:r>
              <a:rPr lang="id-ID" dirty="0"/>
              <a:t>Perkembangan ini juga mendorong bagaimana pencapaian kekuasaan diraih dalam hubungan antarnegara.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r>
              <a:rPr lang="id-ID" dirty="0" smtClean="0"/>
              <a:t>Sejalan </a:t>
            </a:r>
            <a:r>
              <a:rPr lang="id-ID" dirty="0"/>
              <a:t>dengan pemikiran realis, kekuasaan dalam politik internasional seperti ‘</a:t>
            </a:r>
            <a:r>
              <a:rPr lang="id-ID" i="1" dirty="0"/>
              <a:t>life’s blood’</a:t>
            </a:r>
            <a:r>
              <a:rPr lang="id-ID" dirty="0"/>
              <a:t> (Henderson, 1998</a:t>
            </a:r>
            <a:r>
              <a:rPr lang="id-ID" dirty="0" smtClean="0"/>
              <a:t>).</a:t>
            </a:r>
          </a:p>
          <a:p>
            <a:r>
              <a:rPr lang="id-ID" dirty="0" smtClean="0"/>
              <a:t>Kekuasaan </a:t>
            </a:r>
            <a:r>
              <a:rPr lang="id-ID" dirty="0"/>
              <a:t>didefinisikan sebagai kapasitas seorang aktor untuk membujuk atau memaksa aktor lain guna mengijinkan kontrol atas aktor tersebut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r>
              <a:rPr lang="id-ID" dirty="0" smtClean="0"/>
              <a:t>Kekuasaan </a:t>
            </a:r>
            <a:r>
              <a:rPr lang="id-ID" dirty="0"/>
              <a:t>dapat dibedakan menjadi dua macam, </a:t>
            </a:r>
            <a:r>
              <a:rPr lang="id-ID" i="1" dirty="0"/>
              <a:t>yakni soft power dan hard power. Soft power</a:t>
            </a:r>
            <a:r>
              <a:rPr lang="id-ID" dirty="0"/>
              <a:t> merujuk pada kemampuan seorang aktor dalam melakukan persuasi kepada aktor lain untuk melakukan suatu tindakan berdasarkan pengaruh</a:t>
            </a:r>
            <a:r>
              <a:rPr lang="id-ID" dirty="0" smtClean="0"/>
              <a:t>.</a:t>
            </a:r>
          </a:p>
          <a:p>
            <a:r>
              <a:rPr lang="id-ID" dirty="0" smtClean="0"/>
              <a:t>Ideologi </a:t>
            </a:r>
            <a:r>
              <a:rPr lang="id-ID" dirty="0"/>
              <a:t>suatu negara, budaya, prestise dalam hubungan internasional, atau keberhasilan-keberhasilan negara tersebut mungkin akan membuat negara tersebut menjadi pemimpin yang secara sukarela diikuti oleh yang lain (Henderson,1998). </a:t>
            </a:r>
          </a:p>
          <a:p>
            <a:endParaRPr lang="id-ID" dirty="0"/>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a:t>hard power dimaknai sebagai kemampuan suatunegara untuk memaksakan kepentingan dan kemauannya terhadap negara lain baik melalui kekuatan ekonomi maupun invasi militer. </a:t>
            </a:r>
            <a:endParaRPr lang="id-ID" dirty="0" smtClean="0"/>
          </a:p>
          <a:p>
            <a:r>
              <a:rPr lang="id-ID" dirty="0" smtClean="0"/>
              <a:t>Kemampuan </a:t>
            </a:r>
            <a:r>
              <a:rPr lang="id-ID" dirty="0"/>
              <a:t>suatu negara untuk mengkombinasikan kedua kekuasaan ini, </a:t>
            </a:r>
            <a:r>
              <a:rPr lang="id-ID" i="1" dirty="0"/>
              <a:t>hard power dan soft power</a:t>
            </a:r>
            <a:r>
              <a:rPr lang="id-ID" dirty="0"/>
              <a:t>, membuatnya menjadi sangat berpengaruh dalam politik internasional sebagaimana ditampilkan Amerika Serikat saat ini.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984</Words>
  <Application>Microsoft Office PowerPoint</Application>
  <PresentationFormat>On-screen Show (4:3)</PresentationFormat>
  <Paragraphs>50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POLITIK INTERNASIONAL: DARI POWER POLITICS KE  IMAGE POLITICS</vt:lpstr>
      <vt:lpstr>Slide 2</vt:lpstr>
      <vt:lpstr>Slide 3</vt:lpstr>
      <vt:lpstr>Slide 4</vt:lpstr>
      <vt:lpstr>Slide 5</vt:lpstr>
      <vt:lpstr>Slide 6</vt:lpstr>
      <vt:lpstr>Slide 7</vt:lpstr>
      <vt:lpstr>Slide 8</vt:lpstr>
      <vt:lpstr>Slide 9</vt:lpstr>
      <vt:lpstr>Slide 10</vt:lpstr>
      <vt:lpstr> Dimensi kekuasaan yang dimaksud adalah:  </vt:lpstr>
      <vt:lpstr>Slide 12</vt:lpstr>
      <vt:lpstr>Slide 13</vt:lpstr>
      <vt:lpstr>Slide 14</vt:lpstr>
      <vt:lpstr>Slide 15</vt:lpstr>
      <vt:lpstr>PROPAGANDA</vt:lpstr>
      <vt:lpstr> MEDIA SEBAGAI INSTRUMEN PROPAGANDA  </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POLITIK INTERNASIONAL: DARI POWER POLITICS KE  IMAGE POLITICS</dc:title>
  <dc:creator>BUNDA RATU</dc:creator>
  <cp:lastModifiedBy>BUNDA RATU</cp:lastModifiedBy>
  <cp:revision>2</cp:revision>
  <dcterms:created xsi:type="dcterms:W3CDTF">2020-08-05T06:34:04Z</dcterms:created>
  <dcterms:modified xsi:type="dcterms:W3CDTF">2020-08-31T03:17:22Z</dcterms:modified>
</cp:coreProperties>
</file>