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FC163492-D03D-46B6-980B-AC04F6FC5E03}" type="datetimeFigureOut">
              <a:rPr lang="id-ID" smtClean="0"/>
              <a:pPr/>
              <a:t>31/08/2020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DCCF34A-D370-496F-8548-714AAFB5D077}"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FC163492-D03D-46B6-980B-AC04F6FC5E03}" type="datetimeFigureOut">
              <a:rPr lang="id-ID" smtClean="0"/>
              <a:pPr/>
              <a:t>31/08/2020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DCCF34A-D370-496F-8548-714AAFB5D077}"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FC163492-D03D-46B6-980B-AC04F6FC5E03}" type="datetimeFigureOut">
              <a:rPr lang="id-ID" smtClean="0"/>
              <a:pPr/>
              <a:t>31/08/2020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DCCF34A-D370-496F-8548-714AAFB5D077}"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FC163492-D03D-46B6-980B-AC04F6FC5E03}" type="datetimeFigureOut">
              <a:rPr lang="id-ID" smtClean="0"/>
              <a:pPr/>
              <a:t>31/08/2020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DCCF34A-D370-496F-8548-714AAFB5D077}"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163492-D03D-46B6-980B-AC04F6FC5E03}" type="datetimeFigureOut">
              <a:rPr lang="id-ID" smtClean="0"/>
              <a:pPr/>
              <a:t>31/08/2020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DCCF34A-D370-496F-8548-714AAFB5D077}"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FC163492-D03D-46B6-980B-AC04F6FC5E03}" type="datetimeFigureOut">
              <a:rPr lang="id-ID" smtClean="0"/>
              <a:pPr/>
              <a:t>31/08/2020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DCCF34A-D370-496F-8548-714AAFB5D077}"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FC163492-D03D-46B6-980B-AC04F6FC5E03}" type="datetimeFigureOut">
              <a:rPr lang="id-ID" smtClean="0"/>
              <a:pPr/>
              <a:t>31/08/2020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1DCCF34A-D370-496F-8548-714AAFB5D077}"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FC163492-D03D-46B6-980B-AC04F6FC5E03}" type="datetimeFigureOut">
              <a:rPr lang="id-ID" smtClean="0"/>
              <a:pPr/>
              <a:t>31/08/2020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1DCCF34A-D370-496F-8548-714AAFB5D077}"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163492-D03D-46B6-980B-AC04F6FC5E03}" type="datetimeFigureOut">
              <a:rPr lang="id-ID" smtClean="0"/>
              <a:pPr/>
              <a:t>31/08/2020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1DCCF34A-D370-496F-8548-714AAFB5D077}"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163492-D03D-46B6-980B-AC04F6FC5E03}" type="datetimeFigureOut">
              <a:rPr lang="id-ID" smtClean="0"/>
              <a:pPr/>
              <a:t>31/08/2020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DCCF34A-D370-496F-8548-714AAFB5D077}"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163492-D03D-46B6-980B-AC04F6FC5E03}" type="datetimeFigureOut">
              <a:rPr lang="id-ID" smtClean="0"/>
              <a:pPr/>
              <a:t>31/08/2020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DCCF34A-D370-496F-8548-714AAFB5D077}"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163492-D03D-46B6-980B-AC04F6FC5E03}" type="datetimeFigureOut">
              <a:rPr lang="id-ID" smtClean="0"/>
              <a:pPr/>
              <a:t>31/08/2020</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CCF34A-D370-496F-8548-714AAFB5D077}"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MEDIA SEBAGAI INSTRUMEN PROPAGANDA </a:t>
            </a:r>
            <a:endParaRPr lang="id-ID" dirty="0"/>
          </a:p>
        </p:txBody>
      </p:sp>
      <p:sp>
        <p:nvSpPr>
          <p:cNvPr id="3" name="Subtitle 2"/>
          <p:cNvSpPr>
            <a:spLocks noGrp="1"/>
          </p:cNvSpPr>
          <p:nvPr>
            <p:ph type="subTitle" idx="1"/>
          </p:nvPr>
        </p:nvSpPr>
        <p:spPr/>
        <p:txBody>
          <a:bodyPr/>
          <a:lstStyle/>
          <a:p>
            <a:r>
              <a:rPr lang="id-ID" b="1" dirty="0" smtClean="0"/>
              <a:t>RATU MUTIALELA CAROPEBOKA</a:t>
            </a:r>
            <a:endParaRPr lang="id-ID" b="1" dirty="0" smtClean="0"/>
          </a:p>
          <a:p>
            <a:r>
              <a:rPr lang="id-ID" b="1" dirty="0" smtClean="0"/>
              <a:t>K14</a:t>
            </a:r>
            <a:endParaRPr lang="id-ID"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r>
              <a:rPr lang="id-ID" dirty="0" smtClean="0"/>
              <a:t>Era modern telah membuka peningkatkan pandangan  para politisi terhadap media massa sebagai alat untuk meyakinkan setiap target untuk patuh-individual, publik, kumpulan, atau kelompok masyarakat- melalui “perbaikan struktur tingkah laku target melalui manipulasi simbolik. </a:t>
            </a:r>
          </a:p>
          <a:p>
            <a:r>
              <a:rPr lang="id-ID" dirty="0"/>
              <a:t>(</a:t>
            </a:r>
            <a:r>
              <a:rPr lang="id-ID" dirty="0" smtClean="0"/>
              <a:t>Combs dan Nimmo ,1993 )</a:t>
            </a:r>
          </a:p>
          <a:p>
            <a:endParaRPr lang="id-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85000" lnSpcReduction="20000"/>
          </a:bodyPr>
          <a:lstStyle/>
          <a:p>
            <a:r>
              <a:rPr lang="id-ID" dirty="0" smtClean="0"/>
              <a:t>Transformasi  politik terjadi dalam tiga dimensi, yakni pergeseran  dari power politics ke image politics, mediasi politik internasional yang  semakin luas dan intens serta penggunaan media sebagai instrumen propaganda yang semakin masif dalam politik internasional.</a:t>
            </a:r>
          </a:p>
          <a:p>
            <a:endParaRPr lang="id-ID" dirty="0" smtClean="0"/>
          </a:p>
          <a:p>
            <a:r>
              <a:rPr lang="id-ID" dirty="0" smtClean="0"/>
              <a:t> Pergeseran dari power politics ke image politics terjadi karena kemampuan media  dalam membawa citra politik ke dalam kontestasi hubungan dan politik </a:t>
            </a:r>
          </a:p>
          <a:p>
            <a:pPr>
              <a:buNone/>
            </a:pPr>
            <a:r>
              <a:rPr lang="id-ID" dirty="0" smtClean="0"/>
              <a:t>	Internasional,dalam kaitan ini, citra politik menjadi modal penting</a:t>
            </a:r>
          </a:p>
          <a:p>
            <a:endParaRPr lang="id-ID"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04664"/>
            <a:ext cx="8229600" cy="1143000"/>
          </a:xfrm>
        </p:spPr>
        <p:txBody>
          <a:bodyPr>
            <a:normAutofit fontScale="90000"/>
          </a:bodyPr>
          <a:lstStyle/>
          <a:p>
            <a:r>
              <a:rPr lang="id-ID" dirty="0" smtClean="0"/>
              <a:t/>
            </a:r>
            <a:br>
              <a:rPr lang="id-ID" dirty="0" smtClean="0"/>
            </a:br>
            <a:r>
              <a:rPr lang="id-ID" b="1" dirty="0" smtClean="0"/>
              <a:t>Propaganda dalam Perspektif Komunikasi </a:t>
            </a:r>
            <a:br>
              <a:rPr lang="id-ID" b="1" dirty="0" smtClean="0"/>
            </a:br>
            <a:endParaRPr lang="id-ID" dirty="0"/>
          </a:p>
        </p:txBody>
      </p:sp>
      <p:sp>
        <p:nvSpPr>
          <p:cNvPr id="3" name="Content Placeholder 2"/>
          <p:cNvSpPr>
            <a:spLocks noGrp="1"/>
          </p:cNvSpPr>
          <p:nvPr>
            <p:ph idx="1"/>
          </p:nvPr>
        </p:nvSpPr>
        <p:spPr/>
        <p:txBody>
          <a:bodyPr>
            <a:normAutofit lnSpcReduction="10000"/>
          </a:bodyPr>
          <a:lstStyle/>
          <a:p>
            <a:r>
              <a:rPr lang="id-ID" dirty="0" smtClean="0"/>
              <a:t>Propaganda yang dipraktikkannya selama ini, belajar dari praktik propaganda lawan-lawan pemikirann, diubah menjadi gerakan-gerakan propagandis sangat kuat dan berpengaruh. Adolf Hitler mampu mendeskripsikan utuhnya sejarah, perkembangan, dan praktik propaganda hingga sekarang, dimana dari puncak kekuasaan, ia dapat mengubah pemikiran-pemikiran yang menjadi tindakan-tindakan nyata. </a:t>
            </a:r>
          </a:p>
          <a:p>
            <a:endParaRPr lang="id-ID"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Tak bisa dimungkiri, propaganda sangat berpengaruh dan mengikat komunikasi dan persuasi.</a:t>
            </a:r>
          </a:p>
          <a:p>
            <a:r>
              <a:rPr lang="id-ID" dirty="0" smtClean="0"/>
              <a:t>Propaganda juga menjadi bahan pergunjingan tidak hanya dalam metode dan praktik, tapi juga dampak bagi masyarakat.</a:t>
            </a:r>
          </a:p>
          <a:p>
            <a:r>
              <a:rPr lang="id-ID" dirty="0" smtClean="0"/>
              <a:t>Secara analisis, propaganda mengalami makna peyoratif (pemburukan makna).</a:t>
            </a:r>
          </a:p>
          <a:p>
            <a:endParaRPr lang="id-ID"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a:bodyPr>
          <a:lstStyle/>
          <a:p>
            <a:r>
              <a:rPr lang="id-ID" dirty="0" smtClean="0"/>
              <a:t>propaganda sering dimanfaatkan politisi dan penguasa untuk tujuan-tujuan tertentu.</a:t>
            </a:r>
          </a:p>
          <a:p>
            <a:r>
              <a:rPr lang="id-ID" dirty="0" smtClean="0"/>
              <a:t>Di tengah gempuran propaganda versus media sosial, antisipasinya sangat dibutuhkan jika berdampak negatif dengan counter propaganda.</a:t>
            </a:r>
          </a:p>
          <a:p>
            <a:r>
              <a:rPr lang="id-ID" dirty="0" smtClean="0"/>
              <a:t>Artinya, tak selamanya diperlukan apriori pada propaganda, tetapi tetap harus waspada terhadap dampak buruk yang bisa ditimbulkan.</a:t>
            </a:r>
          </a:p>
          <a:p>
            <a:endParaRPr lang="id-ID"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r>
              <a:rPr lang="id-ID" dirty="0" smtClean="0"/>
              <a:t>memahami propaganda sangat bermanfaat bagi retorika para aktivis politik, pengambilan kebijakan, dan praktisi komunikasi.</a:t>
            </a:r>
          </a:p>
          <a:p>
            <a:r>
              <a:rPr lang="id-ID" dirty="0" smtClean="0"/>
              <a:t>Untuk mencapai sasaran kekuatan spektrum yang luas dan komprehensif harus memahami tentang esensi propaganda dan menggunakannya untuk kegiatan positif.</a:t>
            </a:r>
          </a:p>
          <a:p>
            <a:endParaRPr lang="id-ID"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85000" lnSpcReduction="10000"/>
          </a:bodyPr>
          <a:lstStyle/>
          <a:p>
            <a:r>
              <a:rPr lang="id-ID" dirty="0" smtClean="0"/>
              <a:t>Istilah propaganda bisa jadi telah mengukirkan suatu gambaran negatif atau hal buruk di dalam pikiran seseorang</a:t>
            </a:r>
          </a:p>
          <a:p>
            <a:r>
              <a:rPr lang="id-ID" dirty="0" smtClean="0"/>
              <a:t>Kegiatanpropaganda memang sangat terkait dengan kepentingan politik.Kegiatan propaganda paling mencolok mendapat sorotan adalah propaganda Hitler dalam mempengaruhi bangsa Jerman dengan ajaran atau paham Nazi.</a:t>
            </a:r>
          </a:p>
          <a:p>
            <a:r>
              <a:rPr lang="id-ID" dirty="0" smtClean="0"/>
              <a:t>Penggunaan propaganda secara intensif dalam bidang politik dilakukan oleh Hitler bersama dengan menteri propagandanya Joseph Goebbels.</a:t>
            </a:r>
          </a:p>
          <a:p>
            <a:endParaRPr lang="id-ID"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r>
              <a:rPr lang="id-ID" dirty="0" smtClean="0"/>
              <a:t>Lasswell, tahun 1937 mendenisikan “propaganda dalam</a:t>
            </a:r>
            <a:r>
              <a:rPr lang="id-ID" dirty="0"/>
              <a:t> </a:t>
            </a:r>
            <a:r>
              <a:rPr lang="id-ID" dirty="0" smtClean="0"/>
              <a:t>arti</a:t>
            </a:r>
            <a:r>
              <a:rPr lang="id-ID" dirty="0"/>
              <a:t> </a:t>
            </a:r>
            <a:r>
              <a:rPr lang="id-ID" dirty="0" smtClean="0"/>
              <a:t>yang</a:t>
            </a:r>
            <a:r>
              <a:rPr lang="id-ID" dirty="0"/>
              <a:t> </a:t>
            </a:r>
            <a:r>
              <a:rPr lang="id-ID" dirty="0" smtClean="0"/>
              <a:t>paling</a:t>
            </a:r>
            <a:r>
              <a:rPr lang="id-ID" dirty="0"/>
              <a:t> </a:t>
            </a:r>
            <a:r>
              <a:rPr lang="id-ID" dirty="0" smtClean="0"/>
              <a:t>luas adalah teknik memengaruhi tindakan manusia dengan memanipulasi representasi (penyajian). </a:t>
            </a:r>
          </a:p>
          <a:p>
            <a:r>
              <a:rPr lang="id-ID" dirty="0" smtClean="0"/>
              <a:t>Representasi dapat berbentuk lisan,Tulisan, gambar atau musik” (Severin; Tankard </a:t>
            </a:r>
          </a:p>
          <a:p>
            <a:r>
              <a:rPr lang="id-ID" dirty="0" smtClean="0"/>
              <a:t>Jr, 2007:128). </a:t>
            </a:r>
            <a:endParaRPr lang="id-ID"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Propaganda dimulai penelusuran dari “komunikasi”.Istilah komunikasi bagi masyarakat umum tentu tidak asing, bahkan komunikasi dianggap sebagai suatu hal yang rutin dalam kegiatan manusia.</a:t>
            </a:r>
          </a:p>
          <a:p>
            <a:endParaRPr lang="id-ID"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a:bodyPr>
          <a:lstStyle/>
          <a:p>
            <a:r>
              <a:rPr lang="id-ID" dirty="0" smtClean="0"/>
              <a:t>Everet M. Rogers menekankan  bahwa komunikasi adalah proses di mana ide dialihkan dari sumber kepada satu penerima atau lebih, dengan maksud mengubah tingkah laku mereka. </a:t>
            </a:r>
          </a:p>
          <a:p>
            <a:r>
              <a:rPr lang="id-ID" dirty="0" smtClean="0"/>
              <a:t> Kincaid (1981), komunikasi adalah proses di mana 	dua orang atau lebih membentuk atau melakukan pertukaran informasi satu sama lainnya  yang pada gilirannya timbul saling pengertian  yang mendalam(Ardial,2009:21).</a:t>
            </a:r>
          </a:p>
          <a:p>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lnSpcReduction="10000"/>
          </a:bodyPr>
          <a:lstStyle/>
          <a:p>
            <a:r>
              <a:rPr lang="id-ID" dirty="0" smtClean="0"/>
              <a:t>perubahan dramatik di bidang ekonomi, industri komunikasi, dan juga politik dalam satu dekade belakangan adalah  cenderungmulai diterapkannya model Propaganda. </a:t>
            </a:r>
          </a:p>
          <a:p>
            <a:r>
              <a:rPr lang="id-ID" dirty="0" smtClean="0"/>
              <a:t>Dua FIlter yang paling pokok bagi Berlangsungnya proses ini  adalah pengaruh kepemilikan dan periklanan yang semakin meningkat. </a:t>
            </a:r>
          </a:p>
          <a:p>
            <a:endParaRPr lang="id-ID" dirty="0" smtClean="0"/>
          </a:p>
          <a:p>
            <a:endParaRPr lang="id-ID" dirty="0" smtClean="0"/>
          </a:p>
          <a:p>
            <a:endParaRPr lang="id-ID"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20000"/>
          </a:bodyPr>
          <a:lstStyle/>
          <a:p>
            <a:r>
              <a:rPr lang="id-ID" dirty="0" smtClean="0"/>
              <a:t>Sebagai suatu proses sosial menunjukkan bahwa komunikasi selalu melibatkan manusia serta interaksi. </a:t>
            </a:r>
          </a:p>
          <a:p>
            <a:r>
              <a:rPr lang="id-ID" dirty="0" smtClean="0"/>
              <a:t>Ketika dipandang secara sosial, komunikasi selalu melibatkan dua orang  yang berinteraksi dengan berbagai niat, motivasi dan kemampuan komunikasi sebagai  proses, berarti komunikasi mempunyai sifat yang berkesinambungan dan tidak memiliki akhir.</a:t>
            </a:r>
          </a:p>
          <a:p>
            <a:r>
              <a:rPr lang="id-ID" dirty="0" smtClean="0"/>
              <a:t>Komunikasi juga bersifat dinamis, kompleks, dan </a:t>
            </a:r>
          </a:p>
          <a:p>
            <a:pPr>
              <a:buNone/>
            </a:pPr>
            <a:r>
              <a:rPr lang="id-ID" dirty="0" smtClean="0"/>
              <a:t>	senantiasa berubah</a:t>
            </a:r>
          </a:p>
          <a:p>
            <a:endParaRPr lang="id-ID"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20000"/>
          </a:bodyPr>
          <a:lstStyle/>
          <a:p>
            <a:r>
              <a:rPr lang="id-ID" dirty="0" smtClean="0"/>
              <a:t>Simbol (symbol) adalah sebuah label arbitrer atau representasi dari fenomena. Biasanya telah disepakati bersama dalam sebuah kelompok, tetapi mungkin saja tidak dimengerti di luar kelompok tersebut.</a:t>
            </a:r>
          </a:p>
          <a:p>
            <a:r>
              <a:rPr lang="id-ID" dirty="0" smtClean="0"/>
              <a:t>Dalam hal ini ada simbol konkrit (concretesymbol) yaitu symbol yang merepresentasikan benda  dan </a:t>
            </a:r>
          </a:p>
          <a:p>
            <a:r>
              <a:rPr lang="id-ID" dirty="0" smtClean="0"/>
              <a:t>simbol abstrak (abstract symbols) yaitu simbol yang merepresentasikan suatu pemikiran atau ide.</a:t>
            </a:r>
            <a:endParaRPr lang="id-ID"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lnSpcReduction="10000"/>
          </a:bodyPr>
          <a:lstStyle/>
          <a:p>
            <a:r>
              <a:rPr lang="id-ID" dirty="0" smtClean="0"/>
              <a:t>Makna : adalah yang diambil orang dari suatu pesan. </a:t>
            </a:r>
          </a:p>
          <a:p>
            <a:r>
              <a:rPr lang="id-ID" dirty="0" smtClean="0"/>
              <a:t>Pesan dapat memiliki lebih dari satu makna.</a:t>
            </a:r>
          </a:p>
          <a:p>
            <a:r>
              <a:rPr lang="id-ID" dirty="0" smtClean="0"/>
              <a:t>Lingkungan (environment) adalah situasi atau </a:t>
            </a:r>
          </a:p>
          <a:p>
            <a:r>
              <a:rPr lang="id-ID" dirty="0" smtClean="0"/>
              <a:t>konteks di mana komunikasi terjadi.</a:t>
            </a:r>
          </a:p>
          <a:p>
            <a:r>
              <a:rPr lang="id-ID" dirty="0" smtClean="0"/>
              <a:t>Lingkungan terdiri dari beberapa elemen, seperti waktu, tempat, periode sejarah, relasi, dan latar belakang budaya pembicara dan pendengar</a:t>
            </a:r>
          </a:p>
          <a:p>
            <a:endParaRPr lang="id-ID"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Rujukan </a:t>
            </a:r>
            <a:endParaRPr lang="id-ID" dirty="0"/>
          </a:p>
        </p:txBody>
      </p:sp>
      <p:sp>
        <p:nvSpPr>
          <p:cNvPr id="3" name="Content Placeholder 2"/>
          <p:cNvSpPr>
            <a:spLocks noGrp="1"/>
          </p:cNvSpPr>
          <p:nvPr>
            <p:ph idx="1"/>
          </p:nvPr>
        </p:nvSpPr>
        <p:spPr/>
        <p:txBody>
          <a:bodyPr>
            <a:normAutofit fontScale="70000" lnSpcReduction="20000"/>
          </a:bodyPr>
          <a:lstStyle/>
          <a:p>
            <a:r>
              <a:rPr lang="id-ID" dirty="0" smtClean="0"/>
              <a:t>Johson-Cartee, Karen S dan Gary A. Copeland. 2004. Strategic Political Communication.</a:t>
            </a:r>
          </a:p>
          <a:p>
            <a:r>
              <a:rPr lang="id-ID" dirty="0" smtClean="0"/>
              <a:t>Rethingking Social Influence, Persuasion and Propaganda, Lanham-Bolulder-New York-Toronto-Oxford: Rowman and Littlefield.</a:t>
            </a:r>
          </a:p>
          <a:p>
            <a:r>
              <a:rPr lang="id-ID" dirty="0" smtClean="0"/>
              <a:t>Lange, Bernd-Peter dan David Ward (ed). 2004. The Media and Elections A Handbook and Comparative Study, Mahwah,New Jersey-London: Lawrence Erlbaum Associates.</a:t>
            </a:r>
          </a:p>
          <a:p>
            <a:r>
              <a:rPr lang="id-ID" dirty="0" smtClean="0"/>
              <a:t>Lilleker, Darren G, dan Jennifer Lees-Mashment (ed). 2005. Political Marketing, A Comparative Perspective, Manchester University Press.</a:t>
            </a:r>
          </a:p>
          <a:p>
            <a:r>
              <a:rPr lang="id-ID" dirty="0" smtClean="0"/>
              <a:t>McNair, Brian. 2003. An Introduction to Political Communication, London: Routledge.</a:t>
            </a:r>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85000" lnSpcReduction="20000"/>
          </a:bodyPr>
          <a:lstStyle/>
          <a:p>
            <a:r>
              <a:rPr lang="id-ID" dirty="0" smtClean="0"/>
              <a:t>Terdapat trend bahwa media dimiliki  oleh segelintir orang atau kelompok Masyarakat. </a:t>
            </a:r>
          </a:p>
          <a:p>
            <a:r>
              <a:rPr lang="id-ID" dirty="0" smtClean="0"/>
              <a:t>Akibatnya, liputan media menjadi cenderung menguntungkan pemilik modal dan demi </a:t>
            </a:r>
          </a:p>
          <a:p>
            <a:pPr>
              <a:buNone/>
            </a:pPr>
            <a:r>
              <a:rPr lang="id-ID" dirty="0" smtClean="0"/>
              <a:t>	dukungan periklanan yang lebih besar. </a:t>
            </a:r>
          </a:p>
          <a:p>
            <a:r>
              <a:rPr lang="id-ID" dirty="0" smtClean="0"/>
              <a:t>Selain daripada itu juga terdapat -sourcing and flak yang telah pula memperkuat pengaruh elit dalam </a:t>
            </a:r>
          </a:p>
          <a:p>
            <a:pPr>
              <a:buNone/>
            </a:pPr>
            <a:r>
              <a:rPr lang="id-ID" dirty="0" smtClean="0"/>
              <a:t>	kehidupan politik. </a:t>
            </a:r>
          </a:p>
          <a:p>
            <a:pPr>
              <a:buNone/>
            </a:pPr>
            <a:r>
              <a:rPr lang="id-ID" dirty="0" smtClean="0"/>
              <a:t>	</a:t>
            </a:r>
            <a:r>
              <a:rPr lang="id-ID" b="1" dirty="0" smtClean="0"/>
              <a:t>Hiperkomersialisasi </a:t>
            </a:r>
            <a:r>
              <a:rPr lang="id-ID" dirty="0" smtClean="0"/>
              <a:t>telah memunculkan gejala baru </a:t>
            </a:r>
          </a:p>
          <a:p>
            <a:pPr>
              <a:buNone/>
            </a:pPr>
            <a:r>
              <a:rPr lang="id-ID" dirty="0" smtClean="0"/>
              <a:t>	dalam bentuk pendangkalan laporan jurnalisme  sebagaiakibat esiensi. </a:t>
            </a:r>
          </a:p>
          <a:p>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a:bodyPr>
          <a:lstStyle/>
          <a:p>
            <a:r>
              <a:rPr lang="id-ID" dirty="0" smtClean="0"/>
              <a:t>Media hanya mengandalkan liputan-liputan berorientasi ke atas dengan mengandalkan sumber-sumber elit politik dan ekonomi.</a:t>
            </a:r>
          </a:p>
          <a:p>
            <a:r>
              <a:rPr lang="id-ID" dirty="0" smtClean="0"/>
              <a:t> Dalam kehidupan  media, berkuasanya ideologi pasar telah </a:t>
            </a:r>
            <a:r>
              <a:rPr lang="id-ID" i="1" dirty="0" smtClean="0"/>
              <a:t>menciptakan market-driven </a:t>
            </a:r>
            <a:r>
              <a:rPr lang="id-ID" dirty="0" smtClean="0"/>
              <a:t>journalism, telah mendorong media yang semata berorientasi pada kepentingan pasar/prot dibandingkan dengan melayani warga negara dan </a:t>
            </a:r>
          </a:p>
          <a:p>
            <a:pPr>
              <a:buNone/>
            </a:pPr>
            <a:r>
              <a:rPr lang="id-ID" dirty="0" smtClean="0"/>
              <a:t>	sistem politik demokrasi</a:t>
            </a:r>
          </a:p>
          <a:p>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a:t>P</a:t>
            </a:r>
            <a:r>
              <a:rPr lang="id-ID" dirty="0" smtClean="0"/>
              <a:t>ropaganda telah memainkan peranan yang menentukan dalam upayanya suatu negara untuk meraih tujuan-tujuan politik yang sudah ditetapkan . </a:t>
            </a:r>
          </a:p>
          <a:p>
            <a:r>
              <a:rPr lang="id-ID" dirty="0" smtClean="0"/>
              <a:t>Propaganda digunakan untuk mempengaruhi kebijakan-kebijakan luar  negeri dan sikap-sikap masyarakat yang menjadi target.</a:t>
            </a:r>
          </a:p>
          <a:p>
            <a:endParaRPr lang="id-ID" dirty="0" smtClean="0"/>
          </a:p>
          <a:p>
            <a:endParaRPr lang="id-ID" dirty="0" smtClean="0"/>
          </a:p>
          <a:p>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lnSpcReduction="10000"/>
          </a:bodyPr>
          <a:lstStyle/>
          <a:p>
            <a:r>
              <a:rPr lang="id-ID" dirty="0" smtClean="0"/>
              <a:t>Edward L. Bernays  mengemukakan bahwa manipulasi kesadaran yang diorganisasikan dalam </a:t>
            </a:r>
          </a:p>
          <a:p>
            <a:pPr>
              <a:buNone/>
            </a:pPr>
            <a:r>
              <a:rPr lang="id-ID" dirty="0" smtClean="0"/>
              <a:t>	kebiasaan dan opini massa merupakan ciri-ciri paling utama masyarakat  demokrasi. </a:t>
            </a:r>
          </a:p>
          <a:p>
            <a:pPr>
              <a:buNone/>
            </a:pPr>
            <a:r>
              <a:rPr lang="id-ID" dirty="0"/>
              <a:t>	</a:t>
            </a:r>
            <a:r>
              <a:rPr lang="id-ID" dirty="0" smtClean="0"/>
              <a:t>Suatu esensi demokrasi yang juga merupakan cara untuk  memelihara struktur kekuasaan, struktur otoritas, kesejahteraan.</a:t>
            </a:r>
          </a:p>
          <a:p>
            <a:pPr>
              <a:buNone/>
            </a:pPr>
            <a:r>
              <a:rPr lang="id-ID" dirty="0"/>
              <a:t>	</a:t>
            </a:r>
            <a:r>
              <a:rPr lang="id-ID" dirty="0" smtClean="0"/>
              <a:t> (Dikutip dari Chomsky, 1998.</a:t>
            </a:r>
          </a:p>
          <a:p>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a:bodyPr>
          <a:lstStyle/>
          <a:p>
            <a:r>
              <a:rPr lang="id-ID" dirty="0" smtClean="0"/>
              <a:t>Perkembangan  teknologi komunikasi dan  beroperasinya media-media lintas batas negara </a:t>
            </a:r>
          </a:p>
          <a:p>
            <a:pPr>
              <a:buNone/>
            </a:pPr>
            <a:r>
              <a:rPr lang="id-ID" dirty="0" smtClean="0"/>
              <a:t>	bangsa yang telah menstransformasi politik internasional</a:t>
            </a:r>
          </a:p>
          <a:p>
            <a:r>
              <a:rPr lang="id-ID" dirty="0" smtClean="0"/>
              <a:t>Aktor propaganda tidak lagi menjadi monopoli pemerintah, tetapi juga  warga negara dan dalam konteks tersebut media berperan dalam menyebarluaskan pesan-pesan propaganda melalui berita dan pesan-pesan lain ke target. </a:t>
            </a:r>
          </a:p>
          <a:p>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r>
              <a:rPr lang="id-ID" dirty="0" smtClean="0"/>
              <a:t>Dimensi lain dari persoalan globalisasi media adalah konsentrasi kepemilikan media-media tersebut di tangan segelintir orang, dan sebagian besar beroperasi di negara maju. </a:t>
            </a:r>
          </a:p>
          <a:p>
            <a:endParaRPr lang="id-ID" dirty="0" smtClean="0"/>
          </a:p>
          <a:p>
            <a:r>
              <a:rPr lang="id-ID" dirty="0" smtClean="0"/>
              <a:t>Dalam suatu struktur yang monopolistik  dan oligopolistik, orientasi media akan cenderung menguntungkan elit politik, </a:t>
            </a:r>
          </a:p>
          <a:p>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10000"/>
          </a:bodyPr>
          <a:lstStyle/>
          <a:p>
            <a:r>
              <a:rPr lang="id-ID" dirty="0" smtClean="0"/>
              <a:t>Combs dan Nimmo (1993) mengemukakan bahwa karena peranan komunikasi dan media maka kontrol terhadap sumber komunikasi dan organisasi media dapat meningkatkan kemungkinan mencapai saat-saat Machiavelli dalam penggunaan kekuatan. </a:t>
            </a:r>
          </a:p>
          <a:p>
            <a:r>
              <a:rPr lang="sv-SE" dirty="0" smtClean="0"/>
              <a:t>Dalam kaitan ini, media massa menawarkan kesempatan bagi penyebarluasan pesan-pesan kepada populasi luas, menjadikan kondisi yang penting serta alat propaganda baru</a:t>
            </a:r>
          </a:p>
          <a:p>
            <a:endParaRPr lang="id-ID"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TotalTime>
  <Words>981</Words>
  <Application>Microsoft Office PowerPoint</Application>
  <PresentationFormat>On-screen Show (4:3)</PresentationFormat>
  <Paragraphs>74</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MEDIA SEBAGAI INSTRUMEN PROPAGANDA </vt:lpstr>
      <vt:lpstr>Slide 2</vt:lpstr>
      <vt:lpstr>Slide 3</vt:lpstr>
      <vt:lpstr>Slide 4</vt:lpstr>
      <vt:lpstr>Slide 5</vt:lpstr>
      <vt:lpstr>Slide 6</vt:lpstr>
      <vt:lpstr>Slide 7</vt:lpstr>
      <vt:lpstr>Slide 8</vt:lpstr>
      <vt:lpstr>Slide 9</vt:lpstr>
      <vt:lpstr>Slide 10</vt:lpstr>
      <vt:lpstr>Slide 11</vt:lpstr>
      <vt:lpstr> Propaganda dalam Perspektif Komunikasi  </vt:lpstr>
      <vt:lpstr>Slide 13</vt:lpstr>
      <vt:lpstr>Slide 14</vt:lpstr>
      <vt:lpstr>Slide 15</vt:lpstr>
      <vt:lpstr>Slide 16</vt:lpstr>
      <vt:lpstr>Slide 17</vt:lpstr>
      <vt:lpstr>Slide 18</vt:lpstr>
      <vt:lpstr>Slide 19</vt:lpstr>
      <vt:lpstr>Slide 20</vt:lpstr>
      <vt:lpstr>Slide 21</vt:lpstr>
      <vt:lpstr>Slide 22</vt:lpstr>
      <vt:lpstr>Rujukan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MEDIA SEBAGAI INSTRUMEN PROPAGANDA</dc:title>
  <dc:creator>BUNDA RATU</dc:creator>
  <cp:lastModifiedBy>BUNDA RATU</cp:lastModifiedBy>
  <cp:revision>4</cp:revision>
  <dcterms:created xsi:type="dcterms:W3CDTF">2020-04-27T09:10:12Z</dcterms:created>
  <dcterms:modified xsi:type="dcterms:W3CDTF">2020-08-31T03:14:04Z</dcterms:modified>
</cp:coreProperties>
</file>