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3B8864D-5628-4EE8-B797-D38E1DBDCE72}"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4A450D-9542-4A96-B22E-D9969576B311}"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3B8864D-5628-4EE8-B797-D38E1DBDCE72}"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4A450D-9542-4A96-B22E-D9969576B31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3B8864D-5628-4EE8-B797-D38E1DBDCE72}"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4A450D-9542-4A96-B22E-D9969576B31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3B8864D-5628-4EE8-B797-D38E1DBDCE72}"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4A450D-9542-4A96-B22E-D9969576B31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8864D-5628-4EE8-B797-D38E1DBDCE72}"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4A450D-9542-4A96-B22E-D9969576B311}"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3B8864D-5628-4EE8-B797-D38E1DBDCE72}"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4A450D-9542-4A96-B22E-D9969576B311}"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3B8864D-5628-4EE8-B797-D38E1DBDCE72}" type="datetimeFigureOut">
              <a:rPr lang="id-ID" smtClean="0"/>
              <a:t>05/08/2020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D4A450D-9542-4A96-B22E-D9969576B311}"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3B8864D-5628-4EE8-B797-D38E1DBDCE72}" type="datetimeFigureOut">
              <a:rPr lang="id-ID" smtClean="0"/>
              <a:t>05/08/2020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D4A450D-9542-4A96-B22E-D9969576B31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8864D-5628-4EE8-B797-D38E1DBDCE72}" type="datetimeFigureOut">
              <a:rPr lang="id-ID" smtClean="0"/>
              <a:t>05/08/2020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D4A450D-9542-4A96-B22E-D9969576B31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8864D-5628-4EE8-B797-D38E1DBDCE72}"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4A450D-9542-4A96-B22E-D9969576B311}"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8864D-5628-4EE8-B797-D38E1DBDCE72}"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4A450D-9542-4A96-B22E-D9969576B311}"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8864D-5628-4EE8-B797-D38E1DBDCE72}" type="datetimeFigureOut">
              <a:rPr lang="id-ID" smtClean="0"/>
              <a:t>05/08/2020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A450D-9542-4A96-B22E-D9969576B31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Globalisasi </a:t>
            </a:r>
            <a:r>
              <a:rPr lang="id-ID" dirty="0"/>
              <a:t>media telah mengubah karakteristik </a:t>
            </a:r>
          </a:p>
        </p:txBody>
      </p:sp>
      <p:sp>
        <p:nvSpPr>
          <p:cNvPr id="3" name="Subtitle 2"/>
          <p:cNvSpPr>
            <a:spLocks noGrp="1"/>
          </p:cNvSpPr>
          <p:nvPr>
            <p:ph type="subTitle" idx="1"/>
          </p:nvPr>
        </p:nvSpPr>
        <p:spPr/>
        <p:txBody>
          <a:bodyPr/>
          <a:lstStyle/>
          <a:p>
            <a:endParaRPr lang="id-ID" dirty="0" smtClean="0"/>
          </a:p>
          <a:p>
            <a:r>
              <a:rPr lang="id-ID" dirty="0" smtClean="0"/>
              <a:t>K12</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Integrasi,interkoneksi, dan bahkan interdependensi (Keohane dan Nye, 1977) tidak dapat dilepaskan dari keberadaan media dan teknologi komunikasi yang beroperasi lintas batas negara bangsa. </a:t>
            </a:r>
            <a:endParaRPr lang="id-ID" dirty="0" smtClean="0"/>
          </a:p>
          <a:p>
            <a:r>
              <a:rPr lang="id-ID" dirty="0" smtClean="0"/>
              <a:t>Tanpa </a:t>
            </a:r>
            <a:r>
              <a:rPr lang="id-ID" dirty="0"/>
              <a:t>adanya teknologi komunikasi, maka tidak ada pasar-pasar global sebagaimana adanya sekarang. Tanpa adanya ILMU </a:t>
            </a:r>
            <a:r>
              <a:rPr lang="id-ID" dirty="0" smtClean="0"/>
              <a:t>KOMUNIKASI ,komunikasi </a:t>
            </a:r>
            <a:r>
              <a:rPr lang="id-ID" dirty="0"/>
              <a:t>global maka tidak akan muncul pasar global (Tehranian, 1999)</a:t>
            </a:r>
          </a:p>
          <a:p>
            <a:endParaRPr lang="id-ID" dirty="0"/>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Peran </a:t>
            </a:r>
            <a:r>
              <a:rPr lang="id-ID" dirty="0"/>
              <a:t>media dalam proses globalisasi tersebut, Thompson </a:t>
            </a:r>
            <a:r>
              <a:rPr lang="id-ID" dirty="0" smtClean="0"/>
              <a:t>(</a:t>
            </a:r>
            <a:r>
              <a:rPr lang="id-ID" dirty="0"/>
              <a:t>2000) mengemukakan bahwa </a:t>
            </a:r>
            <a:r>
              <a:rPr lang="id-ID" dirty="0" smtClean="0"/>
              <a:t>: perkembangan </a:t>
            </a:r>
            <a:r>
              <a:rPr lang="id-ID" dirty="0"/>
              <a:t>media baru dan komunikasi tidak hanya dalam jaringan-jaringan transmisi informasi di antara individu yang masih mempunyai hubungan-hubungan sosial. </a:t>
            </a:r>
            <a:endParaRPr lang="id-ID" dirty="0" smtClean="0"/>
          </a:p>
          <a:p>
            <a:r>
              <a:rPr lang="id-ID" dirty="0" smtClean="0"/>
              <a:t>Perkembangan </a:t>
            </a:r>
            <a:r>
              <a:rPr lang="id-ID" dirty="0"/>
              <a:t>media dan komunikasi menciptakan bentuk-bentuk tindakan dan interaksi dan hubungan-hubungan sosial jenis baru-suatu bentuk hubungan yang berbeda jika dibandingkan dengan bentuk hubungan </a:t>
            </a:r>
            <a:r>
              <a:rPr lang="id-ID" i="1" dirty="0"/>
              <a:t>face-to-face</a:t>
            </a:r>
            <a:r>
              <a:rPr lang="id-ID" dirty="0"/>
              <a:t> yang hadir dalam hampir keseluruhan sejarah manusia.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Kontribusi </a:t>
            </a:r>
            <a:r>
              <a:rPr lang="id-ID" dirty="0"/>
              <a:t>bagi globalisasi dunia dalam tiga cara (Rantanen, 1999). </a:t>
            </a:r>
            <a:endParaRPr lang="id-ID" dirty="0" smtClean="0"/>
          </a:p>
          <a:p>
            <a:endParaRPr lang="id-ID" dirty="0"/>
          </a:p>
          <a:p>
            <a:r>
              <a:rPr lang="id-ID" b="1" dirty="0"/>
              <a:t>Pertama</a:t>
            </a:r>
            <a:r>
              <a:rPr lang="id-ID" dirty="0"/>
              <a:t>, komunikasi global menyediakan “infrastructures” bagi aliran data, berita, dan citra lintas batas negara bangsa yang memungkinkan pan-kapitalisme berkembang. </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a:t>Kedua</a:t>
            </a:r>
            <a:r>
              <a:rPr lang="id-ID" dirty="0"/>
              <a:t>, komunikasi global telah mendorong peningkatan permintaan melalui </a:t>
            </a:r>
            <a:r>
              <a:rPr lang="id-ID" i="1" dirty="0"/>
              <a:t>“channels of desire”</a:t>
            </a:r>
            <a:r>
              <a:rPr lang="id-ID" dirty="0"/>
              <a:t> periklanan global. </a:t>
            </a:r>
          </a:p>
          <a:p>
            <a:r>
              <a:rPr lang="id-ID" b="1" dirty="0"/>
              <a:t>Ketiga</a:t>
            </a:r>
            <a:r>
              <a:rPr lang="id-ID" dirty="0"/>
              <a:t>, komunikasi global memberdayakan kelompok-kelompok marginal </a:t>
            </a:r>
          </a:p>
          <a:p>
            <a:r>
              <a:rPr lang="id-ID" i="1" dirty="0"/>
              <a:t>(the silent voices)</a:t>
            </a:r>
            <a:r>
              <a:rPr lang="id-ID" dirty="0"/>
              <a:t> di negara-negara periferi akan hak menentukan nasib sendiri (</a:t>
            </a:r>
            <a:r>
              <a:rPr lang="id-ID" i="1" dirty="0"/>
              <a:t>self-determination</a:t>
            </a:r>
            <a:r>
              <a:rPr lang="id-ID" dirty="0"/>
              <a:t>) dan keadilan sosial yang biasanya hadir dalam bentuk pemujaan mendalam atas identitas vis-a-vis komoditas di negara-negara center. </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Jaringan </a:t>
            </a:r>
            <a:r>
              <a:rPr lang="id-ID" dirty="0"/>
              <a:t>televisi transnasional telah menantang hubungan-hubungan tradisional antara televisi dengan negara bangsa melalui jangkauan siarannya yang bersifat transnasional (Chalaby, 2003:460-462).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a:t>terdapat tiga tipe </a:t>
            </a:r>
            <a:r>
              <a:rPr lang="id-ID" b="1" dirty="0"/>
              <a:t>coverage, yakni multi-territory, pan-regional, dan global.</a:t>
            </a:r>
            <a:r>
              <a:rPr lang="id-ID" dirty="0"/>
              <a:t> </a:t>
            </a:r>
          </a:p>
          <a:p>
            <a:r>
              <a:rPr lang="id-ID" dirty="0"/>
              <a:t>Stasiun televisi yang mempunyai coverage multi-territory biasanya muncul karena tidak mempunyai cukup sumber daya untuk mengembangkan siaran pan-regional atau jika tidak demikian lebih karena, Globalisasi Media dan alasan-alasan ketakutan sebagai akibat ketiadaan brand dan bahan-bahan untuk menyelenggarakan siaran pan-regional</a:t>
            </a:r>
            <a:r>
              <a:rPr lang="id-ID" dirty="0" smtClean="0"/>
              <a:t>.</a:t>
            </a:r>
          </a:p>
          <a:p>
            <a:r>
              <a:rPr lang="id-ID" dirty="0" smtClean="0"/>
              <a:t> </a:t>
            </a:r>
            <a:r>
              <a:rPr lang="id-ID" dirty="0"/>
              <a:t>Di sisi lain, siaran-siaran televisi pan-regional biasanya mampu menjangkau keseluruhan kawasan regional. </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Globalisasi yang ditopang oleh perkembangan teknologi komunikasi </a:t>
            </a:r>
          </a:p>
          <a:p>
            <a:r>
              <a:rPr lang="id-ID" dirty="0"/>
              <a:t>ini telah menciptakan apa yang sering disebut oleh ilmuwan Kanada, </a:t>
            </a:r>
            <a:r>
              <a:rPr lang="id-ID" dirty="0" smtClean="0"/>
              <a:t>Marshal </a:t>
            </a:r>
            <a:r>
              <a:rPr lang="id-ID" dirty="0"/>
              <a:t>McLuhan, sebagai “perkampungan global” (“</a:t>
            </a:r>
            <a:r>
              <a:rPr lang="id-ID" i="1" dirty="0"/>
              <a:t>global village</a:t>
            </a:r>
            <a:r>
              <a:rPr lang="id-ID" dirty="0"/>
              <a:t>”). </a:t>
            </a:r>
          </a:p>
          <a:p>
            <a:r>
              <a:rPr lang="id-ID" dirty="0"/>
              <a:t>Suatu dunia yang diibaratkan sebagai perkampungan global di mana sekat-sekat antarwilayah tidak lagi berlaku, dan masing-masing individu dapat berinteraksi satu dengan yang lain melalui teknologi komunikasi. </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Gagasan McLargumentasi bahwa kemampuan berita yang dipancarkan melalui satelit secara simultan oleh stasiun penyiaran ke seluruh dunia dalam suatu waktu bersamaan telah menciptakan “global public sphere” dan kosmopolitanisme sebagai dasar terbentuknya warga negara dunia (global citizenship) (dikutip dari Rai dan Cottle, 2007:2). </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Teknologi </a:t>
            </a:r>
            <a:r>
              <a:rPr lang="id-ID" dirty="0"/>
              <a:t>komunikasi telah memungkinkan seseorang berhubungan secara langsung dengan orang-orang di seluruh dunia, termasuk dengan otoritas politik. Inilah yang mendorong munculnya kelompok-kelompok yang lebih bersifat </a:t>
            </a:r>
            <a:r>
              <a:rPr lang="id-ID" dirty="0" smtClean="0"/>
              <a:t>kosmopolitan</a:t>
            </a:r>
            <a:r>
              <a:rPr lang="id-ID" dirty="0"/>
              <a:t>Greenpeace, kelompok pecinta lingkungan hidup yang </a:t>
            </a:r>
            <a:r>
              <a:rPr lang="id-ID" dirty="0" smtClean="0"/>
              <a:t>beroperasi </a:t>
            </a:r>
            <a:r>
              <a:rPr lang="id-ID" dirty="0"/>
              <a:t>lintas batas negara, menjadi salah satu contohnya. </a:t>
            </a:r>
            <a:endParaRPr lang="id-ID" dirty="0" smtClean="0"/>
          </a:p>
          <a:p>
            <a:r>
              <a:rPr lang="id-ID" dirty="0" smtClean="0"/>
              <a:t>Persoalannya sekarang </a:t>
            </a:r>
            <a:r>
              <a:rPr lang="id-ID" b="1" dirty="0"/>
              <a:t>bagaimana globalisasi media tersebut berpengaruh terhadap politik internasional</a:t>
            </a:r>
            <a:endParaRPr lang="id-ID" b="1" dirty="0" smtClean="0"/>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endParaRPr lang="id-ID" dirty="0"/>
          </a:p>
          <a:p>
            <a:endParaRPr lang="id-ID" dirty="0" smtClean="0"/>
          </a:p>
          <a:p>
            <a:pPr algn="ctr"/>
            <a:r>
              <a:rPr lang="id-ID" sz="5400" dirty="0" smtClean="0"/>
              <a:t>LANJUT </a:t>
            </a:r>
            <a:r>
              <a:rPr lang="id-ID" sz="5400" smtClean="0"/>
              <a:t>KE KULIAH </a:t>
            </a:r>
            <a:r>
              <a:rPr lang="id-ID" sz="5400" dirty="0" smtClean="0"/>
              <a:t>13</a:t>
            </a:r>
            <a:endParaRPr lang="id-ID"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a:t>Perubahan secara signikan. Dalam kaitan ini, globalisasi media telah mengubah karakteristik umum diplomasi dan komunikasi internasional. </a:t>
            </a:r>
            <a:endParaRPr lang="id-ID" dirty="0" smtClean="0"/>
          </a:p>
          <a:p>
            <a:r>
              <a:rPr lang="id-ID" dirty="0" smtClean="0"/>
              <a:t>Dov </a:t>
            </a:r>
            <a:r>
              <a:rPr lang="id-ID" dirty="0"/>
              <a:t>Shinar (2000:83) mengungkapkan bahwa komunikasi internasional pada era 1990-an dikarakteristikkan oleh dua perkembangan pokok, yakni: </a:t>
            </a:r>
            <a:endParaRPr lang="id-ID" dirty="0" smtClean="0"/>
          </a:p>
          <a:p>
            <a:r>
              <a:rPr lang="id-ID" b="1" dirty="0" smtClean="0"/>
              <a:t>Pertama</a:t>
            </a:r>
            <a:r>
              <a:rPr lang="id-ID" dirty="0"/>
              <a:t>, bersamaan dengan tuntutan dan gerakan separatisme, iklim pasca-Perang Dingin telah membuat lebih susah usaha-usaha para </a:t>
            </a:r>
            <a:r>
              <a:rPr lang="id-ID" dirty="0" smtClean="0"/>
              <a:t> penjaga </a:t>
            </a:r>
            <a:r>
              <a:rPr lang="id-ID" dirty="0"/>
              <a:t>dan pembuat perdamaian seperti yang terjadi dalam </a:t>
            </a:r>
            <a:r>
              <a:rPr lang="id-ID" dirty="0" smtClean="0"/>
              <a:t>konflik </a:t>
            </a:r>
            <a:r>
              <a:rPr lang="id-ID" dirty="0"/>
              <a:t>di </a:t>
            </a:r>
            <a:r>
              <a:rPr lang="id-ID" dirty="0" smtClean="0"/>
              <a:t> Timur </a:t>
            </a:r>
            <a:r>
              <a:rPr lang="id-ID" dirty="0"/>
              <a:t>Tengah dan Irlandia Utara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b="1" dirty="0"/>
              <a:t>Kedua,</a:t>
            </a:r>
            <a:r>
              <a:rPr lang="id-ID" dirty="0"/>
              <a:t> peran media dalam hubungan </a:t>
            </a:r>
            <a:r>
              <a:rPr lang="id-ID" dirty="0" smtClean="0"/>
              <a:t>internasional </a:t>
            </a:r>
            <a:r>
              <a:rPr lang="id-ID" dirty="0"/>
              <a:t>telah berubah secara </a:t>
            </a:r>
            <a:r>
              <a:rPr lang="id-ID" dirty="0" smtClean="0"/>
              <a:t>signifikan</a:t>
            </a:r>
            <a:r>
              <a:rPr lang="id-ID" dirty="0"/>
              <a:t>. </a:t>
            </a:r>
            <a:endParaRPr lang="id-ID" dirty="0" smtClean="0"/>
          </a:p>
          <a:p>
            <a:r>
              <a:rPr lang="id-ID" dirty="0" smtClean="0"/>
              <a:t>Pekerjaan </a:t>
            </a:r>
            <a:r>
              <a:rPr lang="id-ID" dirty="0"/>
              <a:t>tradisional para </a:t>
            </a:r>
            <a:r>
              <a:rPr lang="id-ID" dirty="0" smtClean="0"/>
              <a:t> Jurnalis </a:t>
            </a:r>
            <a:r>
              <a:rPr lang="id-ID" dirty="0"/>
              <a:t>yang meliputi usaha-usaha mengumpulkan dan menyeleksi fakta, </a:t>
            </a:r>
            <a:r>
              <a:rPr lang="id-ID" dirty="0" smtClean="0"/>
              <a:t>mengkonstruksi</a:t>
            </a:r>
            <a:r>
              <a:rPr lang="id-ID" dirty="0"/>
              <a:t>, dalam meng-coding dan </a:t>
            </a:r>
            <a:r>
              <a:rPr lang="id-ID" dirty="0" smtClean="0"/>
              <a:t>merepresentasikan </a:t>
            </a:r>
            <a:r>
              <a:rPr lang="id-ID" dirty="0"/>
              <a:t>realitas telah </a:t>
            </a:r>
            <a:r>
              <a:rPr lang="id-ID" dirty="0" smtClean="0"/>
              <a:t> mengalami </a:t>
            </a:r>
            <a:r>
              <a:rPr lang="id-ID" dirty="0"/>
              <a:t>perluasan. </a:t>
            </a:r>
            <a:endParaRPr lang="id-ID" dirty="0" smtClean="0"/>
          </a:p>
          <a:p>
            <a:r>
              <a:rPr lang="id-ID" dirty="0" smtClean="0"/>
              <a:t>Para </a:t>
            </a:r>
            <a:r>
              <a:rPr lang="id-ID" dirty="0"/>
              <a:t>jurnalis tidak hanya berharap menghadirkan </a:t>
            </a:r>
            <a:r>
              <a:rPr lang="id-ID" dirty="0" smtClean="0"/>
              <a:t> fakta </a:t>
            </a:r>
            <a:r>
              <a:rPr lang="id-ID" dirty="0"/>
              <a:t>secara fair dan tanpa bias dalam bahasa yang dirancang untuk </a:t>
            </a:r>
            <a:r>
              <a:rPr lang="id-ID" dirty="0" smtClean="0"/>
              <a:t> unambiguous</a:t>
            </a:r>
            <a:r>
              <a:rPr lang="id-ID" dirty="0"/>
              <a:t>, undistorting, dan agreeable (Fowler, 1999; seperti dikutip </a:t>
            </a:r>
            <a:r>
              <a:rPr lang="id-ID" dirty="0" smtClean="0"/>
              <a:t> Shinar</a:t>
            </a:r>
            <a:r>
              <a:rPr lang="id-ID" dirty="0"/>
              <a:t>, 2000:83).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Lebih </a:t>
            </a:r>
            <a:r>
              <a:rPr lang="id-ID" dirty="0"/>
              <a:t>dari itu, organisasi dan para profesional </a:t>
            </a:r>
          </a:p>
          <a:p>
            <a:pPr>
              <a:buNone/>
            </a:pPr>
            <a:r>
              <a:rPr lang="id-ID" dirty="0" smtClean="0"/>
              <a:t>	media </a:t>
            </a:r>
            <a:r>
              <a:rPr lang="id-ID" dirty="0"/>
              <a:t>berpartisipasi dalam hubungan internasional, yang secara luas dan </a:t>
            </a:r>
            <a:r>
              <a:rPr lang="id-ID" dirty="0" smtClean="0"/>
              <a:t>dalam </a:t>
            </a:r>
            <a:r>
              <a:rPr lang="id-ID" dirty="0"/>
              <a:t>peran sebagai katalis dan ‘broker diplomatik</a:t>
            </a:r>
            <a:r>
              <a:rPr lang="id-ID" dirty="0" smtClean="0"/>
              <a:t>’.</a:t>
            </a:r>
          </a:p>
          <a:p>
            <a:pPr>
              <a:buNone/>
            </a:pPr>
            <a:r>
              <a:rPr lang="id-ID" dirty="0" smtClean="0"/>
              <a:t> </a:t>
            </a:r>
          </a:p>
          <a:p>
            <a:pPr>
              <a:buNone/>
            </a:pPr>
            <a:r>
              <a:rPr lang="id-ID" dirty="0" smtClean="0"/>
              <a:t>Dalam </a:t>
            </a:r>
            <a:r>
              <a:rPr lang="id-ID" dirty="0"/>
              <a:t>situasi ini, </a:t>
            </a:r>
            <a:r>
              <a:rPr lang="id-ID" dirty="0" smtClean="0"/>
              <a:t>posisi </a:t>
            </a:r>
            <a:r>
              <a:rPr lang="id-ID" dirty="0"/>
              <a:t>jurnalis sebagai pewarta dan pelaku dalam politik internasional </a:t>
            </a:r>
            <a:r>
              <a:rPr lang="id-ID" dirty="0" smtClean="0"/>
              <a:t>sering </a:t>
            </a:r>
            <a:r>
              <a:rPr lang="id-ID" dirty="0"/>
              <a:t>kali menjadi kabur.</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Saat </a:t>
            </a:r>
            <a:r>
              <a:rPr lang="id-ID" dirty="0"/>
              <a:t>ini, organisasi media dan para profesional telah turut berpartisipasi </a:t>
            </a:r>
            <a:r>
              <a:rPr lang="id-ID" dirty="0" smtClean="0"/>
              <a:t>dalam </a:t>
            </a:r>
            <a:r>
              <a:rPr lang="id-ID" dirty="0"/>
              <a:t>hubungan-hubungan internasional, dalam pengertian luas dan dalam </a:t>
            </a:r>
            <a:r>
              <a:rPr lang="id-ID" dirty="0" smtClean="0"/>
              <a:t>perannya </a:t>
            </a:r>
            <a:r>
              <a:rPr lang="id-ID" dirty="0"/>
              <a:t>sebagai katalis dan “diplomatic broker” (Larson, 1986; Giboa, </a:t>
            </a:r>
          </a:p>
          <a:p>
            <a:pPr>
              <a:buNone/>
            </a:pPr>
            <a:r>
              <a:rPr lang="id-ID" dirty="0" smtClean="0"/>
              <a:t>	1998 </a:t>
            </a:r>
            <a:r>
              <a:rPr lang="id-ID" dirty="0"/>
              <a:t>seperti dikutip Shinar, 2000).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endParaRPr lang="id-ID" dirty="0" smtClean="0"/>
          </a:p>
          <a:p>
            <a:pPr>
              <a:buNone/>
            </a:pPr>
            <a:r>
              <a:rPr lang="id-ID" dirty="0" smtClean="0"/>
              <a:t>Sebagai </a:t>
            </a:r>
            <a:r>
              <a:rPr lang="id-ID" dirty="0"/>
              <a:t>broker diplomatik, media </a:t>
            </a:r>
            <a:r>
              <a:rPr lang="id-ID" dirty="0" smtClean="0"/>
              <a:t>Melaksanakan </a:t>
            </a:r>
            <a:r>
              <a:rPr lang="id-ID" dirty="0"/>
              <a:t>dan kadang memprakarsai mediasi internasional dalam </a:t>
            </a:r>
            <a:r>
              <a:rPr lang="id-ID" dirty="0" smtClean="0"/>
              <a:t>suatu </a:t>
            </a:r>
            <a:r>
              <a:rPr lang="id-ID" dirty="0"/>
              <a:t>cara yang sering kali pembedaannya menjadi </a:t>
            </a:r>
            <a:r>
              <a:rPr lang="id-ID" b="1" dirty="0"/>
              <a:t>kabur</a:t>
            </a:r>
            <a:r>
              <a:rPr lang="id-ID" dirty="0"/>
              <a:t> antara dirinya </a:t>
            </a:r>
          </a:p>
          <a:p>
            <a:pPr>
              <a:buNone/>
            </a:pPr>
            <a:r>
              <a:rPr lang="id-ID" dirty="0" smtClean="0"/>
              <a:t>	sebagai </a:t>
            </a:r>
            <a:r>
              <a:rPr lang="id-ID" dirty="0"/>
              <a:t>reporter dengan sebagai seorang diplomat (Shinar, 2000:84). </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Dalam hal ini  media </a:t>
            </a:r>
            <a:r>
              <a:rPr lang="id-ID" dirty="0"/>
              <a:t>global telah </a:t>
            </a:r>
            <a:r>
              <a:rPr lang="id-ID" dirty="0" smtClean="0"/>
              <a:t>mentransformasi </a:t>
            </a:r>
            <a:r>
              <a:rPr lang="id-ID" dirty="0"/>
              <a:t>politik internasional </a:t>
            </a:r>
            <a:r>
              <a:rPr lang="id-ID" dirty="0" smtClean="0"/>
              <a:t>secara </a:t>
            </a:r>
            <a:r>
              <a:rPr lang="id-ID" dirty="0"/>
              <a:t>mendasar melalui proses mediasi (mediated international politics), </a:t>
            </a:r>
            <a:r>
              <a:rPr lang="id-ID" dirty="0" smtClean="0"/>
              <a:t>yang </a:t>
            </a:r>
            <a:r>
              <a:rPr lang="id-ID" dirty="0"/>
              <a:t>membuat politik internasional lebih menekankan pada image </a:t>
            </a:r>
            <a:r>
              <a:rPr lang="id-ID" dirty="0" smtClean="0"/>
              <a:t>politics </a:t>
            </a:r>
            <a:r>
              <a:rPr lang="id-ID" dirty="0"/>
              <a:t>dibandingkan dengan power politics</a:t>
            </a:r>
            <a:r>
              <a:rPr lang="id-ID" dirty="0" smtClean="0"/>
              <a:t>.</a:t>
            </a:r>
            <a:r>
              <a:rPr lang="id-ID" dirty="0"/>
              <a:t> oleh karena </a:t>
            </a:r>
            <a:endParaRPr lang="id-ID" dirty="0" smtClean="0"/>
          </a:p>
          <a:p>
            <a:pPr>
              <a:buNone/>
            </a:pPr>
            <a:endParaRPr lang="id-ID" dirty="0"/>
          </a:p>
          <a:p>
            <a:r>
              <a:rPr lang="id-ID" dirty="0" smtClean="0"/>
              <a:t>Kemampuannya </a:t>
            </a:r>
            <a:r>
              <a:rPr lang="id-ID" dirty="0"/>
              <a:t>dalam menyebarkan pesan-pesan diplomasi dan politik, </a:t>
            </a:r>
            <a:r>
              <a:rPr lang="id-ID" dirty="0" smtClean="0"/>
              <a:t>media </a:t>
            </a:r>
            <a:r>
              <a:rPr lang="id-ID" dirty="0"/>
              <a:t>telah memberi </a:t>
            </a:r>
            <a:r>
              <a:rPr lang="id-ID" dirty="0" smtClean="0"/>
              <a:t>kemampuan </a:t>
            </a:r>
            <a:r>
              <a:rPr lang="id-ID" dirty="0"/>
              <a:t>untuk menjadikannya sebagai salah </a:t>
            </a:r>
            <a:r>
              <a:rPr lang="id-ID" dirty="0" smtClean="0"/>
              <a:t> satu </a:t>
            </a:r>
            <a:r>
              <a:rPr lang="id-ID" dirty="0"/>
              <a:t>instrumen propaganda paling penting.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endParaRPr lang="id-ID" dirty="0" smtClean="0"/>
          </a:p>
          <a:p>
            <a:r>
              <a:rPr lang="id-ID" dirty="0" smtClean="0"/>
              <a:t>Jika </a:t>
            </a:r>
            <a:r>
              <a:rPr lang="id-ID" dirty="0"/>
              <a:t>kontrol terhadap informasi </a:t>
            </a:r>
            <a:r>
              <a:rPr lang="id-ID" dirty="0" smtClean="0"/>
              <a:t>berarti </a:t>
            </a:r>
            <a:r>
              <a:rPr lang="id-ID" dirty="0"/>
              <a:t>pula kontrol terhadap kekuasaan, dan jika politik internasional </a:t>
            </a:r>
            <a:r>
              <a:rPr lang="id-ID" dirty="0" smtClean="0"/>
              <a:t> dipahami </a:t>
            </a:r>
            <a:r>
              <a:rPr lang="id-ID" dirty="0"/>
              <a:t>sebagai perjuangan meraih kekuasaan (</a:t>
            </a:r>
            <a:r>
              <a:rPr lang="id-ID" i="1" dirty="0"/>
              <a:t>struggle of power</a:t>
            </a:r>
            <a:r>
              <a:rPr lang="id-ID" dirty="0"/>
              <a:t>), </a:t>
            </a:r>
            <a:r>
              <a:rPr lang="id-ID" dirty="0" smtClean="0"/>
              <a:t>maka </a:t>
            </a:r>
            <a:r>
              <a:rPr lang="id-ID" dirty="0"/>
              <a:t>tidak dapat dipungkiri bahwa media yang beroperasi lintas batas </a:t>
            </a:r>
            <a:r>
              <a:rPr lang="id-ID" dirty="0" smtClean="0"/>
              <a:t> negara </a:t>
            </a:r>
            <a:r>
              <a:rPr lang="id-ID" dirty="0"/>
              <a:t>bangsa sekarang ini mempunyai peran yang hampir tidak ada </a:t>
            </a:r>
            <a:r>
              <a:rPr lang="id-ID" dirty="0" smtClean="0"/>
              <a:t> bandingnya</a:t>
            </a:r>
            <a:r>
              <a:rPr lang="id-ID" dirty="0"/>
              <a:t>. </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GLOBALISASI </a:t>
            </a:r>
            <a:r>
              <a:rPr lang="id-ID" b="1" dirty="0"/>
              <a:t>DAN PERAN MEDIA </a:t>
            </a:r>
            <a:r>
              <a:rPr lang="id-ID" dirty="0"/>
              <a:t/>
            </a:r>
            <a:br>
              <a:rPr lang="id-ID" dirty="0"/>
            </a:br>
            <a:endParaRPr lang="id-ID" dirty="0"/>
          </a:p>
        </p:txBody>
      </p:sp>
      <p:sp>
        <p:nvSpPr>
          <p:cNvPr id="3" name="Content Placeholder 2"/>
          <p:cNvSpPr>
            <a:spLocks noGrp="1"/>
          </p:cNvSpPr>
          <p:nvPr>
            <p:ph idx="1"/>
          </p:nvPr>
        </p:nvSpPr>
        <p:spPr/>
        <p:txBody>
          <a:bodyPr>
            <a:normAutofit fontScale="92500"/>
          </a:bodyPr>
          <a:lstStyle/>
          <a:p>
            <a:r>
              <a:rPr lang="id-ID" dirty="0" smtClean="0"/>
              <a:t>Apa </a:t>
            </a:r>
            <a:r>
              <a:rPr lang="id-ID" dirty="0"/>
              <a:t>yang disebut globalisasi dan bagaimana dampaknya terhadap kehidupan manusia, baik di bidang ekonomi, politik, sosial, dan </a:t>
            </a:r>
            <a:r>
              <a:rPr lang="id-ID" dirty="0" smtClean="0"/>
              <a:t>juga </a:t>
            </a:r>
            <a:r>
              <a:rPr lang="id-ID" dirty="0"/>
              <a:t>budaya</a:t>
            </a:r>
            <a:r>
              <a:rPr lang="id-ID" dirty="0" smtClean="0"/>
              <a:t>.</a:t>
            </a:r>
          </a:p>
          <a:p>
            <a:r>
              <a:rPr lang="id-ID" dirty="0" smtClean="0"/>
              <a:t>Argumentasi </a:t>
            </a:r>
            <a:r>
              <a:rPr lang="id-ID" dirty="0"/>
              <a:t>yang menyatakan bahwa globalisasi telah mempengaruhi hampir semua bidang kehidupan manusia tampaknya jauh lebih bisa diterima meskipun harus diberi catatan bahwa pengaruhnya berada dalam derajat yang berbeda-beda.</a:t>
            </a:r>
          </a:p>
          <a:p>
            <a:endParaRPr lang="id-ID" dirty="0" smtClean="0"/>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846</Words>
  <Application>Microsoft Office PowerPoint</Application>
  <PresentationFormat>On-screen Show (4:3)</PresentationFormat>
  <Paragraphs>52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Globalisasi media telah mengubah karakteristik </vt:lpstr>
      <vt:lpstr>Slide 2</vt:lpstr>
      <vt:lpstr>Slide 3</vt:lpstr>
      <vt:lpstr>Slide 4</vt:lpstr>
      <vt:lpstr>Slide 5</vt:lpstr>
      <vt:lpstr>Slide 6</vt:lpstr>
      <vt:lpstr>Slide 7</vt:lpstr>
      <vt:lpstr>Slide 8</vt:lpstr>
      <vt:lpstr> GLOBALISASI DAN PERAN MEDIA  </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Globalisasi media telah mengubah karakteristik </dc:title>
  <dc:creator>BUNDA RATU</dc:creator>
  <cp:lastModifiedBy>BUNDA RATU</cp:lastModifiedBy>
  <cp:revision>1</cp:revision>
  <dcterms:created xsi:type="dcterms:W3CDTF">2020-08-05T06:01:39Z</dcterms:created>
  <dcterms:modified xsi:type="dcterms:W3CDTF">2020-08-05T06:32:45Z</dcterms:modified>
</cp:coreProperties>
</file>