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876" y="4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2F420D8-B3BA-476F-9C05-2593003639A6}"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118056-9277-4E2A-8BC4-885AEA746552}"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2F420D8-B3BA-476F-9C05-2593003639A6}"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118056-9277-4E2A-8BC4-885AEA74655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2F420D8-B3BA-476F-9C05-2593003639A6}"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118056-9277-4E2A-8BC4-885AEA74655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2F420D8-B3BA-476F-9C05-2593003639A6}"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118056-9277-4E2A-8BC4-885AEA74655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F420D8-B3BA-476F-9C05-2593003639A6}"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118056-9277-4E2A-8BC4-885AEA74655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2F420D8-B3BA-476F-9C05-2593003639A6}"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118056-9277-4E2A-8BC4-885AEA746552}"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2F420D8-B3BA-476F-9C05-2593003639A6}" type="datetimeFigureOut">
              <a:rPr lang="id-ID" smtClean="0"/>
              <a:t>05/08/2020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A118056-9277-4E2A-8BC4-885AEA74655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2F420D8-B3BA-476F-9C05-2593003639A6}" type="datetimeFigureOut">
              <a:rPr lang="id-ID" smtClean="0"/>
              <a:t>05/08/2020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A118056-9277-4E2A-8BC4-885AEA74655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420D8-B3BA-476F-9C05-2593003639A6}" type="datetimeFigureOut">
              <a:rPr lang="id-ID" smtClean="0"/>
              <a:t>05/08/2020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A118056-9277-4E2A-8BC4-885AEA74655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420D8-B3BA-476F-9C05-2593003639A6}"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118056-9277-4E2A-8BC4-885AEA746552}"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420D8-B3BA-476F-9C05-2593003639A6}"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118056-9277-4E2A-8BC4-885AEA746552}"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420D8-B3BA-476F-9C05-2593003639A6}" type="datetimeFigureOut">
              <a:rPr lang="id-ID" smtClean="0"/>
              <a:t>05/08/2020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18056-9277-4E2A-8BC4-885AEA74655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MEDIA BARU DALAM POLITIK</a:t>
            </a:r>
            <a:endParaRPr lang="id-ID" dirty="0"/>
          </a:p>
        </p:txBody>
      </p:sp>
      <p:sp>
        <p:nvSpPr>
          <p:cNvPr id="3" name="Subtitle 2"/>
          <p:cNvSpPr>
            <a:spLocks noGrp="1"/>
          </p:cNvSpPr>
          <p:nvPr>
            <p:ph type="subTitle" idx="1"/>
          </p:nvPr>
        </p:nvSpPr>
        <p:spPr/>
        <p:txBody>
          <a:bodyPr/>
          <a:lstStyle/>
          <a:p>
            <a:endParaRPr lang="id-ID" dirty="0" smtClean="0"/>
          </a:p>
          <a:p>
            <a:r>
              <a:rPr lang="id-ID" dirty="0" smtClean="0"/>
              <a:t>K 11</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Berdasarkan temuan penelitian Sembiring (2017), disimpulkan bahwa keberhasilan JASMEV dalam menjalankan strategi komunikasi politiknya dipengaruhi oleh tiga faktor penting:</a:t>
            </a:r>
          </a:p>
          <a:p>
            <a:r>
              <a:rPr lang="id-ID" dirty="0"/>
              <a:t> 1. kejelian dalam memanfaatkan karakteristik media baru,</a:t>
            </a:r>
          </a:p>
          <a:p>
            <a:r>
              <a:rPr lang="id-ID" dirty="0"/>
              <a:t> 2. koordinasi dan sistem informasi yang jelas/terstruktur </a:t>
            </a:r>
          </a:p>
          <a:p>
            <a:r>
              <a:rPr lang="id-ID" dirty="0"/>
              <a:t>3.  fleksibel, dan keaktifan dalam melibatkan aspirasi publik.</a:t>
            </a:r>
            <a:endParaRPr lang="id-ID" b="1" dirty="0"/>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b="1" dirty="0" smtClean="0"/>
              <a:t/>
            </a:r>
            <a:br>
              <a:rPr lang="id-ID" sz="3600" b="1" dirty="0" smtClean="0"/>
            </a:br>
            <a:r>
              <a:rPr lang="id-ID" sz="3600" b="1" dirty="0" smtClean="0"/>
              <a:t>Peran </a:t>
            </a:r>
            <a:r>
              <a:rPr lang="id-ID" sz="3600" b="1" dirty="0"/>
              <a:t>Media dan Munculnya Media Baru dalam Politik dan Pemerintahan di Indonesia</a:t>
            </a:r>
            <a:r>
              <a:rPr lang="id-ID" b="1" dirty="0"/>
              <a:t/>
            </a:r>
            <a:br>
              <a:rPr lang="id-ID" b="1" dirty="0"/>
            </a:br>
            <a:endParaRPr lang="id-ID" dirty="0"/>
          </a:p>
        </p:txBody>
      </p:sp>
      <p:sp>
        <p:nvSpPr>
          <p:cNvPr id="3" name="Content Placeholder 2"/>
          <p:cNvSpPr>
            <a:spLocks noGrp="1"/>
          </p:cNvSpPr>
          <p:nvPr>
            <p:ph idx="1"/>
          </p:nvPr>
        </p:nvSpPr>
        <p:spPr/>
        <p:txBody>
          <a:bodyPr>
            <a:normAutofit/>
          </a:bodyPr>
          <a:lstStyle/>
          <a:p>
            <a:endParaRPr lang="id-ID" dirty="0" smtClean="0"/>
          </a:p>
          <a:p>
            <a:r>
              <a:rPr lang="id-ID" dirty="0" smtClean="0"/>
              <a:t>Media </a:t>
            </a:r>
            <a:r>
              <a:rPr lang="id-ID" dirty="0"/>
              <a:t>massa menyalurkan komunikasi menuju audiens yang luas dan menyeluruh tanpa pandang bulu dengan menggunakan tekhnologi yang cukup maju. Contoh yang paling gamblang adalah media penyiaran dan media cetak. </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Munculnya media baru dengan beragam telekomunikasi kabel, satelit, dan iternet menghasilkan jejaring sosial seperti instagram, facebook, youtube sehingga terjadi rongrongan pengertian tentang media massa dengan menyebabkan terjadinya fragmentasi audiens yang dramatis. </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Sebagian kecil pengamat </a:t>
            </a:r>
            <a:r>
              <a:rPr lang="id-ID" b="1" dirty="0"/>
              <a:t>meragukan kemampuan media untuk membentuk </a:t>
            </a:r>
            <a:r>
              <a:rPr lang="id-ID" dirty="0"/>
              <a:t>sikap-sikap dan nilai-nilai politik, atau paling tidak membentuk pilihan politik dan eletoral dengan mempengaruhi persepsi-persepsi publik tentang isu-isu dan masalah yang ada dalam masyarakat. Perkembangan media yang makin masif semakin memperlihatkan pengaruhnya terhadap politik dan demokrasi dalam pemerintahan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Arus </a:t>
            </a:r>
            <a:r>
              <a:rPr lang="id-ID" b="1" dirty="0"/>
              <a:t>Komunikasi Politik</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r>
              <a:rPr lang="id-ID" dirty="0"/>
              <a:t>Proses komunikasi politik meliputi serangkaian proses dan tahapan pengirim pesan politik dari komunikator kepada komunikan dan timbal balik serta respo dari komunikasi tersebut. Berikut tahapan komunikasi politik:</a:t>
            </a:r>
          </a:p>
          <a:p>
            <a:r>
              <a:rPr lang="id-ID" dirty="0"/>
              <a:t>1.Penyusunan ide atau pesan politik.</a:t>
            </a:r>
          </a:p>
          <a:p>
            <a:r>
              <a:rPr lang="id-ID" dirty="0"/>
              <a:t>2.Pesan politik.</a:t>
            </a:r>
          </a:p>
          <a:p>
            <a:r>
              <a:rPr lang="id-ID" dirty="0"/>
              <a:t>3.Media komunikasi yang digunakan.</a:t>
            </a:r>
          </a:p>
          <a:p>
            <a:r>
              <a:rPr lang="id-ID" dirty="0"/>
              <a:t>4.Proses penerjemahan pesan politik.</a:t>
            </a:r>
          </a:p>
          <a:p>
            <a:r>
              <a:rPr lang="id-ID" dirty="0"/>
              <a:t>5.Penerima pesan politik.</a:t>
            </a:r>
          </a:p>
          <a:p>
            <a:r>
              <a:rPr lang="id-ID" dirty="0"/>
              <a:t>6.Timbal balik dan respons dari penerima pesan politik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Model </a:t>
            </a:r>
            <a:r>
              <a:rPr lang="id-ID" b="1" dirty="0"/>
              <a:t>Komunikasi Politik</a:t>
            </a:r>
            <a:r>
              <a:rPr lang="id-ID" dirty="0"/>
              <a:t/>
            </a:r>
            <a:br>
              <a:rPr lang="id-ID" dirty="0"/>
            </a:br>
            <a:endParaRPr lang="id-ID" dirty="0"/>
          </a:p>
        </p:txBody>
      </p:sp>
      <p:sp>
        <p:nvSpPr>
          <p:cNvPr id="3" name="Content Placeholder 2"/>
          <p:cNvSpPr>
            <a:spLocks noGrp="1"/>
          </p:cNvSpPr>
          <p:nvPr>
            <p:ph idx="1"/>
          </p:nvPr>
        </p:nvSpPr>
        <p:spPr/>
        <p:txBody>
          <a:bodyPr>
            <a:normAutofit fontScale="92500" lnSpcReduction="20000"/>
          </a:bodyPr>
          <a:lstStyle/>
          <a:p>
            <a:r>
              <a:rPr lang="id-ID" dirty="0"/>
              <a:t>Terdapat beberapa model komunikasi yang diterapkan dalam komunikasi politik, diantaranya:</a:t>
            </a:r>
          </a:p>
          <a:p>
            <a:r>
              <a:rPr lang="id-ID" b="1" dirty="0"/>
              <a:t> </a:t>
            </a:r>
            <a:endParaRPr lang="id-ID" dirty="0"/>
          </a:p>
          <a:p>
            <a:r>
              <a:rPr lang="id-ID" b="1" dirty="0"/>
              <a:t>1.Model Aristoteles</a:t>
            </a:r>
            <a:endParaRPr lang="id-ID" dirty="0"/>
          </a:p>
          <a:p>
            <a:r>
              <a:rPr lang="id-ID" dirty="0"/>
              <a:t>Dalam model ini komunikasi politik dianggap sebagai suatu bentuk retorika di depan umum. Bahwa komunikasi digunakan untuk mempengaruhi orang lain atau khalayak yang menjadi sasaran dari komunikasi politik tersebut.</a:t>
            </a:r>
          </a:p>
          <a:p>
            <a:r>
              <a:rPr lang="id-ID" b="1" dirty="0"/>
              <a:t> </a:t>
            </a:r>
            <a:endParaRPr lang="id-ID" dirty="0"/>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b="1" dirty="0"/>
              <a:t>2.Model Harold Lasswell</a:t>
            </a:r>
            <a:endParaRPr lang="id-ID" dirty="0"/>
          </a:p>
          <a:p>
            <a:r>
              <a:rPr lang="id-ID" dirty="0"/>
              <a:t>Komunikasi politik Lasswell ini sangat populer dikalangan akademisi ilmu politik. Yakni berupa komunikasi verbal yang meliputi:</a:t>
            </a:r>
          </a:p>
          <a:p>
            <a:pPr lvl="0"/>
            <a:r>
              <a:rPr lang="id-ID" dirty="0"/>
              <a:t>Who, siapa yang mengatakan pesan politik tersebut ?</a:t>
            </a:r>
          </a:p>
          <a:p>
            <a:pPr lvl="0"/>
            <a:r>
              <a:rPr lang="id-ID" dirty="0"/>
              <a:t>Say what, pesan apa yang ia sampaikan ? </a:t>
            </a:r>
          </a:p>
          <a:p>
            <a:pPr lvl="0"/>
            <a:r>
              <a:rPr lang="id-ID" dirty="0"/>
              <a:t>In which channels, melalui saluran atau media apa pesan itu di sampaikan ?</a:t>
            </a:r>
          </a:p>
          <a:p>
            <a:pPr lvl="0"/>
            <a:r>
              <a:rPr lang="id-ID" dirty="0"/>
              <a:t>To whom, kepada siapa sasaran pesan itu disampaikan ?</a:t>
            </a:r>
          </a:p>
          <a:p>
            <a:pPr lvl="0"/>
            <a:r>
              <a:rPr lang="id-ID" dirty="0"/>
              <a:t>With what effect, apa dampaknya dari pesan tersebut ?</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b="1" dirty="0" smtClean="0"/>
          </a:p>
          <a:p>
            <a:r>
              <a:rPr lang="id-ID" b="1" dirty="0" smtClean="0"/>
              <a:t>3.Model </a:t>
            </a:r>
            <a:r>
              <a:rPr lang="id-ID" b="1" dirty="0"/>
              <a:t>Gudykunst dan Kim</a:t>
            </a:r>
            <a:endParaRPr lang="id-ID" dirty="0"/>
          </a:p>
          <a:p>
            <a:r>
              <a:rPr lang="id-ID" dirty="0"/>
              <a:t>Dalam komunikasi politik model ini, komunikasi dipandang sebagai suatu cara menjalin hubungan politik antara dua pelaku politik yang memiliki latar belakang berbeda. Baik budaya maupun kepentingannya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a:t>4. Model Interaksional</a:t>
            </a:r>
            <a:endParaRPr lang="id-ID" dirty="0"/>
          </a:p>
          <a:p>
            <a:r>
              <a:rPr lang="id-ID" dirty="0"/>
              <a:t>Komunikasi politik dalam model ini di artikan sebagai sebuah interaksi antara satu aktor politik dengan aktor politik lain dan juga masyarakat.</a:t>
            </a:r>
          </a:p>
          <a:p>
            <a:r>
              <a:rPr lang="id-ID" b="1" dirty="0"/>
              <a:t>5.Agenda Setting</a:t>
            </a:r>
            <a:endParaRPr lang="id-ID" dirty="0"/>
          </a:p>
          <a:p>
            <a:r>
              <a:rPr lang="id-ID" dirty="0"/>
              <a:t>Dalam model ini, media komunikasi politik dipandang sebagai penekan terhadap suatu peristiwa. Dimana juga memberikan gambaran kepada masyarakat serta mengarahkan masyarakat untuk menganggap peristiwa itu penting.</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Komunikasi Politik Media Masa</a:t>
            </a:r>
            <a:endParaRPr lang="id-ID" dirty="0"/>
          </a:p>
        </p:txBody>
      </p:sp>
      <p:sp>
        <p:nvSpPr>
          <p:cNvPr id="3" name="Content Placeholder 2"/>
          <p:cNvSpPr>
            <a:spLocks noGrp="1"/>
          </p:cNvSpPr>
          <p:nvPr>
            <p:ph idx="1"/>
          </p:nvPr>
        </p:nvSpPr>
        <p:spPr/>
        <p:txBody>
          <a:bodyPr>
            <a:normAutofit fontScale="92500" lnSpcReduction="10000"/>
          </a:bodyPr>
          <a:lstStyle/>
          <a:p>
            <a:r>
              <a:rPr lang="id-ID" dirty="0"/>
              <a:t>Media masa merupaka media komunikasi yang paling sering digunakan dalam berbagai aktivitas politik. Kemampuanya menjangkau komunikan dalam jumlah yang banyak menjadikanya lebih unggul dari jenis media yang lain. Dalam komunikasi politik, media masa memiliki peran sebagai penyampai berbagai informasi dari aktor politik kepada khalayak ramai yakni masyarakat. Maupun dari individu dalam masyarakat kepada aktor politik dan masyarakat luas.</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Pengertian Komunikasi Politik</a:t>
            </a:r>
            <a:endParaRPr lang="id-ID" dirty="0"/>
          </a:p>
          <a:p>
            <a:r>
              <a:rPr lang="id-ID" dirty="0"/>
              <a:t>Menurut </a:t>
            </a:r>
            <a:r>
              <a:rPr lang="id-ID" b="1" dirty="0"/>
              <a:t>Gabriel Almond</a:t>
            </a:r>
            <a:r>
              <a:rPr lang="id-ID" dirty="0"/>
              <a:t> komunikasi politik merupakan  fungsi yang pasti ada dalam setiap sistem politik sebagai sebuah sub sistem.</a:t>
            </a:r>
          </a:p>
          <a:p>
            <a:r>
              <a:rPr lang="id-ID" dirty="0"/>
              <a:t>Sementara itu menurut </a:t>
            </a:r>
            <a:r>
              <a:rPr lang="id-ID" b="1" dirty="0"/>
              <a:t>Mueller</a:t>
            </a:r>
            <a:r>
              <a:rPr lang="id-ID" dirty="0"/>
              <a:t> komunikasi politik didefinisikan sebagai hasil yang bersifat politik apabila menekankan pada hasil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Media </a:t>
            </a:r>
            <a:r>
              <a:rPr lang="id-ID" dirty="0"/>
              <a:t>masa ini meliputi media cetak, elektronik dan juga media digital atau internet, semua media ini berperan dalam menjangkau komunikan dalam jumlah yang banyak baik secara langsung maupun tidak langsung.</a:t>
            </a:r>
            <a:r>
              <a:rPr lang="id-ID" b="1" dirty="0"/>
              <a:t> </a:t>
            </a:r>
            <a:endParaRPr lang="id-ID" dirty="0"/>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A.Media </a:t>
            </a:r>
            <a:r>
              <a:rPr lang="id-ID" b="1" dirty="0"/>
              <a:t>Komunikasi Interpersonal</a:t>
            </a:r>
            <a:r>
              <a:rPr lang="id-ID" dirty="0"/>
              <a:t/>
            </a:r>
            <a:br>
              <a:rPr lang="id-ID" dirty="0"/>
            </a:br>
            <a:endParaRPr lang="id-ID" dirty="0"/>
          </a:p>
        </p:txBody>
      </p:sp>
      <p:sp>
        <p:nvSpPr>
          <p:cNvPr id="3" name="Content Placeholder 2"/>
          <p:cNvSpPr>
            <a:spLocks noGrp="1"/>
          </p:cNvSpPr>
          <p:nvPr>
            <p:ph idx="1"/>
          </p:nvPr>
        </p:nvSpPr>
        <p:spPr/>
        <p:txBody>
          <a:bodyPr/>
          <a:lstStyle/>
          <a:p>
            <a:r>
              <a:rPr lang="id-ID" dirty="0"/>
              <a:t>Media komunikasi interpersonal merupakan media komunikasi politik yang digunakan untuk menyampaikan pesan politik secara pribadi dari aktor politik kepada komunikan. Contoh dari media ini adalah semua media yang digunakan untuk komunikasi secara pribadi seperti telepon, pesan singkat, email dan lain sebagainya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B</a:t>
            </a:r>
            <a:r>
              <a:rPr lang="id-ID" dirty="0" smtClean="0"/>
              <a:t>.</a:t>
            </a:r>
            <a:r>
              <a:rPr lang="id-ID" b="1" dirty="0" smtClean="0"/>
              <a:t> Media Komunikasi Organisasi</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Organisasi </a:t>
            </a:r>
            <a:r>
              <a:rPr lang="id-ID" dirty="0"/>
              <a:t>ditempatkan sebagai suatu media dalam sebuah komunikasi politik, organisasi tersebut dapat menyalurkan berbagai pesan politik kepada masyarakat. umumnya setiap organisasi politik baik itu formal yang dibentuk pemerintah atau yang dibentuk masyarakat, partai atau bahkan LSM mempunyai fungsi masing-masing sebagaimana bidang yang diambil oleh organisasi   organisasi ini akan menyampaikan pesan kepada masyarakat sebagaimana fungsi dan tugasnya. Peran Media dalam Komunikasi Politik</a:t>
            </a:r>
            <a:endParaRPr lang="id-ID" b="1" dirty="0"/>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Peran Media dalam Komunikasi Politik</a:t>
            </a:r>
            <a:endParaRPr lang="id-ID" dirty="0"/>
          </a:p>
        </p:txBody>
      </p:sp>
      <p:sp>
        <p:nvSpPr>
          <p:cNvPr id="3" name="Content Placeholder 2"/>
          <p:cNvSpPr>
            <a:spLocks noGrp="1"/>
          </p:cNvSpPr>
          <p:nvPr>
            <p:ph idx="1"/>
          </p:nvPr>
        </p:nvSpPr>
        <p:spPr/>
        <p:txBody>
          <a:bodyPr/>
          <a:lstStyle/>
          <a:p>
            <a:endParaRPr lang="id-ID" b="1" dirty="0"/>
          </a:p>
          <a:p>
            <a:r>
              <a:rPr lang="id-ID" b="1" dirty="0"/>
              <a:t>1.Penyampai Informasi</a:t>
            </a:r>
            <a:endParaRPr lang="id-ID" dirty="0"/>
          </a:p>
          <a:p>
            <a:r>
              <a:rPr lang="id-ID" dirty="0"/>
              <a:t>Pada dasarnya media komunikasi politik merupakan sarana penyampaian arus informasi politik dari aktor politik maupun pemerintah kepada rakyat secara meluas.</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2.Penyalur Aspirasi</a:t>
            </a:r>
            <a:endParaRPr lang="id-ID" dirty="0"/>
          </a:p>
          <a:p>
            <a:r>
              <a:rPr lang="id-ID" dirty="0"/>
              <a:t>Media komunikasi politik kini juga berkembang sebagai media penyampai aspirasi dari rakyat kepada pemerintah, yakni dari individu bagian dari rakyat kepada pemerintah yang juga dapat diketahui oleh rakyat secara luas.</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b="1" dirty="0"/>
              <a:t>3.Penghubung Pemerintah dan Rakyat</a:t>
            </a:r>
            <a:endParaRPr lang="id-ID" dirty="0"/>
          </a:p>
          <a:p>
            <a:r>
              <a:rPr lang="id-ID" dirty="0"/>
              <a:t>Media komunikasi politik merupakan salah satu jembatan penghubung antara pemerintah dengan rakyatnya serta sebaliknya antara rakyat dengan pemerintahnya.</a:t>
            </a:r>
          </a:p>
          <a:p>
            <a:r>
              <a:rPr lang="id-ID" b="1" dirty="0"/>
              <a:t>4.Sebagai Umpan Balik (</a:t>
            </a:r>
            <a:r>
              <a:rPr lang="id-ID" b="1" i="1" dirty="0"/>
              <a:t>Feed Back</a:t>
            </a:r>
            <a:r>
              <a:rPr lang="id-ID" b="1" dirty="0"/>
              <a:t>)</a:t>
            </a:r>
            <a:endParaRPr lang="id-ID" dirty="0"/>
          </a:p>
          <a:p>
            <a:r>
              <a:rPr lang="id-ID" dirty="0"/>
              <a:t>Media komunikasi politik juga dapat berperan menjadi sarana memberikan umpan balik kepada apa yang menjadi kebijakan pemerintah. Dengan media komunikasi politik, rakyat dapat memberikan tanggapan atas kebijakan yang dikeluarkan apakah merugikan bagi rakyat ataukah menguntungkan rakyat.</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lvl="0"/>
            <a:r>
              <a:rPr lang="id-ID" b="1" dirty="0"/>
              <a:t>Sebagai Media Sosialisasi Politik</a:t>
            </a:r>
            <a:endParaRPr lang="id-ID" dirty="0"/>
          </a:p>
          <a:p>
            <a:r>
              <a:rPr lang="id-ID" dirty="0"/>
              <a:t>Media komunikasi politik juga berperan menjadi agen sosialisasi politik bagi rakyat. Bahwa media sosialisasi politik dapat memberikan edukasi dan sosialisasi kepada rakyat secara luas terkait dengan kebijakan ataupun problema dan isu politik tertentu. Seperti saat pesta demokrasi atau pemilu media memiliki peranan yang sangat penting dalam memberikan sosialisasi ke pada masyarakat secara luas.</a:t>
            </a:r>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b="1" dirty="0" smtClean="0"/>
              <a:t>7. Sebagai </a:t>
            </a:r>
            <a:r>
              <a:rPr lang="id-ID" b="1" dirty="0"/>
              <a:t>Fungsi Kontrol Sosial</a:t>
            </a:r>
            <a:endParaRPr lang="id-ID" dirty="0"/>
          </a:p>
          <a:p>
            <a:r>
              <a:rPr lang="id-ID" dirty="0"/>
              <a:t>Media komunikasi politik dapat berperan sebagai pihak yang ikut mengawasi pemerintah bersama dengan rakyat. Dimana media komunikasi politik ini dapat dijadikan sebagai pengawas, pengkritik, pemberi masukan atas kebijakan yang dikeluarkan oleh pemerintah.</a:t>
            </a:r>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b="1" dirty="0" smtClean="0"/>
              <a:t/>
            </a:r>
            <a:br>
              <a:rPr lang="id-ID" sz="3600" b="1" dirty="0" smtClean="0"/>
            </a:br>
            <a:r>
              <a:rPr lang="id-ID" sz="3600" b="1" dirty="0" smtClean="0"/>
              <a:t>Peran Media dalam Komunikasi Politik di Indonesia</a:t>
            </a:r>
            <a:r>
              <a:rPr lang="id-ID" b="1" dirty="0" smtClean="0"/>
              <a:t/>
            </a:r>
            <a:br>
              <a:rPr lang="id-ID" b="1" dirty="0" smtClean="0"/>
            </a:br>
            <a:endParaRPr lang="id-ID" dirty="0"/>
          </a:p>
        </p:txBody>
      </p:sp>
      <p:sp>
        <p:nvSpPr>
          <p:cNvPr id="3" name="Content Placeholder 2"/>
          <p:cNvSpPr>
            <a:spLocks noGrp="1"/>
          </p:cNvSpPr>
          <p:nvPr>
            <p:ph idx="1"/>
          </p:nvPr>
        </p:nvSpPr>
        <p:spPr/>
        <p:txBody>
          <a:bodyPr>
            <a:normAutofit/>
          </a:bodyPr>
          <a:lstStyle/>
          <a:p>
            <a:r>
              <a:rPr lang="id-ID" dirty="0" smtClean="0"/>
              <a:t>Selain </a:t>
            </a:r>
            <a:r>
              <a:rPr lang="id-ID" dirty="0"/>
              <a:t>enam peran dasar media komunikasi politik diatas, kini peran media komunikasi politik pun berkembang seiring dengan perkembangan media itu sendiri, ilmu politik dan juga ilmu komunikasi. Di Indonesia dalam praktiknya selain keenam peran dasar tersebut juga memiliki peran yang lain sebagaimana pemanfaatnya oleh pihak yang berkepentingan di dalamnya.</a:t>
            </a:r>
          </a:p>
          <a:p>
            <a:endParaRPr lang="id-ID" dirty="0"/>
          </a:p>
          <a:p>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a:t>
            </a:r>
            <a:r>
              <a:rPr lang="id-ID" b="1" dirty="0" smtClean="0"/>
              <a:t>Sebagai pembentuk Opini Publik</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Kekuatan </a:t>
            </a:r>
            <a:r>
              <a:rPr lang="id-ID" dirty="0"/>
              <a:t>media komunikasi politik yang luar biasa terutama media masa membuat aktor-aktor politik bahkan pemerintah yang sedang berkuasa memanfaatkanya untuk membentuk opini publik.</a:t>
            </a:r>
          </a:p>
          <a:p>
            <a:r>
              <a:rPr lang="id-ID" dirty="0"/>
              <a:t>Keberadaan media masa di era keterbukaan informasi ini menjadi sebuah fenomena yang harus disikapi secara kritis. Saat ini media masa cenderung dimanfaatkan untuk menggiring opini masyarakat ke dua arah berbeda yang tidak jarang berdampak pada konflik dalam masyarakat.</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Definisi </a:t>
            </a:r>
            <a:r>
              <a:rPr lang="id-ID" dirty="0"/>
              <a:t>Komunikasi Politik jika menekankan pada fungsi komunikasi politik dalam sistem politik, adalah komunikasi yang terjadi dalam suatu sistem politik dan antara sistem tersebut dengan lingkungannya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Bahwa tidak </a:t>
            </a:r>
            <a:r>
              <a:rPr lang="id-ID" dirty="0"/>
              <a:t>selamanya pembentukan opini publik ini menjadi hal yang negatif. Terkadang memang opini masyarakat perlu digiring agar tidak terjebak pada pemberitaan negatif yang cenderung nantinya akan merugikan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2. </a:t>
            </a:r>
            <a:r>
              <a:rPr lang="id-ID" b="1" dirty="0" smtClean="0"/>
              <a:t>Sebagai Pengalih Isu</a:t>
            </a:r>
            <a:r>
              <a:rPr lang="id-ID" dirty="0" smtClean="0"/>
              <a:t/>
            </a:r>
            <a:br>
              <a:rPr lang="id-ID" dirty="0" smtClean="0"/>
            </a:br>
            <a:endParaRPr lang="id-ID" dirty="0"/>
          </a:p>
        </p:txBody>
      </p:sp>
      <p:sp>
        <p:nvSpPr>
          <p:cNvPr id="3" name="Content Placeholder 2"/>
          <p:cNvSpPr>
            <a:spLocks noGrp="1"/>
          </p:cNvSpPr>
          <p:nvPr>
            <p:ph idx="1"/>
          </p:nvPr>
        </p:nvSpPr>
        <p:spPr/>
        <p:txBody>
          <a:bodyPr>
            <a:normAutofit lnSpcReduction="10000"/>
          </a:bodyPr>
          <a:lstStyle/>
          <a:p>
            <a:r>
              <a:rPr lang="id-ID" dirty="0" smtClean="0"/>
              <a:t>Tak </a:t>
            </a:r>
            <a:r>
              <a:rPr lang="id-ID" dirty="0"/>
              <a:t>jarang media di Indonesia dijadikan sebagai sarana pengalihan isu tertentu yang dianggap dapat menggangu stabilitas politik secara positif ataupun terkait kepentingan tertentu secara negatif. Media secara intensif sebagai pengalih terhadap isu bertugas menggiring masyarakat untuk melupakan suatu isu tertentu dengan menghadirkan berita baru yang seolah olah lebih penting dari isu seelumnya.</a:t>
            </a:r>
          </a:p>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3.Sebagai </a:t>
            </a:r>
            <a:r>
              <a:rPr lang="id-ID" b="1" dirty="0"/>
              <a:t>Branding Politik Atau Pencitraan Politik</a:t>
            </a:r>
            <a:r>
              <a:rPr lang="id-ID" dirty="0"/>
              <a:t/>
            </a:r>
            <a:br>
              <a:rPr lang="id-ID" dirty="0"/>
            </a:br>
            <a:endParaRPr lang="id-ID" dirty="0"/>
          </a:p>
        </p:txBody>
      </p:sp>
      <p:sp>
        <p:nvSpPr>
          <p:cNvPr id="3" name="Content Placeholder 2"/>
          <p:cNvSpPr>
            <a:spLocks noGrp="1"/>
          </p:cNvSpPr>
          <p:nvPr>
            <p:ph idx="1"/>
          </p:nvPr>
        </p:nvSpPr>
        <p:spPr/>
        <p:txBody>
          <a:bodyPr>
            <a:normAutofit lnSpcReduction="10000"/>
          </a:bodyPr>
          <a:lstStyle/>
          <a:p>
            <a:r>
              <a:rPr lang="id-ID" dirty="0"/>
              <a:t>Bagi aktor politik untuk mencapai sebuah kekuasaan tertentu dalam negara demokrasi branding politik atau pencitraan politik sangatlah penting. Untuk itulah biasanya media komunikasi politik ini digunakan untuk meningkatkan kualitas, dan memperkenalkan diri didepan masyarakat calon pemilihnya. Semakin dipandang dan dikenal baik oleh masyarakat maka rencana untuk terpilih nantinya akan semakin besar.\</a:t>
            </a:r>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id-ID" b="1" dirty="0" smtClean="0"/>
              <a:t>4.Sebagai media Dialog Politik</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Perkembangan </a:t>
            </a:r>
            <a:r>
              <a:rPr lang="id-ID" dirty="0"/>
              <a:t>media komunikasi juga menjadikan komunikasi politikpun ikut  Kini media komunikasi politik dapat dimanfaatkan untuk menjadi media dialog secara langsung antara pemerintah dengan rakyatnya ataupun antara aktor politik dengan calon pemilihnya. Kemajuan ini tentu diharapkan dapat meningkatkan kualitas dari pada aktor politik yang nantinya duduk dalam pemerintahan, pemerintah itu sendiri dan sistem politik secara kompleks</a:t>
            </a:r>
          </a:p>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5.Pengguna </a:t>
            </a:r>
            <a:r>
              <a:rPr lang="id-ID" b="1" dirty="0"/>
              <a:t>Akses Aspirasi Secara Cepat</a:t>
            </a:r>
            <a:r>
              <a:rPr lang="id-ID" dirty="0"/>
              <a:t/>
            </a:r>
            <a:br>
              <a:rPr lang="id-ID" dirty="0"/>
            </a:br>
            <a:endParaRPr lang="id-ID" dirty="0"/>
          </a:p>
        </p:txBody>
      </p:sp>
      <p:sp>
        <p:nvSpPr>
          <p:cNvPr id="3" name="Content Placeholder 2"/>
          <p:cNvSpPr>
            <a:spLocks noGrp="1"/>
          </p:cNvSpPr>
          <p:nvPr>
            <p:ph idx="1"/>
          </p:nvPr>
        </p:nvSpPr>
        <p:spPr/>
        <p:txBody>
          <a:bodyPr>
            <a:normAutofit fontScale="92500" lnSpcReduction="20000"/>
          </a:bodyPr>
          <a:lstStyle/>
          <a:p>
            <a:r>
              <a:rPr lang="id-ID" dirty="0"/>
              <a:t>Perkembangan media komunikasi juga menjadikan komunikasi politikpun ikut  Kini media komunikasi politik dapat dimanfaatkan untuk menjadi media dialog secara langsung antara pemerintah dengan rakyatnya ataupun antara aktor politik dengan calon pemilihnya. Kemajuan ini tentu diharapkan dapat meningkatkan kualitas dari pada aktor politik yang nantinya duduk dalam pemerintahan, pemerintah itu sendiri dan sistem politik secara kompleks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Manfaat </a:t>
            </a:r>
            <a:r>
              <a:rPr lang="id-ID" b="1" dirty="0"/>
              <a:t>Mempelajari Media Komunikasi Politik</a:t>
            </a:r>
            <a:br>
              <a:rPr lang="id-ID" b="1" dirty="0"/>
            </a:b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Mempelajari </a:t>
            </a:r>
            <a:r>
              <a:rPr lang="id-ID" dirty="0"/>
              <a:t>media komunikasi politik memberikan kita wawasan bahwasanya media memiliki peran yang sangat penting dalam kehidupan politik suatu negara</a:t>
            </a:r>
            <a:r>
              <a:rPr lang="id-ID" dirty="0" smtClean="0"/>
              <a:t>,.</a:t>
            </a:r>
          </a:p>
          <a:p>
            <a:r>
              <a:rPr lang="id-ID" dirty="0" smtClean="0"/>
              <a:t>Media </a:t>
            </a:r>
            <a:r>
              <a:rPr lang="id-ID" dirty="0"/>
              <a:t>komunikasi politik menjadi sebuah sarana yang teramat penting tarutama dalam menghubungkan pemerintah dengan rakyatnya maupun sebaliknya, </a:t>
            </a:r>
            <a:endParaRPr lang="id-ID" dirty="0" smtClean="0"/>
          </a:p>
          <a:p>
            <a:r>
              <a:rPr lang="id-ID" dirty="0" smtClean="0"/>
              <a:t>Mempelajari </a:t>
            </a:r>
            <a:r>
              <a:rPr lang="id-ID" dirty="0"/>
              <a:t>peran media komunikasi politik kita menjadi paham bagaimana perananya terhadap pemerintah dan masyarakat, dapat menjadi pribadi yang lebih kritis dalam menyikapi berbagai informasi politik yang beredar sehingga  tidak tergiring kepada informasi yang cenderung mengarah pada hal negatif.</a:t>
            </a:r>
          </a:p>
          <a:p>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Dunia telah berubah dengan cepat. Kondisi ini telah menjadi keyakinan </a:t>
            </a:r>
          </a:p>
          <a:p>
            <a:r>
              <a:rPr lang="id-ID" dirty="0"/>
              <a:t>hampir semua pejabat publik, akademisi, dan pegiat LSM. Salah satu </a:t>
            </a:r>
          </a:p>
          <a:p>
            <a:r>
              <a:rPr lang="id-ID" dirty="0"/>
              <a:t>faktor penyebabnya adalah globalisasi, yang telah menjadi isu sentral </a:t>
            </a:r>
          </a:p>
          <a:p>
            <a:r>
              <a:rPr lang="id-ID" dirty="0"/>
              <a:t>dalam bidang politik, ekonomi, dan sosial sekarang ini (Chesney, 1998). </a:t>
            </a:r>
          </a:p>
          <a:p>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Globalisasi yang mulai intens didiskusikan banyak pihak dianggap sebagai fenomena baru yang dicirikan oleh penyusutan ruang dan waktu yang belum pernah terjadi sebelumnya, yang mencerminkan peningkatan interkoneksi dan interdependensi ekonomi, politik, sosial, dan budaya dalam skala global (Steger, 2002). </a:t>
            </a:r>
          </a:p>
          <a:p>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Dampak yang ditimbulkannya telah menyentuh ke dalam hampir semua kehidupan manusia, termasuk hubungan antarnegara, bangsa dan politik internasional. </a:t>
            </a:r>
            <a:r>
              <a:rPr lang="id-ID"/>
              <a:t>Jika politik internasional dimaknai sebagai “a struggle of power” sebagaimana dikemukakan Morgenthau (1993: 29), maka globalisasi telah membuat sarana ataupun instrumen yang digunakan untuk meraihnya mengalami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Miriam Budiardjo</a:t>
            </a:r>
            <a:r>
              <a:rPr lang="id-ID" dirty="0"/>
              <a:t> berpendapat bahwa komunikasi politik merupakan salah satu fungsi partai politik, yakni menyalurkan aneka ragam pendapat dan aspirasi masyarakat dan mengaturnya sedemikian rupa penggabungan kepentingan dan perumusan kepentingan untuk diperjuangkan menjadi kebijakan publik</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Media </a:t>
            </a:r>
            <a:r>
              <a:rPr lang="id-ID" dirty="0"/>
              <a:t>baru merupakan konvergensi antara teknologi audio/visual dengan internet, yang memfasilitas interaktivitas antar penggunanya. media baru antara lain berupa telepon genggam, layanan surat elektronik, perpesanan instan, jejaring sosial, dan situs/website.</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Media baru dengan segala karakteristiknya seperti interaktivitas, kepraktisan, biaya lebih murah, distribusi informasi lebih cepat, dan jangkauan lebih luas, telah mendorong terciptanya bentuk dan pola komunikasi baru, yang kemudian dapat dimanfaatkan oleh gerakan masyarakat sipil untuk mencapai tujuan-tujuan tertentu.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Ini </a:t>
            </a:r>
            <a:r>
              <a:rPr lang="id-ID" dirty="0"/>
              <a:t>telah  dilakukan oleh para  politikus, pemimpin partai, pemimpin agama, tokoh  masyarakat, para calon legislatif  dalam menggunakan sosial media n yaitu  berupa  Social Media Volunteers (JASMEV), suatu jaringan virtual pendukung di dunia maya.</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Suatu  strategi komunikasi politik baru yang menjalankan  untuk memenangkan pasangan , individu  dsb  dengan memanfaatkan penggunaan media baru  dalam berkampanye</a:t>
            </a:r>
            <a:r>
              <a:rPr lang="id-ID" dirty="0" smtClean="0"/>
              <a:t>.</a:t>
            </a:r>
          </a:p>
          <a:p>
            <a:endParaRPr lang="id-ID" dirty="0"/>
          </a:p>
          <a:p>
            <a:r>
              <a:rPr lang="id-ID" dirty="0"/>
              <a:t> Strategi ini meliputi penyebaran berita positif dan penangkisan isu negatif  di dunia maya, penyebaran dukungan terhadap candidat . </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Cara </a:t>
            </a:r>
            <a:r>
              <a:rPr lang="id-ID" dirty="0"/>
              <a:t>yang digunakan  tersebut dapat   merupakan gaya kampanye elegan, penggunaan Twibbon dan sertifikat elektronik, penggunaan hashtag dan mention di Twitter, serta lomba  membuat Surat dan penyebaran foto/karikatur tentang  candidat di Facebook. </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1687</Words>
  <Application>Microsoft Office PowerPoint</Application>
  <PresentationFormat>On-screen Show (4:3)</PresentationFormat>
  <Paragraphs>103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MEDIA BARU DALAM POLITIK</vt:lpstr>
      <vt:lpstr>Slide 2</vt:lpstr>
      <vt:lpstr>Slide 3</vt:lpstr>
      <vt:lpstr>Slide 4</vt:lpstr>
      <vt:lpstr>Slide 5</vt:lpstr>
      <vt:lpstr>Slide 6</vt:lpstr>
      <vt:lpstr>Slide 7</vt:lpstr>
      <vt:lpstr>Slide 8</vt:lpstr>
      <vt:lpstr>Slide 9</vt:lpstr>
      <vt:lpstr>Slide 10</vt:lpstr>
      <vt:lpstr> Peran Media dan Munculnya Media Baru dalam Politik dan Pemerintahan di Indonesia </vt:lpstr>
      <vt:lpstr>Slide 12</vt:lpstr>
      <vt:lpstr>Slide 13</vt:lpstr>
      <vt:lpstr> Arus Komunikasi Politik </vt:lpstr>
      <vt:lpstr> Model Komunikasi Politik </vt:lpstr>
      <vt:lpstr>Slide 16</vt:lpstr>
      <vt:lpstr>Slide 17</vt:lpstr>
      <vt:lpstr>Slide 18</vt:lpstr>
      <vt:lpstr>Komunikasi Politik Media Masa</vt:lpstr>
      <vt:lpstr>Slide 20</vt:lpstr>
      <vt:lpstr> A.Media Komunikasi Interpersonal </vt:lpstr>
      <vt:lpstr> B. Media Komunikasi Organisasi </vt:lpstr>
      <vt:lpstr>Peran Media dalam Komunikasi Politik</vt:lpstr>
      <vt:lpstr>Slide 24</vt:lpstr>
      <vt:lpstr>Slide 25</vt:lpstr>
      <vt:lpstr>Slide 26</vt:lpstr>
      <vt:lpstr>Slide 27</vt:lpstr>
      <vt:lpstr> Peran Media dalam Komunikasi Politik di Indonesia </vt:lpstr>
      <vt:lpstr>1.Sebagai pembentuk Opini Publik</vt:lpstr>
      <vt:lpstr>Slide 30</vt:lpstr>
      <vt:lpstr> 2. Sebagai Pengalih Isu </vt:lpstr>
      <vt:lpstr> 3.Sebagai Branding Politik Atau Pencitraan Politik </vt:lpstr>
      <vt:lpstr>4.Sebagai media Dialog Politik</vt:lpstr>
      <vt:lpstr> 5.Pengguna Akses Aspirasi Secara Cepat </vt:lpstr>
      <vt:lpstr> Manfaat Mempelajari Media Komunikasi Politik </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BARU DALAM POLITIK</dc:title>
  <dc:creator>BUNDA RATU</dc:creator>
  <cp:lastModifiedBy>BUNDA RATU</cp:lastModifiedBy>
  <cp:revision>1</cp:revision>
  <dcterms:created xsi:type="dcterms:W3CDTF">2020-08-05T03:31:54Z</dcterms:created>
  <dcterms:modified xsi:type="dcterms:W3CDTF">2020-08-05T05:41:41Z</dcterms:modified>
</cp:coreProperties>
</file>