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D84B3-A868-4F18-A7D5-7DA295F0DE97}"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D0F22-36F8-4051-A953-08BA52058E7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D84B3-A868-4F18-A7D5-7DA295F0DE97}"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D0F22-36F8-4051-A953-08BA52058E7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ompasiana.com/tag/politi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KOMUNIKASI PEMASARAN POLITIK INTERNATIONAL</a:t>
            </a:r>
            <a:endParaRPr lang="id-ID" dirty="0"/>
          </a:p>
        </p:txBody>
      </p:sp>
      <p:sp>
        <p:nvSpPr>
          <p:cNvPr id="3" name="Subtitle 2"/>
          <p:cNvSpPr>
            <a:spLocks noGrp="1"/>
          </p:cNvSpPr>
          <p:nvPr>
            <p:ph type="subTitle" idx="1"/>
          </p:nvPr>
        </p:nvSpPr>
        <p:spPr/>
        <p:txBody>
          <a:bodyPr>
            <a:normAutofit fontScale="92500"/>
          </a:bodyPr>
          <a:lstStyle/>
          <a:p>
            <a:r>
              <a:rPr lang="id-ID" dirty="0" smtClean="0"/>
              <a:t> </a:t>
            </a:r>
          </a:p>
          <a:p>
            <a:r>
              <a:rPr lang="id-ID" b="1" dirty="0" smtClean="0"/>
              <a:t>K10</a:t>
            </a:r>
          </a:p>
          <a:p>
            <a:r>
              <a:rPr lang="id-ID" b="1" dirty="0" smtClean="0"/>
              <a:t>Dr.Ir Ratu Mutialela Caropeboka .,M.Si</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5.Memilih media yang tepat dalam mengkampanyekan program dan kapasitas caleg yang bersangkutan. </a:t>
            </a:r>
          </a:p>
          <a:p>
            <a:r>
              <a:rPr lang="id-ID" dirty="0" smtClean="0"/>
              <a:t>Media yang dipilih harus mampu menjangkau target masyarakat  yang diwakili. Faktanya kita banyak yang berkampanye hanya melalui iklan cetak berupa panduk, baliho, sticker mobil, media cetak. Sehingga sampah visual mengotori pohon, tiang listrik, trotoar dan dinding dan belum tentu efektif</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Media konvensional tidak dapat lagi diandalkan sebagai media kampanye utama. Perlu diimbangi dengan kampanye via media sosial, publisitas dan </a:t>
            </a:r>
            <a:r>
              <a:rPr lang="id-ID" i="1" dirty="0" smtClean="0"/>
              <a:t>words of mouth</a:t>
            </a:r>
            <a:r>
              <a:rPr lang="id-ID" dirty="0" smtClean="0"/>
              <a:t>. </a:t>
            </a:r>
          </a:p>
          <a:p>
            <a:r>
              <a:rPr lang="id-ID" dirty="0" smtClean="0"/>
              <a:t>Generasi muda  masa kini  adalah  generasi melenial dan teknologi  dimana  para pemilih pemula adalah “generasi online” yang sangat kritis.</a:t>
            </a:r>
          </a:p>
          <a:p>
            <a:r>
              <a:rPr lang="id-ID" dirty="0" smtClean="0"/>
              <a:t> Mereka adalah pemilih cerdas yang tahu apa yang diinginkan. Janji dan omong kosong politik dan mimpi indah di siang bolong tidak lagi efektif mempengaruhi pilihan politik mereka.</a:t>
            </a:r>
          </a:p>
          <a:p>
            <a:r>
              <a:rPr lang="id-ID" dirty="0" smtClean="0"/>
              <a:t>Politik harus dipahami sebagai suatu proses perlombaan meraih kekuasaan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Thompson (Rantanen, 2006:9) mengemukakan bahwa perkembangan media baru dan komunikasi tidak hanya dalam </a:t>
            </a:r>
          </a:p>
          <a:p>
            <a:r>
              <a:rPr lang="id-ID" dirty="0" smtClean="0"/>
              <a:t>jaringan-jaringan transmisi informasi di antara individu yang masih mempunyai hubungan-hubungan sosial</a:t>
            </a:r>
          </a:p>
          <a:p>
            <a:r>
              <a:rPr lang="id-ID" dirty="0" smtClean="0"/>
              <a:t>Tetapi perkembangan media dan komunikasi menciptakan bentuk-bentuk tindakan dan interaksi dan </a:t>
            </a:r>
          </a:p>
          <a:p>
            <a:r>
              <a:rPr lang="id-ID" dirty="0" smtClean="0"/>
              <a:t>hubungan-hubungan sosial jenis baru yaitu suatu bentuk hubungan yang berbeda jika dibandingkan dengan bentuk hubungan face-to-face yang hadir dalam  hampir keseluruhan sejarah manusia.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KONTRIBUSI  KOMUNIKASI</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komunikasi memberikan kontribusi bagi globalisasi dunia dalam tiga cara (Rantanen, 1999:4).</a:t>
            </a:r>
          </a:p>
          <a:p>
            <a:pPr>
              <a:buNone/>
            </a:pPr>
            <a:r>
              <a:rPr lang="id-ID" dirty="0" smtClean="0"/>
              <a:t> </a:t>
            </a:r>
          </a:p>
          <a:p>
            <a:r>
              <a:rPr lang="id-ID" b="1" dirty="0" smtClean="0"/>
              <a:t>Pertama</a:t>
            </a:r>
            <a:r>
              <a:rPr lang="id-ID" dirty="0" smtClean="0"/>
              <a:t>, komunikasi global menyediakan “infrastructures” bagi aliran </a:t>
            </a:r>
          </a:p>
          <a:p>
            <a:pPr>
              <a:buNone/>
            </a:pPr>
            <a:r>
              <a:rPr lang="id-ID" dirty="0" smtClean="0"/>
              <a:t>	data, berita, dan citra lintas batas negara bangsa yang memungkinkan </a:t>
            </a:r>
          </a:p>
          <a:p>
            <a:pPr>
              <a:buNone/>
            </a:pPr>
            <a:r>
              <a:rPr lang="id-ID" dirty="0" smtClean="0"/>
              <a:t>	pan-kapitalisme berkembang.</a:t>
            </a:r>
          </a:p>
          <a:p>
            <a:pPr>
              <a:buNone/>
            </a:pPr>
            <a:endParaRPr lang="id-ID" dirty="0" smtClean="0"/>
          </a:p>
          <a:p>
            <a:r>
              <a:rPr lang="id-ID" b="1" dirty="0" smtClean="0"/>
              <a:t> Kedua</a:t>
            </a:r>
            <a:r>
              <a:rPr lang="id-ID" dirty="0" smtClean="0"/>
              <a:t>, komunikasi global telah mendorong peningkatan permintaan melalui “channels of desire” periklanan global. </a:t>
            </a:r>
          </a:p>
          <a:p>
            <a:endParaRPr lang="id-ID" dirty="0" smtClean="0"/>
          </a:p>
          <a:p>
            <a:r>
              <a:rPr lang="id-ID" b="1" dirty="0" smtClean="0"/>
              <a:t>Ketiga,</a:t>
            </a:r>
            <a:r>
              <a:rPr lang="id-ID" dirty="0" smtClean="0"/>
              <a:t> komunikasi global memberdayakan kelompok-kelompok marginal </a:t>
            </a:r>
          </a:p>
          <a:p>
            <a:pPr>
              <a:buNone/>
            </a:pPr>
            <a:r>
              <a:rPr lang="id-ID" dirty="0" smtClean="0"/>
              <a:t>	(the silent voices) di negara-negara periferi akan hak menentukan nasib </a:t>
            </a:r>
          </a:p>
          <a:p>
            <a:pPr>
              <a:buNone/>
            </a:pPr>
            <a:r>
              <a:rPr lang="id-ID" dirty="0" smtClean="0"/>
              <a:t>	sendiri (self-determination) dan keadilan sosial yang biasanya hadir dalam </a:t>
            </a:r>
          </a:p>
          <a:p>
            <a:pPr>
              <a:buNone/>
            </a:pPr>
            <a:r>
              <a:rPr lang="id-ID" dirty="0" smtClean="0"/>
              <a:t>	bentuk pemujaan mendalam atas identitas vis-a-vis komoditas di negara-</a:t>
            </a:r>
          </a:p>
          <a:p>
            <a:pPr>
              <a:buNone/>
            </a:pPr>
            <a:r>
              <a:rPr lang="id-ID" dirty="0" smtClean="0"/>
              <a:t>	negara center.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Globalisasi yang ditopang oleh perkembangan teknologi komunikasi   telah menciptakan apa yang sering disebut oleh Marshal McLuhan, sebagai “perkampungan global” (“global village”). </a:t>
            </a:r>
          </a:p>
          <a:p>
            <a:r>
              <a:rPr lang="id-ID" dirty="0" smtClean="0"/>
              <a:t>Suatu dunia yang diibaratkan sebagai perkampungan global di mana sekat-sekat antarwilayah tidak lagi berlaku, dan masing-masing individu dapat berinteraksi satu dengan yang lain melalui teknologi komunikasi.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McLuhan ini, Volkmer (2003)  memberikan </a:t>
            </a:r>
          </a:p>
          <a:p>
            <a:r>
              <a:rPr lang="id-ID" dirty="0" smtClean="0"/>
              <a:t>argumentasi bahwa kemampuan berita yang dipancarkan melalui satelit secara simultan oleh stasiun penyiaran ke seluruh dunia dalam suatu waktu bersamaan telah menciptakan “global public sphere” dan  kosmopolitanisme sebagai dasar terbentuknya warga negara dunia (global citizenship)</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Teknologi komunikasi telah memungkinkan seseorang berhubungan secara langsung dengan orang-orang di seluruh dunia, termasuk dengan otoritas politik.</a:t>
            </a:r>
          </a:p>
          <a:p>
            <a:r>
              <a:rPr lang="id-ID" dirty="0" smtClean="0"/>
              <a:t>Dalam buku International Politics: A Framework for Analysis, Holsti  (1983:193) mengemukakan bahwa dengan perkembangan politik massa, meluasnya keterlibatan warga negara atau subjek dalam hubungan-hubungan politik-dan meluasnya lingkup hubungan-hubungan privat  antarwarga negara dalam hubungan internasional dan global, dimensi- dimensi kebijakan luar negeri akan menjadi semakin penting.</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interaksi sebagaimana dimaksud Holsti diperantarai oleh media dan teknologi komunikasi. </a:t>
            </a:r>
          </a:p>
          <a:p>
            <a:r>
              <a:rPr lang="id-ID" dirty="0" smtClean="0"/>
              <a:t>Oleh karenanya, di era globalisasi sekarang ini, peranan media menjadi semakin penting dalam kehidupan politik internasional dan diplomasi, Kekuatan media sebagai agen </a:t>
            </a:r>
          </a:p>
          <a:p>
            <a:r>
              <a:rPr lang="id-ID" dirty="0"/>
              <a:t>D</a:t>
            </a:r>
            <a:r>
              <a:rPr lang="id-ID" dirty="0" smtClean="0"/>
              <a:t>iplomasi muncul sebagai akibat luasnya cakupan dan kemampuannya membangun citra dan opini publik.</a:t>
            </a:r>
          </a:p>
          <a:p>
            <a:endParaRPr lang="id-ID"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Peranan media yang sangat besar tersebut telah melahirkan istilah “</a:t>
            </a:r>
            <a:r>
              <a:rPr lang="id-ID" i="1" dirty="0" smtClean="0"/>
              <a:t>media diplomacy</a:t>
            </a:r>
            <a:r>
              <a:rPr lang="id-ID" dirty="0" smtClean="0"/>
              <a:t>” (Hachten, 1993) </a:t>
            </a:r>
          </a:p>
          <a:p>
            <a:r>
              <a:rPr lang="id-ID" dirty="0"/>
              <a:t>M</a:t>
            </a:r>
            <a:r>
              <a:rPr lang="id-ID" dirty="0" smtClean="0"/>
              <a:t>edia menjembatani  yang mungkin juga penuh distorsi negosiasi dan diplomasi politik antar- para pejabat politik. </a:t>
            </a:r>
          </a:p>
          <a:p>
            <a:r>
              <a:rPr lang="id-ID" dirty="0" smtClean="0"/>
              <a:t>Kemampuan media dalam membangun citra juga telah menggeser  dimensi politik internasional. </a:t>
            </a:r>
          </a:p>
          <a:p>
            <a:r>
              <a:rPr lang="id-ID" dirty="0" smtClean="0"/>
              <a:t>Dalam kaitan ini, Tehranian (1999) mengemukakan bahwa setengah kekuasaan politik terdiri dari pembuatan citra (</a:t>
            </a:r>
            <a:r>
              <a:rPr lang="id-ID" i="1" dirty="0" smtClean="0"/>
              <a:t>image making</a:t>
            </a:r>
            <a:r>
              <a:rPr lang="id-ID" dirty="0" smtClean="0"/>
              <a:t>). </a:t>
            </a:r>
          </a:p>
          <a:p>
            <a:endParaRPr lang="id-ID" dirty="0" smtClean="0"/>
          </a:p>
          <a:p>
            <a:endParaRPr lang="id-ID" dirty="0" smtClean="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Kluver,( 2002). Mengatakan bahwa politik citra tidak hanya beroperasi dalam demokrasi nasional ataupun lokal, tetapi juga menjadi dimensi penting dalam politik internasional. </a:t>
            </a:r>
          </a:p>
          <a:p>
            <a:r>
              <a:rPr lang="id-ID" dirty="0" smtClean="0"/>
              <a:t>Perkembangan ini mendorong bagaimana pencapaian kekuasaan diraih dalam hubungan antarnegara</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id-ID" sz="3100" b="1" dirty="0" smtClean="0"/>
              <a:t/>
            </a:r>
            <a:br>
              <a:rPr lang="id-ID" sz="3100" b="1" dirty="0" smtClean="0"/>
            </a:br>
            <a:r>
              <a:rPr lang="id-ID" sz="3100" b="1" dirty="0" smtClean="0"/>
              <a:t>Komunikasi dan pemasaran </a:t>
            </a:r>
            <a:r>
              <a:rPr lang="id-ID" sz="3100" b="1" dirty="0" smtClean="0">
                <a:hlinkClick r:id="rId2"/>
              </a:rPr>
              <a:t>politik</a:t>
            </a:r>
            <a:r>
              <a:rPr lang="id-ID" sz="3100" b="1" dirty="0" smtClean="0"/>
              <a:t> yang efektif</a:t>
            </a:r>
            <a:r>
              <a:rPr lang="id-ID" b="1" dirty="0" smtClean="0"/>
              <a:t/>
            </a:r>
            <a:br>
              <a:rPr lang="id-ID" b="1" dirty="0" smtClean="0"/>
            </a:br>
            <a:endParaRPr lang="id-ID" dirty="0"/>
          </a:p>
        </p:txBody>
      </p:sp>
      <p:sp>
        <p:nvSpPr>
          <p:cNvPr id="3" name="Content Placeholder 2"/>
          <p:cNvSpPr>
            <a:spLocks noGrp="1"/>
          </p:cNvSpPr>
          <p:nvPr>
            <p:ph idx="1"/>
          </p:nvPr>
        </p:nvSpPr>
        <p:spPr/>
        <p:txBody>
          <a:bodyPr/>
          <a:lstStyle/>
          <a:p>
            <a:r>
              <a:rPr lang="id-ID" dirty="0" smtClean="0"/>
              <a:t>Komunikasi dan pemasaran politik merupakan serangkaian proses yang membutuhkan konsistensi akan nilai yang dianut dan program yang diperjuangkan. </a:t>
            </a:r>
          </a:p>
          <a:p>
            <a:r>
              <a:rPr lang="id-ID" dirty="0" smtClean="0"/>
              <a:t>Diperlukan strategi yang efektif dan kreatif agar ketokohan dan program yang diperjuangkan dapat disampaikan dengan cerdas untuk menarik simpati publik.</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Henderson, (1998) mendefinisikan bahwa, kekuasaan sebagai kapasitas seorang aktor untuk membujuk atau memaksa aktor lain, </a:t>
            </a:r>
          </a:p>
          <a:p>
            <a:pPr>
              <a:buNone/>
            </a:pPr>
            <a:r>
              <a:rPr lang="id-ID" dirty="0" smtClean="0"/>
              <a:t>	guna mengijinkan kontrol atas aktor tersebut. Kekuasaan dapat dibedakan  menjadi dua macam, yakni </a:t>
            </a:r>
            <a:r>
              <a:rPr lang="id-ID" i="1" dirty="0" smtClean="0"/>
              <a:t>soft power dan hard power</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b="1" i="1" dirty="0" smtClean="0"/>
              <a:t>Soft power </a:t>
            </a:r>
            <a:r>
              <a:rPr lang="id-ID" dirty="0" smtClean="0"/>
              <a:t>merujuk </a:t>
            </a:r>
          </a:p>
          <a:p>
            <a:r>
              <a:rPr lang="id-ID" dirty="0" smtClean="0"/>
              <a:t>pada kemampuan seorang aktor dalam melakukan persuasi  (membujuk) kepada aktor  lain untuk melakukan suatu tindakan berdasarkan pengaruh. Ideologi suatu  negara, budaya, prestise dalam hubungan internasional, atau keberhasilan negara tersebut mungkin akan membuat negara tersebut  menjadi pemimpin yang secara sukarela diikuti oleh yang lain</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b="1" i="1" dirty="0" smtClean="0"/>
              <a:t>hard power </a:t>
            </a:r>
            <a:r>
              <a:rPr lang="id-ID" dirty="0" smtClean="0"/>
              <a:t>dimaknai sebagai kemampuan suatu negara untuk memaksakan kepentingan dan kemauannya terhadap negara lain baik melalui kekuatan ekonomi maupun invasi militer. </a:t>
            </a:r>
          </a:p>
          <a:p>
            <a:r>
              <a:rPr lang="id-ID" dirty="0" smtClean="0"/>
              <a:t>Kemampuan suatu negara untuk mengkombinasikan kedua kekuasaan ini, hard power  dan soft power, membuatnya menjadi sangat berpengaruh dalam politik international</a:t>
            </a:r>
          </a:p>
          <a:p>
            <a:endParaRPr lang="id-ID" dirty="0" smtClean="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Di era globalisasi sekarang ini, kekuasaan telah banyak mengalami perubahan.</a:t>
            </a:r>
          </a:p>
          <a:p>
            <a:r>
              <a:rPr lang="id-ID" dirty="0" smtClean="0"/>
              <a:t> Kekuasaan menjadi lebih bersifat persuasif dibandingkan dengan coercive dan pada akhirnya akan menuju ke arah peningkatan </a:t>
            </a:r>
          </a:p>
          <a:p>
            <a:r>
              <a:rPr lang="id-ID" dirty="0"/>
              <a:t>K</a:t>
            </a:r>
            <a:r>
              <a:rPr lang="id-ID" dirty="0" smtClean="0"/>
              <a:t>ebutuhan dan keinginan dari banyak aktor dibandingkan dengan hanya mendasarkan pada keamanan negara bangsa</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i="1" dirty="0" smtClean="0"/>
          </a:p>
          <a:p>
            <a:r>
              <a:rPr lang="id-ID" i="1" dirty="0" smtClean="0"/>
              <a:t>Track record</a:t>
            </a:r>
            <a:r>
              <a:rPr lang="id-ID" dirty="0" smtClean="0"/>
              <a:t> dan nilai yang dimiliki seseorang  merupakan modal yang sangat besar. Sehingga ia hanya perlu fokus kepada program yang akan ia tawarkan, konsep iklan yang kreatif dan memilih media yang tepat dalam membangun komunikasi </a:t>
            </a:r>
            <a:br>
              <a:rPr lang="id-ID" dirty="0" smtClean="0"/>
            </a:br>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Wakil rakyat</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Pada saat ini di tengah tingginya nafsu politik dan rendahnya budaya malu serta didukung kondisi masyarakat materealis, tidak banyak calon legislatif yang mewakili sosok yang memiliki komitmen moral dan konsisten berjuang untuk rakyat.</a:t>
            </a:r>
          </a:p>
          <a:p>
            <a:r>
              <a:rPr lang="id-ID" dirty="0" smtClean="0"/>
              <a:t>Di lain sisi kita banyak “calon legislatif instan” yang hanya mengandalkan komunikasi dan pemasaran politik sebagai alat meraih simpati pemilih.</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Mereka tidak memiliki </a:t>
            </a:r>
            <a:r>
              <a:rPr lang="id-ID" i="1" dirty="0" smtClean="0"/>
              <a:t>track record</a:t>
            </a:r>
            <a:r>
              <a:rPr lang="id-ID" dirty="0" smtClean="0"/>
              <a:t>, maupun konsistensi dalam memperjuangkan kepentingan rakyat. Atau bahkan sama sekali belum pernah terlibat dalam kegiatan kemasyarakatan. </a:t>
            </a:r>
          </a:p>
          <a:p>
            <a:r>
              <a:rPr lang="id-ID" dirty="0" smtClean="0"/>
              <a:t>untuk menarik simpati pemilih,Baliho, spanduk, mobil yang penuh </a:t>
            </a:r>
            <a:r>
              <a:rPr lang="id-ID" i="1" dirty="0" smtClean="0"/>
              <a:t>sticker</a:t>
            </a:r>
            <a:r>
              <a:rPr lang="id-ID" dirty="0" smtClean="0"/>
              <a:t>serta beragam jenis </a:t>
            </a:r>
            <a:r>
              <a:rPr lang="id-ID" i="1" dirty="0" smtClean="0"/>
              <a:t>printed ads</a:t>
            </a:r>
            <a:r>
              <a:rPr lang="id-ID" dirty="0" smtClean="0"/>
              <a:t> (iklan cetak) merupakan cara utama yang dipakai untuk meraih simpati.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SIMPATI  VC ANTIPATI</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Apakah strategi ini metode efektif meraih simpati? Atau efektif mendulang antipati?</a:t>
            </a:r>
          </a:p>
          <a:p>
            <a:r>
              <a:rPr lang="id-ID" dirty="0" smtClean="0"/>
              <a:t> Bagaimana suatu strategi komunikasi dan pemasaran politik mampu menghantarkan sikap dan program yang diperjuangkan dengan jalan yang tidak mencerminkan hal tersebut.</a:t>
            </a:r>
          </a:p>
          <a:p>
            <a:r>
              <a:rPr lang="id-ID" dirty="0" smtClean="0"/>
              <a:t> Bagaimana calon legislatif akan mampu menghasilkan peraturan-peraturan untuk kepentingan rakyat sedangkan ia melanggar aturan. </a:t>
            </a:r>
          </a:p>
          <a:p>
            <a:r>
              <a:rPr lang="id-ID" dirty="0" smtClean="0"/>
              <a:t>Bagaimana ia menjadi sosok pembela kaum miskin sedangkan ia hidup di tengah kemewahan di saat rakyat masih hidup dalam keprihatinan.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Pola komunikasi politik para “WAKIL RAKYAT  INSTAN” membutuhkan dana yang sangat besar namun tidak efektif mempengaruhi pemilih.</a:t>
            </a:r>
          </a:p>
          <a:p>
            <a:r>
              <a:rPr lang="id-ID" dirty="0" smtClean="0"/>
              <a:t> Karena terdapat ketidaksesuaian antara pesan dan metode komunikasi pesan. </a:t>
            </a:r>
          </a:p>
          <a:p>
            <a:r>
              <a:rPr lang="id-ID" dirty="0" smtClean="0"/>
              <a:t>Konsep dan strategi pemasaran tidak hanya berlaku untuk dunia bisnis namun juga untuk aktivitas politik. Strategi ini harus memiliki tujuan yang jelas dan </a:t>
            </a:r>
            <a:r>
              <a:rPr lang="id-ID" i="1" dirty="0" smtClean="0"/>
              <a:t>timeframe</a:t>
            </a:r>
            <a:r>
              <a:rPr lang="id-ID" dirty="0" smtClean="0"/>
              <a:t>.</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b="1" dirty="0" smtClean="0"/>
              <a:t>1.D</a:t>
            </a:r>
            <a:r>
              <a:rPr lang="id-ID" dirty="0" smtClean="0"/>
              <a:t>alam pemasaran politik adalah kualitas individu. Hal ini harus dikalkulasikan oleh masing-masing Apakah memiliki kapabilitas, kapasitas dan </a:t>
            </a:r>
            <a:r>
              <a:rPr lang="id-ID" i="1" dirty="0" smtClean="0"/>
              <a:t>skills </a:t>
            </a:r>
            <a:r>
              <a:rPr lang="id-ID" dirty="0" smtClean="0"/>
              <a:t>untuk sukses melalui jalur politik?</a:t>
            </a:r>
          </a:p>
          <a:p>
            <a:r>
              <a:rPr lang="id-ID" dirty="0" smtClean="0"/>
              <a:t>2. Strategi komunikasi pemasaran memegang peran penting dalam meraih simpati publik. Pada tahap awal yang paling penting adalah membangun </a:t>
            </a:r>
            <a:r>
              <a:rPr lang="id-ID" i="1" dirty="0" smtClean="0"/>
              <a:t>awareness,</a:t>
            </a:r>
            <a:r>
              <a:rPr lang="id-ID" dirty="0" smtClean="0"/>
              <a:t> Komitmennya dalam bekerja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3.strategi dalam </a:t>
            </a:r>
            <a:r>
              <a:rPr lang="id-ID" i="1" dirty="0" smtClean="0"/>
              <a:t>targetting</a:t>
            </a:r>
            <a:r>
              <a:rPr lang="id-ID" dirty="0" smtClean="0"/>
              <a:t>, yaitu memilih orang-orang yang ingin diwakili hak politiknya . </a:t>
            </a:r>
          </a:p>
          <a:p>
            <a:pPr>
              <a:buNone/>
            </a:pPr>
            <a:endParaRPr lang="id-ID" dirty="0" smtClean="0"/>
          </a:p>
          <a:p>
            <a:pPr>
              <a:buNone/>
            </a:pPr>
            <a:r>
              <a:rPr lang="id-ID" dirty="0" smtClean="0"/>
              <a:t>4.Menciptakan program-program yang sesuai dengan kebutuhan masyarakat (target segmen) bukan kebutuhan pribadi dan golongan.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1136</Words>
  <Application>Microsoft Office PowerPoint</Application>
  <PresentationFormat>On-screen Show (4:3)</PresentationFormat>
  <Paragraphs>77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KOMUNIKASI PEMASARAN POLITIK INTERNATIONAL</vt:lpstr>
      <vt:lpstr> Komunikasi dan pemasaran politik yang efektif </vt:lpstr>
      <vt:lpstr>Slide 3</vt:lpstr>
      <vt:lpstr>Wakil rakyat</vt:lpstr>
      <vt:lpstr>Slide 5</vt:lpstr>
      <vt:lpstr>SIMPATI  VC ANTIPATI</vt:lpstr>
      <vt:lpstr>Slide 7</vt:lpstr>
      <vt:lpstr>Slide 8</vt:lpstr>
      <vt:lpstr>Slide 9</vt:lpstr>
      <vt:lpstr>Slide 10</vt:lpstr>
      <vt:lpstr>Slide 11</vt:lpstr>
      <vt:lpstr>Slide 12</vt:lpstr>
      <vt:lpstr>KONTRIBUSI  KOMUNIKASI</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PEMASARAN POLITIK</dc:title>
  <dc:creator>BUNDA RATU</dc:creator>
  <cp:lastModifiedBy>BUNDA RATU</cp:lastModifiedBy>
  <cp:revision>4</cp:revision>
  <dcterms:created xsi:type="dcterms:W3CDTF">2020-04-27T04:54:02Z</dcterms:created>
  <dcterms:modified xsi:type="dcterms:W3CDTF">2020-08-31T03:04:01Z</dcterms:modified>
</cp:coreProperties>
</file>