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2" autoAdjust="0"/>
    <p:restoredTop sz="94660"/>
  </p:normalViewPr>
  <p:slideViewPr>
    <p:cSldViewPr>
      <p:cViewPr varScale="1">
        <p:scale>
          <a:sx n="45" d="100"/>
          <a:sy n="45"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341078B-7451-48C5-B848-90CBCBFF5EE5}" type="datetimeFigureOut">
              <a:rPr lang="id-ID" smtClean="0"/>
              <a:pPr/>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F3347C-2DE5-4559-9103-AC36FDA7D613}"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341078B-7451-48C5-B848-90CBCBFF5EE5}" type="datetimeFigureOut">
              <a:rPr lang="id-ID" smtClean="0"/>
              <a:pPr/>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F3347C-2DE5-4559-9103-AC36FDA7D61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341078B-7451-48C5-B848-90CBCBFF5EE5}" type="datetimeFigureOut">
              <a:rPr lang="id-ID" smtClean="0"/>
              <a:pPr/>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F3347C-2DE5-4559-9103-AC36FDA7D61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341078B-7451-48C5-B848-90CBCBFF5EE5}" type="datetimeFigureOut">
              <a:rPr lang="id-ID" smtClean="0"/>
              <a:pPr/>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F3347C-2DE5-4559-9103-AC36FDA7D61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41078B-7451-48C5-B848-90CBCBFF5EE5}" type="datetimeFigureOut">
              <a:rPr lang="id-ID" smtClean="0"/>
              <a:pPr/>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F3347C-2DE5-4559-9103-AC36FDA7D613}"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341078B-7451-48C5-B848-90CBCBFF5EE5}" type="datetimeFigureOut">
              <a:rPr lang="id-ID" smtClean="0"/>
              <a:pPr/>
              <a:t>05/08/2020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6F3347C-2DE5-4559-9103-AC36FDA7D61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341078B-7451-48C5-B848-90CBCBFF5EE5}" type="datetimeFigureOut">
              <a:rPr lang="id-ID" smtClean="0"/>
              <a:pPr/>
              <a:t>05/08/2020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6F3347C-2DE5-4559-9103-AC36FDA7D613}"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341078B-7451-48C5-B848-90CBCBFF5EE5}" type="datetimeFigureOut">
              <a:rPr lang="id-ID" smtClean="0"/>
              <a:pPr/>
              <a:t>05/08/2020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6F3347C-2DE5-4559-9103-AC36FDA7D61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41078B-7451-48C5-B848-90CBCBFF5EE5}" type="datetimeFigureOut">
              <a:rPr lang="id-ID" smtClean="0"/>
              <a:pPr/>
              <a:t>05/08/2020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6F3347C-2DE5-4559-9103-AC36FDA7D61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41078B-7451-48C5-B848-90CBCBFF5EE5}" type="datetimeFigureOut">
              <a:rPr lang="id-ID" smtClean="0"/>
              <a:pPr/>
              <a:t>05/08/2020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6F3347C-2DE5-4559-9103-AC36FDA7D613}"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41078B-7451-48C5-B848-90CBCBFF5EE5}" type="datetimeFigureOut">
              <a:rPr lang="id-ID" smtClean="0"/>
              <a:pPr/>
              <a:t>05/08/2020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6F3347C-2DE5-4559-9103-AC36FDA7D613}"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41078B-7451-48C5-B848-90CBCBFF5EE5}" type="datetimeFigureOut">
              <a:rPr lang="id-ID" smtClean="0"/>
              <a:pPr/>
              <a:t>05/08/2020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F3347C-2DE5-4559-9103-AC36FDA7D613}"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pakarkomunikasi.com/proses-interaksi-sosia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pakarkomunikasi.com/fungsi-media-komunikasi"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pakarkomunikasi.com/fungsi-komunikasi-dalam-proses-politi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KOMUNIKASI POLITIK, MEDIA  </a:t>
            </a:r>
            <a:endParaRPr lang="id-ID" dirty="0"/>
          </a:p>
        </p:txBody>
      </p:sp>
      <p:sp>
        <p:nvSpPr>
          <p:cNvPr id="3" name="Subtitle 2"/>
          <p:cNvSpPr>
            <a:spLocks noGrp="1"/>
          </p:cNvSpPr>
          <p:nvPr>
            <p:ph type="subTitle" idx="1"/>
          </p:nvPr>
        </p:nvSpPr>
        <p:spPr/>
        <p:txBody>
          <a:bodyPr/>
          <a:lstStyle/>
          <a:p>
            <a:endParaRPr lang="id-ID" dirty="0" smtClean="0"/>
          </a:p>
          <a:p>
            <a:r>
              <a:rPr lang="id-ID" dirty="0" smtClean="0"/>
              <a:t>K 7</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Dalam hal demokrasi yang deliberatif, Habermas menempatkan ruang publik sebagai elemen dari bangunan teoretis yang komprehensif yang menuntut tindakan komunikatif yang idealnya membutuhkan kriteria sebagai berikut: </a:t>
            </a:r>
            <a:endParaRPr lang="id-ID" dirty="0" smtClean="0"/>
          </a:p>
          <a:p>
            <a:r>
              <a:rPr lang="id-ID" dirty="0" smtClean="0"/>
              <a:t>1</a:t>
            </a:r>
            <a:r>
              <a:rPr lang="id-ID" dirty="0" smtClean="0"/>
              <a:t>) posisi yang setara</a:t>
            </a:r>
            <a:r>
              <a:rPr lang="id-ID" dirty="0" smtClean="0"/>
              <a:t>;</a:t>
            </a:r>
          </a:p>
          <a:p>
            <a:r>
              <a:rPr lang="id-ID" dirty="0" smtClean="0"/>
              <a:t> </a:t>
            </a:r>
            <a:r>
              <a:rPr lang="id-ID" dirty="0" smtClean="0"/>
              <a:t>2) akses yang terbuka bagi warga untuk proses musyawarah; </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dirty="0" smtClean="0"/>
              <a:t>3) warga yang bersikap rasional dan berpengetahuan, aktif dan informatif</a:t>
            </a:r>
            <a:r>
              <a:rPr lang="id-ID" dirty="0" smtClean="0"/>
              <a:t>;</a:t>
            </a:r>
          </a:p>
          <a:p>
            <a:r>
              <a:rPr lang="id-ID" dirty="0" smtClean="0"/>
              <a:t> </a:t>
            </a:r>
            <a:r>
              <a:rPr lang="id-ID" dirty="0" smtClean="0"/>
              <a:t>4) isu yang dibahas harus berpusat pada kepentingan umum dan bukan pada kepentingan pribadi; </a:t>
            </a:r>
            <a:endParaRPr lang="id-ID" dirty="0" smtClean="0"/>
          </a:p>
          <a:p>
            <a:r>
              <a:rPr lang="id-ID" dirty="0" smtClean="0"/>
              <a:t>5</a:t>
            </a:r>
            <a:r>
              <a:rPr lang="id-ID" dirty="0" smtClean="0"/>
              <a:t>) warga harus bersedia untuk memodifikasi atau mengubah pandangan mereka sebagai akibat dari perdebatan dan diskusi; dan </a:t>
            </a:r>
            <a:endParaRPr lang="id-ID" dirty="0" smtClean="0"/>
          </a:p>
          <a:p>
            <a:r>
              <a:rPr lang="id-ID" dirty="0" smtClean="0"/>
              <a:t>6</a:t>
            </a:r>
            <a:r>
              <a:rPr lang="id-ID" dirty="0" smtClean="0"/>
              <a:t>) kekuatan argumen adalah lebih penting daripada status orang yang menyampaikan argumen tersebut (Littlejohn dan Foss, 2009: 299)</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Dalam ruang publik deliberatif, bentuk komunikasi yang normatif untuk berpartisipasi adalah dialog (Littlejohn dan Foss, 2009</a:t>
            </a:r>
            <a:r>
              <a:rPr lang="id-ID" dirty="0" smtClean="0"/>
              <a:t>).</a:t>
            </a:r>
          </a:p>
          <a:p>
            <a:r>
              <a:rPr lang="id-ID" dirty="0" smtClean="0"/>
              <a:t>Era </a:t>
            </a:r>
            <a:r>
              <a:rPr lang="id-ID" dirty="0" smtClean="0"/>
              <a:t>moderen saat ini, teknologi telah berkembang pesat dan masyarakat pun telah mengalami perubahan yang signifikan, maka muncullah yang disebut sebagai ruang publik yang termediasi, yang salah satunya adalah melalui media penyiaran radio (McKee, 2005: 8). M</a:t>
            </a:r>
            <a:endParaRPr lang="id-ID" dirty="0" smtClean="0"/>
          </a:p>
          <a:p>
            <a:endParaRPr lang="id-ID" dirty="0" smtClean="0"/>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r>
              <a:rPr lang="id-ID" dirty="0" smtClean="0"/>
              <a:t>Untuk </a:t>
            </a:r>
            <a:r>
              <a:rPr lang="id-ID" dirty="0" smtClean="0"/>
              <a:t>mewujudkan ruang publik yang demokratis maka prinsip-prinsip penyiaran demokratis harus diterapkan, yaitu: </a:t>
            </a:r>
            <a:endParaRPr lang="id-ID" dirty="0" smtClean="0"/>
          </a:p>
          <a:p>
            <a:endParaRPr lang="id-ID" dirty="0" smtClean="0"/>
          </a:p>
          <a:p>
            <a:r>
              <a:rPr lang="id-ID" dirty="0" smtClean="0"/>
              <a:t>1</a:t>
            </a:r>
            <a:r>
              <a:rPr lang="id-ID" b="1" dirty="0" smtClean="0"/>
              <a:t>) independency</a:t>
            </a:r>
            <a:r>
              <a:rPr lang="id-ID" dirty="0" smtClean="0"/>
              <a:t>, artinya bahwa media harus Media dan Komunikasi Politik Potret Demokrasi di Indonesia dalam Perspektif Komunikasi Politik | 59 independen dari campur tangan pemerintah, monopoli swasta, maupun kepentingan pasar</a:t>
            </a:r>
            <a:r>
              <a:rPr lang="id-ID" dirty="0" smtClean="0"/>
              <a:t>;</a:t>
            </a:r>
          </a:p>
          <a:p>
            <a:pPr>
              <a:buNone/>
            </a:pPr>
            <a:r>
              <a:rPr lang="id-ID" dirty="0" smtClean="0"/>
              <a:t> </a:t>
            </a:r>
          </a:p>
          <a:p>
            <a:r>
              <a:rPr lang="id-ID" dirty="0" smtClean="0"/>
              <a:t>2</a:t>
            </a:r>
            <a:r>
              <a:rPr lang="id-ID" dirty="0" smtClean="0"/>
              <a:t>) </a:t>
            </a:r>
            <a:r>
              <a:rPr lang="id-ID" b="1" dirty="0" smtClean="0"/>
              <a:t>accountability,</a:t>
            </a:r>
            <a:r>
              <a:rPr lang="id-ID" dirty="0" smtClean="0"/>
              <a:t> artinya bahwa media harus melakukan pertanggungjawaban terhadap masyarakat secara umum, pengguna, maupun khalayak; dan </a:t>
            </a:r>
            <a:endParaRPr lang="id-ID" dirty="0" smtClean="0"/>
          </a:p>
          <a:p>
            <a:pPr>
              <a:buNone/>
            </a:pPr>
            <a:endParaRPr lang="id-ID" dirty="0" smtClean="0"/>
          </a:p>
          <a:p>
            <a:r>
              <a:rPr lang="id-ID" dirty="0" smtClean="0"/>
              <a:t>3</a:t>
            </a:r>
            <a:r>
              <a:rPr lang="id-ID" dirty="0" smtClean="0"/>
              <a:t>) </a:t>
            </a:r>
            <a:r>
              <a:rPr lang="id-ID" b="1" dirty="0" smtClean="0"/>
              <a:t>diversity</a:t>
            </a:r>
            <a:r>
              <a:rPr lang="id-ID" dirty="0" smtClean="0"/>
              <a:t>, artinya bahwa sistem media harus menjamin adanya keberagaman, baik keberagaman politik (political diversity) maupun keberagaman sosial (social diversity).</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b="1" dirty="0" smtClean="0"/>
              <a:t>6</a:t>
            </a:r>
            <a:br>
              <a:rPr lang="id-ID" sz="3600" b="1" dirty="0" smtClean="0"/>
            </a:br>
            <a:r>
              <a:rPr lang="id-ID" sz="3600" b="1" dirty="0" smtClean="0"/>
              <a:t>6</a:t>
            </a:r>
            <a:r>
              <a:rPr lang="id-ID" sz="3600" b="1" dirty="0" smtClean="0"/>
              <a:t> </a:t>
            </a:r>
            <a:r>
              <a:rPr lang="id-ID" sz="3600" b="1" dirty="0" smtClean="0"/>
              <a:t>Pengaruh Sistem Politik terhadap Sistem Komunikasi Indonesia</a:t>
            </a:r>
            <a:r>
              <a:rPr lang="id-ID" b="1" dirty="0" smtClean="0"/>
              <a:t/>
            </a:r>
            <a:br>
              <a:rPr lang="id-ID" b="1" dirty="0" smtClean="0"/>
            </a:br>
            <a:endParaRPr lang="id-ID" dirty="0"/>
          </a:p>
        </p:txBody>
      </p:sp>
      <p:sp>
        <p:nvSpPr>
          <p:cNvPr id="3" name="Content Placeholder 2"/>
          <p:cNvSpPr>
            <a:spLocks noGrp="1"/>
          </p:cNvSpPr>
          <p:nvPr>
            <p:ph idx="1"/>
          </p:nvPr>
        </p:nvSpPr>
        <p:spPr/>
        <p:txBody>
          <a:bodyPr/>
          <a:lstStyle/>
          <a:p>
            <a:r>
              <a:rPr lang="id-ID" dirty="0" smtClean="0"/>
              <a:t>Sistem </a:t>
            </a:r>
            <a:r>
              <a:rPr lang="id-ID" dirty="0" smtClean="0"/>
              <a:t>komunikasi Indonesia diartikan sebagai suatu satu kesatuan atau susunan kompleks dari unsur-unsur didalam lingkup negara Indonesia. Dimana unsur-unsur tersebut tidak dapat dipisahkan dan akan mengikat satu sama lain, diantaranya adalah kondisi politik sosial, dan juga kondisi budaya Indonesia.</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1. Pola komunikasi</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Pengaruh </a:t>
            </a:r>
            <a:r>
              <a:rPr lang="id-ID" dirty="0" smtClean="0"/>
              <a:t>yang pertama dapat dilihat dari pola sistem komunikasi yang berlangsung. Suatu sistem politik akan sangat berpengaruh terhadap pola komunikasi, dimana sebagai contoh di Indonesia yang lebih mengarah pada sistem politik demokrasi menjadikan sistem komunikasi yang berjalan lebih terbuka dan bebas dibandingkan dengan negara yang menganut sistem totaliter dimana pola komunikasi akan lebih tertutup dan dibatasi.</a:t>
            </a: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
            </a:r>
            <a:br>
              <a:rPr lang="id-ID" b="1" dirty="0" smtClean="0"/>
            </a:br>
            <a:r>
              <a:rPr lang="id-ID" b="1" dirty="0" smtClean="0"/>
              <a:t>2</a:t>
            </a:r>
            <a:r>
              <a:rPr lang="id-ID" b="1" dirty="0" smtClean="0"/>
              <a:t>. Ruang lingkup sistem komunikasi</a:t>
            </a:r>
            <a:r>
              <a:rPr lang="id-ID" dirty="0" smtClean="0"/>
              <a:t/>
            </a:r>
            <a:br>
              <a:rPr lang="id-ID" dirty="0" smtClean="0"/>
            </a:br>
            <a:r>
              <a:rPr lang="id-ID" dirty="0" smtClean="0"/>
              <a:t/>
            </a:r>
            <a:br>
              <a:rPr lang="id-ID" dirty="0" smtClean="0"/>
            </a:br>
            <a:endParaRPr lang="id-ID" dirty="0"/>
          </a:p>
        </p:txBody>
      </p:sp>
      <p:sp>
        <p:nvSpPr>
          <p:cNvPr id="3" name="Content Placeholder 2"/>
          <p:cNvSpPr>
            <a:spLocks noGrp="1"/>
          </p:cNvSpPr>
          <p:nvPr>
            <p:ph idx="1"/>
          </p:nvPr>
        </p:nvSpPr>
        <p:spPr/>
        <p:txBody>
          <a:bodyPr/>
          <a:lstStyle/>
          <a:p>
            <a:r>
              <a:rPr lang="id-ID" dirty="0" smtClean="0"/>
              <a:t>Ruang </a:t>
            </a:r>
            <a:r>
              <a:rPr lang="id-ID" dirty="0" smtClean="0"/>
              <a:t>lingkup sistem komunikasi. Hal ini juga berkaitan dengan kultur yang ada dalam masyarakat. Ruang lingkup sistem komunikasi sendiri sangatlah luas, namun hal tersebut akan dibatasi juga oleh sistem politik yang berlaku. Dimana sistem komunikasi menjadi jembatan </a:t>
            </a:r>
            <a:r>
              <a:rPr lang="id-ID" u="sng" dirty="0" smtClean="0">
                <a:hlinkClick r:id="rId2"/>
              </a:rPr>
              <a:t>proses interaksi sosial</a:t>
            </a:r>
            <a:r>
              <a:rPr lang="id-ID" dirty="0" smtClean="0"/>
              <a:t> maupun interaksi antara pemerintah dengan masyarakatnya.</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3</a:t>
            </a:r>
            <a:r>
              <a:rPr lang="id-ID" b="1" dirty="0" smtClean="0"/>
              <a:t>. Media komunikasi</a:t>
            </a:r>
            <a:r>
              <a:rPr lang="id-ID" dirty="0" smtClean="0"/>
              <a:t/>
            </a:r>
            <a:br>
              <a:rPr lang="id-ID" dirty="0" smtClean="0"/>
            </a:br>
            <a:endParaRPr lang="id-ID" dirty="0"/>
          </a:p>
        </p:txBody>
      </p:sp>
      <p:sp>
        <p:nvSpPr>
          <p:cNvPr id="3" name="Content Placeholder 2"/>
          <p:cNvSpPr>
            <a:spLocks noGrp="1"/>
          </p:cNvSpPr>
          <p:nvPr>
            <p:ph idx="1"/>
          </p:nvPr>
        </p:nvSpPr>
        <p:spPr/>
        <p:txBody>
          <a:bodyPr>
            <a:normAutofit/>
          </a:bodyPr>
          <a:lstStyle/>
          <a:p>
            <a:r>
              <a:rPr lang="id-ID" dirty="0" smtClean="0"/>
              <a:t>Media </a:t>
            </a:r>
            <a:r>
              <a:rPr lang="id-ID" dirty="0" smtClean="0"/>
              <a:t>komunikasi juga akan menjadi hal yang terpengaruh oleh sistem politik terhadap sistem komunikasi Indonesia. Hal ini juga dapat dilihat dari negara demokrasi yang tidak membatasi media komunikasi, sedangkan negara totaliter cenderung lebih membatasi media komunikasi yang berjalan di negaranya. Kondisi tersebut akan berpengaruh juga terhadap </a:t>
            </a:r>
            <a:r>
              <a:rPr lang="id-ID" u="sng" dirty="0" smtClean="0">
                <a:hlinkClick r:id="rId2"/>
              </a:rPr>
              <a:t>fungsi media komunikasi</a:t>
            </a:r>
            <a:r>
              <a:rPr lang="id-ID" dirty="0" smtClean="0"/>
              <a:t> itu sendiri.</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4</a:t>
            </a:r>
            <a:r>
              <a:rPr lang="id-ID" b="1" dirty="0" smtClean="0"/>
              <a:t>. Kebebasan berbicara</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Dibatasinya </a:t>
            </a:r>
            <a:r>
              <a:rPr lang="id-ID" dirty="0" smtClean="0"/>
              <a:t>suatu media komunikasi dan juga pola komunikasi yang berlangsung, akan berpengaruh juga pada ada atau tidaknya kebebasan berbicara. Dimana kebebasan berbicara juga merupakan salah satu bagian dari sistem komunikasi Indonesia. Ketika pola komunikasi tertutup dan media dibatasi, maka masyarakat akan cenderung menjadi pasif dan tidak mendapatkan kebebasan berbicara. Berlainan dengan pola komunikasi terbuka dan media yang tidak dibatasi, maka masyarakat akan mendapatkan kebebasan berbicara dan bebas memberikan pendapat terhadap sistem politik yang berlaku.</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5. Fungsi komunikasi</a:t>
            </a:r>
            <a:endParaRPr lang="id-ID" dirty="0"/>
          </a:p>
        </p:txBody>
      </p:sp>
      <p:sp>
        <p:nvSpPr>
          <p:cNvPr id="3" name="Content Placeholder 2"/>
          <p:cNvSpPr>
            <a:spLocks noGrp="1"/>
          </p:cNvSpPr>
          <p:nvPr>
            <p:ph idx="1"/>
          </p:nvPr>
        </p:nvSpPr>
        <p:spPr/>
        <p:txBody>
          <a:bodyPr>
            <a:normAutofit fontScale="85000" lnSpcReduction="20000"/>
          </a:bodyPr>
          <a:lstStyle/>
          <a:p>
            <a:r>
              <a:rPr lang="id-ID" b="1" dirty="0" smtClean="0"/>
              <a:t> </a:t>
            </a:r>
            <a:r>
              <a:rPr lang="id-ID" dirty="0" smtClean="0"/>
              <a:t> </a:t>
            </a:r>
          </a:p>
          <a:p>
            <a:r>
              <a:rPr lang="id-ID" dirty="0" smtClean="0"/>
              <a:t>Masih berkaitan dengan kebebasan berbicara, sistem politik yang mempengaruhi sistem komunikasi Indonesia juga akan berpengaruh kepada berlangsungnya fungsi komunikasi itu sendiri, termasuk </a:t>
            </a:r>
            <a:r>
              <a:rPr lang="id-ID" u="sng" dirty="0" smtClean="0">
                <a:hlinkClick r:id="rId2"/>
              </a:rPr>
              <a:t>fungsi komunikasi dalam proses politik</a:t>
            </a:r>
            <a:r>
              <a:rPr lang="id-ID" dirty="0" smtClean="0"/>
              <a:t>. Dimana fungsi komunikasi sebagai salah satu media atau jembatan interaksi akan terhambat ketika kebebasan berbicara tidak ada, maupun sistem politik yang berlaku menutup jalur komunikasi. Oleh sebab itu, sistem komunikasi tidak dapat menjalankan fungsi komunikasi dengan semestinya.</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New media dengan ragam kemampuannya mampu merubah banyak dimensi komunikasi dan proses politik. Mulai dari interaksi, produksi konten, distribusi hingga konsumsi konten-konten politik. </a:t>
            </a:r>
          </a:p>
          <a:p>
            <a:r>
              <a:rPr lang="id-ID" dirty="0" smtClean="0"/>
              <a:t>Sebagai teknologi dan medium, ia netral. Aktor atau penggunalah yang akan menentukan plus minus, negatif dan positinya. Kemampuan new media yang dapat memangkas ruang dan waktu, menjadi keunikan tersendiri</a:t>
            </a:r>
          </a:p>
          <a:p>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6. </a:t>
            </a:r>
            <a:r>
              <a:rPr lang="id-ID" b="1" smtClean="0"/>
              <a:t>Tujuan komunikasi</a:t>
            </a:r>
            <a:r>
              <a:rPr lang="id-ID" smtClean="0"/>
              <a:t/>
            </a:r>
            <a:br>
              <a:rPr lang="id-ID" smtClean="0"/>
            </a:br>
            <a:endParaRPr lang="id-ID"/>
          </a:p>
        </p:txBody>
      </p:sp>
      <p:sp>
        <p:nvSpPr>
          <p:cNvPr id="3" name="Content Placeholder 2"/>
          <p:cNvSpPr>
            <a:spLocks noGrp="1"/>
          </p:cNvSpPr>
          <p:nvPr>
            <p:ph idx="1"/>
          </p:nvPr>
        </p:nvSpPr>
        <p:spPr/>
        <p:txBody>
          <a:bodyPr>
            <a:normAutofit/>
          </a:bodyPr>
          <a:lstStyle/>
          <a:p>
            <a:r>
              <a:rPr lang="id-ID" dirty="0" smtClean="0"/>
              <a:t>Pengaruh </a:t>
            </a:r>
            <a:r>
              <a:rPr lang="id-ID" dirty="0" smtClean="0"/>
              <a:t>yang terakhir adalah kepada tujuan komunikasi itu sendiri, dimana ketika fungsi komunikasi tidak dapat berjalan dengan benar maka tujuan komunikasi juga tidak dapat tercapai. Oleh sebab itu, dapat dikatakan juga bahwa sistem politik akan berpengaruh kepada tujuan sistem komunikasi Indonesia itu sendiri.</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Dunia politik dimediasi ulang dalam ruang-ruang virtual. Dalam terminologi David Bolter dikenal istilah remediation, saat dimana realitas empirik dimediasi ulang oleh teknologi hingga melahirkan sebuah realitas baru, sebuah realitas politik dalam ruang virtual. </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t>Realitas empirik bergeser menjadi realitas virtual, identitas empirik berubah bentuk menjadi identitas virtual. Identitas tidak lagi berbentuk kesatuan melainkan vi </a:t>
            </a:r>
            <a:r>
              <a:rPr lang="id-ID" dirty="0" smtClean="0"/>
              <a:t>|</a:t>
            </a:r>
          </a:p>
          <a:p>
            <a:r>
              <a:rPr lang="id-ID" dirty="0" smtClean="0"/>
              <a:t> </a:t>
            </a:r>
            <a:r>
              <a:rPr lang="id-ID" dirty="0" smtClean="0"/>
              <a:t>Media dan Komunikasi Politik Potret Demokrasi di Indonesia dalam Perspektif Komunikasi Politik bergeser menjadi liquid identity, sebuah identitas yang cair sebagaimana yang diutarakan oleh Antony Giddens. Remediasi digital melalui media dan new media mengantarkan kita pada perubahan-perubahan dalam berinteraksi dan berkomunikasi, termasuk di bidang politik. </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Perubahan itu tidak hanya tentang bagaimana perubahan perilaku aktor politik, melainkan juga meliputi konten, audien atau konstituen, hingga pola-pola interaksi yang terjadi didalamnya. Cara aktor politik, audien pemilih dalam berkomunikasi juga berubah dari face to face communication bergeser pada tipe komunikasi yang termediasi. </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Radio dan Program Radio</a:t>
            </a:r>
            <a:endParaRPr lang="id-ID" dirty="0"/>
          </a:p>
        </p:txBody>
      </p:sp>
      <p:sp>
        <p:nvSpPr>
          <p:cNvPr id="3" name="Content Placeholder 2"/>
          <p:cNvSpPr>
            <a:spLocks noGrp="1"/>
          </p:cNvSpPr>
          <p:nvPr>
            <p:ph idx="1"/>
          </p:nvPr>
        </p:nvSpPr>
        <p:spPr/>
        <p:txBody>
          <a:bodyPr>
            <a:normAutofit lnSpcReduction="10000"/>
          </a:bodyPr>
          <a:lstStyle/>
          <a:p>
            <a:r>
              <a:rPr lang="id-ID" dirty="0" smtClean="0"/>
              <a:t>S</a:t>
            </a:r>
            <a:r>
              <a:rPr lang="id-ID" dirty="0" smtClean="0"/>
              <a:t>ebagai </a:t>
            </a:r>
            <a:r>
              <a:rPr lang="id-ID" dirty="0" smtClean="0"/>
              <a:t>ruang publik termediasi, memiliki berbagai bentuk dan jenis konten yang fungsinya adalah sebagai ruang publik. Seperti misalnya talk show interaktif, penyiaran iklan layanan masyarakat, program berita, liputan, profil, maupun bentuk-bentuk konten lainnya. Dalam kaitannya dengan talk show interaktif, Rubin dan Step menyatakan bahwa talk show adalah program yang memungkinkan pendengar untuk berpartisipasi. P</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Pendengar memiliki kesempatan untuk mengambil bagian melalui penggunaan teknologi komunikasi seperti surat, telepon dan internet, melalui partisipasi dalam bentuk kehadiran di studio, atau menjadi penelepon interaktif (Hungbo, 2012: 12). </a:t>
            </a:r>
            <a:endParaRPr lang="id-ID" dirty="0" smtClean="0"/>
          </a:p>
          <a:p>
            <a:r>
              <a:rPr lang="id-ID" dirty="0" smtClean="0"/>
              <a:t>Dalam </a:t>
            </a:r>
            <a:r>
              <a:rPr lang="id-ID" dirty="0" smtClean="0"/>
              <a:t>kaitannya dengan dialog sebagai media untuk berpartisipasi di ruang publik, maka dalam penyiaran radio terdapat dua format siaran, yaitu diskusi dan dialog (Widiastuti, 2009).</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Ruang Publik Termedias</a:t>
            </a:r>
            <a:endParaRPr lang="id-ID" dirty="0"/>
          </a:p>
        </p:txBody>
      </p:sp>
      <p:sp>
        <p:nvSpPr>
          <p:cNvPr id="3" name="Content Placeholder 2"/>
          <p:cNvSpPr>
            <a:spLocks noGrp="1"/>
          </p:cNvSpPr>
          <p:nvPr>
            <p:ph idx="1"/>
          </p:nvPr>
        </p:nvSpPr>
        <p:spPr/>
        <p:txBody>
          <a:bodyPr>
            <a:normAutofit fontScale="92500"/>
          </a:bodyPr>
          <a:lstStyle/>
          <a:p>
            <a:r>
              <a:rPr lang="id-ID" dirty="0" smtClean="0"/>
              <a:t>Jurgen Habermas adalah filsuf Jerman yang menggagas tentang ruang publik (public sphere</a:t>
            </a:r>
            <a:r>
              <a:rPr lang="id-ID" dirty="0" smtClean="0"/>
              <a:t>).</a:t>
            </a:r>
          </a:p>
          <a:p>
            <a:r>
              <a:rPr lang="id-ID" dirty="0" smtClean="0"/>
              <a:t>Ruang publik itu sendiri memiliki dua makna yang berbeda, yaitu </a:t>
            </a:r>
            <a:r>
              <a:rPr lang="id-ID" b="1" dirty="0" smtClean="0"/>
              <a:t>normatif</a:t>
            </a:r>
            <a:r>
              <a:rPr lang="id-ID" dirty="0" smtClean="0"/>
              <a:t> dan </a:t>
            </a:r>
            <a:r>
              <a:rPr lang="id-ID" b="1" dirty="0" smtClean="0"/>
              <a:t>deskriptif</a:t>
            </a:r>
            <a:r>
              <a:rPr lang="id-ID" b="1" dirty="0" smtClean="0"/>
              <a:t>.</a:t>
            </a:r>
          </a:p>
          <a:p>
            <a:r>
              <a:rPr lang="id-ID" b="1" dirty="0" smtClean="0"/>
              <a:t> </a:t>
            </a:r>
            <a:r>
              <a:rPr lang="id-ID" dirty="0" smtClean="0"/>
              <a:t>Ruang publik normatif adalah berbicara tentang peranan masyarakat dalam demokrasi (Hardiman, 2010: 10). </a:t>
            </a:r>
            <a:endParaRPr lang="id-ID" dirty="0" smtClean="0"/>
          </a:p>
          <a:p>
            <a:r>
              <a:rPr lang="id-ID" dirty="0" smtClean="0"/>
              <a:t>Sedangkan </a:t>
            </a:r>
            <a:r>
              <a:rPr lang="id-ID" dirty="0" smtClean="0"/>
              <a:t>ruang publik deskriptif berkaitan dengan hal yang sifatnya publik dan privat</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t>Habermas berpendapat bahwa kehidupan publik (systems world) harus dipisahkan dari kehidupan privat (lifeworld), karena kehidupan publik tidak memiliki dampak terhadap kehidupan pribadi (McKee, 2005: 51). </a:t>
            </a:r>
            <a:endParaRPr lang="id-ID" dirty="0" smtClean="0"/>
          </a:p>
          <a:p>
            <a:r>
              <a:rPr lang="id-ID" dirty="0" smtClean="0"/>
              <a:t>Dalam </a:t>
            </a:r>
            <a:r>
              <a:rPr lang="id-ID" dirty="0" smtClean="0"/>
              <a:t>ruang publik, Habermas memberikan empat prasyarat, yaitu: </a:t>
            </a:r>
            <a:r>
              <a:rPr lang="id-ID" b="1" dirty="0" smtClean="0"/>
              <a:t>1)</a:t>
            </a:r>
            <a:r>
              <a:rPr lang="id-ID" dirty="0" smtClean="0"/>
              <a:t> tidak mempersoalkan status orang; </a:t>
            </a:r>
            <a:r>
              <a:rPr lang="id-ID" b="1" dirty="0" smtClean="0"/>
              <a:t>2)</a:t>
            </a:r>
            <a:r>
              <a:rPr lang="id-ID" dirty="0" smtClean="0"/>
              <a:t> bahan yang didiskusikan adalah apa-apa yang belum dipertanyakan sebelumnya (entah oleh negara, entah di masyarakat); </a:t>
            </a:r>
            <a:r>
              <a:rPr lang="id-ID" b="1" dirty="0" smtClean="0"/>
              <a:t>3)</a:t>
            </a:r>
            <a:r>
              <a:rPr lang="id-ID" dirty="0" smtClean="0"/>
              <a:t> keputusan yang diambil didasarkan pada diskusi rasional, dan </a:t>
            </a:r>
            <a:r>
              <a:rPr lang="id-ID" b="1" dirty="0" smtClean="0"/>
              <a:t>4)</a:t>
            </a:r>
            <a:r>
              <a:rPr lang="id-ID" dirty="0" smtClean="0"/>
              <a:t> publik yang dimaksud bersifat tidak eksklusif</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1126</Words>
  <Application>Microsoft Office PowerPoint</Application>
  <PresentationFormat>On-screen Show (4:3)</PresentationFormat>
  <Paragraphs>51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KOMUNIKASI POLITIK, MEDIA  </vt:lpstr>
      <vt:lpstr>Slide 2</vt:lpstr>
      <vt:lpstr>Slide 3</vt:lpstr>
      <vt:lpstr>Slide 4</vt:lpstr>
      <vt:lpstr>Slide 5</vt:lpstr>
      <vt:lpstr>Radio dan Program Radio</vt:lpstr>
      <vt:lpstr>Slide 7</vt:lpstr>
      <vt:lpstr>Ruang Publik Termedias</vt:lpstr>
      <vt:lpstr>Slide 9</vt:lpstr>
      <vt:lpstr>Slide 10</vt:lpstr>
      <vt:lpstr>Slide 11</vt:lpstr>
      <vt:lpstr>Slide 12</vt:lpstr>
      <vt:lpstr>Slide 13</vt:lpstr>
      <vt:lpstr>6 6 Pengaruh Sistem Politik terhadap Sistem Komunikasi Indonesia </vt:lpstr>
      <vt:lpstr>1. Pola komunikasi </vt:lpstr>
      <vt:lpstr>  2. Ruang lingkup sistem komunikasi  </vt:lpstr>
      <vt:lpstr> 3. Media komunikasi </vt:lpstr>
      <vt:lpstr> 4. Kebebasan berbicara </vt:lpstr>
      <vt:lpstr>5. Fungsi komunikasi</vt:lpstr>
      <vt:lpstr>6. Tujuan komunikasi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 POLITIK, MEDIA</dc:title>
  <dc:creator>BUNDA RATU</dc:creator>
  <cp:lastModifiedBy>BUNDA RATU</cp:lastModifiedBy>
  <cp:revision>2</cp:revision>
  <dcterms:created xsi:type="dcterms:W3CDTF">2020-08-05T08:11:57Z</dcterms:created>
  <dcterms:modified xsi:type="dcterms:W3CDTF">2020-08-05T08:57:19Z</dcterms:modified>
</cp:coreProperties>
</file>