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00EC400-6967-4521-8C60-E0C127DAB4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00EC400-6967-4521-8C60-E0C127DAB4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00EC400-6967-4521-8C60-E0C127DAB4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00EC400-6967-4521-8C60-E0C127DAB4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0EC400-6967-4521-8C60-E0C127DAB4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00EC400-6967-4521-8C60-E0C127DAB435}"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00EC400-6967-4521-8C60-E0C127DAB435}" type="datetimeFigureOut">
              <a:rPr lang="id-ID" smtClean="0"/>
              <a:t>05/08/2020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00EC400-6967-4521-8C60-E0C127DAB435}" type="datetimeFigureOut">
              <a:rPr lang="id-ID" smtClean="0"/>
              <a:t>05/08/2020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EC400-6967-4521-8C60-E0C127DAB435}" type="datetimeFigureOut">
              <a:rPr lang="id-ID" smtClean="0"/>
              <a:t>05/08/2020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EC400-6967-4521-8C60-E0C127DAB435}"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EC400-6967-4521-8C60-E0C127DAB435}"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C78DBB-503F-457A-AA44-7B7998B64D8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EC400-6967-4521-8C60-E0C127DAB435}" type="datetimeFigureOut">
              <a:rPr lang="id-ID" smtClean="0"/>
              <a:t>05/08/2020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78DBB-503F-457A-AA44-7B7998B64D8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8 Pendekatan Komunikasi Persuasif</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7.Pendekatan berdasarkan ketakutan</a:t>
            </a:r>
            <a:endParaRPr lang="id-ID" dirty="0" smtClean="0"/>
          </a:p>
          <a:p>
            <a:r>
              <a:rPr lang="id-ID" dirty="0" smtClean="0"/>
              <a:t>Pendekatan pesuasif ini dilakukan oleh komunikator dengan menggunakan fenomena-fenomena yang sedang terjadi di masyarakat yang bersifat menakutkan. </a:t>
            </a:r>
          </a:p>
          <a:p>
            <a:r>
              <a:rPr lang="id-ID" dirty="0" smtClean="0"/>
              <a:t>Fenomena tersebut dapat mempengaruhi seseorang untuk memahami makna yang disampaikan oleh komunikator.</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b="1" dirty="0" smtClean="0"/>
              <a:t>8.Pendekatan berdasarkan psikologis</a:t>
            </a:r>
            <a:endParaRPr lang="id-ID" dirty="0" smtClean="0"/>
          </a:p>
          <a:p>
            <a:r>
              <a:rPr lang="id-ID" dirty="0" smtClean="0"/>
              <a:t>Seorang komunikator mampu melihat lingkungan sekitar termasuk psikologis seseorang ketika ingin melakukan komunikasi persuasif. Pendekatan persuasif kali ini berkaitan dengan psikologis seseorang. Apabila seorang komunikan sedang tidak memiliki keadaan psikologis yang baik maka seorang komunikator akan sulit mempengaruhinya. Psikologis yang sehat mampu merespon komunikator dengan baik. sebaliknya, seseorang yang psikologisnya kurang baik akan sulit memahami ajakan dari komunikator</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EFEK KOMUNIKASI</a:t>
            </a:r>
            <a:endParaRPr lang="id-ID" dirty="0"/>
          </a:p>
        </p:txBody>
      </p:sp>
      <p:sp>
        <p:nvSpPr>
          <p:cNvPr id="3" name="Content Placeholder 2"/>
          <p:cNvSpPr>
            <a:spLocks noGrp="1"/>
          </p:cNvSpPr>
          <p:nvPr>
            <p:ph idx="1"/>
          </p:nvPr>
        </p:nvSpPr>
        <p:spPr/>
        <p:txBody>
          <a:bodyPr/>
          <a:lstStyle/>
          <a:p>
            <a:endParaRPr lang="id-ID" dirty="0" smtClean="0"/>
          </a:p>
          <a:p>
            <a:pPr>
              <a:buNone/>
            </a:pPr>
            <a:r>
              <a:rPr lang="id-ID" dirty="0" smtClean="0"/>
              <a:t>Strategi komunikasi harus juga meramalkan efek komunikasi yang diharapkan, yaitu dapat berupa :</a:t>
            </a:r>
            <a:br>
              <a:rPr lang="id-ID" dirty="0" smtClean="0"/>
            </a:br>
            <a:r>
              <a:rPr lang="id-ID" dirty="0" smtClean="0"/>
              <a:t>1. menyebarkan informasi</a:t>
            </a:r>
            <a:br>
              <a:rPr lang="id-ID" dirty="0" smtClean="0"/>
            </a:br>
            <a:r>
              <a:rPr lang="id-ID" dirty="0" smtClean="0"/>
              <a:t>2. melakukan persuasi</a:t>
            </a:r>
            <a:br>
              <a:rPr lang="id-ID" dirty="0" smtClean="0"/>
            </a:br>
            <a:r>
              <a:rPr lang="id-ID" dirty="0" smtClean="0"/>
              <a:t>3. melaksanakan intruksi</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Berdasarkan  efek yang diharapkan tersebut dapat ditetapkan bagaimana cara berkomunikasi (how to communicate),  yaitu dapat dengan :</a:t>
            </a:r>
            <a:br>
              <a:rPr lang="id-ID" dirty="0" smtClean="0"/>
            </a:br>
            <a:r>
              <a:rPr lang="id-ID" dirty="0" smtClean="0"/>
              <a:t>1. Komunikasi tatap muka (</a:t>
            </a:r>
            <a:r>
              <a:rPr lang="id-ID" b="1" i="1" dirty="0" smtClean="0"/>
              <a:t>face to face communication</a:t>
            </a:r>
            <a:r>
              <a:rPr lang="id-ID" dirty="0" smtClean="0"/>
              <a:t>), dipergunakan apabila kita mengharapkan efek perubahan tingkah laku (behaviour change) dari komunikan karena sifatnya lebih persuasif</a:t>
            </a:r>
          </a:p>
          <a:p>
            <a:r>
              <a:rPr lang="id-ID" dirty="0" smtClean="0"/>
              <a:t/>
            </a:r>
            <a:br>
              <a:rPr lang="id-ID" dirty="0" smtClean="0"/>
            </a:br>
            <a:r>
              <a:rPr lang="id-ID" dirty="0" smtClean="0"/>
              <a:t>2. Komunikasi bermedia (</a:t>
            </a:r>
            <a:r>
              <a:rPr lang="id-ID" b="1" i="1" dirty="0" smtClean="0"/>
              <a:t>mediated commu</a:t>
            </a:r>
            <a:r>
              <a:rPr lang="id-ID" dirty="0" smtClean="0"/>
              <a:t>nication), dipergunakan lebih banyak untuk komunikasi informatif dengan menjangkau lebih banyak komunikan tetapi sangat lemah dalam hal persuasif</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Dalam strategi komunikasi peranan komunikator sangatlah penting, itulah sebabnya strategi komunikasi harus luwes supaya komunikator sebagai pelaksana dapat segera mengadakan perubahan bila dalam pelaksanaan menemui hambatan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Upaya untuk melancarkan komunikasi yang lebih baik mempergunakan pendekatan A-A Procedure (from Attention to Action Procedure) dengan lima langkah yang disingkat AIDDA. </a:t>
            </a:r>
            <a:br>
              <a:rPr lang="id-ID" dirty="0" smtClean="0"/>
            </a:br>
            <a:endParaRPr lang="id-ID" dirty="0" smtClean="0"/>
          </a:p>
          <a:p>
            <a:r>
              <a:rPr lang="id-ID" dirty="0" smtClean="0"/>
              <a:t>A Attention (perhatian)</a:t>
            </a:r>
            <a:br>
              <a:rPr lang="id-ID" dirty="0" smtClean="0"/>
            </a:br>
            <a:r>
              <a:rPr lang="id-ID" dirty="0" smtClean="0"/>
              <a:t>I Interest (minat)</a:t>
            </a:r>
            <a:br>
              <a:rPr lang="id-ID" dirty="0" smtClean="0"/>
            </a:br>
            <a:r>
              <a:rPr lang="id-ID" dirty="0" smtClean="0"/>
              <a:t>D Desire (hasrat)</a:t>
            </a:r>
            <a:br>
              <a:rPr lang="id-ID" dirty="0" smtClean="0"/>
            </a:br>
            <a:r>
              <a:rPr lang="id-ID" dirty="0" smtClean="0"/>
              <a:t>D Decision (keputusan)</a:t>
            </a:r>
            <a:br>
              <a:rPr lang="id-ID" dirty="0" smtClean="0"/>
            </a:br>
            <a:r>
              <a:rPr lang="id-ID" dirty="0" smtClean="0"/>
              <a:t>A Action (kegiatan)</a:t>
            </a:r>
            <a:br>
              <a:rPr lang="id-ID" dirty="0" smtClean="0"/>
            </a:br>
            <a:endParaRPr lang="id-ID" dirty="0" smtClean="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GLOBALISASI KOMUNIKASI</a:t>
            </a:r>
            <a:endParaRPr lang="id-ID" dirty="0"/>
          </a:p>
        </p:txBody>
      </p:sp>
      <p:sp>
        <p:nvSpPr>
          <p:cNvPr id="3" name="Content Placeholder 2"/>
          <p:cNvSpPr>
            <a:spLocks noGrp="1"/>
          </p:cNvSpPr>
          <p:nvPr>
            <p:ph idx="1"/>
          </p:nvPr>
        </p:nvSpPr>
        <p:spPr/>
        <p:txBody>
          <a:bodyPr>
            <a:normAutofit lnSpcReduction="10000"/>
          </a:bodyPr>
          <a:lstStyle/>
          <a:p>
            <a:endParaRPr lang="id-ID" dirty="0" smtClean="0">
              <a:latin typeface="Arial Black" pitchFamily="34" charset="0"/>
            </a:endParaRPr>
          </a:p>
          <a:p>
            <a:r>
              <a:rPr lang="id-ID" dirty="0" smtClean="0">
                <a:latin typeface="Arial Black" pitchFamily="34" charset="0"/>
              </a:rPr>
              <a:t>Komunikasi dengan PENDEKATAN  dengan membangkitkan perhatian akan menjadikan suksesnya  komunikasi</a:t>
            </a:r>
          </a:p>
          <a:p>
            <a:endParaRPr lang="id-ID" dirty="0" smtClean="0">
              <a:latin typeface="Arial Black" pitchFamily="34" charset="0"/>
            </a:endParaRPr>
          </a:p>
          <a:p>
            <a:r>
              <a:rPr lang="id-ID" dirty="0" smtClean="0">
                <a:latin typeface="Arial Black" pitchFamily="34" charset="0"/>
              </a:rPr>
              <a:t>Hubungan yang tidak stabil dapat menyebabkan  instabiliting relationship</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RELATIONSHIP</a:t>
            </a:r>
            <a:endParaRPr lang="id-ID" dirty="0"/>
          </a:p>
        </p:txBody>
      </p:sp>
      <p:sp>
        <p:nvSpPr>
          <p:cNvPr id="3" name="Content Placeholder 2"/>
          <p:cNvSpPr>
            <a:spLocks noGrp="1"/>
          </p:cNvSpPr>
          <p:nvPr>
            <p:ph idx="1"/>
          </p:nvPr>
        </p:nvSpPr>
        <p:spPr/>
        <p:txBody>
          <a:bodyPr>
            <a:normAutofit lnSpcReduction="10000"/>
          </a:bodyPr>
          <a:lstStyle/>
          <a:p>
            <a:r>
              <a:rPr lang="id-ID" b="1" dirty="0" smtClean="0"/>
              <a:t>GLOBALISASI </a:t>
            </a:r>
            <a:r>
              <a:rPr lang="id-ID" dirty="0" smtClean="0"/>
              <a:t/>
            </a:r>
            <a:br>
              <a:rPr lang="id-ID" dirty="0" smtClean="0"/>
            </a:br>
            <a:r>
              <a:rPr lang="id-ID" dirty="0" smtClean="0"/>
              <a:t>Dinamika sosial masyarakat tidak lagi dipahami sebagai dinamika tunggal tapi dipahami sebagai dinamika bersama meskipun dalam perbedaan waktu dan tempat yang secara signifikan berjauhan.</a:t>
            </a:r>
          </a:p>
          <a:p>
            <a:r>
              <a:rPr lang="id-ID" dirty="0" smtClean="0"/>
              <a:t> Perubahan dinamika ini, disinyalir dipengaruhi oleh perkembangan teknologi komunikasi. </a:t>
            </a:r>
          </a:p>
          <a:p>
            <a:endParaRPr lang="id-ID" dirty="0" smtClean="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Komunikasi Internasional dikuasai negara maju. Arus informasi yg bebas dan terbuka dari negara maju dinilai lebih merugikan negara-negara berkembang. Media lokal berperan hanya </a:t>
            </a:r>
            <a:r>
              <a:rPr lang="id-ID" b="1" dirty="0" smtClean="0"/>
              <a:t>sebagai gate keeper</a:t>
            </a:r>
            <a:r>
              <a:rPr lang="id-ID" dirty="0" smtClean="0"/>
              <a:t>.</a:t>
            </a:r>
          </a:p>
          <a:p>
            <a:r>
              <a:rPr lang="id-ID" dirty="0" smtClean="0"/>
              <a:t> EFEK GLOBALISASI Sistem global yang masuk dalam industri komunikasi modern berdampak dalam beberapa segi.</a:t>
            </a:r>
          </a:p>
          <a:p>
            <a:r>
              <a:rPr lang="id-ID" dirty="0" smtClean="0"/>
              <a:t> Dampak-dampak itu adalah </a:t>
            </a:r>
            <a:r>
              <a:rPr lang="id-ID" b="1" dirty="0" smtClean="0"/>
              <a:t>subversi kebudayaan dan ideologi korporat</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smtClean="0"/>
          </a:p>
          <a:p>
            <a:endParaRPr lang="id-ID" dirty="0"/>
          </a:p>
          <a:p>
            <a:endParaRPr lang="id-ID" dirty="0" smtClean="0"/>
          </a:p>
          <a:p>
            <a:pPr algn="ctr"/>
            <a:r>
              <a:rPr lang="id-ID" smtClean="0"/>
              <a:t>LANJUT K6</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Komunikasi dianggap dapat mengubah pola pikir dan perilaku manusia. Komunikasi yang efektif akan memudahkan seseorang dalam memahami informasi yang disampaikan oleh komunikator kepada komunikan</a:t>
            </a:r>
          </a:p>
          <a:p>
            <a:r>
              <a:rPr lang="id-ID" dirty="0" smtClean="0"/>
              <a:t>Menurut Devito (2009), komunikasi persuasif memiliki tujuan untuk memperkuat suatu argumentasi seseorang, untuk mengubah perilaku dan pola pikir seseorang, dan untuk memotivasi seseorang dalam melakukan suatu tindakan</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Abdurrahman juga, mendefinisikan persuasif atau ajakan sebagai suatu tindakan yang berdasarkan segi-segi psikologis yang dapat membangkitkan kesadaran individu.</a:t>
            </a:r>
          </a:p>
          <a:p>
            <a:r>
              <a:rPr lang="id-ID" dirty="0" smtClean="0"/>
              <a:t> Komunikasi persuasif merupakan suatu cara komunikasi yang berguna untuk mengajak seseorang dalam mengubah pola perilaku, pola pikir, sikap, dan pendapat dengan menggunakan ucapan, tindakan, gambar, dan alat lainnya yang bersifat persuasif atau mengajak</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Pendekatan dalam studi komunikasi persuasif</a:t>
            </a:r>
            <a:endParaRPr lang="id-ID" dirty="0"/>
          </a:p>
        </p:txBody>
      </p:sp>
      <p:sp>
        <p:nvSpPr>
          <p:cNvPr id="3" name="Content Placeholder 2"/>
          <p:cNvSpPr>
            <a:spLocks noGrp="1"/>
          </p:cNvSpPr>
          <p:nvPr>
            <p:ph idx="1"/>
          </p:nvPr>
        </p:nvSpPr>
        <p:spPr/>
        <p:txBody>
          <a:bodyPr>
            <a:normAutofit lnSpcReduction="10000"/>
          </a:bodyPr>
          <a:lstStyle/>
          <a:p>
            <a:pPr lvl="0"/>
            <a:r>
              <a:rPr lang="id-ID" b="1" i="1" dirty="0" smtClean="0"/>
              <a:t>1.Logical argument </a:t>
            </a:r>
            <a:r>
              <a:rPr lang="id-ID" b="1" dirty="0" smtClean="0"/>
              <a:t>(</a:t>
            </a:r>
            <a:r>
              <a:rPr lang="id-ID" b="1" i="1" dirty="0" smtClean="0"/>
              <a:t>logos)</a:t>
            </a:r>
            <a:endParaRPr lang="id-ID" dirty="0" smtClean="0"/>
          </a:p>
          <a:p>
            <a:r>
              <a:rPr lang="id-ID" dirty="0" smtClean="0"/>
              <a:t>Pendekatan ini dikemukakan Aristoteles. Pendekatan persuasif ini merupakan penyampaian pesan melalui ajakan dengan menggunakan argumentasi dari data-data yang telah ditemukan. </a:t>
            </a:r>
          </a:p>
          <a:p>
            <a:r>
              <a:rPr lang="id-ID" dirty="0" smtClean="0"/>
              <a:t>Argumentasi yang ditemukan dari data-data tersebut bersifat nyata dan sesuai dengan penalaran logika (FILSAFAT ILMU)</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b="1" i="1" dirty="0" smtClean="0"/>
              <a:t>2.Psychological/emotional argument (pathos)</a:t>
            </a:r>
            <a:endParaRPr lang="id-ID" dirty="0" smtClean="0"/>
          </a:p>
          <a:p>
            <a:r>
              <a:rPr lang="id-ID" dirty="0" smtClean="0"/>
              <a:t>Pendekatan persuasif ini juga merupakan asumsi dari Arsitoteles.</a:t>
            </a:r>
          </a:p>
          <a:p>
            <a:r>
              <a:rPr lang="id-ID" dirty="0" smtClean="0"/>
              <a:t> Pendekatan </a:t>
            </a:r>
            <a:r>
              <a:rPr lang="id-ID" i="1" dirty="0" smtClean="0"/>
              <a:t>psychological/ emotional argument</a:t>
            </a:r>
            <a:r>
              <a:rPr lang="id-ID" dirty="0" smtClean="0"/>
              <a:t> atau </a:t>
            </a:r>
            <a:r>
              <a:rPr lang="id-ID" i="1" dirty="0" smtClean="0"/>
              <a:t>pathos</a:t>
            </a:r>
            <a:r>
              <a:rPr lang="id-ID" dirty="0" smtClean="0"/>
              <a:t> adalah penyampaian pesan melalui ajakan dengan menggunakan emosional seseorang baik emosional yang positif maupun emosional yang negatif. </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b="1" i="1" dirty="0" smtClean="0"/>
              <a:t>3.Argument based on credibility (ethos)</a:t>
            </a:r>
            <a:endParaRPr lang="id-ID" dirty="0" smtClean="0"/>
          </a:p>
          <a:p>
            <a:r>
              <a:rPr lang="id-ID" dirty="0" smtClean="0"/>
              <a:t>Pendekatan </a:t>
            </a:r>
            <a:r>
              <a:rPr lang="id-ID" i="1" dirty="0" smtClean="0"/>
              <a:t>ethos</a:t>
            </a:r>
            <a:r>
              <a:rPr lang="id-ID" dirty="0" smtClean="0"/>
              <a:t> (etik), Pendekatan persuasif ini mengedepankan karakter atau kredibilitas dari seorang komunikator.</a:t>
            </a:r>
          </a:p>
          <a:p>
            <a:r>
              <a:rPr lang="id-ID" dirty="0" smtClean="0"/>
              <a:t>Komunikasi yang berupa ajakan ini berupa arahan atau saran yang akan dituruti oleh komunikan karena seorang komunikator dianggap memiliki kredibilitas yang tinggi dalam bidangnya. </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4.Pendekatan berdasarkan bukti</a:t>
            </a:r>
            <a:endParaRPr lang="id-ID" dirty="0" smtClean="0"/>
          </a:p>
          <a:p>
            <a:r>
              <a:rPr lang="id-ID" dirty="0" smtClean="0"/>
              <a:t>Pendekatan komunikasi persuasif ini menitikberatkan argumentasi melalui data-data yang valid dan sesuai dengan fakta yang terjadi, sehingga argumentasi seorang komunikator lebih kuat untuk mempengaruhi komunikan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lvl="0"/>
            <a:r>
              <a:rPr lang="id-ID" b="1" dirty="0" smtClean="0"/>
              <a:t>5.Pendekatan berdasarkan diksi</a:t>
            </a:r>
            <a:endParaRPr lang="id-ID" dirty="0" smtClean="0"/>
          </a:p>
          <a:p>
            <a:r>
              <a:rPr lang="id-ID" dirty="0" smtClean="0"/>
              <a:t>Pendekatan selanjutnya yang dilakukan oleh seorang komunikator adalah berdasarkan diksi. </a:t>
            </a:r>
          </a:p>
          <a:p>
            <a:r>
              <a:rPr lang="id-ID" dirty="0" smtClean="0"/>
              <a:t>Diksi merupakan suatu pemilihan kata. Pendekatan persuasif berdasarkan diksi artinya suatu ajakan komunikator dengan menggunakan pemilihan kata yang sesuai dan menarik, sehingga mudah untuk diingat oleh seorang komunikan</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lvl="0"/>
            <a:r>
              <a:rPr lang="id-ID" b="1" dirty="0" smtClean="0"/>
              <a:t>6.Pendekatan berdasarkan humor</a:t>
            </a:r>
            <a:endParaRPr lang="id-ID" dirty="0" smtClean="0"/>
          </a:p>
          <a:p>
            <a:r>
              <a:rPr lang="id-ID" dirty="0" smtClean="0"/>
              <a:t>Humor merupakan suatu tindakan yang dianggap lucu dan dapat membuat orang lain tertawa. Humor tidak hanya dilakukan melalui tindakan tetapi dapat diekspresikan melalui tulisan, gambar, atau ucapan.</a:t>
            </a:r>
          </a:p>
          <a:p>
            <a:r>
              <a:rPr lang="id-ID" dirty="0" smtClean="0"/>
              <a:t>Humor merupakan salah satu pendekatan persuasif yang menghibur. Ajakan dengan menggunakan humor ini sering digunakan untuk menyampaikan berbagai informasi</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649</Words>
  <Application>Microsoft Office PowerPoint</Application>
  <PresentationFormat>On-screen Show (4:3)</PresentationFormat>
  <Paragraphs>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8 Pendekatan Komunikasi Persuasif</vt:lpstr>
      <vt:lpstr>Slide 2</vt:lpstr>
      <vt:lpstr>Slide 3</vt:lpstr>
      <vt:lpstr>Pendekatan dalam studi komunikasi persuasif</vt:lpstr>
      <vt:lpstr>Slide 5</vt:lpstr>
      <vt:lpstr>Slide 6</vt:lpstr>
      <vt:lpstr>Slide 7</vt:lpstr>
      <vt:lpstr>Slide 8</vt:lpstr>
      <vt:lpstr>Slide 9</vt:lpstr>
      <vt:lpstr>Slide 10</vt:lpstr>
      <vt:lpstr>Slide 11</vt:lpstr>
      <vt:lpstr>EFEK KOMUNIKASI</vt:lpstr>
      <vt:lpstr>Slide 13</vt:lpstr>
      <vt:lpstr>Slide 14</vt:lpstr>
      <vt:lpstr>Slide 15</vt:lpstr>
      <vt:lpstr>GLOBALISASI KOMUNIKASI</vt:lpstr>
      <vt:lpstr>RELATIONSHIP</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Pendekatan Komunikasi Persuasif</dc:title>
  <dc:creator>BUNDA RATU</dc:creator>
  <cp:lastModifiedBy>BUNDA RATU</cp:lastModifiedBy>
  <cp:revision>1</cp:revision>
  <dcterms:created xsi:type="dcterms:W3CDTF">2020-08-05T07:06:08Z</dcterms:created>
  <dcterms:modified xsi:type="dcterms:W3CDTF">2020-08-05T07:23:14Z</dcterms:modified>
</cp:coreProperties>
</file>