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DA4E-DB2B-4DD9-A252-EAFB121DD7DD}" type="datetimeFigureOut">
              <a:rPr lang="id-ID" smtClean="0"/>
              <a:pPr/>
              <a:t>31/08/2020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C139-A78F-45E9-92BC-2ED7B4295D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PARTAI POLITIK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b="1" dirty="0" smtClean="0"/>
              <a:t>RATU MUTIALELA CAROPEBOKA</a:t>
            </a:r>
            <a:endParaRPr lang="id-ID" b="1" dirty="0" smtClean="0"/>
          </a:p>
          <a:p>
            <a:r>
              <a:rPr lang="id-ID" sz="4000" b="1" dirty="0" smtClean="0"/>
              <a:t>K2</a:t>
            </a:r>
            <a:endParaRPr lang="id-ID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b="1" dirty="0" smtClean="0"/>
              <a:t>5.</a:t>
            </a:r>
            <a:r>
              <a:rPr lang="es-ES" b="1" dirty="0" smtClean="0"/>
              <a:t>SARANA ARTIKULASI DAN AGREGASI KEPENTINGAN.</a:t>
            </a:r>
          </a:p>
          <a:p>
            <a:pPr algn="just"/>
            <a:r>
              <a:rPr lang="id-ID" dirty="0" smtClean="0"/>
              <a:t>Partai </a:t>
            </a:r>
            <a:r>
              <a:rPr lang="id-ID" dirty="0"/>
              <a:t>politik mengumpulkan dan </a:t>
            </a:r>
            <a:r>
              <a:rPr lang="id-ID" dirty="0" smtClean="0"/>
              <a:t>merumuskan berbagai </a:t>
            </a:r>
            <a:r>
              <a:rPr lang="id-ID" dirty="0"/>
              <a:t>kepentingan masyarakat.</a:t>
            </a:r>
          </a:p>
          <a:p>
            <a:pPr algn="just"/>
            <a:r>
              <a:rPr lang="id-ID" b="1" dirty="0" smtClean="0"/>
              <a:t>6. PENDIDIKAN POLITIK, PEMELIHARAAN KONSTITUEN,</a:t>
            </a:r>
          </a:p>
          <a:p>
            <a:pPr algn="just"/>
            <a:r>
              <a:rPr lang="fi-FI" dirty="0" smtClean="0"/>
              <a:t>Regenerasi </a:t>
            </a:r>
            <a:r>
              <a:rPr lang="fi-FI" dirty="0"/>
              <a:t>politik, Seleksi kepemimpinan, </a:t>
            </a:r>
            <a:r>
              <a:rPr lang="fi-FI" dirty="0" smtClean="0"/>
              <a:t>Perwakilan</a:t>
            </a:r>
            <a:r>
              <a:rPr lang="id-ID" dirty="0" smtClean="0"/>
              <a:t> politik</a:t>
            </a:r>
            <a:r>
              <a:rPr lang="id-ID" dirty="0"/>
              <a:t>, dan Pembuatan kebijakan.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Sistem Kepartaian Berdasarkan Jumlah (1)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b="1" dirty="0" smtClean="0"/>
              <a:t>I.   1.Sistem Tanpa Partai</a:t>
            </a:r>
          </a:p>
          <a:p>
            <a:r>
              <a:rPr lang="id-ID" b="1" dirty="0" smtClean="0"/>
              <a:t>2. Sistem Partai Tunggal.</a:t>
            </a:r>
          </a:p>
          <a:p>
            <a:r>
              <a:rPr lang="id-ID" b="1" dirty="0" smtClean="0"/>
              <a:t> Ciri Khusus: Di Negara Tersebut Hanya Ada Satu</a:t>
            </a:r>
          </a:p>
          <a:p>
            <a:pPr>
              <a:buNone/>
            </a:pPr>
            <a:r>
              <a:rPr lang="id-ID" b="1" dirty="0" smtClean="0"/>
              <a:t>	Partai Yang Berkuasa.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2.  1. Partai Tunggal:</a:t>
            </a:r>
          </a:p>
          <a:p>
            <a:r>
              <a:rPr lang="id-ID" b="1" dirty="0" smtClean="0"/>
              <a:t>2. Partai Mutlak:</a:t>
            </a:r>
          </a:p>
          <a:p>
            <a:pPr>
              <a:buNone/>
            </a:pPr>
            <a:r>
              <a:rPr lang="id-ID" b="1" dirty="0" smtClean="0"/>
              <a:t>	</a:t>
            </a:r>
            <a:r>
              <a:rPr lang="it-IT" b="1" dirty="0" smtClean="0"/>
              <a:t>Di Negara Tersebut Tidak Boleh Ada Partai Lain.</a:t>
            </a:r>
            <a:endParaRPr lang="id-ID" b="1" dirty="0" smtClean="0"/>
          </a:p>
          <a:p>
            <a:endParaRPr lang="it-IT" b="1" dirty="0" smtClean="0"/>
          </a:p>
          <a:p>
            <a:pPr>
              <a:buNone/>
            </a:pPr>
            <a:r>
              <a:rPr lang="id-ID" b="1" dirty="0" smtClean="0"/>
              <a:t>3. Partai Dominasi:</a:t>
            </a:r>
          </a:p>
          <a:p>
            <a:r>
              <a:rPr lang="it-IT" b="1" dirty="0" smtClean="0"/>
              <a:t>Di Negara Tersebut Boleh Ada Partai Lain Tetapi Tunduk</a:t>
            </a:r>
          </a:p>
          <a:p>
            <a:pPr>
              <a:buNone/>
            </a:pPr>
            <a:r>
              <a:rPr lang="id-ID" b="1" dirty="0" smtClean="0"/>
              <a:t>	Kepada Partai Dominan.</a:t>
            </a:r>
            <a:endParaRPr lang="id-ID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 PARTAI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dirty="0" smtClean="0"/>
              <a:t>I .SISTEM DWI-PARTAI.</a:t>
            </a:r>
          </a:p>
          <a:p>
            <a:r>
              <a:rPr lang="id-ID" dirty="0" smtClean="0"/>
              <a:t> </a:t>
            </a:r>
            <a:r>
              <a:rPr lang="id-ID" dirty="0"/>
              <a:t>Ciri khusus: dua partai besar yang bertarung untuk</a:t>
            </a:r>
          </a:p>
          <a:p>
            <a:r>
              <a:rPr lang="fi-FI" dirty="0"/>
              <a:t>kekuasaan politik (dua partai dominan):</a:t>
            </a:r>
          </a:p>
          <a:p>
            <a:r>
              <a:rPr lang="id-ID" dirty="0" smtClean="0"/>
              <a:t>Dua </a:t>
            </a:r>
            <a:r>
              <a:rPr lang="id-ID" dirty="0"/>
              <a:t>partai </a:t>
            </a:r>
            <a:r>
              <a:rPr lang="id-ID" dirty="0" smtClean="0"/>
              <a:t> YAITU:</a:t>
            </a:r>
            <a:endParaRPr lang="id-ID" dirty="0"/>
          </a:p>
          <a:p>
            <a:r>
              <a:rPr lang="id-ID" dirty="0" smtClean="0"/>
              <a:t>Partai </a:t>
            </a:r>
            <a:r>
              <a:rPr lang="id-ID" dirty="0"/>
              <a:t>berkuasa.</a:t>
            </a:r>
          </a:p>
          <a:p>
            <a:r>
              <a:rPr lang="id-ID" dirty="0"/>
              <a:t>Partai yang menang.</a:t>
            </a:r>
          </a:p>
          <a:p>
            <a:pPr>
              <a:buNone/>
            </a:pPr>
            <a:r>
              <a:rPr lang="id-ID" b="1" dirty="0" smtClean="0"/>
              <a:t>II.PARTAI OPOSISI.</a:t>
            </a:r>
          </a:p>
          <a:p>
            <a:r>
              <a:rPr lang="id-ID" dirty="0" smtClean="0"/>
              <a:t>Partai </a:t>
            </a:r>
            <a:r>
              <a:rPr lang="id-ID" dirty="0"/>
              <a:t>yang kalah.</a:t>
            </a:r>
          </a:p>
          <a:p>
            <a:pPr>
              <a:buNone/>
            </a:pPr>
            <a:r>
              <a:rPr lang="id-ID" b="1" dirty="0" smtClean="0"/>
              <a:t>III.SISTEM MULTI-PARTAI.</a:t>
            </a:r>
          </a:p>
          <a:p>
            <a:r>
              <a:rPr lang="id-ID" dirty="0" smtClean="0"/>
              <a:t>Ciri </a:t>
            </a:r>
            <a:r>
              <a:rPr lang="id-ID" dirty="0"/>
              <a:t>khusus: lebih dari dua partai.</a:t>
            </a:r>
          </a:p>
          <a:p>
            <a:r>
              <a:rPr lang="fi-FI" dirty="0" smtClean="0"/>
              <a:t> </a:t>
            </a:r>
            <a:r>
              <a:rPr lang="fi-FI" dirty="0"/>
              <a:t>Banyak partai : koalisi partai.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Sistem Kepartaian Berdasarkan Tingkat</a:t>
            </a:r>
            <a:br>
              <a:rPr lang="id-ID" dirty="0" smtClean="0"/>
            </a:br>
            <a:r>
              <a:rPr lang="id-ID" dirty="0" smtClean="0"/>
              <a:t>Kompetisi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  <a:p>
            <a:r>
              <a:rPr lang="id-ID" b="1" dirty="0" smtClean="0"/>
              <a:t>1. </a:t>
            </a:r>
            <a:r>
              <a:rPr lang="id-ID" b="1" i="1" dirty="0"/>
              <a:t>Monolitic party systems;</a:t>
            </a:r>
          </a:p>
          <a:p>
            <a:r>
              <a:rPr lang="id-ID" b="1" dirty="0" smtClean="0"/>
              <a:t>2.</a:t>
            </a:r>
            <a:r>
              <a:rPr lang="id-ID" b="1" i="1" dirty="0" smtClean="0"/>
              <a:t>Dominant </a:t>
            </a:r>
            <a:r>
              <a:rPr lang="id-ID" b="1" i="1" dirty="0"/>
              <a:t>party systems;</a:t>
            </a:r>
          </a:p>
          <a:p>
            <a:r>
              <a:rPr lang="id-ID" b="1" dirty="0" smtClean="0"/>
              <a:t>3.</a:t>
            </a:r>
            <a:r>
              <a:rPr lang="id-ID" b="1" i="1" dirty="0" smtClean="0"/>
              <a:t>Hegemonic </a:t>
            </a:r>
            <a:r>
              <a:rPr lang="id-ID" b="1" i="1" dirty="0"/>
              <a:t>party systems;</a:t>
            </a:r>
          </a:p>
          <a:p>
            <a:r>
              <a:rPr lang="id-ID" b="1" dirty="0" smtClean="0"/>
              <a:t>4.</a:t>
            </a:r>
            <a:r>
              <a:rPr lang="id-ID" b="1" i="1" dirty="0" smtClean="0"/>
              <a:t>Competitive </a:t>
            </a:r>
            <a:r>
              <a:rPr lang="id-ID" b="1" i="1" dirty="0"/>
              <a:t>party systems</a:t>
            </a:r>
            <a:endParaRPr lang="id-ID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KATEGORI PARTAI POLITIK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  <a:p>
            <a:r>
              <a:rPr lang="id-ID" b="1" dirty="0" smtClean="0"/>
              <a:t>1.Partai </a:t>
            </a:r>
            <a:r>
              <a:rPr lang="id-ID" b="1" dirty="0"/>
              <a:t>Kader</a:t>
            </a:r>
          </a:p>
          <a:p>
            <a:r>
              <a:rPr lang="id-ID" dirty="0"/>
              <a:t>Lebih mementingkan kualitas anggota</a:t>
            </a:r>
            <a:r>
              <a:rPr lang="id-ID" dirty="0" smtClean="0"/>
              <a:t>.</a:t>
            </a:r>
          </a:p>
          <a:p>
            <a:endParaRPr lang="id-ID" dirty="0"/>
          </a:p>
          <a:p>
            <a:r>
              <a:rPr lang="id-ID" b="1" dirty="0" smtClean="0"/>
              <a:t>2. </a:t>
            </a:r>
            <a:r>
              <a:rPr lang="id-ID" b="1" dirty="0"/>
              <a:t>Partai Massa</a:t>
            </a:r>
          </a:p>
          <a:p>
            <a:r>
              <a:rPr lang="id-ID" dirty="0"/>
              <a:t>Lebih mementingkan kuantitas anggota.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b="1" dirty="0" smtClean="0"/>
              <a:t>Aspek-Aspek Penting Dalam Sistem</a:t>
            </a:r>
            <a:br>
              <a:rPr lang="id-ID" sz="4000" b="1" dirty="0" smtClean="0"/>
            </a:br>
            <a:r>
              <a:rPr lang="id-ID" sz="4000" b="1" dirty="0" smtClean="0"/>
              <a:t>Kepartaian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</a:t>
            </a:r>
            <a:r>
              <a:rPr lang="id-ID" dirty="0"/>
              <a:t>Jumlah partai politik yang berdiri serta jumlah </a:t>
            </a:r>
            <a:r>
              <a:rPr lang="id-ID" dirty="0" smtClean="0"/>
              <a:t>partai yang </a:t>
            </a:r>
            <a:r>
              <a:rPr lang="id-ID" dirty="0"/>
              <a:t>berfungsi secara efektif</a:t>
            </a:r>
            <a:r>
              <a:rPr lang="id-ID" dirty="0" smtClean="0"/>
              <a:t>;</a:t>
            </a:r>
          </a:p>
          <a:p>
            <a:pPr>
              <a:buNone/>
            </a:pPr>
            <a:endParaRPr lang="id-ID" dirty="0"/>
          </a:p>
          <a:p>
            <a:r>
              <a:rPr lang="id-ID" dirty="0" smtClean="0"/>
              <a:t>2.Kemudahan </a:t>
            </a:r>
            <a:r>
              <a:rPr lang="id-ID" dirty="0"/>
              <a:t>pembentukan dan pembubaran </a:t>
            </a:r>
            <a:r>
              <a:rPr lang="id-ID" dirty="0" smtClean="0"/>
              <a:t>partai   politik;</a:t>
            </a:r>
          </a:p>
          <a:p>
            <a:pPr>
              <a:buNone/>
            </a:pPr>
            <a:endParaRPr lang="id-ID" dirty="0"/>
          </a:p>
          <a:p>
            <a:r>
              <a:rPr lang="id-ID" dirty="0" smtClean="0"/>
              <a:t>3. </a:t>
            </a:r>
            <a:r>
              <a:rPr lang="id-ID" dirty="0"/>
              <a:t>Tingkat fragmentasi kekuatan antar-partai politik</a:t>
            </a:r>
            <a:r>
              <a:rPr lang="id-ID" dirty="0" smtClean="0"/>
              <a:t>;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4.Tingkat kompetisi antar-partai;</a:t>
            </a:r>
          </a:p>
          <a:p>
            <a:endParaRPr lang="id-ID" dirty="0" smtClean="0"/>
          </a:p>
          <a:p>
            <a:r>
              <a:rPr lang="id-ID" dirty="0" smtClean="0"/>
              <a:t>5.Tingkat kemampuan partai memelihara dukungan pemilih dan mengelola konstituen;</a:t>
            </a:r>
          </a:p>
          <a:p>
            <a:endParaRPr lang="id-ID" dirty="0" smtClean="0"/>
          </a:p>
          <a:p>
            <a:r>
              <a:rPr lang="id-ID" dirty="0" smtClean="0"/>
              <a:t>6.</a:t>
            </a:r>
            <a:r>
              <a:rPr lang="sv-SE" dirty="0" smtClean="0"/>
              <a:t> Praktik demokrasi di dalam partai.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Indikator Partai Tradisional &amp; Modern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328592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 smtClean="0"/>
              <a:t>I</a:t>
            </a:r>
            <a:r>
              <a:rPr lang="id-ID" sz="2400" b="1" dirty="0" smtClean="0"/>
              <a:t>NDIKATOR     	 TRADISIONAL  	   MODERN</a:t>
            </a:r>
          </a:p>
          <a:p>
            <a:r>
              <a:rPr lang="id-ID" sz="2000" dirty="0" smtClean="0"/>
              <a:t>Ideologi 		Tertutup 			TerbukaCara Kerja				 Oligarkis             	 		Demrokatis		           					sentralistik</a:t>
            </a:r>
            <a:endParaRPr lang="id-ID" sz="2000" dirty="0"/>
          </a:p>
          <a:p>
            <a:r>
              <a:rPr lang="id-ID" sz="2000" dirty="0" smtClean="0"/>
              <a:t>Kepemimpinan  	Personal 			Institusional							kolektif</a:t>
            </a:r>
          </a:p>
          <a:p>
            <a:r>
              <a:rPr lang="id-ID" sz="2000" dirty="0" smtClean="0"/>
              <a:t>Manajemen Konflik	Terbuka			Tertutup</a:t>
            </a:r>
          </a:p>
          <a:p>
            <a:r>
              <a:rPr lang="id-ID" sz="2000" dirty="0"/>
              <a:t>Basis Dukungan </a:t>
            </a:r>
            <a:r>
              <a:rPr lang="id-ID" sz="2000" dirty="0" smtClean="0"/>
              <a:t>	Org </a:t>
            </a:r>
            <a:r>
              <a:rPr lang="id-ID" sz="2000" i="1" dirty="0" smtClean="0"/>
              <a:t>Underbouw		kelomp/transaksional</a:t>
            </a:r>
            <a:r>
              <a:rPr lang="id-ID" sz="800" dirty="0" smtClean="0"/>
              <a:t>ite</a:t>
            </a:r>
          </a:p>
          <a:p>
            <a:pPr lvl="2"/>
            <a:r>
              <a:rPr lang="id-ID" sz="1600" dirty="0" smtClean="0"/>
              <a:t>		 </a:t>
            </a:r>
            <a:r>
              <a:rPr lang="id-ID" sz="2000" dirty="0" smtClean="0"/>
              <a:t>Elite</a:t>
            </a:r>
            <a:r>
              <a:rPr lang="id-ID" sz="1600" dirty="0" smtClean="0"/>
              <a:t>	                                       	 </a:t>
            </a:r>
            <a:r>
              <a:rPr lang="id-ID" sz="2000" dirty="0" smtClean="0"/>
              <a:t>konstituen</a:t>
            </a:r>
          </a:p>
          <a:p>
            <a:r>
              <a:rPr lang="id-ID" sz="2200" dirty="0"/>
              <a:t>Pendulangan </a:t>
            </a:r>
            <a:r>
              <a:rPr lang="id-ID" sz="2200" dirty="0" smtClean="0"/>
              <a:t>		Negosiasi Elitis         	 Kampanye </a:t>
            </a:r>
            <a:r>
              <a:rPr lang="id-ID" sz="2200" dirty="0"/>
              <a:t>Sesaat</a:t>
            </a:r>
          </a:p>
          <a:p>
            <a:r>
              <a:rPr lang="id-ID" sz="2200" dirty="0" smtClean="0"/>
              <a:t>dukungan                  	Pemasaran Politik         	Pemasaran </a:t>
            </a:r>
            <a:r>
              <a:rPr lang="id-ID" sz="2200" dirty="0"/>
              <a:t>Sepanjang </a:t>
            </a:r>
            <a:r>
              <a:rPr lang="id-ID" sz="2200" dirty="0" smtClean="0"/>
              <a:t>                                 						Masa</a:t>
            </a:r>
          </a:p>
          <a:p>
            <a:r>
              <a:rPr lang="id-ID" sz="2400" dirty="0"/>
              <a:t>Pemosisian Calon </a:t>
            </a:r>
            <a:r>
              <a:rPr lang="id-ID" sz="2400" dirty="0" smtClean="0"/>
              <a:t> </a:t>
            </a:r>
            <a:r>
              <a:rPr lang="id-ID" sz="2400" dirty="0"/>
              <a:t>Khalayak Positif Pasif </a:t>
            </a:r>
            <a:r>
              <a:rPr lang="id-ID" sz="2400" dirty="0" smtClean="0"/>
              <a:t>	Konsumen </a:t>
            </a:r>
            <a:r>
              <a:rPr lang="id-ID" sz="2400" dirty="0"/>
              <a:t>Politik Aktif</a:t>
            </a:r>
          </a:p>
          <a:p>
            <a:r>
              <a:rPr lang="id-ID" sz="2400" dirty="0" smtClean="0"/>
              <a:t> </a:t>
            </a:r>
            <a:r>
              <a:rPr lang="id-ID" sz="2400" dirty="0"/>
              <a:t>Fungsi Partai </a:t>
            </a:r>
            <a:r>
              <a:rPr lang="id-ID" sz="2400" dirty="0" smtClean="0"/>
              <a:t>	Minimal		 </a:t>
            </a:r>
            <a:r>
              <a:rPr lang="id-ID" sz="2400" dirty="0"/>
              <a:t>Maksimal</a:t>
            </a:r>
            <a:endParaRPr lang="id-ID" sz="2200" dirty="0" smtClean="0"/>
          </a:p>
          <a:p>
            <a:endParaRPr lang="id-ID" sz="2200" dirty="0" smtClean="0"/>
          </a:p>
          <a:p>
            <a:endParaRPr lang="id-ID" sz="2200" dirty="0" smtClean="0"/>
          </a:p>
          <a:p>
            <a:endParaRPr lang="id-ID" sz="22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Bagaimana menurut analisa Sdr sistem apa yang dipakai dalam  Negara Republik Indonesia </a:t>
            </a:r>
          </a:p>
          <a:p>
            <a:r>
              <a:rPr lang="id-ID"/>
              <a:t> </a:t>
            </a:r>
            <a:r>
              <a:rPr lang="id-ID" smtClean="0"/>
              <a:t>Diskusi </a:t>
            </a:r>
            <a:r>
              <a:rPr lang="id-ID" dirty="0" smtClean="0"/>
              <a:t>dalam Forum dan hard copy 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/>
              <a:t>Partai politik adalah prasyarat </a:t>
            </a:r>
            <a:r>
              <a:rPr lang="id-ID" dirty="0" smtClean="0"/>
              <a:t>atau kelengkapan </a:t>
            </a:r>
            <a:r>
              <a:rPr lang="id-ID" dirty="0"/>
              <a:t>suatu negara demokrasi. </a:t>
            </a:r>
            <a:endParaRPr lang="id-ID" dirty="0" smtClean="0"/>
          </a:p>
          <a:p>
            <a:pPr algn="just"/>
            <a:r>
              <a:rPr lang="id-ID" dirty="0" smtClean="0"/>
              <a:t>Di </a:t>
            </a:r>
            <a:r>
              <a:rPr lang="it-IT" dirty="0" smtClean="0"/>
              <a:t>negara </a:t>
            </a:r>
            <a:r>
              <a:rPr lang="it-IT" dirty="0"/>
              <a:t>demokrasi diperlukan partai politik</a:t>
            </a:r>
          </a:p>
          <a:p>
            <a:pPr algn="just">
              <a:buNone/>
            </a:pPr>
            <a:r>
              <a:rPr lang="id-ID" dirty="0" smtClean="0"/>
              <a:t>	yang </a:t>
            </a:r>
            <a:r>
              <a:rPr lang="id-ID" dirty="0"/>
              <a:t>bebas baik dalam program-programnya</a:t>
            </a:r>
          </a:p>
          <a:p>
            <a:pPr algn="just">
              <a:buNone/>
            </a:pPr>
            <a:r>
              <a:rPr lang="id-ID" dirty="0" smtClean="0"/>
              <a:t>	maupun </a:t>
            </a:r>
            <a:r>
              <a:rPr lang="id-ID" dirty="0"/>
              <a:t>kader-kadernya.</a:t>
            </a:r>
          </a:p>
          <a:p>
            <a:pPr algn="just"/>
            <a:r>
              <a:rPr lang="id-ID" dirty="0" smtClean="0"/>
              <a:t>Partai </a:t>
            </a:r>
            <a:r>
              <a:rPr lang="id-ID" dirty="0"/>
              <a:t>politik adalah sekelompok orang yang</a:t>
            </a:r>
          </a:p>
          <a:p>
            <a:pPr algn="just">
              <a:buNone/>
            </a:pPr>
            <a:r>
              <a:rPr lang="id-ID" dirty="0" smtClean="0"/>
              <a:t>	terorganisir </a:t>
            </a:r>
            <a:r>
              <a:rPr lang="id-ID" dirty="0"/>
              <a:t>yang bertujuan untuk merebut</a:t>
            </a:r>
          </a:p>
          <a:p>
            <a:pPr algn="just">
              <a:buNone/>
            </a:pPr>
            <a:r>
              <a:rPr lang="id-ID" dirty="0" smtClean="0"/>
              <a:t>	atau </a:t>
            </a:r>
            <a:r>
              <a:rPr lang="id-ID" dirty="0"/>
              <a:t>mempertahankan kekuasaan politik</a:t>
            </a:r>
          </a:p>
          <a:p>
            <a:pPr algn="just">
              <a:buNone/>
            </a:pPr>
            <a:r>
              <a:rPr lang="id-ID" dirty="0" smtClean="0"/>
              <a:t>	didalam </a:t>
            </a:r>
            <a:r>
              <a:rPr lang="id-ID" dirty="0"/>
              <a:t>masyarakat melalui pemilu.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fi-FI" dirty="0"/>
              <a:t>Partai politik adalah peran serta masyarakat.</a:t>
            </a:r>
          </a:p>
          <a:p>
            <a:r>
              <a:rPr lang="id-ID" dirty="0" smtClean="0"/>
              <a:t> </a:t>
            </a:r>
            <a:r>
              <a:rPr lang="id-ID" dirty="0"/>
              <a:t>Rakyat mempunyai: tuntutan, dukungan,</a:t>
            </a:r>
          </a:p>
          <a:p>
            <a:r>
              <a:rPr lang="id-ID" dirty="0" smtClean="0"/>
              <a:t>Aspirasi,</a:t>
            </a:r>
            <a:r>
              <a:rPr lang="pt-BR" dirty="0" smtClean="0"/>
              <a:t> </a:t>
            </a:r>
            <a:r>
              <a:rPr lang="id-ID" dirty="0" smtClean="0"/>
              <a:t>k</a:t>
            </a:r>
            <a:r>
              <a:rPr lang="pt-BR" dirty="0" smtClean="0"/>
              <a:t>epada </a:t>
            </a:r>
            <a:r>
              <a:rPr lang="pt-BR" dirty="0"/>
              <a:t>negara sebagai pembuat :</a:t>
            </a:r>
          </a:p>
          <a:p>
            <a:r>
              <a:rPr lang="id-ID" dirty="0"/>
              <a:t>keputusan, kebijakan.</a:t>
            </a:r>
          </a:p>
          <a:p>
            <a:r>
              <a:rPr lang="id-ID" dirty="0" smtClean="0"/>
              <a:t>Sedangkan </a:t>
            </a:r>
            <a:r>
              <a:rPr lang="id-ID" dirty="0"/>
              <a:t>mediatornya adalah: partai</a:t>
            </a:r>
          </a:p>
          <a:p>
            <a:r>
              <a:rPr lang="id-ID" dirty="0" smtClean="0"/>
              <a:t>Politik, Melalui </a:t>
            </a:r>
            <a:r>
              <a:rPr lang="id-ID" dirty="0"/>
              <a:t>suatu: pemilu.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Definisi Operasional</a:t>
            </a:r>
          </a:p>
          <a:p>
            <a:r>
              <a:rPr lang="nn-NO" dirty="0"/>
              <a:t>“Asosiasi sekelompok warga negara yang memiliki </a:t>
            </a:r>
            <a:r>
              <a:rPr lang="nn-NO" dirty="0" smtClean="0"/>
              <a:t>pandangan</a:t>
            </a:r>
            <a:r>
              <a:rPr lang="id-ID" dirty="0" smtClean="0"/>
              <a:t> dan </a:t>
            </a:r>
            <a:r>
              <a:rPr lang="id-ID" dirty="0"/>
              <a:t>kepentingan yang kurang lebih sama, bertujuan merebut</a:t>
            </a:r>
          </a:p>
          <a:p>
            <a:r>
              <a:rPr lang="id-ID" dirty="0"/>
              <a:t>kekuasaan dan mempengaruhi kebijakan, serta ikut serta </a:t>
            </a:r>
            <a:r>
              <a:rPr lang="id-ID" dirty="0" smtClean="0"/>
              <a:t>dalam pemilihan </a:t>
            </a:r>
            <a:r>
              <a:rPr lang="id-ID" dirty="0"/>
              <a:t>umum untuk memperjuangkan </a:t>
            </a:r>
            <a:r>
              <a:rPr lang="id-ID" dirty="0" smtClean="0"/>
              <a:t>pandangan,kepentingan </a:t>
            </a:r>
            <a:r>
              <a:rPr lang="id-ID" dirty="0"/>
              <a:t>dan tujuan tersebut</a:t>
            </a:r>
            <a:r>
              <a:rPr lang="id-ID" dirty="0" smtClean="0"/>
              <a:t>”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Definisi Undang-undang</a:t>
            </a:r>
          </a:p>
          <a:p>
            <a:r>
              <a:rPr lang="id-ID" dirty="0" smtClean="0"/>
              <a:t>“Organisasi politik, yang dibentuk oleh sekelompok Warga Negara Indonesia, secara sukarela, atas dasar persamaan</a:t>
            </a:r>
          </a:p>
          <a:p>
            <a:r>
              <a:rPr lang="es-ES" dirty="0" err="1" smtClean="0"/>
              <a:t>kehendak</a:t>
            </a:r>
            <a:r>
              <a:rPr lang="es-ES" dirty="0" smtClean="0"/>
              <a:t> dan cita-cita, </a:t>
            </a:r>
            <a:r>
              <a:rPr lang="es-ES" dirty="0" err="1" smtClean="0"/>
              <a:t>untuk</a:t>
            </a:r>
            <a:r>
              <a:rPr lang="es-ES" dirty="0" smtClean="0"/>
              <a:t> </a:t>
            </a:r>
            <a:r>
              <a:rPr lang="es-ES" dirty="0" err="1" smtClean="0"/>
              <a:t>memperjuangkan</a:t>
            </a:r>
            <a:r>
              <a:rPr lang="es-ES" dirty="0" smtClean="0"/>
              <a:t> </a:t>
            </a:r>
            <a:r>
              <a:rPr lang="es-ES" dirty="0" err="1" smtClean="0"/>
              <a:t>kepentingan</a:t>
            </a:r>
            <a:r>
              <a:rPr lang="id-ID" dirty="0" smtClean="0"/>
              <a:t> </a:t>
            </a:r>
            <a:r>
              <a:rPr lang="sv-SE" dirty="0" smtClean="0"/>
              <a:t>anggota, masyarakat, bangsa dan negara, melalui pemilihan</a:t>
            </a:r>
            <a:r>
              <a:rPr lang="id-ID" dirty="0" smtClean="0"/>
              <a:t> umum”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Penyalur Aspirasi Masyarakat (1)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Partai </a:t>
            </a:r>
            <a:r>
              <a:rPr lang="id-ID" dirty="0"/>
              <a:t>Politik</a:t>
            </a:r>
          </a:p>
          <a:p>
            <a:r>
              <a:rPr lang="fi-FI" dirty="0" smtClean="0"/>
              <a:t> </a:t>
            </a:r>
            <a:r>
              <a:rPr lang="fi-FI" dirty="0"/>
              <a:t>Tujuan: merebut kekuasaan politik.</a:t>
            </a:r>
          </a:p>
          <a:p>
            <a:r>
              <a:rPr lang="id-ID" dirty="0" smtClean="0"/>
              <a:t> </a:t>
            </a:r>
            <a:r>
              <a:rPr lang="id-ID" dirty="0"/>
              <a:t>Cara: formal atau melalui pemilu yang berkala.</a:t>
            </a:r>
          </a:p>
          <a:p>
            <a:r>
              <a:rPr lang="id-ID" dirty="0" smtClean="0"/>
              <a:t> </a:t>
            </a:r>
            <a:r>
              <a:rPr lang="id-ID" dirty="0"/>
              <a:t>Keanggotaan: terbuka atau umum.</a:t>
            </a:r>
          </a:p>
          <a:p>
            <a:r>
              <a:rPr lang="id-ID" dirty="0" smtClean="0"/>
              <a:t> </a:t>
            </a:r>
            <a:r>
              <a:rPr lang="id-ID" dirty="0"/>
              <a:t>Kelompok Kepentingan</a:t>
            </a:r>
          </a:p>
          <a:p>
            <a:r>
              <a:rPr lang="id-ID" dirty="0" smtClean="0"/>
              <a:t>Tujuan</a:t>
            </a:r>
            <a:r>
              <a:rPr lang="id-ID" dirty="0"/>
              <a:t>: kepentingan anggota.</a:t>
            </a:r>
          </a:p>
          <a:p>
            <a:r>
              <a:rPr lang="id-ID" dirty="0" smtClean="0"/>
              <a:t> </a:t>
            </a:r>
            <a:r>
              <a:rPr lang="id-ID" dirty="0"/>
              <a:t>Cara: mempengaruhi </a:t>
            </a:r>
            <a:r>
              <a:rPr lang="id-ID" i="1" dirty="0"/>
              <a:t>decision makers.</a:t>
            </a:r>
          </a:p>
          <a:p>
            <a:r>
              <a:rPr lang="nl-NL" dirty="0" smtClean="0"/>
              <a:t> </a:t>
            </a:r>
            <a:r>
              <a:rPr lang="nl-NL" dirty="0"/>
              <a:t>Keanggotaan: terbatas dan khusus.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Penyalur Aspirasi Masyarakat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Kelompok </a:t>
            </a:r>
            <a:r>
              <a:rPr lang="id-ID" dirty="0"/>
              <a:t>penekan.</a:t>
            </a:r>
          </a:p>
          <a:p>
            <a:r>
              <a:rPr lang="fi-FI" dirty="0" smtClean="0"/>
              <a:t>Tujuan </a:t>
            </a:r>
            <a:r>
              <a:rPr lang="fi-FI" dirty="0"/>
              <a:t>: kepentingan dan keadilan masyarakat.</a:t>
            </a:r>
          </a:p>
          <a:p>
            <a:r>
              <a:rPr lang="id-ID" dirty="0" smtClean="0"/>
              <a:t> </a:t>
            </a:r>
            <a:r>
              <a:rPr lang="id-ID" dirty="0"/>
              <a:t>Cara: menekan pemerintah.</a:t>
            </a:r>
          </a:p>
          <a:p>
            <a:r>
              <a:rPr lang="id-ID" dirty="0" smtClean="0"/>
              <a:t> </a:t>
            </a:r>
            <a:r>
              <a:rPr lang="id-ID" dirty="0"/>
              <a:t>Keanggotaan: sukarela.</a:t>
            </a:r>
          </a:p>
          <a:p>
            <a:r>
              <a:rPr lang="id-ID" dirty="0" smtClean="0"/>
              <a:t> </a:t>
            </a:r>
            <a:r>
              <a:rPr lang="id-ID" dirty="0"/>
              <a:t>Gerakan politik.</a:t>
            </a:r>
          </a:p>
          <a:p>
            <a:r>
              <a:rPr lang="id-ID" dirty="0" smtClean="0"/>
              <a:t> </a:t>
            </a:r>
            <a:r>
              <a:rPr lang="id-ID" dirty="0"/>
              <a:t>Tujuan: merebut pemerintahan dan mengubah</a:t>
            </a:r>
          </a:p>
          <a:p>
            <a:r>
              <a:rPr lang="id-ID" dirty="0"/>
              <a:t>ideologi negara.</a:t>
            </a:r>
          </a:p>
          <a:p>
            <a:r>
              <a:rPr lang="es-ES" dirty="0" smtClean="0"/>
              <a:t> </a:t>
            </a:r>
            <a:r>
              <a:rPr lang="es-ES" dirty="0"/>
              <a:t>Cara: informal, </a:t>
            </a:r>
            <a:r>
              <a:rPr lang="es-ES" dirty="0" err="1"/>
              <a:t>radikal</a:t>
            </a:r>
            <a:r>
              <a:rPr lang="es-ES" dirty="0"/>
              <a:t>, dan </a:t>
            </a:r>
            <a:r>
              <a:rPr lang="es-ES" dirty="0" err="1"/>
              <a:t>lain-lain</a:t>
            </a:r>
            <a:r>
              <a:rPr lang="es-ES" dirty="0"/>
              <a:t>.</a:t>
            </a:r>
          </a:p>
          <a:p>
            <a:r>
              <a:rPr lang="fi-FI" dirty="0" smtClean="0"/>
              <a:t> </a:t>
            </a:r>
            <a:r>
              <a:rPr lang="fi-FI" dirty="0"/>
              <a:t>Keanggotaan : tertutup dan rahasia.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Partai Politik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1. SARANA KOMUNIKASI POLITIK.</a:t>
            </a:r>
            <a:endParaRPr lang="id-ID" b="1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fi-FI" dirty="0" smtClean="0"/>
              <a:t>Partai </a:t>
            </a:r>
            <a:r>
              <a:rPr lang="fi-FI" dirty="0"/>
              <a:t>politik sebagai perantara keinginan</a:t>
            </a:r>
          </a:p>
          <a:p>
            <a:pPr>
              <a:buNone/>
            </a:pPr>
            <a:r>
              <a:rPr lang="id-ID" dirty="0" smtClean="0"/>
              <a:t>	masyarakat </a:t>
            </a:r>
            <a:r>
              <a:rPr lang="id-ID" dirty="0"/>
              <a:t>dan kebijakan pemerintah</a:t>
            </a:r>
            <a:r>
              <a:rPr lang="id-ID" dirty="0" smtClean="0"/>
              <a:t>.</a:t>
            </a:r>
          </a:p>
          <a:p>
            <a:r>
              <a:rPr lang="id-ID" b="1" dirty="0" smtClean="0"/>
              <a:t> 2. SARANA SOSIALISASI POLITIK.</a:t>
            </a:r>
          </a:p>
          <a:p>
            <a:pPr>
              <a:buNone/>
            </a:pPr>
            <a:r>
              <a:rPr lang="id-ID" dirty="0" smtClean="0"/>
              <a:t>	Partai politik menanamkan nilai-nilai dan norma-norma yang baik dalam politik (etika politik yang baik).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b="1" dirty="0" smtClean="0"/>
              <a:t>3. Sarana rekruitmen politik.</a:t>
            </a:r>
          </a:p>
          <a:p>
            <a:pPr algn="just"/>
            <a:r>
              <a:rPr lang="id-ID" dirty="0" smtClean="0"/>
              <a:t>Menarik dan mengambil tenaga potensial untuk dijadikan kader politik untuk kemudian dijadikan pemimpin.</a:t>
            </a:r>
          </a:p>
          <a:p>
            <a:pPr algn="just"/>
            <a:r>
              <a:rPr lang="id-ID" b="1" dirty="0" smtClean="0"/>
              <a:t>4.SARANA PENENGAH ATAU PENGATUR KONFLIK.</a:t>
            </a:r>
          </a:p>
          <a:p>
            <a:pPr algn="just"/>
            <a:r>
              <a:rPr lang="id-ID" dirty="0" smtClean="0"/>
              <a:t>Partai politik ikut memecahkan berbagai masalah</a:t>
            </a:r>
          </a:p>
          <a:p>
            <a:pPr algn="just">
              <a:buNone/>
            </a:pPr>
            <a:r>
              <a:rPr lang="id-ID" dirty="0" smtClean="0"/>
              <a:t>	yang ada didalam masyarakat (penengah pemerintah dan rakyat).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530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PARTAI POLITIK</vt:lpstr>
      <vt:lpstr>DEFINISI</vt:lpstr>
      <vt:lpstr>Slide 3</vt:lpstr>
      <vt:lpstr>Slide 4</vt:lpstr>
      <vt:lpstr>Slide 5</vt:lpstr>
      <vt:lpstr> Penyalur Aspirasi Masyarakat (1) </vt:lpstr>
      <vt:lpstr>Penyalur Aspirasi Masyarakat (2)</vt:lpstr>
      <vt:lpstr>Fungsi Partai Politik (1)</vt:lpstr>
      <vt:lpstr>Slide 9</vt:lpstr>
      <vt:lpstr>Slide 10</vt:lpstr>
      <vt:lpstr>Sistem Kepartaian Berdasarkan Jumlah (1)</vt:lpstr>
      <vt:lpstr>SISTEM  PARTAI </vt:lpstr>
      <vt:lpstr>Sistem Kepartaian Berdasarkan Tingkat Kompetisi</vt:lpstr>
      <vt:lpstr> KATEGORI PARTAI POLITIK </vt:lpstr>
      <vt:lpstr> Aspek-Aspek Penting Dalam Sistem Kepartaian </vt:lpstr>
      <vt:lpstr>Slide 16</vt:lpstr>
      <vt:lpstr>Indikator Partai Tradisional &amp; Modern</vt:lpstr>
      <vt:lpstr>Tugas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PARTAI POLITIK</dc:title>
  <dc:creator>BUNDA RATU</dc:creator>
  <cp:lastModifiedBy>BUNDA RATU</cp:lastModifiedBy>
  <cp:revision>6</cp:revision>
  <dcterms:created xsi:type="dcterms:W3CDTF">2019-10-07T06:48:19Z</dcterms:created>
  <dcterms:modified xsi:type="dcterms:W3CDTF">2020-08-31T03:02:02Z</dcterms:modified>
</cp:coreProperties>
</file>